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56" r:id="rId2"/>
    <p:sldId id="260" r:id="rId3"/>
    <p:sldId id="257" r:id="rId4"/>
    <p:sldId id="259" r:id="rId5"/>
    <p:sldId id="266" r:id="rId6"/>
    <p:sldId id="267" r:id="rId7"/>
    <p:sldId id="269" r:id="rId8"/>
    <p:sldId id="262" r:id="rId9"/>
    <p:sldId id="265"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4957"/>
    <a:srgbClr val="4D5985"/>
    <a:srgbClr val="6765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086" autoAdjust="0"/>
  </p:normalViewPr>
  <p:slideViewPr>
    <p:cSldViewPr>
      <p:cViewPr varScale="1">
        <p:scale>
          <a:sx n="70" d="100"/>
          <a:sy n="70" d="100"/>
        </p:scale>
        <p:origin x="-2814" y="-96"/>
      </p:cViewPr>
      <p:guideLst>
        <p:guide orient="horz" pos="2160"/>
        <p:guide pos="2880"/>
      </p:guideLst>
    </p:cSldViewPr>
  </p:slideViewPr>
  <p:notesTextViewPr>
    <p:cViewPr>
      <p:scale>
        <a:sx n="1" d="1"/>
        <a:sy n="1" d="1"/>
      </p:scale>
      <p:origin x="0" y="0"/>
    </p:cViewPr>
  </p:notesTextViewPr>
  <p:notesViewPr>
    <p:cSldViewPr>
      <p:cViewPr varScale="1">
        <p:scale>
          <a:sx n="64" d="100"/>
          <a:sy n="64" d="100"/>
        </p:scale>
        <p:origin x="326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AD14635A-FDDA-4365-9992-435ECE4C388E}" type="datetimeFigureOut">
              <a:rPr lang="en-US" smtClean="0"/>
              <a:t>09-Jan-17</a:t>
            </a:fld>
            <a:endParaRPr lang="en-US"/>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91059980-DE05-4993-9507-722D9F929EF8}" type="slidenum">
              <a:rPr lang="en-US" smtClean="0"/>
              <a:t>‹#›</a:t>
            </a:fld>
            <a:endParaRPr lang="en-US"/>
          </a:p>
        </p:txBody>
      </p:sp>
    </p:spTree>
    <p:extLst>
      <p:ext uri="{BB962C8B-B14F-4D97-AF65-F5344CB8AC3E}">
        <p14:creationId xmlns:p14="http://schemas.microsoft.com/office/powerpoint/2010/main" val="3073093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0F41033B-19CF-4533-B9CE-604BF7578D4C}" type="datetimeFigureOut">
              <a:rPr lang="en-CA" smtClean="0"/>
              <a:t>2017-01-09</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9855F9A6-5276-4B72-8D6E-15CF5F7736CE}" type="slidenum">
              <a:rPr lang="en-CA" smtClean="0"/>
              <a:t>‹#›</a:t>
            </a:fld>
            <a:endParaRPr lang="en-CA"/>
          </a:p>
        </p:txBody>
      </p:sp>
    </p:spTree>
    <p:extLst>
      <p:ext uri="{BB962C8B-B14F-4D97-AF65-F5344CB8AC3E}">
        <p14:creationId xmlns:p14="http://schemas.microsoft.com/office/powerpoint/2010/main" val="2457916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55F9A6-5276-4B72-8D6E-15CF5F7736CE}" type="slidenum">
              <a:rPr lang="en-CA" smtClean="0"/>
              <a:t>1</a:t>
            </a:fld>
            <a:endParaRPr lang="en-CA"/>
          </a:p>
        </p:txBody>
      </p:sp>
    </p:spTree>
    <p:extLst>
      <p:ext uri="{BB962C8B-B14F-4D97-AF65-F5344CB8AC3E}">
        <p14:creationId xmlns:p14="http://schemas.microsoft.com/office/powerpoint/2010/main" val="841642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fr-CA" noProof="0" dirty="0" smtClean="0"/>
              <a:t>Contexte :  Selon des statistiques (2015) du gouvernement américain, le Sri Lanka </a:t>
            </a:r>
            <a:r>
              <a:rPr lang="fr-CA" baseline="0" noProof="0" dirty="0" smtClean="0"/>
              <a:t>compte</a:t>
            </a:r>
            <a:r>
              <a:rPr lang="fr-CA" sz="1200" b="0" i="0" kern="1200" noProof="0" dirty="0" smtClean="0">
                <a:solidFill>
                  <a:schemeClr val="tx1"/>
                </a:solidFill>
                <a:effectLst/>
                <a:latin typeface="+mn-lt"/>
                <a:ea typeface="+mn-ea"/>
                <a:cs typeface="+mn-cs"/>
              </a:rPr>
              <a:t> 22,1 millions d’habitants. Près de 70 % de la population sont bouddhistes, 13 % hindouistes, 10 % musulmans et 7 % chrétiens. (source : http://srilankabrief.org/2016/08/report-on-religious-freedom-in-sri-lanka/; accédée le 31 octobre</a:t>
            </a:r>
            <a:r>
              <a:rPr lang="fr-CA" sz="1200" b="0" i="0" kern="1200" baseline="0" noProof="0" dirty="0" smtClean="0">
                <a:solidFill>
                  <a:schemeClr val="tx1"/>
                </a:solidFill>
                <a:effectLst/>
                <a:latin typeface="+mn-lt"/>
                <a:ea typeface="+mn-ea"/>
                <a:cs typeface="+mn-cs"/>
              </a:rPr>
              <a:t> 2016) Les sentiments dont il est question dans la présente diapositive datent de nombreuses années, mais traduisent un épineux dilemme : la cohabitation pacifique entre les communautés religieuses vaut-elle le prix que paient les chrétiens en ne pouvant participer à la grande mission de notre Seigneur? Sans parler des menaces de violence à l’égard des chrétiens du Sri Lanka et d’autres pays? Quelle est la responsabilité du corps du Christ international à l’égard de ses membres, qui sont persécutés et muselés par les actions ou l’inaction du gouvernement?</a:t>
            </a:r>
            <a:endParaRPr lang="fr-CA" noProof="0" dirty="0"/>
          </a:p>
        </p:txBody>
      </p:sp>
      <p:sp>
        <p:nvSpPr>
          <p:cNvPr id="4" name="Slide Number Placeholder 3"/>
          <p:cNvSpPr>
            <a:spLocks noGrp="1"/>
          </p:cNvSpPr>
          <p:nvPr>
            <p:ph type="sldNum" sz="quarter" idx="10"/>
          </p:nvPr>
        </p:nvSpPr>
        <p:spPr/>
        <p:txBody>
          <a:bodyPr/>
          <a:lstStyle/>
          <a:p>
            <a:fld id="{9855F9A6-5276-4B72-8D6E-15CF5F7736CE}" type="slidenum">
              <a:rPr lang="en-CA" smtClean="0"/>
              <a:t>2</a:t>
            </a:fld>
            <a:endParaRPr lang="en-CA"/>
          </a:p>
        </p:txBody>
      </p:sp>
    </p:spTree>
    <p:extLst>
      <p:ext uri="{BB962C8B-B14F-4D97-AF65-F5344CB8AC3E}">
        <p14:creationId xmlns:p14="http://schemas.microsoft.com/office/powerpoint/2010/main" val="497765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fld id="{9855F9A6-5276-4B72-8D6E-15CF5F7736CE}" type="slidenum">
              <a:rPr lang="en-CA" smtClean="0"/>
              <a:t>3</a:t>
            </a:fld>
            <a:endParaRPr lang="en-CA"/>
          </a:p>
        </p:txBody>
      </p:sp>
    </p:spTree>
    <p:extLst>
      <p:ext uri="{BB962C8B-B14F-4D97-AF65-F5344CB8AC3E}">
        <p14:creationId xmlns:p14="http://schemas.microsoft.com/office/powerpoint/2010/main" val="1154876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fld id="{9855F9A6-5276-4B72-8D6E-15CF5F7736CE}" type="slidenum">
              <a:rPr lang="en-CA" smtClean="0"/>
              <a:t>4</a:t>
            </a:fld>
            <a:endParaRPr lang="en-CA"/>
          </a:p>
        </p:txBody>
      </p:sp>
    </p:spTree>
    <p:extLst>
      <p:ext uri="{BB962C8B-B14F-4D97-AF65-F5344CB8AC3E}">
        <p14:creationId xmlns:p14="http://schemas.microsoft.com/office/powerpoint/2010/main" val="3087254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9855F9A6-5276-4B72-8D6E-15CF5F7736CE}" type="slidenum">
              <a:rPr lang="en-CA" smtClean="0"/>
              <a:t>5</a:t>
            </a:fld>
            <a:endParaRPr lang="en-CA"/>
          </a:p>
        </p:txBody>
      </p:sp>
    </p:spTree>
    <p:extLst>
      <p:ext uri="{BB962C8B-B14F-4D97-AF65-F5344CB8AC3E}">
        <p14:creationId xmlns:p14="http://schemas.microsoft.com/office/powerpoint/2010/main" val="885675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Un grand nombre d’habitants du Sri Lanka sont toujours sans électricité, étant donné que l’installation et l’entretien des lignes coûtent très cher.  Les enfants font leurs devoirs à la lueur d’une bougie ou d’une lampe à l’huile</a:t>
            </a:r>
            <a:r>
              <a:rPr lang="fr-CA" baseline="0" noProof="0" dirty="0" smtClean="0"/>
              <a:t>.  </a:t>
            </a:r>
            <a:endParaRPr lang="fr-CA" noProof="0" dirty="0"/>
          </a:p>
        </p:txBody>
      </p:sp>
      <p:sp>
        <p:nvSpPr>
          <p:cNvPr id="4" name="Slide Number Placeholder 3"/>
          <p:cNvSpPr>
            <a:spLocks noGrp="1"/>
          </p:cNvSpPr>
          <p:nvPr>
            <p:ph type="sldNum" sz="quarter" idx="10"/>
          </p:nvPr>
        </p:nvSpPr>
        <p:spPr/>
        <p:txBody>
          <a:bodyPr/>
          <a:lstStyle/>
          <a:p>
            <a:fld id="{9855F9A6-5276-4B72-8D6E-15CF5F7736CE}" type="slidenum">
              <a:rPr lang="en-CA" smtClean="0"/>
              <a:t>6</a:t>
            </a:fld>
            <a:endParaRPr lang="en-CA"/>
          </a:p>
        </p:txBody>
      </p:sp>
    </p:spTree>
    <p:extLst>
      <p:ext uri="{BB962C8B-B14F-4D97-AF65-F5344CB8AC3E}">
        <p14:creationId xmlns:p14="http://schemas.microsoft.com/office/powerpoint/2010/main" val="3734058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100" b="0" i="0" kern="1200" noProof="0" dirty="0" smtClean="0">
                <a:solidFill>
                  <a:schemeClr val="tx1"/>
                </a:solidFill>
                <a:effectLst/>
                <a:latin typeface="+mn-lt"/>
                <a:ea typeface="+mn-ea"/>
                <a:cs typeface="+mn-cs"/>
              </a:rPr>
              <a:t>Bureau de la démocratie, des droits de l’homme et du travail</a:t>
            </a:r>
            <a:br>
              <a:rPr lang="fr-CA" sz="1100" b="0" i="0" kern="1200" noProof="0" dirty="0" smtClean="0">
                <a:solidFill>
                  <a:schemeClr val="tx1"/>
                </a:solidFill>
                <a:effectLst/>
                <a:latin typeface="+mn-lt"/>
                <a:ea typeface="+mn-ea"/>
                <a:cs typeface="+mn-cs"/>
              </a:rPr>
            </a:br>
            <a:r>
              <a:rPr lang="fr-CA" sz="1100" b="0" i="0" kern="1200" noProof="0" dirty="0" smtClean="0">
                <a:solidFill>
                  <a:schemeClr val="tx1"/>
                </a:solidFill>
                <a:effectLst/>
                <a:latin typeface="+mn-lt"/>
                <a:ea typeface="+mn-ea"/>
                <a:cs typeface="+mn-cs"/>
              </a:rPr>
              <a:t>Rapport de la Commission internationale sur la liberté religieuse 2015</a:t>
            </a:r>
          </a:p>
          <a:p>
            <a:r>
              <a:rPr lang="fr-CA" sz="1100" b="1" i="0" kern="1200" noProof="0" dirty="0" smtClean="0">
                <a:solidFill>
                  <a:schemeClr val="tx1"/>
                </a:solidFill>
                <a:effectLst/>
                <a:latin typeface="+mn-lt"/>
                <a:ea typeface="+mn-ea"/>
                <a:cs typeface="+mn-cs"/>
              </a:rPr>
              <a:t>Sommaire    </a:t>
            </a:r>
            <a:endParaRPr lang="fr-CA" sz="1100" b="0" i="0" kern="1200" noProof="0" dirty="0" smtClean="0">
              <a:solidFill>
                <a:schemeClr val="tx1"/>
              </a:solidFill>
              <a:effectLst/>
              <a:latin typeface="+mn-lt"/>
              <a:ea typeface="+mn-ea"/>
              <a:cs typeface="+mn-cs"/>
            </a:endParaRPr>
          </a:p>
          <a:p>
            <a:pPr algn="just"/>
            <a:r>
              <a:rPr lang="en-CA" sz="1100" b="0" i="0" kern="1200" dirty="0" smtClean="0">
                <a:solidFill>
                  <a:schemeClr val="tx1"/>
                </a:solidFill>
                <a:effectLst/>
                <a:latin typeface="+mn-lt"/>
                <a:ea typeface="+mn-ea"/>
                <a:cs typeface="+mn-cs"/>
              </a:rPr>
              <a:t>La </a:t>
            </a:r>
            <a:r>
              <a:rPr lang="fr-CA" sz="1100" b="0" i="0" kern="1200" noProof="0" dirty="0" smtClean="0">
                <a:solidFill>
                  <a:schemeClr val="tx1"/>
                </a:solidFill>
                <a:effectLst/>
                <a:latin typeface="+mn-lt"/>
                <a:ea typeface="+mn-ea"/>
                <a:cs typeface="+mn-cs"/>
              </a:rPr>
              <a:t>constitution stipule que </a:t>
            </a:r>
            <a:r>
              <a:rPr lang="fr-CA" sz="1100" b="0" i="0" kern="1200" noProof="0" dirty="0" smtClean="0">
                <a:solidFill>
                  <a:schemeClr val="tx1"/>
                </a:solidFill>
                <a:effectLst/>
                <a:latin typeface="Arial" panose="020B0604020202020204" pitchFamily="34" charset="0"/>
                <a:ea typeface="+mn-ea"/>
                <a:cs typeface="Arial" panose="020B0604020202020204" pitchFamily="34" charset="0"/>
              </a:rPr>
              <a:t>« </a:t>
            </a:r>
            <a:r>
              <a:rPr lang="fr-CA" sz="1100" b="0" i="0" kern="1200" noProof="0" dirty="0" smtClean="0">
                <a:solidFill>
                  <a:schemeClr val="tx1"/>
                </a:solidFill>
                <a:effectLst/>
                <a:latin typeface="+mn-lt"/>
                <a:ea typeface="+mn-ea"/>
                <a:cs typeface="+mn-cs"/>
              </a:rPr>
              <a:t>toute personne a droit à la liberté de pensée, de conscience et de religion, y compris la liberté d’avoir ou d’adopter la religion de son choix.</a:t>
            </a:r>
            <a:r>
              <a:rPr lang="fr-CA" sz="1100" b="0" i="0" kern="1200" noProof="0" dirty="0" smtClean="0">
                <a:solidFill>
                  <a:schemeClr val="tx1"/>
                </a:solidFill>
                <a:effectLst/>
                <a:latin typeface="Arial" panose="020B0604020202020204" pitchFamily="34" charset="0"/>
                <a:ea typeface="+mn-ea"/>
                <a:cs typeface="Arial" panose="020B0604020202020204" pitchFamily="34" charset="0"/>
              </a:rPr>
              <a:t> » </a:t>
            </a:r>
            <a:r>
              <a:rPr lang="fr-CA" sz="1100" b="0" i="0" kern="1200" noProof="0" dirty="0" smtClean="0">
                <a:solidFill>
                  <a:schemeClr val="tx1"/>
                </a:solidFill>
                <a:effectLst/>
                <a:latin typeface="+mn-lt"/>
                <a:ea typeface="+mn-ea"/>
                <a:cs typeface="+mn-cs"/>
              </a:rPr>
              <a:t> Elle donne aux citoyens le droit de manifester leur religion ou croyances religieuses, sous la forme d’un culte, d’une observance, d’une pratique tant en public qu’en privé. La constitution et d’autres lois accordent la </a:t>
            </a:r>
            <a:r>
              <a:rPr lang="fr-CA" sz="1100" b="0" i="0" kern="1200" noProof="0" dirty="0" smtClean="0">
                <a:solidFill>
                  <a:schemeClr val="tx1"/>
                </a:solidFill>
                <a:effectLst/>
                <a:latin typeface="Arial" panose="020B0604020202020204" pitchFamily="34" charset="0"/>
                <a:ea typeface="+mn-ea"/>
                <a:cs typeface="Arial" panose="020B0604020202020204" pitchFamily="34" charset="0"/>
              </a:rPr>
              <a:t>« </a:t>
            </a:r>
            <a:r>
              <a:rPr lang="fr-CA" sz="1100" b="0" i="0" kern="1200" noProof="0" dirty="0" smtClean="0">
                <a:solidFill>
                  <a:schemeClr val="tx1"/>
                </a:solidFill>
                <a:effectLst/>
                <a:latin typeface="+mn-lt"/>
                <a:ea typeface="+mn-ea"/>
                <a:cs typeface="+mn-cs"/>
              </a:rPr>
              <a:t>première place </a:t>
            </a:r>
            <a:r>
              <a:rPr lang="fr-CA" sz="1100" b="0" i="0" kern="1200" noProof="0" dirty="0" smtClean="0">
                <a:solidFill>
                  <a:schemeClr val="tx1"/>
                </a:solidFill>
                <a:effectLst/>
                <a:latin typeface="Arial" panose="020B0604020202020204" pitchFamily="34" charset="0"/>
                <a:ea typeface="+mn-ea"/>
                <a:cs typeface="Arial" panose="020B0604020202020204" pitchFamily="34" charset="0"/>
              </a:rPr>
              <a:t>» au bouddhisme, et ordonnent au gouvernement d’en assurer la protection</a:t>
            </a:r>
            <a:r>
              <a:rPr lang="fr-CA" sz="1100" b="0" i="0" kern="1200" noProof="0" dirty="0" smtClean="0">
                <a:solidFill>
                  <a:schemeClr val="tx1"/>
                </a:solidFill>
                <a:effectLst/>
                <a:latin typeface="+mn-lt"/>
                <a:ea typeface="+mn-ea"/>
                <a:cs typeface="+mn-cs"/>
              </a:rPr>
              <a:t>. Selon des organisations de la  société civile, comme Centre for Policy Alternatives (CPA) et Center for </a:t>
            </a:r>
            <a:r>
              <a:rPr lang="fr-CA" sz="1100" b="0" i="0" kern="1200" noProof="0" dirty="0" err="1" smtClean="0">
                <a:solidFill>
                  <a:schemeClr val="tx1"/>
                </a:solidFill>
                <a:effectLst/>
                <a:latin typeface="+mn-lt"/>
                <a:ea typeface="+mn-ea"/>
                <a:cs typeface="+mn-cs"/>
              </a:rPr>
              <a:t>Human</a:t>
            </a:r>
            <a:r>
              <a:rPr lang="fr-CA" sz="1100" b="0" i="0" kern="1200" noProof="0" dirty="0" smtClean="0">
                <a:solidFill>
                  <a:schemeClr val="tx1"/>
                </a:solidFill>
                <a:effectLst/>
                <a:latin typeface="+mn-lt"/>
                <a:ea typeface="+mn-ea"/>
                <a:cs typeface="+mn-cs"/>
              </a:rPr>
              <a:t> </a:t>
            </a:r>
            <a:r>
              <a:rPr lang="fr-CA" sz="1100" b="0" i="0" kern="1200" noProof="0" dirty="0" err="1" smtClean="0">
                <a:solidFill>
                  <a:schemeClr val="tx1"/>
                </a:solidFill>
                <a:effectLst/>
                <a:latin typeface="+mn-lt"/>
                <a:ea typeface="+mn-ea"/>
                <a:cs typeface="+mn-cs"/>
              </a:rPr>
              <a:t>Rights</a:t>
            </a:r>
            <a:r>
              <a:rPr lang="fr-CA" sz="1100" b="0" i="0" kern="1200" noProof="0" dirty="0" smtClean="0">
                <a:solidFill>
                  <a:schemeClr val="tx1"/>
                </a:solidFill>
                <a:effectLst/>
                <a:latin typeface="+mn-lt"/>
                <a:ea typeface="+mn-ea"/>
                <a:cs typeface="+mn-cs"/>
              </a:rPr>
              <a:t> and </a:t>
            </a:r>
            <a:r>
              <a:rPr lang="fr-CA" sz="1100" b="0" i="0" kern="1200" noProof="0" dirty="0" err="1" smtClean="0">
                <a:solidFill>
                  <a:schemeClr val="tx1"/>
                </a:solidFill>
                <a:effectLst/>
                <a:latin typeface="+mn-lt"/>
                <a:ea typeface="+mn-ea"/>
                <a:cs typeface="+mn-cs"/>
              </a:rPr>
              <a:t>Research</a:t>
            </a:r>
            <a:r>
              <a:rPr lang="fr-CA" sz="1100" b="0" i="0" kern="1200" noProof="0" dirty="0" smtClean="0">
                <a:solidFill>
                  <a:schemeClr val="tx1"/>
                </a:solidFill>
                <a:effectLst/>
                <a:latin typeface="+mn-lt"/>
                <a:ea typeface="+mn-ea"/>
                <a:cs typeface="+mn-cs"/>
              </a:rPr>
              <a:t>, le nouveau gouvernement qui a pris le pouvoir en janvier, s’est engagé à respecter la primauté du droit, et est disposé à enquêter sur les fonctionnaires d’État responsables d’incitation à la violence fondée sur la religion et à les poursuivre en justice. Toutefois, dans certains cas, il semblerait que la police et les autorités gouvernementales locales auraient agi de concert avec des organisations bouddhistes nationalistes, mais dans une mesure moindre qu’auparavant. À titre d’exemple, la police a continué d’utiliser d’anciens prospectus publiés par le gouvernement, qui interdisaient la construction d’édifices religieux afin de forcer des églises à cesser leurs activités. À plusieurs occasions, la police aurait refusé de porter des accusations criminelles à l’endroit de personnes qui auraient encouragé la perpétration d’actes de violence contre des sites religieux. CPA a noté dans son </a:t>
            </a:r>
            <a:r>
              <a:rPr lang="fr-CA" sz="1100" b="0" i="1" kern="1200" noProof="0" dirty="0" err="1" smtClean="0">
                <a:solidFill>
                  <a:schemeClr val="tx1"/>
                </a:solidFill>
                <a:effectLst/>
                <a:latin typeface="+mn-lt"/>
                <a:ea typeface="+mn-ea"/>
                <a:cs typeface="+mn-cs"/>
              </a:rPr>
              <a:t>Advocacy</a:t>
            </a:r>
            <a:r>
              <a:rPr lang="fr-CA" sz="1100" b="0" i="1" kern="1200" noProof="0" dirty="0" smtClean="0">
                <a:solidFill>
                  <a:schemeClr val="tx1"/>
                </a:solidFill>
                <a:effectLst/>
                <a:latin typeface="+mn-lt"/>
                <a:ea typeface="+mn-ea"/>
                <a:cs typeface="+mn-cs"/>
              </a:rPr>
              <a:t> </a:t>
            </a:r>
            <a:r>
              <a:rPr lang="fr-CA" sz="1100" b="0" i="1" kern="1200" noProof="0" dirty="0" err="1" smtClean="0">
                <a:solidFill>
                  <a:schemeClr val="tx1"/>
                </a:solidFill>
                <a:effectLst/>
                <a:latin typeface="+mn-lt"/>
                <a:ea typeface="+mn-ea"/>
                <a:cs typeface="+mn-cs"/>
              </a:rPr>
              <a:t>Brief</a:t>
            </a:r>
            <a:r>
              <a:rPr lang="fr-CA" sz="1100" b="0" i="1" kern="1200" noProof="0" dirty="0" smtClean="0">
                <a:solidFill>
                  <a:schemeClr val="tx1"/>
                </a:solidFill>
                <a:effectLst/>
                <a:latin typeface="+mn-lt"/>
                <a:ea typeface="+mn-ea"/>
                <a:cs typeface="+mn-cs"/>
              </a:rPr>
              <a:t> – </a:t>
            </a:r>
            <a:r>
              <a:rPr lang="fr-CA" sz="1100" b="0" i="1" kern="1200" noProof="0" dirty="0" err="1" smtClean="0">
                <a:solidFill>
                  <a:schemeClr val="tx1"/>
                </a:solidFill>
                <a:effectLst/>
                <a:latin typeface="+mn-lt"/>
                <a:ea typeface="+mn-ea"/>
                <a:cs typeface="+mn-cs"/>
              </a:rPr>
              <a:t>Human</a:t>
            </a:r>
            <a:r>
              <a:rPr lang="fr-CA" sz="1100" b="0" i="1" kern="1200" noProof="0" dirty="0" smtClean="0">
                <a:solidFill>
                  <a:schemeClr val="tx1"/>
                </a:solidFill>
                <a:effectLst/>
                <a:latin typeface="+mn-lt"/>
                <a:ea typeface="+mn-ea"/>
                <a:cs typeface="+mn-cs"/>
              </a:rPr>
              <a:t> </a:t>
            </a:r>
            <a:r>
              <a:rPr lang="fr-CA" sz="1100" b="0" i="1" kern="1200" noProof="0" dirty="0" err="1" smtClean="0">
                <a:solidFill>
                  <a:schemeClr val="tx1"/>
                </a:solidFill>
                <a:effectLst/>
                <a:latin typeface="+mn-lt"/>
                <a:ea typeface="+mn-ea"/>
                <a:cs typeface="+mn-cs"/>
              </a:rPr>
              <a:t>Rights</a:t>
            </a:r>
            <a:r>
              <a:rPr lang="fr-CA" sz="1100" b="0" i="1" kern="1200" noProof="0" dirty="0" smtClean="0">
                <a:solidFill>
                  <a:schemeClr val="tx1"/>
                </a:solidFill>
                <a:effectLst/>
                <a:latin typeface="+mn-lt"/>
                <a:ea typeface="+mn-ea"/>
                <a:cs typeface="+mn-cs"/>
              </a:rPr>
              <a:t> Violations and Surveillance in Sri Lanka</a:t>
            </a:r>
            <a:r>
              <a:rPr lang="fr-CA" sz="1100" b="0" i="0" kern="1200" noProof="0" dirty="0" smtClean="0">
                <a:solidFill>
                  <a:schemeClr val="tx1"/>
                </a:solidFill>
                <a:effectLst/>
                <a:latin typeface="+mn-lt"/>
                <a:ea typeface="+mn-ea"/>
                <a:cs typeface="+mn-cs"/>
              </a:rPr>
              <a:t>, qui couvre la période de janvier à septembre (ci-après le CPA </a:t>
            </a:r>
            <a:r>
              <a:rPr lang="fr-CA" sz="1100" b="0" i="0" kern="1200" noProof="0" dirty="0" err="1" smtClean="0">
                <a:solidFill>
                  <a:schemeClr val="tx1"/>
                </a:solidFill>
                <a:effectLst/>
                <a:latin typeface="+mn-lt"/>
                <a:ea typeface="+mn-ea"/>
                <a:cs typeface="+mn-cs"/>
              </a:rPr>
              <a:t>Brief</a:t>
            </a:r>
            <a:r>
              <a:rPr lang="fr-CA" sz="1100" b="0" i="0" kern="1200" noProof="0" dirty="0" smtClean="0">
                <a:solidFill>
                  <a:schemeClr val="tx1"/>
                </a:solidFill>
                <a:effectLst/>
                <a:latin typeface="+mn-lt"/>
                <a:ea typeface="+mn-ea"/>
                <a:cs typeface="+mn-cs"/>
              </a:rPr>
              <a:t>), que le gouvernement n’a pas encore traduit en justice des moines bouddhistes, tenants de la ligne dure, impliqués dans des attaques contre des lieux de culte musulmans et chrétiens, en 2014. L’adoption par le parlement sri lankais de la </a:t>
            </a:r>
            <a:r>
              <a:rPr lang="fr-CA" sz="1100" b="0" i="1" kern="1200" noProof="0" dirty="0" smtClean="0">
                <a:solidFill>
                  <a:schemeClr val="tx1"/>
                </a:solidFill>
                <a:effectLst/>
                <a:latin typeface="+mn-lt"/>
                <a:ea typeface="+mn-ea"/>
                <a:cs typeface="+mn-cs"/>
              </a:rPr>
              <a:t>Assistance to and Protection of </a:t>
            </a:r>
            <a:r>
              <a:rPr lang="fr-CA" sz="1100" b="0" i="1" kern="1200" noProof="0" dirty="0" err="1" smtClean="0">
                <a:solidFill>
                  <a:schemeClr val="tx1"/>
                </a:solidFill>
                <a:effectLst/>
                <a:latin typeface="+mn-lt"/>
                <a:ea typeface="+mn-ea"/>
                <a:cs typeface="+mn-cs"/>
              </a:rPr>
              <a:t>Victims</a:t>
            </a:r>
            <a:r>
              <a:rPr lang="fr-CA" sz="1100" b="0" i="1" kern="1200" noProof="0" dirty="0" smtClean="0">
                <a:solidFill>
                  <a:schemeClr val="tx1"/>
                </a:solidFill>
                <a:effectLst/>
                <a:latin typeface="+mn-lt"/>
                <a:ea typeface="+mn-ea"/>
                <a:cs typeface="+mn-cs"/>
              </a:rPr>
              <a:t> of Crime and </a:t>
            </a:r>
            <a:r>
              <a:rPr lang="fr-CA" sz="1100" b="0" i="1" kern="1200" noProof="0" dirty="0" err="1" smtClean="0">
                <a:solidFill>
                  <a:schemeClr val="tx1"/>
                </a:solidFill>
                <a:effectLst/>
                <a:latin typeface="+mn-lt"/>
                <a:ea typeface="+mn-ea"/>
                <a:cs typeface="+mn-cs"/>
              </a:rPr>
              <a:t>Witnesses</a:t>
            </a:r>
            <a:r>
              <a:rPr lang="fr-CA" sz="1100" b="0" i="1" kern="1200" noProof="0" dirty="0" smtClean="0">
                <a:solidFill>
                  <a:schemeClr val="tx1"/>
                </a:solidFill>
                <a:effectLst/>
                <a:latin typeface="+mn-lt"/>
                <a:ea typeface="+mn-ea"/>
                <a:cs typeface="+mn-cs"/>
              </a:rPr>
              <a:t> </a:t>
            </a:r>
            <a:r>
              <a:rPr lang="fr-CA" sz="1100" b="0" i="1" kern="1200" noProof="0" dirty="0" err="1" smtClean="0">
                <a:solidFill>
                  <a:schemeClr val="tx1"/>
                </a:solidFill>
                <a:effectLst/>
                <a:latin typeface="+mn-lt"/>
                <a:ea typeface="+mn-ea"/>
                <a:cs typeface="+mn-cs"/>
              </a:rPr>
              <a:t>Act</a:t>
            </a:r>
            <a:r>
              <a:rPr lang="fr-CA" sz="1100" b="0" i="1" kern="1200" noProof="0" dirty="0" smtClean="0">
                <a:solidFill>
                  <a:schemeClr val="tx1"/>
                </a:solidFill>
                <a:effectLst/>
                <a:latin typeface="+mn-lt"/>
                <a:ea typeface="+mn-ea"/>
                <a:cs typeface="+mn-cs"/>
              </a:rPr>
              <a:t> </a:t>
            </a:r>
            <a:r>
              <a:rPr lang="fr-CA" sz="1100" b="0" i="0" kern="1200" noProof="0" dirty="0" smtClean="0">
                <a:solidFill>
                  <a:schemeClr val="tx1"/>
                </a:solidFill>
                <a:effectLst/>
                <a:latin typeface="+mn-lt"/>
                <a:ea typeface="+mn-ea"/>
                <a:cs typeface="+mn-cs"/>
              </a:rPr>
              <a:t>(Loi sur l’aide aux victimes et aux témoins d’actes criminels) en février, a renforcé les garanties des personnes engagées dans des actions en justice à l’endroit d’auteurs d’actes criminels contre des sites religieux.</a:t>
            </a:r>
          </a:p>
          <a:p>
            <a:pPr algn="just"/>
            <a:r>
              <a:rPr lang="fr-CA" sz="1100" b="0" i="0" kern="1200" noProof="0" dirty="0" smtClean="0">
                <a:solidFill>
                  <a:schemeClr val="tx1"/>
                </a:solidFill>
                <a:effectLst/>
                <a:latin typeface="+mn-lt"/>
                <a:ea typeface="+mn-ea"/>
                <a:cs typeface="+mn-cs"/>
              </a:rPr>
              <a:t>Selon des sources, des moines bouddhistes auraient continué leurs activités criminelles avec l’assentiment du gouvernement, et certains d’entre eux, notamment à l’extérieur de Colombo, auraient essayé, à maintes reprises, de fermer des lieux de culte musulmans et chrétiens sous prétexte qu’ils n’avaient pas reçu l’autorisation du ministère de la Justice et du Bouddha. La National Christian </a:t>
            </a:r>
            <a:r>
              <a:rPr lang="fr-CA" sz="1100" b="0" i="0" kern="1200" noProof="0" dirty="0" err="1" smtClean="0">
                <a:solidFill>
                  <a:schemeClr val="tx1"/>
                </a:solidFill>
                <a:effectLst/>
                <a:latin typeface="+mn-lt"/>
                <a:ea typeface="+mn-ea"/>
                <a:cs typeface="+mn-cs"/>
              </a:rPr>
              <a:t>Evangelical</a:t>
            </a:r>
            <a:r>
              <a:rPr lang="fr-CA" sz="1100" b="0" i="0" kern="1200" noProof="0" dirty="0" smtClean="0">
                <a:solidFill>
                  <a:schemeClr val="tx1"/>
                </a:solidFill>
                <a:effectLst/>
                <a:latin typeface="+mn-lt"/>
                <a:ea typeface="+mn-ea"/>
                <a:cs typeface="+mn-cs"/>
              </a:rPr>
              <a:t> Alliance of Sri Lanka (NCEASL) a répertorié 87 cas d’attaques contre des églises, d’intimidation et de violence à l’endroit de pasteurs et de membres de leurs congrégations, et d’empêchement de célébration de services du culte, au cours de l’année. La NCEASL a recensé 96 incidents de ce type en 2014. L’organisme </a:t>
            </a:r>
            <a:r>
              <a:rPr lang="fr-CA" sz="1100" b="0" i="0" kern="1200" noProof="0" dirty="0" err="1" smtClean="0">
                <a:solidFill>
                  <a:schemeClr val="tx1"/>
                </a:solidFill>
                <a:effectLst/>
                <a:latin typeface="+mn-lt"/>
                <a:ea typeface="+mn-ea"/>
                <a:cs typeface="+mn-cs"/>
              </a:rPr>
              <a:t>Secretariat</a:t>
            </a:r>
            <a:r>
              <a:rPr lang="fr-CA" sz="1100" b="0" i="0" kern="1200" noProof="0" dirty="0" smtClean="0">
                <a:solidFill>
                  <a:schemeClr val="tx1"/>
                </a:solidFill>
                <a:effectLst/>
                <a:latin typeface="+mn-lt"/>
                <a:ea typeface="+mn-ea"/>
                <a:cs typeface="+mn-cs"/>
              </a:rPr>
              <a:t> for </a:t>
            </a:r>
            <a:r>
              <a:rPr lang="fr-CA" sz="1100" b="0" i="0" kern="1200" noProof="0" dirty="0" err="1" smtClean="0">
                <a:solidFill>
                  <a:schemeClr val="tx1"/>
                </a:solidFill>
                <a:effectLst/>
                <a:latin typeface="+mn-lt"/>
                <a:ea typeface="+mn-ea"/>
                <a:cs typeface="+mn-cs"/>
              </a:rPr>
              <a:t>Muslims</a:t>
            </a:r>
            <a:r>
              <a:rPr lang="fr-CA" sz="1100" b="0" i="0" kern="1200" noProof="0" dirty="0" smtClean="0">
                <a:solidFill>
                  <a:schemeClr val="tx1"/>
                </a:solidFill>
                <a:effectLst/>
                <a:latin typeface="+mn-lt"/>
                <a:ea typeface="+mn-ea"/>
                <a:cs typeface="+mn-cs"/>
              </a:rPr>
              <a:t> (SFM) a dénombré 82 incidents de discours haineux, d’actes de discrimination, de tentatives de profanation ou de destruction d’édifices religieux musulmans, d’insultes verbales ou d’utilisation de force physique visant à entraver les pratiques culturelles et les rituels des musulmans, soit une diminution de 62 % par rapport à l’année précédente. Aucun décès lié aux disputes interconfessionnelles n’a été rapporté. Le </a:t>
            </a:r>
            <a:r>
              <a:rPr lang="fr-CA" sz="1100" b="0" i="0" kern="1200" noProof="0" dirty="0" err="1" smtClean="0">
                <a:solidFill>
                  <a:schemeClr val="tx1"/>
                </a:solidFill>
                <a:effectLst/>
                <a:latin typeface="+mn-lt"/>
                <a:ea typeface="+mn-ea"/>
                <a:cs typeface="+mn-cs"/>
              </a:rPr>
              <a:t>Bodu</a:t>
            </a:r>
            <a:r>
              <a:rPr lang="fr-CA" sz="1100" b="0" i="0" kern="1200" noProof="0" dirty="0" smtClean="0">
                <a:solidFill>
                  <a:schemeClr val="tx1"/>
                </a:solidFill>
                <a:effectLst/>
                <a:latin typeface="+mn-lt"/>
                <a:ea typeface="+mn-ea"/>
                <a:cs typeface="+mn-cs"/>
              </a:rPr>
              <a:t> Bala </a:t>
            </a:r>
            <a:r>
              <a:rPr lang="fr-CA" sz="1100" b="0" i="0" kern="1200" noProof="0" dirty="0" err="1" smtClean="0">
                <a:solidFill>
                  <a:schemeClr val="tx1"/>
                </a:solidFill>
                <a:effectLst/>
                <a:latin typeface="+mn-lt"/>
                <a:ea typeface="+mn-ea"/>
                <a:cs typeface="+mn-cs"/>
              </a:rPr>
              <a:t>Sena</a:t>
            </a:r>
            <a:r>
              <a:rPr lang="fr-CA" sz="1100" b="0" i="0" kern="1200" noProof="0" dirty="0" smtClean="0">
                <a:solidFill>
                  <a:schemeClr val="tx1"/>
                </a:solidFill>
                <a:effectLst/>
                <a:latin typeface="+mn-lt"/>
                <a:ea typeface="+mn-ea"/>
                <a:cs typeface="+mn-cs"/>
              </a:rPr>
              <a:t> (BBS), ou force du pouvoir bouddhiste, continue de promouvoir la suprématie de l’ethnie cinghalaise bouddhiste et de propager des opinions hostiles à l’endroit des membres des minorités ethniques et religieuses.</a:t>
            </a:r>
          </a:p>
          <a:p>
            <a:pPr algn="just"/>
            <a:r>
              <a:rPr lang="fr-CA" sz="1100" b="0" i="0" kern="1200" noProof="0" dirty="0" smtClean="0">
                <a:solidFill>
                  <a:schemeClr val="tx1"/>
                </a:solidFill>
                <a:effectLst/>
                <a:latin typeface="+mn-lt"/>
                <a:ea typeface="+mn-ea"/>
                <a:cs typeface="+mn-cs"/>
              </a:rPr>
              <a:t>L’ambassadeur des États-Unis a recommandé vivement aux dirigeants du gouvernement, y compris au président </a:t>
            </a:r>
            <a:r>
              <a:rPr lang="fr-CA" sz="1100" b="0" i="0" kern="1200" noProof="0" dirty="0" err="1" smtClean="0">
                <a:solidFill>
                  <a:schemeClr val="tx1"/>
                </a:solidFill>
                <a:effectLst/>
                <a:latin typeface="+mn-lt"/>
                <a:ea typeface="+mn-ea"/>
                <a:cs typeface="+mn-cs"/>
              </a:rPr>
              <a:t>Maithripala</a:t>
            </a:r>
            <a:r>
              <a:rPr lang="fr-CA" sz="1100" b="0" i="0" kern="1200" noProof="0" dirty="0" smtClean="0">
                <a:solidFill>
                  <a:schemeClr val="tx1"/>
                </a:solidFill>
                <a:effectLst/>
                <a:latin typeface="+mn-lt"/>
                <a:ea typeface="+mn-ea"/>
                <a:cs typeface="+mn-cs"/>
              </a:rPr>
              <a:t> </a:t>
            </a:r>
            <a:r>
              <a:rPr lang="fr-CA" sz="1100" b="0" i="0" kern="1200" noProof="0" dirty="0" err="1" smtClean="0">
                <a:solidFill>
                  <a:schemeClr val="tx1"/>
                </a:solidFill>
                <a:effectLst/>
                <a:latin typeface="+mn-lt"/>
                <a:ea typeface="+mn-ea"/>
                <a:cs typeface="+mn-cs"/>
              </a:rPr>
              <a:t>Sirisena</a:t>
            </a:r>
            <a:r>
              <a:rPr lang="fr-CA" sz="1100" b="0" i="0" kern="1200" noProof="0" dirty="0" smtClean="0">
                <a:solidFill>
                  <a:schemeClr val="tx1"/>
                </a:solidFill>
                <a:effectLst/>
                <a:latin typeface="+mn-lt"/>
                <a:ea typeface="+mn-ea"/>
                <a:cs typeface="+mn-cs"/>
              </a:rPr>
              <a:t>, d’arrêter et de poursuivre en justice les auteurs de crimes contre les minorités religieuses, et de protéger la liberté de religion de tous les citoyens</a:t>
            </a:r>
            <a:r>
              <a:rPr lang="fr-CA" sz="1100" b="0" i="0" kern="1200" dirty="0" smtClean="0">
                <a:solidFill>
                  <a:schemeClr val="tx1"/>
                </a:solidFill>
                <a:effectLst/>
                <a:latin typeface="+mn-lt"/>
                <a:ea typeface="+mn-ea"/>
                <a:cs typeface="+mn-cs"/>
              </a:rPr>
              <a:t>. Des membres de l’ambassade continuent de tenir des rencontres avec des représentants d’un vaste éventail de groupes confessionnels, afin de promouvoir la collaboration et renforcer les liens entre les différentes communautés ethniques et religieuses. (source: http://srilankabrief.org/2016/08/report-on-religious-freedom-in-sri-lanka/; accédée le 31 octobre 2016)</a:t>
            </a:r>
          </a:p>
          <a:p>
            <a:pPr algn="just"/>
            <a:endParaRPr lang="en-CA" sz="1100" dirty="0"/>
          </a:p>
        </p:txBody>
      </p:sp>
      <p:sp>
        <p:nvSpPr>
          <p:cNvPr id="4" name="Slide Number Placeholder 3"/>
          <p:cNvSpPr>
            <a:spLocks noGrp="1"/>
          </p:cNvSpPr>
          <p:nvPr>
            <p:ph type="sldNum" sz="quarter" idx="10"/>
          </p:nvPr>
        </p:nvSpPr>
        <p:spPr/>
        <p:txBody>
          <a:bodyPr/>
          <a:lstStyle/>
          <a:p>
            <a:fld id="{9855F9A6-5276-4B72-8D6E-15CF5F7736CE}" type="slidenum">
              <a:rPr lang="en-CA" smtClean="0"/>
              <a:t>7</a:t>
            </a:fld>
            <a:endParaRPr lang="en-CA"/>
          </a:p>
        </p:txBody>
      </p:sp>
    </p:spTree>
    <p:extLst>
      <p:ext uri="{BB962C8B-B14F-4D97-AF65-F5344CB8AC3E}">
        <p14:creationId xmlns:p14="http://schemas.microsoft.com/office/powerpoint/2010/main" val="4112971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855F9A6-5276-4B72-8D6E-15CF5F7736CE}" type="slidenum">
              <a:rPr lang="en-CA" smtClean="0"/>
              <a:t>8</a:t>
            </a:fld>
            <a:endParaRPr lang="en-CA"/>
          </a:p>
        </p:txBody>
      </p:sp>
    </p:spTree>
    <p:extLst>
      <p:ext uri="{BB962C8B-B14F-4D97-AF65-F5344CB8AC3E}">
        <p14:creationId xmlns:p14="http://schemas.microsoft.com/office/powerpoint/2010/main" val="1676882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fld id="{9855F9A6-5276-4B72-8D6E-15CF5F7736CE}" type="slidenum">
              <a:rPr lang="en-CA" smtClean="0"/>
              <a:t>9</a:t>
            </a:fld>
            <a:endParaRPr lang="en-CA"/>
          </a:p>
        </p:txBody>
      </p:sp>
    </p:spTree>
    <p:extLst>
      <p:ext uri="{BB962C8B-B14F-4D97-AF65-F5344CB8AC3E}">
        <p14:creationId xmlns:p14="http://schemas.microsoft.com/office/powerpoint/2010/main" val="543372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1885664-317A-432B-A1C4-C89280C8B736}" type="datetimeFigureOut">
              <a:rPr lang="en-CA" smtClean="0"/>
              <a:t>2017-01-09</a:t>
            </a:fld>
            <a:endParaRPr lang="en-CA"/>
          </a:p>
        </p:txBody>
      </p:sp>
      <p:sp>
        <p:nvSpPr>
          <p:cNvPr id="8" name="Slide Number Placeholder 7"/>
          <p:cNvSpPr>
            <a:spLocks noGrp="1"/>
          </p:cNvSpPr>
          <p:nvPr>
            <p:ph type="sldNum" sz="quarter" idx="11"/>
          </p:nvPr>
        </p:nvSpPr>
        <p:spPr/>
        <p:txBody>
          <a:bodyPr/>
          <a:lstStyle/>
          <a:p>
            <a:fld id="{C2D127DA-7931-445D-A296-17D690B97802}" type="slidenum">
              <a:rPr lang="en-CA" smtClean="0"/>
              <a:t>‹#›</a:t>
            </a:fld>
            <a:endParaRPr lang="en-CA"/>
          </a:p>
        </p:txBody>
      </p:sp>
      <p:sp>
        <p:nvSpPr>
          <p:cNvPr id="9" name="Footer Placeholder 8"/>
          <p:cNvSpPr>
            <a:spLocks noGrp="1"/>
          </p:cNvSpPr>
          <p:nvPr>
            <p:ph type="ftr" sz="quarter" idx="12"/>
          </p:nvPr>
        </p:nvSpPr>
        <p:spPr/>
        <p:txBody>
          <a:bodyPr/>
          <a:lstStyle/>
          <a:p>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885664-317A-432B-A1C4-C89280C8B736}" type="datetimeFigureOut">
              <a:rPr lang="en-CA" smtClean="0"/>
              <a:t>2017-01-09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D127DA-7931-445D-A296-17D690B97802}"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885664-317A-432B-A1C4-C89280C8B736}" type="datetimeFigureOut">
              <a:rPr lang="en-CA" smtClean="0"/>
              <a:t>2017-01-09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D127DA-7931-445D-A296-17D690B97802}"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885664-317A-432B-A1C4-C89280C8B736}" type="datetimeFigureOut">
              <a:rPr lang="en-CA" smtClean="0"/>
              <a:t>2017-01-09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D127DA-7931-445D-A296-17D690B97802}"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885664-317A-432B-A1C4-C89280C8B736}" type="datetimeFigureOut">
              <a:rPr lang="en-CA" smtClean="0"/>
              <a:t>2017-01-09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D127DA-7931-445D-A296-17D690B97802}"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1885664-317A-432B-A1C4-C89280C8B736}" type="datetimeFigureOut">
              <a:rPr lang="en-CA" smtClean="0"/>
              <a:t>2017-01-09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D127DA-7931-445D-A296-17D690B97802}" type="slidenum">
              <a:rPr lang="en-CA" smtClean="0"/>
              <a:t>‹#›</a:t>
            </a:fld>
            <a:endParaRPr lang="en-CA"/>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1885664-317A-432B-A1C4-C89280C8B736}" type="datetimeFigureOut">
              <a:rPr lang="en-CA" smtClean="0"/>
              <a:t>2017-01-09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D127DA-7931-445D-A296-17D690B97802}" type="slidenum">
              <a:rPr lang="en-CA" smtClean="0"/>
              <a:t>‹#›</a:t>
            </a:fld>
            <a:endParaRPr lang="en-CA"/>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885664-317A-432B-A1C4-C89280C8B736}" type="datetimeFigureOut">
              <a:rPr lang="en-CA" smtClean="0"/>
              <a:t>2017-01-09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D127DA-7931-445D-A296-17D690B97802}"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85664-317A-432B-A1C4-C89280C8B736}" type="datetimeFigureOut">
              <a:rPr lang="en-CA" smtClean="0"/>
              <a:t>2017-01-09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2D127DA-7931-445D-A296-17D690B97802}"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885664-317A-432B-A1C4-C89280C8B736}" type="datetimeFigureOut">
              <a:rPr lang="en-CA" smtClean="0"/>
              <a:t>2017-01-09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D127DA-7931-445D-A296-17D690B97802}"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885664-317A-432B-A1C4-C89280C8B736}" type="datetimeFigureOut">
              <a:rPr lang="en-CA" smtClean="0"/>
              <a:t>2017-01-09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D127DA-7931-445D-A296-17D690B97802}"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71885664-317A-432B-A1C4-C89280C8B736}" type="datetimeFigureOut">
              <a:rPr lang="en-CA" smtClean="0"/>
              <a:t>2017-01-09</a:t>
            </a:fld>
            <a:endParaRPr lang="en-CA"/>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2D127DA-7931-445D-A296-17D690B97802}" type="slidenum">
              <a:rPr lang="en-CA" smtClean="0"/>
              <a:t>‹#›</a:t>
            </a:fld>
            <a:endParaRPr lang="en-CA"/>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C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71683" y="1196752"/>
            <a:ext cx="3756293" cy="5256584"/>
          </a:xfrm>
        </p:spPr>
        <p:txBody>
          <a:bodyPr>
            <a:normAutofit fontScale="90000"/>
          </a:bodyPr>
          <a:lstStyle/>
          <a:p>
            <a:r>
              <a:rPr lang="fr-CA" sz="6000" dirty="0" smtClean="0"/>
              <a:t>Une vie remplie de saveurs</a:t>
            </a:r>
            <a:br>
              <a:rPr lang="fr-CA" sz="6000" dirty="0" smtClean="0"/>
            </a:br>
            <a:r>
              <a:rPr lang="fr-CA" sz="4000" dirty="0" smtClean="0"/>
              <a:t/>
            </a:r>
            <a:br>
              <a:rPr lang="fr-CA" sz="4000" dirty="0" smtClean="0"/>
            </a:br>
            <a:r>
              <a:rPr lang="fr-CA" sz="4000" dirty="0" smtClean="0"/>
              <a:t>Ressource pour étude biblique</a:t>
            </a:r>
            <a:r>
              <a:rPr lang="fr-CA" sz="3600" dirty="0" smtClean="0"/>
              <a:t/>
            </a:r>
            <a:br>
              <a:rPr lang="fr-CA" sz="3600" dirty="0" smtClean="0"/>
            </a:br>
            <a:r>
              <a:rPr lang="fr-CA" sz="1600" dirty="0" smtClean="0"/>
              <a:t/>
            </a:r>
            <a:br>
              <a:rPr lang="fr-CA" sz="1600" dirty="0" smtClean="0"/>
            </a:br>
            <a:r>
              <a:rPr lang="fr-CA" sz="2700" dirty="0" smtClean="0"/>
              <a:t>Lieutenante-colonelle Beverley Woodland-</a:t>
            </a:r>
            <a:r>
              <a:rPr lang="fr-CA" sz="2700" dirty="0" err="1" smtClean="0"/>
              <a:t>Slous</a:t>
            </a:r>
            <a:endParaRPr lang="fr-CA" sz="2700"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696" y="0"/>
            <a:ext cx="5200379" cy="6858000"/>
          </a:xfrm>
          <a:prstGeom prst="rect">
            <a:avLst/>
          </a:prstGeom>
          <a:ln>
            <a:noFill/>
          </a:ln>
          <a:effectLst>
            <a:softEdge rad="112500"/>
          </a:effectLst>
        </p:spPr>
      </p:pic>
    </p:spTree>
    <p:extLst>
      <p:ext uri="{BB962C8B-B14F-4D97-AF65-F5344CB8AC3E}">
        <p14:creationId xmlns:p14="http://schemas.microsoft.com/office/powerpoint/2010/main" val="2486886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B4957"/>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a:off x="0" y="0"/>
            <a:ext cx="5987110" cy="5688632"/>
          </a:xfrm>
          <a:prstGeom prst="rect">
            <a:avLst/>
          </a:prstGeom>
          <a:ln>
            <a:noFill/>
          </a:ln>
          <a:effectLst>
            <a:softEdge rad="112500"/>
          </a:effectLst>
        </p:spPr>
      </p:pic>
      <p:sp>
        <p:nvSpPr>
          <p:cNvPr id="2" name="Title 1"/>
          <p:cNvSpPr>
            <a:spLocks noGrp="1"/>
          </p:cNvSpPr>
          <p:nvPr>
            <p:ph type="title"/>
          </p:nvPr>
        </p:nvSpPr>
        <p:spPr>
          <a:xfrm>
            <a:off x="899592" y="404665"/>
            <a:ext cx="7330008" cy="864096"/>
          </a:xfrm>
        </p:spPr>
        <p:txBody>
          <a:bodyPr>
            <a:normAutofit/>
          </a:bodyPr>
          <a:lstStyle/>
          <a:p>
            <a:pPr algn="r"/>
            <a:r>
              <a:rPr lang="en-CA" dirty="0" err="1" smtClean="0">
                <a:effectLst>
                  <a:outerShdw blurRad="38100" dist="38100" dir="2700000" algn="tl">
                    <a:srgbClr val="000000">
                      <a:alpha val="43137"/>
                    </a:srgbClr>
                  </a:outerShdw>
                </a:effectLst>
              </a:rPr>
              <a:t>Une</a:t>
            </a:r>
            <a:r>
              <a:rPr lang="en-CA" dirty="0" smtClean="0">
                <a:effectLst>
                  <a:outerShdw blurRad="38100" dist="38100" dir="2700000" algn="tl">
                    <a:srgbClr val="000000">
                      <a:alpha val="43137"/>
                    </a:srgbClr>
                  </a:outerShdw>
                </a:effectLst>
              </a:rPr>
              <a:t> vie </a:t>
            </a:r>
            <a:r>
              <a:rPr lang="en-CA" dirty="0" err="1" smtClean="0">
                <a:effectLst>
                  <a:outerShdw blurRad="38100" dist="38100" dir="2700000" algn="tl">
                    <a:srgbClr val="000000">
                      <a:alpha val="43137"/>
                    </a:srgbClr>
                  </a:outerShdw>
                </a:effectLst>
              </a:rPr>
              <a:t>remplie</a:t>
            </a:r>
            <a:r>
              <a:rPr lang="en-CA" dirty="0" smtClean="0">
                <a:effectLst>
                  <a:outerShdw blurRad="38100" dist="38100" dir="2700000" algn="tl">
                    <a:srgbClr val="000000">
                      <a:alpha val="43137"/>
                    </a:srgbClr>
                  </a:outerShdw>
                </a:effectLst>
              </a:rPr>
              <a:t> de </a:t>
            </a:r>
            <a:r>
              <a:rPr lang="en-CA" dirty="0" err="1" smtClean="0">
                <a:effectLst>
                  <a:outerShdw blurRad="38100" dist="38100" dir="2700000" algn="tl">
                    <a:srgbClr val="000000">
                      <a:alpha val="43137"/>
                    </a:srgbClr>
                  </a:outerShdw>
                </a:effectLst>
              </a:rPr>
              <a:t>saveurs</a:t>
            </a:r>
            <a:r>
              <a:rPr lang="en-CA" dirty="0" smtClean="0">
                <a:effectLst>
                  <a:outerShdw blurRad="38100" dist="38100" dir="2700000" algn="tl">
                    <a:srgbClr val="000000">
                      <a:alpha val="43137"/>
                    </a:srgbClr>
                  </a:outerShdw>
                </a:effectLst>
              </a:rPr>
              <a:t>…</a:t>
            </a:r>
            <a:endParaRPr lang="en-CA"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067944" y="1124744"/>
            <a:ext cx="4824536" cy="5184616"/>
          </a:xfrm>
        </p:spPr>
        <p:txBody>
          <a:bodyPr>
            <a:normAutofit/>
          </a:bodyPr>
          <a:lstStyle/>
          <a:p>
            <a:r>
              <a:rPr lang="fr-CA" sz="2800" dirty="0" smtClean="0">
                <a:effectLst>
                  <a:outerShdw blurRad="38100" dist="38100" dir="2700000" algn="tl">
                    <a:srgbClr val="000000">
                      <a:alpha val="43137"/>
                    </a:srgbClr>
                  </a:outerShdw>
                </a:effectLst>
              </a:rPr>
              <a:t>Propos exprimés par un dirigeant du gouvernement du Sri Lanka :</a:t>
            </a:r>
          </a:p>
          <a:p>
            <a:pPr lvl="1"/>
            <a:r>
              <a:rPr lang="fr-CA" sz="2400" dirty="0" smtClean="0">
                <a:effectLst>
                  <a:outerShdw blurRad="38100" dist="38100" dir="2700000" algn="tl">
                    <a:srgbClr val="000000">
                      <a:alpha val="43137"/>
                    </a:srgbClr>
                  </a:outerShdw>
                </a:effectLst>
              </a:rPr>
              <a:t>Si tous les chrétiens avaient véritablement modelé leur vie sur celle de Jésus, ce pays aurait pu devenir chrétien.</a:t>
            </a:r>
          </a:p>
          <a:p>
            <a:pPr lvl="1"/>
            <a:r>
              <a:rPr lang="fr-CA" sz="2400" dirty="0" smtClean="0">
                <a:effectLst>
                  <a:outerShdw blurRad="38100" dist="38100" dir="2700000" algn="tl">
                    <a:srgbClr val="000000">
                      <a:alpha val="43137"/>
                    </a:srgbClr>
                  </a:outerShdw>
                </a:effectLst>
              </a:rPr>
              <a:t>Le Sri Lanka peut constitutionnaliser la liberté de religion étant donné que les chrétiens n’ont pas l’habitude de faire du prosélytisme</a:t>
            </a:r>
            <a:r>
              <a:rPr lang="fr-CA" dirty="0" smtClean="0"/>
              <a:t>.</a:t>
            </a:r>
            <a:endParaRPr lang="fr-CA" dirty="0"/>
          </a:p>
        </p:txBody>
      </p:sp>
    </p:spTree>
    <p:extLst>
      <p:ext uri="{BB962C8B-B14F-4D97-AF65-F5344CB8AC3E}">
        <p14:creationId xmlns:p14="http://schemas.microsoft.com/office/powerpoint/2010/main" val="486340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0"/>
            <a:ext cx="7315200" cy="1154097"/>
          </a:xfrm>
        </p:spPr>
        <p:txBody>
          <a:bodyPr>
            <a:normAutofit/>
          </a:bodyPr>
          <a:lstStyle/>
          <a:p>
            <a:r>
              <a:rPr lang="en-CA" dirty="0" err="1" smtClean="0"/>
              <a:t>Une</a:t>
            </a:r>
            <a:r>
              <a:rPr lang="en-CA" dirty="0" smtClean="0"/>
              <a:t> vie </a:t>
            </a:r>
            <a:r>
              <a:rPr lang="en-CA" dirty="0" err="1" smtClean="0"/>
              <a:t>remplie</a:t>
            </a:r>
            <a:r>
              <a:rPr lang="en-CA" dirty="0" smtClean="0"/>
              <a:t> de </a:t>
            </a:r>
            <a:r>
              <a:rPr lang="en-CA" dirty="0" err="1" smtClean="0"/>
              <a:t>saveurs</a:t>
            </a:r>
            <a:r>
              <a:rPr lang="en-CA" dirty="0" smtClean="0"/>
              <a:t>…</a:t>
            </a:r>
            <a:endParaRPr lang="en-CA" dirty="0"/>
          </a:p>
        </p:txBody>
      </p:sp>
      <p:sp>
        <p:nvSpPr>
          <p:cNvPr id="3" name="Content Placeholder 2"/>
          <p:cNvSpPr>
            <a:spLocks noGrp="1"/>
          </p:cNvSpPr>
          <p:nvPr>
            <p:ph idx="1"/>
          </p:nvPr>
        </p:nvSpPr>
        <p:spPr>
          <a:xfrm>
            <a:off x="914400" y="1268760"/>
            <a:ext cx="7315200" cy="5112567"/>
          </a:xfrm>
        </p:spPr>
        <p:txBody>
          <a:bodyPr>
            <a:normAutofit/>
          </a:bodyPr>
          <a:lstStyle/>
          <a:p>
            <a:pPr marL="0" indent="0">
              <a:buNone/>
            </a:pPr>
            <a:r>
              <a:rPr lang="en-CA" sz="3600" b="1" dirty="0" err="1" smtClean="0">
                <a:effectLst>
                  <a:outerShdw blurRad="38100" dist="38100" dir="2700000" algn="tl">
                    <a:srgbClr val="000000">
                      <a:alpha val="43137"/>
                    </a:srgbClr>
                  </a:outerShdw>
                </a:effectLst>
              </a:rPr>
              <a:t>Jésus</a:t>
            </a:r>
            <a:r>
              <a:rPr lang="en-CA" sz="3600" b="1" dirty="0" smtClean="0">
                <a:effectLst>
                  <a:outerShdw blurRad="38100" dist="38100" dir="2700000" algn="tl">
                    <a:srgbClr val="000000">
                      <a:alpha val="43137"/>
                    </a:srgbClr>
                  </a:outerShdw>
                </a:effectLst>
              </a:rPr>
              <a:t> a </a:t>
            </a:r>
            <a:r>
              <a:rPr lang="en-CA" sz="3600" b="1" dirty="0" err="1" smtClean="0">
                <a:effectLst>
                  <a:outerShdw blurRad="38100" dist="38100" dir="2700000" algn="tl">
                    <a:srgbClr val="000000">
                      <a:alpha val="43137"/>
                    </a:srgbClr>
                  </a:outerShdw>
                </a:effectLst>
              </a:rPr>
              <a:t>dit</a:t>
            </a:r>
            <a:r>
              <a:rPr lang="en-CA" sz="3600" b="1" dirty="0" smtClean="0">
                <a:effectLst>
                  <a:outerShdw blurRad="38100" dist="38100" dir="2700000" algn="tl">
                    <a:srgbClr val="000000">
                      <a:alpha val="43137"/>
                    </a:srgbClr>
                  </a:outerShdw>
                </a:effectLst>
              </a:rPr>
              <a:t> :</a:t>
            </a:r>
          </a:p>
          <a:p>
            <a:pPr marL="45720" indent="0" algn="just">
              <a:buNone/>
            </a:pPr>
            <a:r>
              <a:rPr lang="fr-CA" dirty="0"/>
              <a:t>« Vous êtes le </a:t>
            </a:r>
            <a:r>
              <a:rPr lang="fr-CA" dirty="0" smtClean="0"/>
              <a:t>sel </a:t>
            </a:r>
            <a:r>
              <a:rPr lang="fr-CA" dirty="0"/>
              <a:t>de la terre. Si ce sel perd sa saveur, avec quoi la </a:t>
            </a:r>
            <a:r>
              <a:rPr lang="fr-CA" dirty="0" smtClean="0"/>
              <a:t>salera-t-on</a:t>
            </a:r>
            <a:r>
              <a:rPr lang="fr-CA" baseline="30000" dirty="0" smtClean="0"/>
              <a:t>]</a:t>
            </a:r>
            <a:r>
              <a:rPr lang="fr-CA" dirty="0" smtClean="0"/>
              <a:t>? </a:t>
            </a:r>
            <a:r>
              <a:rPr lang="fr-CA" dirty="0"/>
              <a:t>Ce sel ne vaut plus rien: il n'est bon qu'à être jeté dehors et piétiné.</a:t>
            </a:r>
          </a:p>
          <a:p>
            <a:pPr marL="45720" indent="0" algn="just">
              <a:buNone/>
            </a:pPr>
            <a:r>
              <a:rPr lang="fr-CA" dirty="0" smtClean="0"/>
              <a:t>Vous </a:t>
            </a:r>
            <a:r>
              <a:rPr lang="fr-CA" dirty="0"/>
              <a:t>êtes la lumière du monde. Une ville au sommet d'une colline n'échappe pas aux regards.</a:t>
            </a:r>
          </a:p>
          <a:p>
            <a:pPr marL="45720" indent="0" algn="just">
              <a:buNone/>
            </a:pPr>
            <a:r>
              <a:rPr lang="fr-CA" dirty="0" smtClean="0"/>
              <a:t>Il </a:t>
            </a:r>
            <a:r>
              <a:rPr lang="fr-CA" dirty="0"/>
              <a:t>en est de même d'une </a:t>
            </a:r>
            <a:r>
              <a:rPr lang="fr-CA" dirty="0" smtClean="0"/>
              <a:t>lampe : </a:t>
            </a:r>
            <a:r>
              <a:rPr lang="fr-CA" dirty="0"/>
              <a:t>si on l'allume, ce n'est pas pour la mettre sous une mesure à </a:t>
            </a:r>
            <a:r>
              <a:rPr lang="fr-CA" dirty="0" smtClean="0"/>
              <a:t>grains : </a:t>
            </a:r>
            <a:r>
              <a:rPr lang="fr-CA" dirty="0"/>
              <a:t>au contraire, on la fixe sur un pied de lampe pour qu'elle éclaire tous ceux qui sont dans la maison.</a:t>
            </a:r>
          </a:p>
          <a:p>
            <a:pPr marL="45720" indent="0" algn="just">
              <a:buNone/>
            </a:pPr>
            <a:r>
              <a:rPr lang="fr-CA" dirty="0" smtClean="0"/>
              <a:t>C'est </a:t>
            </a:r>
            <a:r>
              <a:rPr lang="fr-CA" dirty="0"/>
              <a:t>ainsi que votre lumière doit briller devant tous les hommes, pour qu'ils voient le bien que vous faites et qu'ils en attribuent la gloire à votre Père céleste</a:t>
            </a:r>
            <a:r>
              <a:rPr lang="fr-CA" dirty="0" smtClean="0"/>
              <a:t>.</a:t>
            </a:r>
            <a:r>
              <a:rPr lang="fr-CA" dirty="0">
                <a:latin typeface="Arial" panose="020B0604020202020204" pitchFamily="34" charset="0"/>
                <a:cs typeface="Arial" panose="020B0604020202020204" pitchFamily="34" charset="0"/>
              </a:rPr>
              <a:t> »</a:t>
            </a:r>
            <a:r>
              <a:rPr lang="fr-CA" dirty="0" smtClean="0"/>
              <a:t> (Matthieu 5:13-16)</a:t>
            </a:r>
            <a:endParaRPr lang="fr-CA" dirty="0"/>
          </a:p>
          <a:p>
            <a:pPr marL="0" indent="0">
              <a:buNone/>
            </a:pPr>
            <a:endParaRPr lang="en-CA" dirty="0"/>
          </a:p>
        </p:txBody>
      </p:sp>
    </p:spTree>
    <p:extLst>
      <p:ext uri="{BB962C8B-B14F-4D97-AF65-F5344CB8AC3E}">
        <p14:creationId xmlns:p14="http://schemas.microsoft.com/office/powerpoint/2010/main" val="3647953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315200" cy="1154097"/>
          </a:xfrm>
        </p:spPr>
        <p:txBody>
          <a:bodyPr>
            <a:normAutofit/>
          </a:bodyPr>
          <a:lstStyle/>
          <a:p>
            <a:r>
              <a:rPr lang="en-CA" dirty="0" err="1" smtClean="0"/>
              <a:t>Une</a:t>
            </a:r>
            <a:r>
              <a:rPr lang="en-CA" dirty="0" smtClean="0"/>
              <a:t> vie </a:t>
            </a:r>
            <a:r>
              <a:rPr lang="en-CA" dirty="0" err="1" smtClean="0"/>
              <a:t>remplie</a:t>
            </a:r>
            <a:r>
              <a:rPr lang="en-CA" dirty="0" smtClean="0"/>
              <a:t> de </a:t>
            </a:r>
            <a:r>
              <a:rPr lang="en-CA" dirty="0" err="1" smtClean="0"/>
              <a:t>saveurs</a:t>
            </a:r>
            <a:r>
              <a:rPr lang="en-CA" dirty="0" smtClean="0"/>
              <a:t>…</a:t>
            </a:r>
            <a:endParaRPr lang="en-CA" dirty="0"/>
          </a:p>
        </p:txBody>
      </p:sp>
      <p:sp>
        <p:nvSpPr>
          <p:cNvPr id="3" name="Content Placeholder 2"/>
          <p:cNvSpPr>
            <a:spLocks noGrp="1"/>
          </p:cNvSpPr>
          <p:nvPr>
            <p:ph idx="1"/>
          </p:nvPr>
        </p:nvSpPr>
        <p:spPr>
          <a:xfrm>
            <a:off x="888649" y="1772816"/>
            <a:ext cx="7315200" cy="3539527"/>
          </a:xfrm>
        </p:spPr>
        <p:txBody>
          <a:bodyPr>
            <a:normAutofit/>
          </a:bodyPr>
          <a:lstStyle/>
          <a:p>
            <a:pPr algn="just"/>
            <a:r>
              <a:rPr lang="fr-CA" sz="2800" dirty="0" smtClean="0"/>
              <a:t>Que dit ce passage sur le but des  chrétiens qui vivent  « dans le monde »?</a:t>
            </a:r>
          </a:p>
          <a:p>
            <a:pPr algn="just"/>
            <a:r>
              <a:rPr lang="fr-CA" sz="2800" dirty="0" smtClean="0"/>
              <a:t>Que signifie être le « sel et la lumière »?</a:t>
            </a:r>
          </a:p>
          <a:p>
            <a:pPr algn="just"/>
            <a:r>
              <a:rPr lang="fr-CA" sz="2800" dirty="0" smtClean="0"/>
              <a:t>Comment êtes-vous le « sel et la lumière » dans votre quotidien?  Au travail ou à l’école? Au sein de votre poste?</a:t>
            </a:r>
            <a:endParaRPr lang="fr-CA" sz="2800" dirty="0"/>
          </a:p>
        </p:txBody>
      </p:sp>
    </p:spTree>
    <p:extLst>
      <p:ext uri="{BB962C8B-B14F-4D97-AF65-F5344CB8AC3E}">
        <p14:creationId xmlns:p14="http://schemas.microsoft.com/office/powerpoint/2010/main" val="313248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315200" cy="1154097"/>
          </a:xfrm>
        </p:spPr>
        <p:txBody>
          <a:bodyPr>
            <a:normAutofit/>
          </a:bodyPr>
          <a:lstStyle/>
          <a:p>
            <a:r>
              <a:rPr lang="en-CA" dirty="0" err="1" smtClean="0"/>
              <a:t>Une</a:t>
            </a:r>
            <a:r>
              <a:rPr lang="en-CA" dirty="0" smtClean="0"/>
              <a:t> vie </a:t>
            </a:r>
            <a:r>
              <a:rPr lang="en-CA" dirty="0" err="1" smtClean="0"/>
              <a:t>remplie</a:t>
            </a:r>
            <a:r>
              <a:rPr lang="en-CA" dirty="0" smtClean="0"/>
              <a:t> de </a:t>
            </a:r>
            <a:r>
              <a:rPr lang="en-CA" dirty="0" err="1" smtClean="0"/>
              <a:t>saveurs</a:t>
            </a:r>
            <a:r>
              <a:rPr lang="en-CA" dirty="0" smtClean="0"/>
              <a:t>…</a:t>
            </a:r>
            <a:endParaRPr lang="en-CA" dirty="0"/>
          </a:p>
        </p:txBody>
      </p:sp>
      <p:sp>
        <p:nvSpPr>
          <p:cNvPr id="3" name="Content Placeholder 2"/>
          <p:cNvSpPr>
            <a:spLocks noGrp="1"/>
          </p:cNvSpPr>
          <p:nvPr>
            <p:ph idx="1"/>
          </p:nvPr>
        </p:nvSpPr>
        <p:spPr>
          <a:xfrm>
            <a:off x="416732" y="1342737"/>
            <a:ext cx="8331732" cy="5038591"/>
          </a:xfrm>
        </p:spPr>
        <p:txBody>
          <a:bodyPr>
            <a:noAutofit/>
          </a:bodyPr>
          <a:lstStyle/>
          <a:p>
            <a:pPr algn="just"/>
            <a:r>
              <a:rPr lang="en-CA" sz="2400" dirty="0" smtClean="0">
                <a:effectLst>
                  <a:outerShdw blurRad="38100" dist="38100" dir="2700000" algn="tl">
                    <a:srgbClr val="000000">
                      <a:alpha val="43137"/>
                    </a:srgbClr>
                  </a:outerShdw>
                </a:effectLst>
              </a:rPr>
              <a:t>À </a:t>
            </a:r>
            <a:r>
              <a:rPr lang="fr-CA" sz="2400" dirty="0" smtClean="0">
                <a:effectLst>
                  <a:outerShdw blurRad="38100" dist="38100" dir="2700000" algn="tl">
                    <a:srgbClr val="000000">
                      <a:alpha val="43137"/>
                    </a:srgbClr>
                  </a:outerShdw>
                </a:effectLst>
              </a:rPr>
              <a:t>l’époque de Jésus, le sel servait à relever le goût des aliments et à les préserver. Les habitants du Sri Lanka utilisent le sel comme assaisonnement et agent de conservation, notamment pour le poisson séché – un produit très populaire dans les marchés locaux.</a:t>
            </a:r>
          </a:p>
          <a:p>
            <a:pPr lvl="1" algn="just"/>
            <a:r>
              <a:rPr lang="fr-CA" sz="2400" dirty="0" smtClean="0">
                <a:effectLst>
                  <a:outerShdw blurRad="38100" dist="38100" dir="2700000" algn="tl">
                    <a:srgbClr val="000000">
                      <a:alpha val="43137"/>
                    </a:srgbClr>
                  </a:outerShdw>
                </a:effectLst>
              </a:rPr>
              <a:t>En tant que chrétiens, comment pouvons-nous rehausser les </a:t>
            </a:r>
            <a:r>
              <a:rPr lang="fr-CA"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fr-CA" sz="2400" dirty="0" smtClean="0">
                <a:effectLst>
                  <a:outerShdw blurRad="38100" dist="38100" dir="2700000" algn="tl">
                    <a:srgbClr val="000000">
                      <a:alpha val="43137"/>
                    </a:srgbClr>
                  </a:outerShdw>
                </a:effectLst>
              </a:rPr>
              <a:t>saveurs de la vie </a:t>
            </a:r>
            <a:r>
              <a:rPr lang="fr-CA" sz="2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fr-CA" sz="2400" dirty="0" smtClean="0">
                <a:effectLst>
                  <a:outerShdw blurRad="38100" dist="38100" dir="2700000" algn="tl">
                    <a:srgbClr val="000000">
                      <a:alpha val="43137"/>
                    </a:srgbClr>
                  </a:outerShdw>
                </a:effectLst>
              </a:rPr>
              <a:t> autour de nous? (Psaumes 14:3, Romains 8:8)</a:t>
            </a:r>
          </a:p>
          <a:p>
            <a:pPr lvl="1" algn="just"/>
            <a:r>
              <a:rPr lang="fr-CA" sz="2400" dirty="0" smtClean="0">
                <a:effectLst>
                  <a:outerShdw blurRad="38100" dist="38100" dir="2700000" algn="tl">
                    <a:srgbClr val="000000">
                      <a:alpha val="43137"/>
                    </a:srgbClr>
                  </a:outerShdw>
                </a:effectLst>
              </a:rPr>
              <a:t>Comment pouvons-nous êtes appelés à agir comme agents de conservation? (Luc 6:35)</a:t>
            </a:r>
          </a:p>
          <a:p>
            <a:pPr lvl="1" algn="just"/>
            <a:r>
              <a:rPr lang="fr-CA" sz="2400" dirty="0" smtClean="0">
                <a:effectLst>
                  <a:outerShdw blurRad="38100" dist="38100" dir="2700000" algn="tl">
                    <a:srgbClr val="000000">
                      <a:alpha val="43137"/>
                    </a:srgbClr>
                  </a:outerShdw>
                </a:effectLst>
              </a:rPr>
              <a:t>Quelles sont les choses qui pourraient nous faire perdre notre </a:t>
            </a:r>
            <a:r>
              <a:rPr lang="fr-CA" sz="2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fr-CA" sz="2400" dirty="0" smtClean="0">
                <a:effectLst>
                  <a:outerShdw blurRad="38100" dist="38100" dir="2700000" algn="tl">
                    <a:srgbClr val="000000">
                      <a:alpha val="43137"/>
                    </a:srgbClr>
                  </a:outerShdw>
                </a:effectLst>
              </a:rPr>
              <a:t>salinité </a:t>
            </a:r>
            <a:r>
              <a:rPr lang="fr-CA" sz="2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fr-CA" sz="2400" dirty="0" smtClean="0">
                <a:effectLst>
                  <a:outerShdw blurRad="38100" dist="38100" dir="2700000" algn="tl">
                    <a:srgbClr val="000000">
                      <a:alpha val="43137"/>
                    </a:srgbClr>
                  </a:outerShdw>
                </a:effectLst>
              </a:rPr>
              <a:t>? (Mark 9:50, Luke 14:34-35)</a:t>
            </a:r>
            <a:endParaRPr lang="fr-CA"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7228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1276" y="116632"/>
            <a:ext cx="7315200" cy="1154097"/>
          </a:xfrm>
        </p:spPr>
        <p:txBody>
          <a:bodyPr>
            <a:normAutofit/>
          </a:bodyPr>
          <a:lstStyle/>
          <a:p>
            <a:r>
              <a:rPr lang="en-CA" dirty="0" err="1" smtClean="0"/>
              <a:t>Une</a:t>
            </a:r>
            <a:r>
              <a:rPr lang="en-CA" dirty="0" smtClean="0"/>
              <a:t> vie </a:t>
            </a:r>
            <a:r>
              <a:rPr lang="en-CA" dirty="0" err="1" smtClean="0"/>
              <a:t>remplie</a:t>
            </a:r>
            <a:r>
              <a:rPr lang="en-CA" dirty="0" smtClean="0"/>
              <a:t> de </a:t>
            </a:r>
            <a:r>
              <a:rPr lang="en-CA" dirty="0" err="1" smtClean="0"/>
              <a:t>saveurs</a:t>
            </a:r>
            <a:r>
              <a:rPr lang="en-CA" dirty="0" smtClean="0"/>
              <a:t>…</a:t>
            </a:r>
            <a:endParaRPr lang="en-CA" dirty="0"/>
          </a:p>
        </p:txBody>
      </p:sp>
      <p:sp>
        <p:nvSpPr>
          <p:cNvPr id="3" name="Content Placeholder 2"/>
          <p:cNvSpPr>
            <a:spLocks noGrp="1"/>
          </p:cNvSpPr>
          <p:nvPr>
            <p:ph idx="1"/>
          </p:nvPr>
        </p:nvSpPr>
        <p:spPr>
          <a:xfrm>
            <a:off x="881276" y="1556792"/>
            <a:ext cx="7315200" cy="3539527"/>
          </a:xfrm>
        </p:spPr>
        <p:txBody>
          <a:bodyPr>
            <a:normAutofit/>
          </a:bodyPr>
          <a:lstStyle/>
          <a:p>
            <a:pPr algn="just"/>
            <a:r>
              <a:rPr lang="fr-CA" sz="2400" dirty="0" smtClean="0"/>
              <a:t>Dans ce passage, Jésus demande à ses disciples d’être la lumière du monde.  </a:t>
            </a:r>
          </a:p>
          <a:p>
            <a:pPr algn="just"/>
            <a:r>
              <a:rPr lang="fr-CA" sz="2400" dirty="0" smtClean="0"/>
              <a:t>Essayez ceci : allumez une bougie dans une pièce obscure, et posez-la sur le plancher. Voyez sur  quelle distance la lumière se répand. Placez maintenant la bougie sur une étagère et regardez jusqu’o</a:t>
            </a:r>
            <a:r>
              <a:rPr lang="fr-CA" sz="2400" dirty="0" smtClean="0">
                <a:latin typeface="Arial" panose="020B0604020202020204" pitchFamily="34" charset="0"/>
                <a:cs typeface="Arial" panose="020B0604020202020204" pitchFamily="34" charset="0"/>
              </a:rPr>
              <a:t>ù se propage la lumière</a:t>
            </a:r>
            <a:r>
              <a:rPr lang="fr-CA" sz="2400" dirty="0" smtClean="0"/>
              <a:t>?</a:t>
            </a:r>
            <a:endParaRPr lang="fr-CA" sz="2400" dirty="0"/>
          </a:p>
        </p:txBody>
      </p:sp>
      <p:pic>
        <p:nvPicPr>
          <p:cNvPr id="4" name="Picture 3"/>
          <p:cNvPicPr>
            <a:picLocks noChangeAspect="1"/>
          </p:cNvPicPr>
          <p:nvPr/>
        </p:nvPicPr>
        <p:blipFill>
          <a:blip r:embed="rId3" cstate="email">
            <a:duotone>
              <a:schemeClr val="accent6">
                <a:shade val="45000"/>
                <a:satMod val="135000"/>
              </a:schemeClr>
              <a:prstClr val="white"/>
            </a:duoton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a:ext>
            </a:extLst>
          </a:blip>
          <a:stretch>
            <a:fillRect/>
          </a:stretch>
        </p:blipFill>
        <p:spPr>
          <a:xfrm>
            <a:off x="2771800" y="4437112"/>
            <a:ext cx="3534152" cy="1991072"/>
          </a:xfrm>
          <a:prstGeom prst="ellipse">
            <a:avLst/>
          </a:prstGeom>
          <a:ln>
            <a:noFill/>
          </a:ln>
          <a:effectLst>
            <a:softEdge rad="112500"/>
          </a:effectLst>
        </p:spPr>
      </p:pic>
    </p:spTree>
    <p:extLst>
      <p:ext uri="{BB962C8B-B14F-4D97-AF65-F5344CB8AC3E}">
        <p14:creationId xmlns:p14="http://schemas.microsoft.com/office/powerpoint/2010/main" val="2739766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1276" y="116632"/>
            <a:ext cx="7315200" cy="1154097"/>
          </a:xfrm>
        </p:spPr>
        <p:txBody>
          <a:bodyPr>
            <a:normAutofit/>
          </a:bodyPr>
          <a:lstStyle/>
          <a:p>
            <a:r>
              <a:rPr lang="en-CA" dirty="0" err="1" smtClean="0"/>
              <a:t>Une</a:t>
            </a:r>
            <a:r>
              <a:rPr lang="en-CA" dirty="0" smtClean="0"/>
              <a:t> vie </a:t>
            </a:r>
            <a:r>
              <a:rPr lang="en-CA" dirty="0" err="1" smtClean="0"/>
              <a:t>remplie</a:t>
            </a:r>
            <a:r>
              <a:rPr lang="en-CA" dirty="0" smtClean="0"/>
              <a:t> de </a:t>
            </a:r>
            <a:r>
              <a:rPr lang="en-CA" dirty="0" err="1" smtClean="0"/>
              <a:t>saveurs</a:t>
            </a:r>
            <a:r>
              <a:rPr lang="en-CA" dirty="0" smtClean="0"/>
              <a:t>…</a:t>
            </a:r>
            <a:endParaRPr lang="en-CA" dirty="0"/>
          </a:p>
        </p:txBody>
      </p:sp>
      <p:sp>
        <p:nvSpPr>
          <p:cNvPr id="3" name="Content Placeholder 2"/>
          <p:cNvSpPr>
            <a:spLocks noGrp="1"/>
          </p:cNvSpPr>
          <p:nvPr>
            <p:ph idx="1"/>
          </p:nvPr>
        </p:nvSpPr>
        <p:spPr>
          <a:xfrm>
            <a:off x="881276" y="1556792"/>
            <a:ext cx="7315200" cy="3539527"/>
          </a:xfrm>
        </p:spPr>
        <p:txBody>
          <a:bodyPr>
            <a:normAutofit/>
          </a:bodyPr>
          <a:lstStyle/>
          <a:p>
            <a:r>
              <a:rPr lang="en-CA" sz="2800" dirty="0" smtClean="0"/>
              <a:t>La </a:t>
            </a:r>
            <a:r>
              <a:rPr lang="fr-CA" sz="2800" dirty="0" smtClean="0"/>
              <a:t>lumière s’étend lorsqu’on lève la bougie.  Comparez ce phénomène aux paroles de Christ dans Jean 12:32-36.</a:t>
            </a:r>
          </a:p>
          <a:p>
            <a:r>
              <a:rPr lang="fr-CA" sz="2800" dirty="0" smtClean="0"/>
              <a:t>Comment élevons-nous Christ dans notre société? Quelles sont les conséquences?</a:t>
            </a:r>
          </a:p>
          <a:p>
            <a:pPr marL="45720" indent="0">
              <a:buNone/>
            </a:pPr>
            <a:endParaRPr lang="fr-CA" sz="2800" dirty="0"/>
          </a:p>
        </p:txBody>
      </p:sp>
      <p:pic>
        <p:nvPicPr>
          <p:cNvPr id="4" name="Picture 3"/>
          <p:cNvPicPr>
            <a:picLocks noChangeAspect="1"/>
          </p:cNvPicPr>
          <p:nvPr/>
        </p:nvPicPr>
        <p:blipFill>
          <a:blip r:embed="rId3" cstate="email">
            <a:duotone>
              <a:schemeClr val="accent6">
                <a:shade val="45000"/>
                <a:satMod val="135000"/>
              </a:schemeClr>
              <a:prstClr val="white"/>
            </a:duoton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a:ext>
            </a:extLst>
          </a:blip>
          <a:stretch>
            <a:fillRect/>
          </a:stretch>
        </p:blipFill>
        <p:spPr>
          <a:xfrm>
            <a:off x="2771800" y="4437112"/>
            <a:ext cx="3534152" cy="1991072"/>
          </a:xfrm>
          <a:prstGeom prst="ellipse">
            <a:avLst/>
          </a:prstGeom>
          <a:ln>
            <a:noFill/>
          </a:ln>
          <a:effectLst>
            <a:softEdge rad="112500"/>
          </a:effectLst>
        </p:spPr>
      </p:pic>
    </p:spTree>
    <p:extLst>
      <p:ext uri="{BB962C8B-B14F-4D97-AF65-F5344CB8AC3E}">
        <p14:creationId xmlns:p14="http://schemas.microsoft.com/office/powerpoint/2010/main" val="3508951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6" y="480583"/>
            <a:ext cx="5298976" cy="1154097"/>
          </a:xfrm>
        </p:spPr>
        <p:txBody>
          <a:bodyPr>
            <a:normAutofit fontScale="90000"/>
          </a:bodyPr>
          <a:lstStyle/>
          <a:p>
            <a:r>
              <a:rPr lang="en-CA" dirty="0" err="1" smtClean="0"/>
              <a:t>Sujets</a:t>
            </a:r>
            <a:r>
              <a:rPr lang="en-CA" dirty="0" smtClean="0"/>
              <a:t> de </a:t>
            </a:r>
            <a:r>
              <a:rPr lang="en-CA" dirty="0" err="1" smtClean="0"/>
              <a:t>prière</a:t>
            </a:r>
            <a:r>
              <a:rPr lang="en-CA" dirty="0" smtClean="0"/>
              <a:t> et de </a:t>
            </a:r>
            <a:r>
              <a:rPr lang="en-CA" dirty="0" err="1" smtClean="0"/>
              <a:t>réflexion</a:t>
            </a:r>
            <a:r>
              <a:rPr lang="en-CA" dirty="0" smtClean="0"/>
              <a:t> :</a:t>
            </a:r>
            <a:endParaRPr lang="en-CA" dirty="0"/>
          </a:p>
        </p:txBody>
      </p:sp>
      <p:sp>
        <p:nvSpPr>
          <p:cNvPr id="3" name="Content Placeholder 2"/>
          <p:cNvSpPr>
            <a:spLocks noGrp="1"/>
          </p:cNvSpPr>
          <p:nvPr>
            <p:ph idx="1"/>
          </p:nvPr>
        </p:nvSpPr>
        <p:spPr>
          <a:xfrm>
            <a:off x="3203848" y="1609059"/>
            <a:ext cx="5616624" cy="4700301"/>
          </a:xfrm>
        </p:spPr>
        <p:txBody>
          <a:bodyPr>
            <a:noAutofit/>
          </a:bodyPr>
          <a:lstStyle/>
          <a:p>
            <a:pPr lvl="1"/>
            <a:r>
              <a:rPr lang="fr-CA" sz="2400" dirty="0" smtClean="0"/>
              <a:t>L’enseignement chrétien au sein d’une société non chrétienne.</a:t>
            </a:r>
          </a:p>
          <a:p>
            <a:pPr lvl="1"/>
            <a:r>
              <a:rPr lang="fr-CA" sz="2400" dirty="0" smtClean="0"/>
              <a:t>La constance de l’éducation chrétienne chez les jeunes salutistes.</a:t>
            </a:r>
          </a:p>
          <a:p>
            <a:pPr lvl="1"/>
            <a:r>
              <a:rPr lang="fr-CA" sz="2400" dirty="0" smtClean="0"/>
              <a:t>Des ouvriers pour la moisson de Dieu.</a:t>
            </a:r>
          </a:p>
          <a:p>
            <a:pPr lvl="1"/>
            <a:r>
              <a:rPr lang="fr-CA" sz="2400" dirty="0" smtClean="0"/>
              <a:t>Du courage pour les salutistes qui font face à des persécutions.</a:t>
            </a:r>
          </a:p>
          <a:p>
            <a:pPr lvl="1"/>
            <a:r>
              <a:rPr lang="fr-CA" sz="2400" dirty="0" smtClean="0"/>
              <a:t>Des méthodes novatrices de présenter l’Évangile aux gens.</a:t>
            </a:r>
            <a:endParaRPr lang="en-CA" sz="2400"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rot="20283614">
            <a:off x="565555" y="251397"/>
            <a:ext cx="1814414" cy="2418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1416202">
            <a:off x="-913717" y="2254679"/>
            <a:ext cx="3950185" cy="2221979"/>
          </a:xfrm>
          <a:prstGeom prst="rect">
            <a:avLst/>
          </a:prstGeom>
        </p:spPr>
      </p:pic>
      <p:pic>
        <p:nvPicPr>
          <p:cNvPr id="5" name="Picture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8600" y="4378983"/>
            <a:ext cx="4392488" cy="2470775"/>
          </a:xfrm>
          <a:prstGeom prst="rect">
            <a:avLst/>
          </a:prstGeom>
        </p:spPr>
      </p:pic>
    </p:spTree>
    <p:extLst>
      <p:ext uri="{BB962C8B-B14F-4D97-AF65-F5344CB8AC3E}">
        <p14:creationId xmlns:p14="http://schemas.microsoft.com/office/powerpoint/2010/main" val="1780736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6" y="480583"/>
            <a:ext cx="5298976" cy="1154097"/>
          </a:xfrm>
        </p:spPr>
        <p:txBody>
          <a:bodyPr>
            <a:normAutofit fontScale="90000"/>
          </a:bodyPr>
          <a:lstStyle/>
          <a:p>
            <a:r>
              <a:rPr lang="en-CA" dirty="0" err="1"/>
              <a:t>Sujets</a:t>
            </a:r>
            <a:r>
              <a:rPr lang="en-CA" dirty="0"/>
              <a:t> de </a:t>
            </a:r>
            <a:r>
              <a:rPr lang="en-CA" dirty="0" err="1"/>
              <a:t>prière</a:t>
            </a:r>
            <a:r>
              <a:rPr lang="en-CA" dirty="0"/>
              <a:t> et de </a:t>
            </a:r>
            <a:r>
              <a:rPr lang="en-CA" dirty="0" err="1"/>
              <a:t>réflexion</a:t>
            </a:r>
            <a:r>
              <a:rPr lang="en-CA" dirty="0"/>
              <a:t> :</a:t>
            </a:r>
          </a:p>
        </p:txBody>
      </p:sp>
      <p:pic>
        <p:nvPicPr>
          <p:cNvPr id="10" name="Picture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386325">
            <a:off x="365210" y="2484519"/>
            <a:ext cx="2463738" cy="3284984"/>
          </a:xfrm>
          <a:prstGeom prst="rect">
            <a:avLst/>
          </a:prstGeom>
        </p:spPr>
      </p:pic>
      <p:sp>
        <p:nvSpPr>
          <p:cNvPr id="3" name="Content Placeholder 2"/>
          <p:cNvSpPr>
            <a:spLocks noGrp="1"/>
          </p:cNvSpPr>
          <p:nvPr>
            <p:ph idx="1"/>
          </p:nvPr>
        </p:nvSpPr>
        <p:spPr>
          <a:xfrm>
            <a:off x="3203848" y="1609059"/>
            <a:ext cx="5616624" cy="4700301"/>
          </a:xfrm>
        </p:spPr>
        <p:txBody>
          <a:bodyPr>
            <a:noAutofit/>
          </a:bodyPr>
          <a:lstStyle/>
          <a:p>
            <a:pPr lvl="1"/>
            <a:r>
              <a:rPr lang="en-CA" sz="2400" dirty="0" smtClean="0"/>
              <a:t>Des </a:t>
            </a:r>
            <a:r>
              <a:rPr lang="fr-CA" sz="2400" dirty="0" smtClean="0"/>
              <a:t>ministères à l’intention des collectivités rurales et agricoles.</a:t>
            </a:r>
          </a:p>
          <a:p>
            <a:pPr lvl="1"/>
            <a:r>
              <a:rPr lang="fr-CA" sz="2400" dirty="0" smtClean="0"/>
              <a:t>De l’eau salubre et des projets générateurs de revenus.</a:t>
            </a:r>
          </a:p>
          <a:p>
            <a:pPr lvl="1"/>
            <a:r>
              <a:rPr lang="fr-CA" sz="2400" dirty="0" smtClean="0"/>
              <a:t>Des cliniques médicales ambulantes.</a:t>
            </a:r>
          </a:p>
          <a:p>
            <a:pPr lvl="1"/>
            <a:r>
              <a:rPr lang="fr-CA" sz="2400" dirty="0" smtClean="0"/>
              <a:t>Des ressources pour l’avancement de la mission.</a:t>
            </a:r>
          </a:p>
          <a:p>
            <a:pPr lvl="1"/>
            <a:r>
              <a:rPr lang="fr-CA" sz="2400" dirty="0" smtClean="0"/>
              <a:t>Des occasions d’être le </a:t>
            </a:r>
            <a:r>
              <a:rPr lang="fr-CA" sz="2400" dirty="0" smtClean="0">
                <a:latin typeface="Arial" panose="020B0604020202020204" pitchFamily="34" charset="0"/>
                <a:cs typeface="Arial" panose="020B0604020202020204" pitchFamily="34" charset="0"/>
              </a:rPr>
              <a:t>« </a:t>
            </a:r>
            <a:r>
              <a:rPr lang="fr-CA" sz="2400" dirty="0" smtClean="0"/>
              <a:t>sel et la lumière </a:t>
            </a:r>
            <a:r>
              <a:rPr lang="fr-CA" sz="2400" dirty="0" smtClean="0">
                <a:latin typeface="Arial" panose="020B0604020202020204" pitchFamily="34" charset="0"/>
                <a:cs typeface="Arial" panose="020B0604020202020204" pitchFamily="34" charset="0"/>
              </a:rPr>
              <a:t>», </a:t>
            </a:r>
            <a:r>
              <a:rPr lang="fr-CA" sz="2400" dirty="0" smtClean="0"/>
              <a:t>au Sri Lanka.</a:t>
            </a:r>
          </a:p>
          <a:p>
            <a:pPr lvl="1"/>
            <a:endParaRPr lang="en-CA" sz="2400" dirty="0"/>
          </a:p>
        </p:txBody>
      </p:sp>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1251764">
            <a:off x="-883867" y="188640"/>
            <a:ext cx="3528392" cy="2646294"/>
          </a:xfrm>
          <a:prstGeom prst="rect">
            <a:avLst/>
          </a:prstGeom>
        </p:spPr>
      </p:pic>
      <p:pic>
        <p:nvPicPr>
          <p:cNvPr id="9" name="Picture 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23528" y="4725144"/>
            <a:ext cx="2771800" cy="2078850"/>
          </a:xfrm>
          <a:prstGeom prst="rect">
            <a:avLst/>
          </a:prstGeom>
        </p:spPr>
      </p:pic>
    </p:spTree>
    <p:extLst>
      <p:ext uri="{BB962C8B-B14F-4D97-AF65-F5344CB8AC3E}">
        <p14:creationId xmlns:p14="http://schemas.microsoft.com/office/powerpoint/2010/main" val="9293666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2184</TotalTime>
  <Words>802</Words>
  <Application>Microsoft Office PowerPoint</Application>
  <PresentationFormat>On-screen Show (4:3)</PresentationFormat>
  <Paragraphs>54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Perspective</vt:lpstr>
      <vt:lpstr>Une vie remplie de saveurs  Ressource pour étude biblique  Lieutenante-colonelle Beverley Woodland-Slous</vt:lpstr>
      <vt:lpstr>Une vie remplie de saveurs…</vt:lpstr>
      <vt:lpstr>Une vie remplie de saveurs…</vt:lpstr>
      <vt:lpstr>Une vie remplie de saveurs…</vt:lpstr>
      <vt:lpstr>Une vie remplie de saveurs…</vt:lpstr>
      <vt:lpstr>Une vie remplie de saveurs…</vt:lpstr>
      <vt:lpstr>Une vie remplie de saveurs…</vt:lpstr>
      <vt:lpstr>Sujets de prière et de réflexion :</vt:lpstr>
      <vt:lpstr>Sujets de prière et de réflexion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Beverley Woodland</dc:creator>
  <cp:lastModifiedBy>Bayardo Gonzalez</cp:lastModifiedBy>
  <cp:revision>78</cp:revision>
  <cp:lastPrinted>2016-11-17T15:01:00Z</cp:lastPrinted>
  <dcterms:created xsi:type="dcterms:W3CDTF">2016-10-29T23:37:28Z</dcterms:created>
  <dcterms:modified xsi:type="dcterms:W3CDTF">2017-01-09T19:57:43Z</dcterms:modified>
</cp:coreProperties>
</file>