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64" r:id="rId1"/>
  </p:sldMasterIdLst>
  <p:notesMasterIdLst>
    <p:notesMasterId r:id="rId24"/>
  </p:notesMasterIdLst>
  <p:handoutMasterIdLst>
    <p:handoutMasterId r:id="rId25"/>
  </p:handoutMasterIdLst>
  <p:sldIdLst>
    <p:sldId id="256" r:id="rId2"/>
    <p:sldId id="257" r:id="rId3"/>
    <p:sldId id="258" r:id="rId4"/>
    <p:sldId id="297" r:id="rId5"/>
    <p:sldId id="298" r:id="rId6"/>
    <p:sldId id="259" r:id="rId7"/>
    <p:sldId id="260" r:id="rId8"/>
    <p:sldId id="271" r:id="rId9"/>
    <p:sldId id="310" r:id="rId10"/>
    <p:sldId id="262" r:id="rId11"/>
    <p:sldId id="263" r:id="rId12"/>
    <p:sldId id="264" r:id="rId13"/>
    <p:sldId id="265" r:id="rId14"/>
    <p:sldId id="266" r:id="rId15"/>
    <p:sldId id="299" r:id="rId16"/>
    <p:sldId id="267" r:id="rId17"/>
    <p:sldId id="301" r:id="rId18"/>
    <p:sldId id="300" r:id="rId19"/>
    <p:sldId id="311" r:id="rId20"/>
    <p:sldId id="309" r:id="rId21"/>
    <p:sldId id="312" r:id="rId22"/>
    <p:sldId id="29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795"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31707"/>
    <p:restoredTop sz="94648"/>
  </p:normalViewPr>
  <p:slideViewPr>
    <p:cSldViewPr snapToGrid="0" showGuides="1">
      <p:cViewPr varScale="1">
        <p:scale>
          <a:sx n="97" d="100"/>
          <a:sy n="97" d="100"/>
        </p:scale>
        <p:origin x="240" y="616"/>
      </p:cViewPr>
      <p:guideLst>
        <p:guide orient="horz" pos="2183"/>
        <p:guide pos="3795"/>
      </p:guideLst>
    </p:cSldViewPr>
  </p:slideViewPr>
  <p:notesTextViewPr>
    <p:cViewPr>
      <p:scale>
        <a:sx n="1" d="1"/>
        <a:sy n="1" d="1"/>
      </p:scale>
      <p:origin x="0" y="0"/>
    </p:cViewPr>
  </p:notesTextViewPr>
  <p:sorterViewPr>
    <p:cViewPr>
      <p:scale>
        <a:sx n="1" d="1"/>
        <a:sy n="1" d="1"/>
      </p:scale>
      <p:origin x="0" y="0"/>
    </p:cViewPr>
  </p:sorterViewPr>
  <p:notesViewPr>
    <p:cSldViewPr snapToGrid="0" showGuides="1">
      <p:cViewPr>
        <p:scale>
          <a:sx n="134" d="100"/>
          <a:sy n="134" d="100"/>
        </p:scale>
        <p:origin x="2784" y="-111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3EB77F-352A-4843-AC35-DF78BB68278A}" type="doc">
      <dgm:prSet loTypeId="urn:microsoft.com/office/officeart/2005/8/layout/default" loCatId="list" qsTypeId="urn:microsoft.com/office/officeart/2005/8/quickstyle/simple3" qsCatId="simple" csTypeId="urn:microsoft.com/office/officeart/2005/8/colors/accent0_3" csCatId="mainScheme" phldr="1"/>
      <dgm:spPr/>
      <dgm:t>
        <a:bodyPr/>
        <a:lstStyle/>
        <a:p>
          <a:endParaRPr lang="en-US"/>
        </a:p>
      </dgm:t>
    </dgm:pt>
    <dgm:pt modelId="{D4616B21-4C49-4262-A02F-697DB3DF0E2D}">
      <dgm:prSet custT="1"/>
      <dgm:spPr>
        <a:solidFill>
          <a:schemeClr val="tx1"/>
        </a:solidFill>
      </dgm:spPr>
      <dgm:t>
        <a:bodyPr/>
        <a:lstStyle/>
        <a:p>
          <a:pPr>
            <a:spcAft>
              <a:spcPts val="0"/>
            </a:spcAft>
          </a:pPr>
          <a:r>
            <a:rPr lang="en-US" sz="2800" b="1" baseline="0" dirty="0"/>
            <a:t>Heard about the program through </a:t>
          </a:r>
        </a:p>
        <a:p>
          <a:pPr>
            <a:spcAft>
              <a:spcPts val="0"/>
            </a:spcAft>
          </a:pPr>
          <a:r>
            <a:rPr lang="en-US" sz="2800" baseline="0" dirty="0"/>
            <a:t>NCC, work colleague,</a:t>
          </a:r>
        </a:p>
        <a:p>
          <a:pPr>
            <a:spcAft>
              <a:spcPts val="0"/>
            </a:spcAft>
          </a:pPr>
          <a:r>
            <a:rPr lang="en-US" sz="2800" baseline="0" dirty="0"/>
            <a:t>websites, Facebook,</a:t>
          </a:r>
        </a:p>
        <a:p>
          <a:pPr>
            <a:spcAft>
              <a:spcPts val="0"/>
            </a:spcAft>
          </a:pPr>
          <a:r>
            <a:rPr lang="en-US" sz="2800" baseline="0" dirty="0"/>
            <a:t>friend, counsellors,</a:t>
          </a:r>
        </a:p>
        <a:p>
          <a:pPr>
            <a:spcAft>
              <a:spcPts val="0"/>
            </a:spcAft>
          </a:pPr>
          <a:r>
            <a:rPr lang="en-US" sz="2800" baseline="0" dirty="0" err="1"/>
            <a:t>neighbours</a:t>
          </a:r>
          <a:r>
            <a:rPr lang="en-US" sz="2800" baseline="0" dirty="0"/>
            <a:t> </a:t>
          </a:r>
          <a:endParaRPr lang="en-US" sz="2800" dirty="0"/>
        </a:p>
      </dgm:t>
    </dgm:pt>
    <dgm:pt modelId="{ECC23F60-291E-468D-8D08-8FC0D19ECF00}" type="parTrans" cxnId="{A23B18F9-DE56-4D9E-8280-28EEAD71796C}">
      <dgm:prSet/>
      <dgm:spPr/>
      <dgm:t>
        <a:bodyPr/>
        <a:lstStyle/>
        <a:p>
          <a:endParaRPr lang="en-US"/>
        </a:p>
      </dgm:t>
    </dgm:pt>
    <dgm:pt modelId="{C43DE332-C126-41C2-B02C-B9DD94790185}" type="sibTrans" cxnId="{A23B18F9-DE56-4D9E-8280-28EEAD71796C}">
      <dgm:prSet/>
      <dgm:spPr/>
      <dgm:t>
        <a:bodyPr/>
        <a:lstStyle/>
        <a:p>
          <a:endParaRPr lang="en-US"/>
        </a:p>
      </dgm:t>
    </dgm:pt>
    <dgm:pt modelId="{1E53D13C-0374-D64C-B613-4E112B4B6350}">
      <dgm:prSet custT="1"/>
      <dgm:spPr>
        <a:solidFill>
          <a:schemeClr val="tx1"/>
        </a:solidFill>
      </dgm:spPr>
      <dgm:t>
        <a:bodyPr/>
        <a:lstStyle/>
        <a:p>
          <a:pPr>
            <a:spcAft>
              <a:spcPts val="0"/>
            </a:spcAft>
          </a:pPr>
          <a:r>
            <a:rPr lang="en-US" sz="2800" b="1" baseline="0" dirty="0"/>
            <a:t>Losses</a:t>
          </a:r>
        </a:p>
        <a:p>
          <a:pPr>
            <a:spcAft>
              <a:spcPts val="0"/>
            </a:spcAft>
          </a:pPr>
          <a:r>
            <a:rPr lang="en-US" sz="2800" baseline="0" dirty="0"/>
            <a:t>Parent, child, sibling, other family member, spouse/partner, friend, colleague,</a:t>
          </a:r>
        </a:p>
        <a:p>
          <a:pPr>
            <a:spcAft>
              <a:spcPts val="0"/>
            </a:spcAft>
          </a:pPr>
          <a:r>
            <a:rPr lang="en-US" sz="2800" baseline="0" dirty="0"/>
            <a:t>natural causes, MAID, suicide, drug overdose, vehicular accidents, etc.</a:t>
          </a:r>
          <a:endParaRPr lang="en-US" sz="2800" dirty="0"/>
        </a:p>
      </dgm:t>
    </dgm:pt>
    <dgm:pt modelId="{05116838-4C05-8D44-A82C-9F5564218F42}" type="parTrans" cxnId="{8C8D2A37-677A-8941-951B-E736A6F068E7}">
      <dgm:prSet/>
      <dgm:spPr/>
      <dgm:t>
        <a:bodyPr/>
        <a:lstStyle/>
        <a:p>
          <a:endParaRPr lang="en-US"/>
        </a:p>
      </dgm:t>
    </dgm:pt>
    <dgm:pt modelId="{818EF2D6-7E5A-4048-96DD-B9605BA6E0C5}" type="sibTrans" cxnId="{8C8D2A37-677A-8941-951B-E736A6F068E7}">
      <dgm:prSet/>
      <dgm:spPr/>
      <dgm:t>
        <a:bodyPr/>
        <a:lstStyle/>
        <a:p>
          <a:endParaRPr lang="en-US"/>
        </a:p>
      </dgm:t>
    </dgm:pt>
    <dgm:pt modelId="{9D347AE9-6602-1A40-8EB2-B6ECB3F55218}" type="pres">
      <dgm:prSet presAssocID="{AC3EB77F-352A-4843-AC35-DF78BB68278A}" presName="diagram" presStyleCnt="0">
        <dgm:presLayoutVars>
          <dgm:dir/>
          <dgm:resizeHandles val="exact"/>
        </dgm:presLayoutVars>
      </dgm:prSet>
      <dgm:spPr/>
    </dgm:pt>
    <dgm:pt modelId="{7F80968E-7125-F443-B96B-CA2DA08CCC5F}" type="pres">
      <dgm:prSet presAssocID="{D4616B21-4C49-4262-A02F-697DB3DF0E2D}" presName="node" presStyleLbl="node1" presStyleIdx="0" presStyleCnt="2" custScaleX="154560">
        <dgm:presLayoutVars>
          <dgm:bulletEnabled val="1"/>
        </dgm:presLayoutVars>
      </dgm:prSet>
      <dgm:spPr/>
    </dgm:pt>
    <dgm:pt modelId="{D707E921-9BBC-DA4E-9710-9A508204E9D2}" type="pres">
      <dgm:prSet presAssocID="{C43DE332-C126-41C2-B02C-B9DD94790185}" presName="sibTrans" presStyleCnt="0"/>
      <dgm:spPr/>
    </dgm:pt>
    <dgm:pt modelId="{0F7F9FE4-6099-DF43-817A-561A38851011}" type="pres">
      <dgm:prSet presAssocID="{1E53D13C-0374-D64C-B613-4E112B4B6350}" presName="node" presStyleLbl="node1" presStyleIdx="1" presStyleCnt="2" custScaleX="155054" custLinFactNeighborX="247" custLinFactNeighborY="-6175">
        <dgm:presLayoutVars>
          <dgm:bulletEnabled val="1"/>
        </dgm:presLayoutVars>
      </dgm:prSet>
      <dgm:spPr/>
    </dgm:pt>
  </dgm:ptLst>
  <dgm:cxnLst>
    <dgm:cxn modelId="{C6DF8705-D98D-524D-921A-A59D1F53C2C2}" type="presOf" srcId="{D4616B21-4C49-4262-A02F-697DB3DF0E2D}" destId="{7F80968E-7125-F443-B96B-CA2DA08CCC5F}" srcOrd="0" destOrd="0" presId="urn:microsoft.com/office/officeart/2005/8/layout/default"/>
    <dgm:cxn modelId="{8C8D2A37-677A-8941-951B-E736A6F068E7}" srcId="{AC3EB77F-352A-4843-AC35-DF78BB68278A}" destId="{1E53D13C-0374-D64C-B613-4E112B4B6350}" srcOrd="1" destOrd="0" parTransId="{05116838-4C05-8D44-A82C-9F5564218F42}" sibTransId="{818EF2D6-7E5A-4048-96DD-B9605BA6E0C5}"/>
    <dgm:cxn modelId="{9BA97B47-2F21-954E-ADC9-A74412C0C430}" type="presOf" srcId="{1E53D13C-0374-D64C-B613-4E112B4B6350}" destId="{0F7F9FE4-6099-DF43-817A-561A38851011}" srcOrd="0" destOrd="0" presId="urn:microsoft.com/office/officeart/2005/8/layout/default"/>
    <dgm:cxn modelId="{9DBDFBCE-6A7B-0946-B6D4-75A38501B1E4}" type="presOf" srcId="{AC3EB77F-352A-4843-AC35-DF78BB68278A}" destId="{9D347AE9-6602-1A40-8EB2-B6ECB3F55218}" srcOrd="0" destOrd="0" presId="urn:microsoft.com/office/officeart/2005/8/layout/default"/>
    <dgm:cxn modelId="{A23B18F9-DE56-4D9E-8280-28EEAD71796C}" srcId="{AC3EB77F-352A-4843-AC35-DF78BB68278A}" destId="{D4616B21-4C49-4262-A02F-697DB3DF0E2D}" srcOrd="0" destOrd="0" parTransId="{ECC23F60-291E-468D-8D08-8FC0D19ECF00}" sibTransId="{C43DE332-C126-41C2-B02C-B9DD94790185}"/>
    <dgm:cxn modelId="{ADAD582A-33E4-EA47-8C09-6CB5DDA81AEA}" type="presParOf" srcId="{9D347AE9-6602-1A40-8EB2-B6ECB3F55218}" destId="{7F80968E-7125-F443-B96B-CA2DA08CCC5F}" srcOrd="0" destOrd="0" presId="urn:microsoft.com/office/officeart/2005/8/layout/default"/>
    <dgm:cxn modelId="{08F085C9-05F5-E64D-922B-C95EE7C7E358}" type="presParOf" srcId="{9D347AE9-6602-1A40-8EB2-B6ECB3F55218}" destId="{D707E921-9BBC-DA4E-9710-9A508204E9D2}" srcOrd="1" destOrd="0" presId="urn:microsoft.com/office/officeart/2005/8/layout/default"/>
    <dgm:cxn modelId="{B4B0C89B-691D-ED40-8F43-2D1D1B68934C}" type="presParOf" srcId="{9D347AE9-6602-1A40-8EB2-B6ECB3F55218}" destId="{0F7F9FE4-6099-DF43-817A-561A38851011}" srcOrd="2" destOrd="0" presId="urn:microsoft.com/office/officeart/2005/8/layout/defaul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C3EB77F-352A-4843-AC35-DF78BB68278A}" type="doc">
      <dgm:prSet loTypeId="urn:microsoft.com/office/officeart/2005/8/layout/default" loCatId="list" qsTypeId="urn:microsoft.com/office/officeart/2005/8/quickstyle/simple3" qsCatId="simple" csTypeId="urn:microsoft.com/office/officeart/2005/8/colors/accent0_3" csCatId="mainScheme" phldr="1"/>
      <dgm:spPr/>
      <dgm:t>
        <a:bodyPr/>
        <a:lstStyle/>
        <a:p>
          <a:endParaRPr lang="en-US"/>
        </a:p>
      </dgm:t>
    </dgm:pt>
    <dgm:pt modelId="{986F6F42-B03C-4FEC-968A-85B626277819}">
      <dgm:prSet custT="1"/>
      <dgm:spPr>
        <a:solidFill>
          <a:schemeClr val="tx1"/>
        </a:solidFill>
      </dgm:spPr>
      <dgm:t>
        <a:bodyPr/>
        <a:lstStyle/>
        <a:p>
          <a:pPr>
            <a:spcAft>
              <a:spcPts val="0"/>
            </a:spcAft>
          </a:pPr>
          <a:r>
            <a:rPr lang="en-US" sz="2800" b="1" baseline="0" dirty="0">
              <a:latin typeface="+mn-lt"/>
            </a:rPr>
            <a:t>Number of people</a:t>
          </a:r>
        </a:p>
        <a:p>
          <a:pPr>
            <a:spcAft>
              <a:spcPts val="0"/>
            </a:spcAft>
          </a:pPr>
          <a:r>
            <a:rPr lang="en-US" sz="2800" b="1" baseline="0" dirty="0">
              <a:latin typeface="+mn-lt"/>
            </a:rPr>
            <a:t>completing series</a:t>
          </a:r>
          <a:endParaRPr lang="en-US" sz="2800" baseline="0" dirty="0">
            <a:latin typeface="+mn-lt"/>
          </a:endParaRPr>
        </a:p>
        <a:p>
          <a:pPr>
            <a:spcAft>
              <a:spcPts val="0"/>
            </a:spcAft>
          </a:pPr>
          <a:r>
            <a:rPr lang="en-US" sz="2800" baseline="0" dirty="0">
              <a:latin typeface="+mn-lt"/>
            </a:rPr>
            <a:t>50</a:t>
          </a:r>
        </a:p>
        <a:p>
          <a:pPr>
            <a:spcAft>
              <a:spcPts val="0"/>
            </a:spcAft>
          </a:pPr>
          <a:r>
            <a:rPr lang="en-US" sz="2800" baseline="0" dirty="0">
              <a:latin typeface="+mn-lt"/>
            </a:rPr>
            <a:t>(+ 9 in present group)</a:t>
          </a:r>
          <a:endParaRPr lang="en-US" sz="2800" dirty="0">
            <a:latin typeface="+mn-lt"/>
          </a:endParaRPr>
        </a:p>
      </dgm:t>
    </dgm:pt>
    <dgm:pt modelId="{CBA71046-9536-4C0D-B1C6-86B3D7D7EB54}" type="parTrans" cxnId="{FBD3E61D-4654-4096-A841-A06084B373E0}">
      <dgm:prSet/>
      <dgm:spPr/>
      <dgm:t>
        <a:bodyPr/>
        <a:lstStyle/>
        <a:p>
          <a:endParaRPr lang="en-US"/>
        </a:p>
      </dgm:t>
    </dgm:pt>
    <dgm:pt modelId="{6AEF7B3A-6F09-45F1-AB39-DAD287D1277B}" type="sibTrans" cxnId="{FBD3E61D-4654-4096-A841-A06084B373E0}">
      <dgm:prSet/>
      <dgm:spPr/>
      <dgm:t>
        <a:bodyPr/>
        <a:lstStyle/>
        <a:p>
          <a:endParaRPr lang="en-US"/>
        </a:p>
      </dgm:t>
    </dgm:pt>
    <dgm:pt modelId="{99B611DD-2E37-4B0D-A1D8-B4FD7DB2D8DF}">
      <dgm:prSet custT="1"/>
      <dgm:spPr>
        <a:solidFill>
          <a:schemeClr val="tx1"/>
        </a:solidFill>
      </dgm:spPr>
      <dgm:t>
        <a:bodyPr/>
        <a:lstStyle/>
        <a:p>
          <a:pPr>
            <a:spcAft>
              <a:spcPts val="0"/>
            </a:spcAft>
          </a:pPr>
          <a:r>
            <a:rPr lang="en-US" sz="2800" b="1" baseline="0" dirty="0"/>
            <a:t>Group sizes</a:t>
          </a:r>
        </a:p>
        <a:p>
          <a:pPr>
            <a:spcAft>
              <a:spcPts val="0"/>
            </a:spcAft>
          </a:pPr>
          <a:r>
            <a:rPr lang="en-US" sz="2800" b="0" baseline="0" dirty="0"/>
            <a:t>(excluding facilitators)</a:t>
          </a:r>
          <a:endParaRPr lang="en-US" sz="2800" baseline="0" dirty="0"/>
        </a:p>
        <a:p>
          <a:pPr>
            <a:spcAft>
              <a:spcPts val="0"/>
            </a:spcAft>
          </a:pPr>
          <a:r>
            <a:rPr lang="en-US" sz="2800" baseline="0" dirty="0"/>
            <a:t> 2-9</a:t>
          </a:r>
          <a:endParaRPr lang="en-US" sz="2800" dirty="0"/>
        </a:p>
      </dgm:t>
    </dgm:pt>
    <dgm:pt modelId="{F67A9179-A692-4799-AD24-FD22E1008193}" type="parTrans" cxnId="{F719C8CB-3E00-4781-A765-EFCE59A57400}">
      <dgm:prSet/>
      <dgm:spPr/>
      <dgm:t>
        <a:bodyPr/>
        <a:lstStyle/>
        <a:p>
          <a:endParaRPr lang="en-US"/>
        </a:p>
      </dgm:t>
    </dgm:pt>
    <dgm:pt modelId="{7A955A15-692C-448E-9FBE-D0333666EA27}" type="sibTrans" cxnId="{F719C8CB-3E00-4781-A765-EFCE59A57400}">
      <dgm:prSet/>
      <dgm:spPr/>
      <dgm:t>
        <a:bodyPr/>
        <a:lstStyle/>
        <a:p>
          <a:endParaRPr lang="en-US"/>
        </a:p>
      </dgm:t>
    </dgm:pt>
    <dgm:pt modelId="{E9C58DEC-D057-4190-ABD8-37C81DC29023}">
      <dgm:prSet custT="1"/>
      <dgm:spPr>
        <a:solidFill>
          <a:schemeClr val="tx1"/>
        </a:solidFill>
      </dgm:spPr>
      <dgm:t>
        <a:bodyPr/>
        <a:lstStyle/>
        <a:p>
          <a:pPr>
            <a:spcAft>
              <a:spcPts val="0"/>
            </a:spcAft>
          </a:pPr>
          <a:r>
            <a:rPr lang="en-US" sz="2800" b="1" baseline="0" dirty="0"/>
            <a:t>Age range</a:t>
          </a:r>
        </a:p>
        <a:p>
          <a:pPr>
            <a:spcAft>
              <a:spcPts val="0"/>
            </a:spcAft>
          </a:pPr>
          <a:r>
            <a:rPr lang="en-US" sz="2800" baseline="0" dirty="0"/>
            <a:t>30s-90s</a:t>
          </a:r>
          <a:endParaRPr lang="en-US" sz="2800" dirty="0"/>
        </a:p>
      </dgm:t>
    </dgm:pt>
    <dgm:pt modelId="{D43F4DA0-92A1-414D-BEC5-AC94AEADF2B4}" type="parTrans" cxnId="{767501AC-69CA-40BA-9AD4-C827768EC56C}">
      <dgm:prSet/>
      <dgm:spPr/>
      <dgm:t>
        <a:bodyPr/>
        <a:lstStyle/>
        <a:p>
          <a:endParaRPr lang="en-US"/>
        </a:p>
      </dgm:t>
    </dgm:pt>
    <dgm:pt modelId="{10F3B806-70A3-480A-A231-F14D0E6A1E6D}" type="sibTrans" cxnId="{767501AC-69CA-40BA-9AD4-C827768EC56C}">
      <dgm:prSet/>
      <dgm:spPr/>
      <dgm:t>
        <a:bodyPr/>
        <a:lstStyle/>
        <a:p>
          <a:endParaRPr lang="en-US"/>
        </a:p>
      </dgm:t>
    </dgm:pt>
    <dgm:pt modelId="{36A1079D-3A6D-4262-9026-BE6169543436}">
      <dgm:prSet custT="1"/>
      <dgm:spPr>
        <a:solidFill>
          <a:schemeClr val="tx1"/>
        </a:solidFill>
      </dgm:spPr>
      <dgm:t>
        <a:bodyPr/>
        <a:lstStyle/>
        <a:p>
          <a:pPr>
            <a:spcAft>
              <a:spcPts val="0"/>
            </a:spcAft>
          </a:pPr>
          <a:r>
            <a:rPr lang="en-US" sz="2800" b="1" baseline="0" dirty="0"/>
            <a:t>Gender</a:t>
          </a:r>
          <a:r>
            <a:rPr lang="en-US" sz="2800" baseline="0" dirty="0"/>
            <a:t> </a:t>
          </a:r>
        </a:p>
        <a:p>
          <a:pPr>
            <a:spcAft>
              <a:spcPts val="0"/>
            </a:spcAft>
          </a:pPr>
          <a:r>
            <a:rPr lang="en-US" sz="2800" baseline="0" dirty="0"/>
            <a:t>50F, 9M</a:t>
          </a:r>
          <a:endParaRPr lang="en-US" sz="2800" dirty="0"/>
        </a:p>
      </dgm:t>
    </dgm:pt>
    <dgm:pt modelId="{0B89F09D-DAF8-4F70-B569-317E1EC23E5D}" type="parTrans" cxnId="{79D5C259-4E2A-4F3B-9301-1D6EFE1AED5E}">
      <dgm:prSet/>
      <dgm:spPr/>
      <dgm:t>
        <a:bodyPr/>
        <a:lstStyle/>
        <a:p>
          <a:endParaRPr lang="en-US"/>
        </a:p>
      </dgm:t>
    </dgm:pt>
    <dgm:pt modelId="{059DDC6A-8D9B-4689-8989-612062C8F0B4}" type="sibTrans" cxnId="{79D5C259-4E2A-4F3B-9301-1D6EFE1AED5E}">
      <dgm:prSet/>
      <dgm:spPr/>
      <dgm:t>
        <a:bodyPr/>
        <a:lstStyle/>
        <a:p>
          <a:endParaRPr lang="en-US"/>
        </a:p>
      </dgm:t>
    </dgm:pt>
    <dgm:pt modelId="{9D347AE9-6602-1A40-8EB2-B6ECB3F55218}" type="pres">
      <dgm:prSet presAssocID="{AC3EB77F-352A-4843-AC35-DF78BB68278A}" presName="diagram" presStyleCnt="0">
        <dgm:presLayoutVars>
          <dgm:dir/>
          <dgm:resizeHandles val="exact"/>
        </dgm:presLayoutVars>
      </dgm:prSet>
      <dgm:spPr/>
    </dgm:pt>
    <dgm:pt modelId="{B58B36AA-DA04-F74C-990C-B64803E8935F}" type="pres">
      <dgm:prSet presAssocID="{986F6F42-B03C-4FEC-968A-85B626277819}" presName="node" presStyleLbl="node1" presStyleIdx="0" presStyleCnt="4" custLinFactNeighborY="581">
        <dgm:presLayoutVars>
          <dgm:bulletEnabled val="1"/>
        </dgm:presLayoutVars>
      </dgm:prSet>
      <dgm:spPr/>
    </dgm:pt>
    <dgm:pt modelId="{70E2E641-E69A-BC49-B5F0-FE3E7AFD0A44}" type="pres">
      <dgm:prSet presAssocID="{6AEF7B3A-6F09-45F1-AB39-DAD287D1277B}" presName="sibTrans" presStyleCnt="0"/>
      <dgm:spPr/>
    </dgm:pt>
    <dgm:pt modelId="{48E3564F-5C16-9F48-9B19-26AC59E577B8}" type="pres">
      <dgm:prSet presAssocID="{99B611DD-2E37-4B0D-A1D8-B4FD7DB2D8DF}" presName="node" presStyleLbl="node1" presStyleIdx="1" presStyleCnt="4">
        <dgm:presLayoutVars>
          <dgm:bulletEnabled val="1"/>
        </dgm:presLayoutVars>
      </dgm:prSet>
      <dgm:spPr/>
    </dgm:pt>
    <dgm:pt modelId="{3ADD23B5-D3FA-314E-8788-63AC08F1A758}" type="pres">
      <dgm:prSet presAssocID="{7A955A15-692C-448E-9FBE-D0333666EA27}" presName="sibTrans" presStyleCnt="0"/>
      <dgm:spPr/>
    </dgm:pt>
    <dgm:pt modelId="{6F6F2119-AACC-AF42-B826-64014CE60A37}" type="pres">
      <dgm:prSet presAssocID="{E9C58DEC-D057-4190-ABD8-37C81DC29023}" presName="node" presStyleLbl="node1" presStyleIdx="2" presStyleCnt="4">
        <dgm:presLayoutVars>
          <dgm:bulletEnabled val="1"/>
        </dgm:presLayoutVars>
      </dgm:prSet>
      <dgm:spPr/>
    </dgm:pt>
    <dgm:pt modelId="{202A1C7E-0D68-3B47-BBDA-51B9269C69A7}" type="pres">
      <dgm:prSet presAssocID="{10F3B806-70A3-480A-A231-F14D0E6A1E6D}" presName="sibTrans" presStyleCnt="0"/>
      <dgm:spPr/>
    </dgm:pt>
    <dgm:pt modelId="{730A5FD4-3853-4D4B-AF16-6C0978E886A4}" type="pres">
      <dgm:prSet presAssocID="{36A1079D-3A6D-4262-9026-BE6169543436}" presName="node" presStyleLbl="node1" presStyleIdx="3" presStyleCnt="4">
        <dgm:presLayoutVars>
          <dgm:bulletEnabled val="1"/>
        </dgm:presLayoutVars>
      </dgm:prSet>
      <dgm:spPr/>
    </dgm:pt>
  </dgm:ptLst>
  <dgm:cxnLst>
    <dgm:cxn modelId="{FBD3E61D-4654-4096-A841-A06084B373E0}" srcId="{AC3EB77F-352A-4843-AC35-DF78BB68278A}" destId="{986F6F42-B03C-4FEC-968A-85B626277819}" srcOrd="0" destOrd="0" parTransId="{CBA71046-9536-4C0D-B1C6-86B3D7D7EB54}" sibTransId="{6AEF7B3A-6F09-45F1-AB39-DAD287D1277B}"/>
    <dgm:cxn modelId="{06D5172B-646F-4D4A-8817-47A328ED2E5E}" type="presOf" srcId="{986F6F42-B03C-4FEC-968A-85B626277819}" destId="{B58B36AA-DA04-F74C-990C-B64803E8935F}" srcOrd="0" destOrd="0" presId="urn:microsoft.com/office/officeart/2005/8/layout/default"/>
    <dgm:cxn modelId="{79D5C259-4E2A-4F3B-9301-1D6EFE1AED5E}" srcId="{AC3EB77F-352A-4843-AC35-DF78BB68278A}" destId="{36A1079D-3A6D-4262-9026-BE6169543436}" srcOrd="3" destOrd="0" parTransId="{0B89F09D-DAF8-4F70-B569-317E1EC23E5D}" sibTransId="{059DDC6A-8D9B-4689-8989-612062C8F0B4}"/>
    <dgm:cxn modelId="{DBBF8BA6-2301-4B41-B997-51FDA02C9840}" type="presOf" srcId="{36A1079D-3A6D-4262-9026-BE6169543436}" destId="{730A5FD4-3853-4D4B-AF16-6C0978E886A4}" srcOrd="0" destOrd="0" presId="urn:microsoft.com/office/officeart/2005/8/layout/default"/>
    <dgm:cxn modelId="{767501AC-69CA-40BA-9AD4-C827768EC56C}" srcId="{AC3EB77F-352A-4843-AC35-DF78BB68278A}" destId="{E9C58DEC-D057-4190-ABD8-37C81DC29023}" srcOrd="2" destOrd="0" parTransId="{D43F4DA0-92A1-414D-BEC5-AC94AEADF2B4}" sibTransId="{10F3B806-70A3-480A-A231-F14D0E6A1E6D}"/>
    <dgm:cxn modelId="{0BC335C9-802E-3243-833C-10407AE633A0}" type="presOf" srcId="{E9C58DEC-D057-4190-ABD8-37C81DC29023}" destId="{6F6F2119-AACC-AF42-B826-64014CE60A37}" srcOrd="0" destOrd="0" presId="urn:microsoft.com/office/officeart/2005/8/layout/default"/>
    <dgm:cxn modelId="{F719C8CB-3E00-4781-A765-EFCE59A57400}" srcId="{AC3EB77F-352A-4843-AC35-DF78BB68278A}" destId="{99B611DD-2E37-4B0D-A1D8-B4FD7DB2D8DF}" srcOrd="1" destOrd="0" parTransId="{F67A9179-A692-4799-AD24-FD22E1008193}" sibTransId="{7A955A15-692C-448E-9FBE-D0333666EA27}"/>
    <dgm:cxn modelId="{9DBDFBCE-6A7B-0946-B6D4-75A38501B1E4}" type="presOf" srcId="{AC3EB77F-352A-4843-AC35-DF78BB68278A}" destId="{9D347AE9-6602-1A40-8EB2-B6ECB3F55218}" srcOrd="0" destOrd="0" presId="urn:microsoft.com/office/officeart/2005/8/layout/default"/>
    <dgm:cxn modelId="{76412AFE-B3B7-6941-9871-1043782F53E1}" type="presOf" srcId="{99B611DD-2E37-4B0D-A1D8-B4FD7DB2D8DF}" destId="{48E3564F-5C16-9F48-9B19-26AC59E577B8}" srcOrd="0" destOrd="0" presId="urn:microsoft.com/office/officeart/2005/8/layout/default"/>
    <dgm:cxn modelId="{839F7946-999A-CE45-A942-7D2C8BB4100B}" type="presParOf" srcId="{9D347AE9-6602-1A40-8EB2-B6ECB3F55218}" destId="{B58B36AA-DA04-F74C-990C-B64803E8935F}" srcOrd="0" destOrd="0" presId="urn:microsoft.com/office/officeart/2005/8/layout/default"/>
    <dgm:cxn modelId="{B0805112-F0DD-3044-BA35-71007533E08E}" type="presParOf" srcId="{9D347AE9-6602-1A40-8EB2-B6ECB3F55218}" destId="{70E2E641-E69A-BC49-B5F0-FE3E7AFD0A44}" srcOrd="1" destOrd="0" presId="urn:microsoft.com/office/officeart/2005/8/layout/default"/>
    <dgm:cxn modelId="{30ED1589-2303-5C48-9B54-5DC49530544C}" type="presParOf" srcId="{9D347AE9-6602-1A40-8EB2-B6ECB3F55218}" destId="{48E3564F-5C16-9F48-9B19-26AC59E577B8}" srcOrd="2" destOrd="0" presId="urn:microsoft.com/office/officeart/2005/8/layout/default"/>
    <dgm:cxn modelId="{F1615957-06A9-0342-BC49-F9792F4AA67A}" type="presParOf" srcId="{9D347AE9-6602-1A40-8EB2-B6ECB3F55218}" destId="{3ADD23B5-D3FA-314E-8788-63AC08F1A758}" srcOrd="3" destOrd="0" presId="urn:microsoft.com/office/officeart/2005/8/layout/default"/>
    <dgm:cxn modelId="{182745A7-BC2A-294D-9AFC-118E58CB4D81}" type="presParOf" srcId="{9D347AE9-6602-1A40-8EB2-B6ECB3F55218}" destId="{6F6F2119-AACC-AF42-B826-64014CE60A37}" srcOrd="4" destOrd="0" presId="urn:microsoft.com/office/officeart/2005/8/layout/default"/>
    <dgm:cxn modelId="{1F965837-CB1A-3241-AC9F-51F4188D5300}" type="presParOf" srcId="{9D347AE9-6602-1A40-8EB2-B6ECB3F55218}" destId="{202A1C7E-0D68-3B47-BBDA-51B9269C69A7}" srcOrd="5" destOrd="0" presId="urn:microsoft.com/office/officeart/2005/8/layout/default"/>
    <dgm:cxn modelId="{949B7D3E-FFFF-DB4A-AEB4-57AEF779C03C}" type="presParOf" srcId="{9D347AE9-6602-1A40-8EB2-B6ECB3F55218}" destId="{730A5FD4-3853-4D4B-AF16-6C0978E886A4}" srcOrd="6" destOrd="0" presId="urn:microsoft.com/office/officeart/2005/8/layout/defaul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C3EB77F-352A-4843-AC35-DF78BB68278A}" type="doc">
      <dgm:prSet loTypeId="urn:microsoft.com/office/officeart/2005/8/layout/default" loCatId="list" qsTypeId="urn:microsoft.com/office/officeart/2005/8/quickstyle/simple3" qsCatId="simple" csTypeId="urn:microsoft.com/office/officeart/2005/8/colors/accent0_3" csCatId="mainScheme" phldr="1"/>
      <dgm:spPr/>
      <dgm:t>
        <a:bodyPr/>
        <a:lstStyle/>
        <a:p>
          <a:endParaRPr lang="en-US"/>
        </a:p>
      </dgm:t>
    </dgm:pt>
    <dgm:pt modelId="{69DEC4C9-EDD3-40DE-95A5-2F95FAC93C14}">
      <dgm:prSet custT="1"/>
      <dgm:spPr>
        <a:solidFill>
          <a:schemeClr val="tx1"/>
        </a:solidFill>
      </dgm:spPr>
      <dgm:t>
        <a:bodyPr/>
        <a:lstStyle/>
        <a:p>
          <a:pPr>
            <a:spcAft>
              <a:spcPts val="0"/>
            </a:spcAft>
          </a:pPr>
          <a:r>
            <a:rPr lang="en-US" sz="2800" b="1" baseline="0" dirty="0"/>
            <a:t>Faith</a:t>
          </a:r>
        </a:p>
        <a:p>
          <a:pPr>
            <a:spcAft>
              <a:spcPts val="0"/>
            </a:spcAft>
          </a:pPr>
          <a:r>
            <a:rPr lang="en-US" sz="2800" baseline="0" dirty="0"/>
            <a:t> Protestant (34), </a:t>
          </a:r>
        </a:p>
        <a:p>
          <a:pPr>
            <a:spcAft>
              <a:spcPts val="0"/>
            </a:spcAft>
          </a:pPr>
          <a:r>
            <a:rPr lang="en-US" sz="2800" baseline="0" dirty="0"/>
            <a:t>Catholic (7), Jewish (3), </a:t>
          </a:r>
          <a:r>
            <a:rPr lang="en-US" sz="2800" baseline="0" dirty="0" err="1"/>
            <a:t>Ba’hai</a:t>
          </a:r>
          <a:r>
            <a:rPr lang="en-US" sz="2800" baseline="0" dirty="0"/>
            <a:t> (1), no faith (6)</a:t>
          </a:r>
          <a:endParaRPr lang="en-US" sz="2800" dirty="0"/>
        </a:p>
      </dgm:t>
    </dgm:pt>
    <dgm:pt modelId="{0099C0B6-CD74-437B-936B-2BAD817DB3B6}" type="parTrans" cxnId="{CCDC5E0A-E648-4CEB-80B2-BFC21B91C824}">
      <dgm:prSet/>
      <dgm:spPr/>
      <dgm:t>
        <a:bodyPr/>
        <a:lstStyle/>
        <a:p>
          <a:endParaRPr lang="en-US"/>
        </a:p>
      </dgm:t>
    </dgm:pt>
    <dgm:pt modelId="{91F7744D-83AA-4667-B76A-5777FA9C1240}" type="sibTrans" cxnId="{CCDC5E0A-E648-4CEB-80B2-BFC21B91C824}">
      <dgm:prSet/>
      <dgm:spPr/>
      <dgm:t>
        <a:bodyPr/>
        <a:lstStyle/>
        <a:p>
          <a:endParaRPr lang="en-US"/>
        </a:p>
      </dgm:t>
    </dgm:pt>
    <dgm:pt modelId="{E8DAAD3B-8541-4D43-A4EA-DC002081B62C}">
      <dgm:prSet custT="1"/>
      <dgm:spPr>
        <a:solidFill>
          <a:schemeClr val="tx1"/>
        </a:solidFill>
      </dgm:spPr>
      <dgm:t>
        <a:bodyPr/>
        <a:lstStyle/>
        <a:p>
          <a:pPr>
            <a:spcAft>
              <a:spcPts val="0"/>
            </a:spcAft>
          </a:pPr>
          <a:r>
            <a:rPr lang="en-US" sz="2800" b="1" baseline="0" dirty="0"/>
            <a:t>Nationalities/Ethnicities</a:t>
          </a:r>
        </a:p>
        <a:p>
          <a:pPr>
            <a:spcAft>
              <a:spcPts val="0"/>
            </a:spcAft>
          </a:pPr>
          <a:r>
            <a:rPr lang="en-US" sz="2800" baseline="0" dirty="0"/>
            <a:t>Canadian, Eastern European, Hispanic (Cuban, South American), American, British, German, Iranian, Italian, Kyrgyzstan</a:t>
          </a:r>
          <a:endParaRPr lang="en-US" sz="2800" dirty="0"/>
        </a:p>
      </dgm:t>
    </dgm:pt>
    <dgm:pt modelId="{FBFFE698-9AB7-468F-8B6E-DD4AF7DCB4F5}" type="parTrans" cxnId="{DE00159E-D00A-4D6E-988C-71B9C17C15D2}">
      <dgm:prSet/>
      <dgm:spPr/>
      <dgm:t>
        <a:bodyPr/>
        <a:lstStyle/>
        <a:p>
          <a:endParaRPr lang="en-US"/>
        </a:p>
      </dgm:t>
    </dgm:pt>
    <dgm:pt modelId="{745EEF14-A872-4632-B3DE-1500F3BC9015}" type="sibTrans" cxnId="{DE00159E-D00A-4D6E-988C-71B9C17C15D2}">
      <dgm:prSet/>
      <dgm:spPr/>
      <dgm:t>
        <a:bodyPr/>
        <a:lstStyle/>
        <a:p>
          <a:endParaRPr lang="en-US"/>
        </a:p>
      </dgm:t>
    </dgm:pt>
    <dgm:pt modelId="{028CDFCC-AD53-4B33-90B7-56693368B906}">
      <dgm:prSet custT="1"/>
      <dgm:spPr>
        <a:solidFill>
          <a:schemeClr val="tx1"/>
        </a:solidFill>
      </dgm:spPr>
      <dgm:t>
        <a:bodyPr/>
        <a:lstStyle/>
        <a:p>
          <a:pPr>
            <a:lnSpc>
              <a:spcPct val="100000"/>
            </a:lnSpc>
            <a:spcAft>
              <a:spcPts val="0"/>
            </a:spcAft>
          </a:pPr>
          <a:r>
            <a:rPr lang="en-US" sz="2800" b="1" baseline="0" dirty="0"/>
            <a:t>27 </a:t>
          </a:r>
          <a:r>
            <a:rPr lang="en-US" sz="2800" b="0" baseline="0" dirty="0"/>
            <a:t>NCC adherents at</a:t>
          </a:r>
        </a:p>
        <a:p>
          <a:pPr>
            <a:lnSpc>
              <a:spcPct val="100000"/>
            </a:lnSpc>
            <a:spcAft>
              <a:spcPts val="0"/>
            </a:spcAft>
          </a:pPr>
          <a:r>
            <a:rPr lang="en-US" sz="2800" b="1" baseline="0" dirty="0"/>
            <a:t>23 </a:t>
          </a:r>
          <a:r>
            <a:rPr lang="en-US" sz="2800" b="0" baseline="0" dirty="0"/>
            <a:t>Non-NCC adherents</a:t>
          </a:r>
        </a:p>
        <a:p>
          <a:pPr>
            <a:lnSpc>
              <a:spcPct val="100000"/>
            </a:lnSpc>
            <a:spcAft>
              <a:spcPts val="0"/>
            </a:spcAft>
          </a:pPr>
          <a:r>
            <a:rPr lang="en-US" sz="2800" b="1" baseline="0" dirty="0"/>
            <a:t>4 </a:t>
          </a:r>
          <a:r>
            <a:rPr lang="en-US" sz="2800" b="0" baseline="0" dirty="0"/>
            <a:t>Began attending NCC</a:t>
          </a:r>
        </a:p>
        <a:p>
          <a:pPr>
            <a:lnSpc>
              <a:spcPct val="100000"/>
            </a:lnSpc>
            <a:spcAft>
              <a:spcPts val="0"/>
            </a:spcAft>
          </a:pPr>
          <a:endParaRPr lang="en-US" sz="1200" i="1" baseline="0" dirty="0"/>
        </a:p>
        <a:p>
          <a:pPr>
            <a:lnSpc>
              <a:spcPct val="100000"/>
            </a:lnSpc>
            <a:spcAft>
              <a:spcPts val="0"/>
            </a:spcAft>
          </a:pPr>
          <a:r>
            <a:rPr lang="en-US" sz="1800" i="1" baseline="0" dirty="0"/>
            <a:t>Does not include current group</a:t>
          </a:r>
          <a:endParaRPr lang="en-US" sz="1800" i="1" dirty="0"/>
        </a:p>
      </dgm:t>
    </dgm:pt>
    <dgm:pt modelId="{06C3B2D8-8EF8-4115-A7D3-853B5C2B678C}" type="sibTrans" cxnId="{2680E47A-5734-4E32-A501-2DCA80ED56BC}">
      <dgm:prSet/>
      <dgm:spPr/>
      <dgm:t>
        <a:bodyPr/>
        <a:lstStyle/>
        <a:p>
          <a:endParaRPr lang="en-US"/>
        </a:p>
      </dgm:t>
    </dgm:pt>
    <dgm:pt modelId="{7D390A0A-BA61-471F-8942-AEEF111D476F}" type="parTrans" cxnId="{2680E47A-5734-4E32-A501-2DCA80ED56BC}">
      <dgm:prSet/>
      <dgm:spPr/>
      <dgm:t>
        <a:bodyPr/>
        <a:lstStyle/>
        <a:p>
          <a:endParaRPr lang="en-US"/>
        </a:p>
      </dgm:t>
    </dgm:pt>
    <dgm:pt modelId="{9D347AE9-6602-1A40-8EB2-B6ECB3F55218}" type="pres">
      <dgm:prSet presAssocID="{AC3EB77F-352A-4843-AC35-DF78BB68278A}" presName="diagram" presStyleCnt="0">
        <dgm:presLayoutVars>
          <dgm:dir/>
          <dgm:resizeHandles val="exact"/>
        </dgm:presLayoutVars>
      </dgm:prSet>
      <dgm:spPr/>
    </dgm:pt>
    <dgm:pt modelId="{48E21FE8-8284-1E40-BF56-279DA94E6E2E}" type="pres">
      <dgm:prSet presAssocID="{028CDFCC-AD53-4B33-90B7-56693368B906}" presName="node" presStyleLbl="node1" presStyleIdx="0" presStyleCnt="3" custLinFactNeighborX="5675" custLinFactNeighborY="946">
        <dgm:presLayoutVars>
          <dgm:bulletEnabled val="1"/>
        </dgm:presLayoutVars>
      </dgm:prSet>
      <dgm:spPr/>
    </dgm:pt>
    <dgm:pt modelId="{75B7AF0E-A5D3-EE46-B44E-F34DBB78FBD3}" type="pres">
      <dgm:prSet presAssocID="{06C3B2D8-8EF8-4115-A7D3-853B5C2B678C}" presName="sibTrans" presStyleCnt="0"/>
      <dgm:spPr/>
    </dgm:pt>
    <dgm:pt modelId="{EF8B26CB-A6CF-4D46-BD60-8C5A620220C2}" type="pres">
      <dgm:prSet presAssocID="{69DEC4C9-EDD3-40DE-95A5-2F95FAC93C14}" presName="node" presStyleLbl="node1" presStyleIdx="1" presStyleCnt="3">
        <dgm:presLayoutVars>
          <dgm:bulletEnabled val="1"/>
        </dgm:presLayoutVars>
      </dgm:prSet>
      <dgm:spPr/>
    </dgm:pt>
    <dgm:pt modelId="{7FE9CC39-A257-3E42-AE90-C46DAF484DBB}" type="pres">
      <dgm:prSet presAssocID="{91F7744D-83AA-4667-B76A-5777FA9C1240}" presName="sibTrans" presStyleCnt="0"/>
      <dgm:spPr/>
    </dgm:pt>
    <dgm:pt modelId="{9AF8934E-05FB-2D4B-B166-2BFE4BA7BF00}" type="pres">
      <dgm:prSet presAssocID="{E8DAAD3B-8541-4D43-A4EA-DC002081B62C}" presName="node" presStyleLbl="node1" presStyleIdx="2" presStyleCnt="3" custScaleX="169033">
        <dgm:presLayoutVars>
          <dgm:bulletEnabled val="1"/>
        </dgm:presLayoutVars>
      </dgm:prSet>
      <dgm:spPr/>
    </dgm:pt>
  </dgm:ptLst>
  <dgm:cxnLst>
    <dgm:cxn modelId="{CCDC5E0A-E648-4CEB-80B2-BFC21B91C824}" srcId="{AC3EB77F-352A-4843-AC35-DF78BB68278A}" destId="{69DEC4C9-EDD3-40DE-95A5-2F95FAC93C14}" srcOrd="1" destOrd="0" parTransId="{0099C0B6-CD74-437B-936B-2BAD817DB3B6}" sibTransId="{91F7744D-83AA-4667-B76A-5777FA9C1240}"/>
    <dgm:cxn modelId="{7ACE5B51-C300-6447-B589-2795F690E8D5}" type="presOf" srcId="{69DEC4C9-EDD3-40DE-95A5-2F95FAC93C14}" destId="{EF8B26CB-A6CF-4D46-BD60-8C5A620220C2}" srcOrd="0" destOrd="0" presId="urn:microsoft.com/office/officeart/2005/8/layout/default"/>
    <dgm:cxn modelId="{9D7B4C5A-0290-0E42-8637-35140F0992B8}" type="presOf" srcId="{E8DAAD3B-8541-4D43-A4EA-DC002081B62C}" destId="{9AF8934E-05FB-2D4B-B166-2BFE4BA7BF00}" srcOrd="0" destOrd="0" presId="urn:microsoft.com/office/officeart/2005/8/layout/default"/>
    <dgm:cxn modelId="{E7665464-B59A-F64B-8202-35CE2B57E130}" type="presOf" srcId="{028CDFCC-AD53-4B33-90B7-56693368B906}" destId="{48E21FE8-8284-1E40-BF56-279DA94E6E2E}" srcOrd="0" destOrd="0" presId="urn:microsoft.com/office/officeart/2005/8/layout/default"/>
    <dgm:cxn modelId="{2680E47A-5734-4E32-A501-2DCA80ED56BC}" srcId="{AC3EB77F-352A-4843-AC35-DF78BB68278A}" destId="{028CDFCC-AD53-4B33-90B7-56693368B906}" srcOrd="0" destOrd="0" parTransId="{7D390A0A-BA61-471F-8942-AEEF111D476F}" sibTransId="{06C3B2D8-8EF8-4115-A7D3-853B5C2B678C}"/>
    <dgm:cxn modelId="{DE00159E-D00A-4D6E-988C-71B9C17C15D2}" srcId="{AC3EB77F-352A-4843-AC35-DF78BB68278A}" destId="{E8DAAD3B-8541-4D43-A4EA-DC002081B62C}" srcOrd="2" destOrd="0" parTransId="{FBFFE698-9AB7-468F-8B6E-DD4AF7DCB4F5}" sibTransId="{745EEF14-A872-4632-B3DE-1500F3BC9015}"/>
    <dgm:cxn modelId="{9DBDFBCE-6A7B-0946-B6D4-75A38501B1E4}" type="presOf" srcId="{AC3EB77F-352A-4843-AC35-DF78BB68278A}" destId="{9D347AE9-6602-1A40-8EB2-B6ECB3F55218}" srcOrd="0" destOrd="0" presId="urn:microsoft.com/office/officeart/2005/8/layout/default"/>
    <dgm:cxn modelId="{9B84DFF6-5157-104F-B56B-40535E8630DB}" type="presParOf" srcId="{9D347AE9-6602-1A40-8EB2-B6ECB3F55218}" destId="{48E21FE8-8284-1E40-BF56-279DA94E6E2E}" srcOrd="0" destOrd="0" presId="urn:microsoft.com/office/officeart/2005/8/layout/default"/>
    <dgm:cxn modelId="{8E031E54-F238-EE43-BACB-49E157B4CDB3}" type="presParOf" srcId="{9D347AE9-6602-1A40-8EB2-B6ECB3F55218}" destId="{75B7AF0E-A5D3-EE46-B44E-F34DBB78FBD3}" srcOrd="1" destOrd="0" presId="urn:microsoft.com/office/officeart/2005/8/layout/default"/>
    <dgm:cxn modelId="{E8BF0254-F277-C44A-8395-E3E0EE8DAE44}" type="presParOf" srcId="{9D347AE9-6602-1A40-8EB2-B6ECB3F55218}" destId="{EF8B26CB-A6CF-4D46-BD60-8C5A620220C2}" srcOrd="2" destOrd="0" presId="urn:microsoft.com/office/officeart/2005/8/layout/default"/>
    <dgm:cxn modelId="{5BB2D0CE-5C6C-5545-9EA9-1A58689A8BF6}" type="presParOf" srcId="{9D347AE9-6602-1A40-8EB2-B6ECB3F55218}" destId="{7FE9CC39-A257-3E42-AE90-C46DAF484DBB}" srcOrd="3" destOrd="0" presId="urn:microsoft.com/office/officeart/2005/8/layout/default"/>
    <dgm:cxn modelId="{83641241-B5E3-BC4C-99D9-DB31B1613F2D}" type="presParOf" srcId="{9D347AE9-6602-1A40-8EB2-B6ECB3F55218}" destId="{9AF8934E-05FB-2D4B-B166-2BFE4BA7BF00}" srcOrd="4" destOrd="0" presId="urn:microsoft.com/office/officeart/2005/8/layout/defaul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80968E-7125-F443-B96B-CA2DA08CCC5F}">
      <dsp:nvSpPr>
        <dsp:cNvPr id="0" name=""/>
        <dsp:cNvSpPr/>
      </dsp:nvSpPr>
      <dsp:spPr>
        <a:xfrm>
          <a:off x="689141" y="2530"/>
          <a:ext cx="7528226" cy="2922448"/>
        </a:xfrm>
        <a:prstGeom prst="rect">
          <a:avLst/>
        </a:prstGeom>
        <a:solidFill>
          <a:schemeClr val="tx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ts val="0"/>
            </a:spcAft>
            <a:buNone/>
          </a:pPr>
          <a:r>
            <a:rPr lang="en-US" sz="2800" b="1" kern="1200" baseline="0" dirty="0"/>
            <a:t>Heard about the program through </a:t>
          </a:r>
        </a:p>
        <a:p>
          <a:pPr marL="0" lvl="0" indent="0" algn="ctr" defTabSz="1244600">
            <a:lnSpc>
              <a:spcPct val="90000"/>
            </a:lnSpc>
            <a:spcBef>
              <a:spcPct val="0"/>
            </a:spcBef>
            <a:spcAft>
              <a:spcPts val="0"/>
            </a:spcAft>
            <a:buNone/>
          </a:pPr>
          <a:r>
            <a:rPr lang="en-US" sz="2800" kern="1200" baseline="0" dirty="0"/>
            <a:t>NCC, work colleague,</a:t>
          </a:r>
        </a:p>
        <a:p>
          <a:pPr marL="0" lvl="0" indent="0" algn="ctr" defTabSz="1244600">
            <a:lnSpc>
              <a:spcPct val="90000"/>
            </a:lnSpc>
            <a:spcBef>
              <a:spcPct val="0"/>
            </a:spcBef>
            <a:spcAft>
              <a:spcPts val="0"/>
            </a:spcAft>
            <a:buNone/>
          </a:pPr>
          <a:r>
            <a:rPr lang="en-US" sz="2800" kern="1200" baseline="0" dirty="0"/>
            <a:t>websites, Facebook,</a:t>
          </a:r>
        </a:p>
        <a:p>
          <a:pPr marL="0" lvl="0" indent="0" algn="ctr" defTabSz="1244600">
            <a:lnSpc>
              <a:spcPct val="90000"/>
            </a:lnSpc>
            <a:spcBef>
              <a:spcPct val="0"/>
            </a:spcBef>
            <a:spcAft>
              <a:spcPts val="0"/>
            </a:spcAft>
            <a:buNone/>
          </a:pPr>
          <a:r>
            <a:rPr lang="en-US" sz="2800" kern="1200" baseline="0" dirty="0"/>
            <a:t>friend, counsellors,</a:t>
          </a:r>
        </a:p>
        <a:p>
          <a:pPr marL="0" lvl="0" indent="0" algn="ctr" defTabSz="1244600">
            <a:lnSpc>
              <a:spcPct val="90000"/>
            </a:lnSpc>
            <a:spcBef>
              <a:spcPct val="0"/>
            </a:spcBef>
            <a:spcAft>
              <a:spcPts val="0"/>
            </a:spcAft>
            <a:buNone/>
          </a:pPr>
          <a:r>
            <a:rPr lang="en-US" sz="2800" kern="1200" baseline="0" dirty="0" err="1"/>
            <a:t>neighbours</a:t>
          </a:r>
          <a:r>
            <a:rPr lang="en-US" sz="2800" kern="1200" baseline="0" dirty="0"/>
            <a:t> </a:t>
          </a:r>
          <a:endParaRPr lang="en-US" sz="2800" kern="1200" dirty="0"/>
        </a:p>
      </dsp:txBody>
      <dsp:txXfrm>
        <a:off x="689141" y="2530"/>
        <a:ext cx="7528226" cy="2922448"/>
      </dsp:txXfrm>
    </dsp:sp>
    <dsp:sp modelId="{0F7F9FE4-6099-DF43-817A-561A38851011}">
      <dsp:nvSpPr>
        <dsp:cNvPr id="0" name=""/>
        <dsp:cNvSpPr/>
      </dsp:nvSpPr>
      <dsp:spPr>
        <a:xfrm>
          <a:off x="689141" y="3231592"/>
          <a:ext cx="7552288" cy="2922448"/>
        </a:xfrm>
        <a:prstGeom prst="rect">
          <a:avLst/>
        </a:prstGeom>
        <a:solidFill>
          <a:schemeClr val="tx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ts val="0"/>
            </a:spcAft>
            <a:buNone/>
          </a:pPr>
          <a:r>
            <a:rPr lang="en-US" sz="2800" b="1" kern="1200" baseline="0" dirty="0"/>
            <a:t>Losses</a:t>
          </a:r>
        </a:p>
        <a:p>
          <a:pPr marL="0" lvl="0" indent="0" algn="ctr" defTabSz="1244600">
            <a:lnSpc>
              <a:spcPct val="90000"/>
            </a:lnSpc>
            <a:spcBef>
              <a:spcPct val="0"/>
            </a:spcBef>
            <a:spcAft>
              <a:spcPts val="0"/>
            </a:spcAft>
            <a:buNone/>
          </a:pPr>
          <a:r>
            <a:rPr lang="en-US" sz="2800" kern="1200" baseline="0" dirty="0"/>
            <a:t>Parent, child, sibling, other family member, spouse/partner, friend, colleague,</a:t>
          </a:r>
        </a:p>
        <a:p>
          <a:pPr marL="0" lvl="0" indent="0" algn="ctr" defTabSz="1244600">
            <a:lnSpc>
              <a:spcPct val="90000"/>
            </a:lnSpc>
            <a:spcBef>
              <a:spcPct val="0"/>
            </a:spcBef>
            <a:spcAft>
              <a:spcPts val="0"/>
            </a:spcAft>
            <a:buNone/>
          </a:pPr>
          <a:r>
            <a:rPr lang="en-US" sz="2800" kern="1200" baseline="0" dirty="0"/>
            <a:t>natural causes, MAID, suicide, drug overdose, vehicular accidents, etc.</a:t>
          </a:r>
          <a:endParaRPr lang="en-US" sz="2800" kern="1200" dirty="0"/>
        </a:p>
      </dsp:txBody>
      <dsp:txXfrm>
        <a:off x="689141" y="3231592"/>
        <a:ext cx="7552288" cy="29224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8B36AA-DA04-F74C-990C-B64803E8935F}">
      <dsp:nvSpPr>
        <dsp:cNvPr id="0" name=""/>
        <dsp:cNvSpPr/>
      </dsp:nvSpPr>
      <dsp:spPr>
        <a:xfrm>
          <a:off x="1087" y="567662"/>
          <a:ext cx="4240159" cy="2544095"/>
        </a:xfrm>
        <a:prstGeom prst="rect">
          <a:avLst/>
        </a:prstGeom>
        <a:solidFill>
          <a:schemeClr val="tx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ts val="0"/>
            </a:spcAft>
            <a:buNone/>
          </a:pPr>
          <a:r>
            <a:rPr lang="en-US" sz="2800" b="1" kern="1200" baseline="0" dirty="0">
              <a:latin typeface="+mn-lt"/>
            </a:rPr>
            <a:t>Number of people</a:t>
          </a:r>
        </a:p>
        <a:p>
          <a:pPr marL="0" lvl="0" indent="0" algn="ctr" defTabSz="1244600">
            <a:lnSpc>
              <a:spcPct val="90000"/>
            </a:lnSpc>
            <a:spcBef>
              <a:spcPct val="0"/>
            </a:spcBef>
            <a:spcAft>
              <a:spcPts val="0"/>
            </a:spcAft>
            <a:buNone/>
          </a:pPr>
          <a:r>
            <a:rPr lang="en-US" sz="2800" b="1" kern="1200" baseline="0" dirty="0">
              <a:latin typeface="+mn-lt"/>
            </a:rPr>
            <a:t>completing series</a:t>
          </a:r>
          <a:endParaRPr lang="en-US" sz="2800" kern="1200" baseline="0" dirty="0">
            <a:latin typeface="+mn-lt"/>
          </a:endParaRPr>
        </a:p>
        <a:p>
          <a:pPr marL="0" lvl="0" indent="0" algn="ctr" defTabSz="1244600">
            <a:lnSpc>
              <a:spcPct val="90000"/>
            </a:lnSpc>
            <a:spcBef>
              <a:spcPct val="0"/>
            </a:spcBef>
            <a:spcAft>
              <a:spcPts val="0"/>
            </a:spcAft>
            <a:buNone/>
          </a:pPr>
          <a:r>
            <a:rPr lang="en-US" sz="2800" kern="1200" baseline="0" dirty="0">
              <a:latin typeface="+mn-lt"/>
            </a:rPr>
            <a:t>50</a:t>
          </a:r>
        </a:p>
        <a:p>
          <a:pPr marL="0" lvl="0" indent="0" algn="ctr" defTabSz="1244600">
            <a:lnSpc>
              <a:spcPct val="90000"/>
            </a:lnSpc>
            <a:spcBef>
              <a:spcPct val="0"/>
            </a:spcBef>
            <a:spcAft>
              <a:spcPts val="0"/>
            </a:spcAft>
            <a:buNone/>
          </a:pPr>
          <a:r>
            <a:rPr lang="en-US" sz="2800" kern="1200" baseline="0" dirty="0">
              <a:latin typeface="+mn-lt"/>
            </a:rPr>
            <a:t>(+ 9 in present group)</a:t>
          </a:r>
          <a:endParaRPr lang="en-US" sz="2800" kern="1200" dirty="0">
            <a:latin typeface="+mn-lt"/>
          </a:endParaRPr>
        </a:p>
      </dsp:txBody>
      <dsp:txXfrm>
        <a:off x="1087" y="567662"/>
        <a:ext cx="4240159" cy="2544095"/>
      </dsp:txXfrm>
    </dsp:sp>
    <dsp:sp modelId="{48E3564F-5C16-9F48-9B19-26AC59E577B8}">
      <dsp:nvSpPr>
        <dsp:cNvPr id="0" name=""/>
        <dsp:cNvSpPr/>
      </dsp:nvSpPr>
      <dsp:spPr>
        <a:xfrm>
          <a:off x="4665262" y="552881"/>
          <a:ext cx="4240159" cy="2544095"/>
        </a:xfrm>
        <a:prstGeom prst="rect">
          <a:avLst/>
        </a:prstGeom>
        <a:solidFill>
          <a:schemeClr val="tx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ts val="0"/>
            </a:spcAft>
            <a:buNone/>
          </a:pPr>
          <a:r>
            <a:rPr lang="en-US" sz="2800" b="1" kern="1200" baseline="0" dirty="0"/>
            <a:t>Group sizes</a:t>
          </a:r>
        </a:p>
        <a:p>
          <a:pPr marL="0" lvl="0" indent="0" algn="ctr" defTabSz="1244600">
            <a:lnSpc>
              <a:spcPct val="90000"/>
            </a:lnSpc>
            <a:spcBef>
              <a:spcPct val="0"/>
            </a:spcBef>
            <a:spcAft>
              <a:spcPts val="0"/>
            </a:spcAft>
            <a:buNone/>
          </a:pPr>
          <a:r>
            <a:rPr lang="en-US" sz="2800" b="0" kern="1200" baseline="0" dirty="0"/>
            <a:t>(excluding facilitators)</a:t>
          </a:r>
          <a:endParaRPr lang="en-US" sz="2800" kern="1200" baseline="0" dirty="0"/>
        </a:p>
        <a:p>
          <a:pPr marL="0" lvl="0" indent="0" algn="ctr" defTabSz="1244600">
            <a:lnSpc>
              <a:spcPct val="90000"/>
            </a:lnSpc>
            <a:spcBef>
              <a:spcPct val="0"/>
            </a:spcBef>
            <a:spcAft>
              <a:spcPts val="0"/>
            </a:spcAft>
            <a:buNone/>
          </a:pPr>
          <a:r>
            <a:rPr lang="en-US" sz="2800" kern="1200" baseline="0" dirty="0"/>
            <a:t> 2-9</a:t>
          </a:r>
          <a:endParaRPr lang="en-US" sz="2800" kern="1200" dirty="0"/>
        </a:p>
      </dsp:txBody>
      <dsp:txXfrm>
        <a:off x="4665262" y="552881"/>
        <a:ext cx="4240159" cy="2544095"/>
      </dsp:txXfrm>
    </dsp:sp>
    <dsp:sp modelId="{6F6F2119-AACC-AF42-B826-64014CE60A37}">
      <dsp:nvSpPr>
        <dsp:cNvPr id="0" name=""/>
        <dsp:cNvSpPr/>
      </dsp:nvSpPr>
      <dsp:spPr>
        <a:xfrm>
          <a:off x="1087" y="3520992"/>
          <a:ext cx="4240159" cy="2544095"/>
        </a:xfrm>
        <a:prstGeom prst="rect">
          <a:avLst/>
        </a:prstGeom>
        <a:solidFill>
          <a:schemeClr val="tx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ts val="0"/>
            </a:spcAft>
            <a:buNone/>
          </a:pPr>
          <a:r>
            <a:rPr lang="en-US" sz="2800" b="1" kern="1200" baseline="0" dirty="0"/>
            <a:t>Age range</a:t>
          </a:r>
        </a:p>
        <a:p>
          <a:pPr marL="0" lvl="0" indent="0" algn="ctr" defTabSz="1244600">
            <a:lnSpc>
              <a:spcPct val="90000"/>
            </a:lnSpc>
            <a:spcBef>
              <a:spcPct val="0"/>
            </a:spcBef>
            <a:spcAft>
              <a:spcPts val="0"/>
            </a:spcAft>
            <a:buNone/>
          </a:pPr>
          <a:r>
            <a:rPr lang="en-US" sz="2800" kern="1200" baseline="0" dirty="0"/>
            <a:t>30s-90s</a:t>
          </a:r>
          <a:endParaRPr lang="en-US" sz="2800" kern="1200" dirty="0"/>
        </a:p>
      </dsp:txBody>
      <dsp:txXfrm>
        <a:off x="1087" y="3520992"/>
        <a:ext cx="4240159" cy="2544095"/>
      </dsp:txXfrm>
    </dsp:sp>
    <dsp:sp modelId="{730A5FD4-3853-4D4B-AF16-6C0978E886A4}">
      <dsp:nvSpPr>
        <dsp:cNvPr id="0" name=""/>
        <dsp:cNvSpPr/>
      </dsp:nvSpPr>
      <dsp:spPr>
        <a:xfrm>
          <a:off x="4665262" y="3520992"/>
          <a:ext cx="4240159" cy="2544095"/>
        </a:xfrm>
        <a:prstGeom prst="rect">
          <a:avLst/>
        </a:prstGeom>
        <a:solidFill>
          <a:schemeClr val="tx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ts val="0"/>
            </a:spcAft>
            <a:buNone/>
          </a:pPr>
          <a:r>
            <a:rPr lang="en-US" sz="2800" b="1" kern="1200" baseline="0" dirty="0"/>
            <a:t>Gender</a:t>
          </a:r>
          <a:r>
            <a:rPr lang="en-US" sz="2800" kern="1200" baseline="0" dirty="0"/>
            <a:t> </a:t>
          </a:r>
        </a:p>
        <a:p>
          <a:pPr marL="0" lvl="0" indent="0" algn="ctr" defTabSz="1244600">
            <a:lnSpc>
              <a:spcPct val="90000"/>
            </a:lnSpc>
            <a:spcBef>
              <a:spcPct val="0"/>
            </a:spcBef>
            <a:spcAft>
              <a:spcPts val="0"/>
            </a:spcAft>
            <a:buNone/>
          </a:pPr>
          <a:r>
            <a:rPr lang="en-US" sz="2800" kern="1200" baseline="0" dirty="0"/>
            <a:t>50F, 9M</a:t>
          </a:r>
          <a:endParaRPr lang="en-US" sz="2800" kern="1200" dirty="0"/>
        </a:p>
      </dsp:txBody>
      <dsp:txXfrm>
        <a:off x="4665262" y="3520992"/>
        <a:ext cx="4240159" cy="25440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E21FE8-8284-1E40-BF56-279DA94E6E2E}">
      <dsp:nvSpPr>
        <dsp:cNvPr id="0" name=""/>
        <dsp:cNvSpPr/>
      </dsp:nvSpPr>
      <dsp:spPr>
        <a:xfrm>
          <a:off x="241716" y="576948"/>
          <a:ext cx="4240159" cy="2544095"/>
        </a:xfrm>
        <a:prstGeom prst="rect">
          <a:avLst/>
        </a:prstGeom>
        <a:solidFill>
          <a:schemeClr val="tx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100000"/>
            </a:lnSpc>
            <a:spcBef>
              <a:spcPct val="0"/>
            </a:spcBef>
            <a:spcAft>
              <a:spcPts val="0"/>
            </a:spcAft>
            <a:buNone/>
          </a:pPr>
          <a:r>
            <a:rPr lang="en-US" sz="2800" b="1" kern="1200" baseline="0" dirty="0"/>
            <a:t>27 </a:t>
          </a:r>
          <a:r>
            <a:rPr lang="en-US" sz="2800" b="0" kern="1200" baseline="0" dirty="0"/>
            <a:t>NCC adherents at</a:t>
          </a:r>
        </a:p>
        <a:p>
          <a:pPr marL="0" lvl="0" indent="0" algn="ctr" defTabSz="1244600">
            <a:lnSpc>
              <a:spcPct val="100000"/>
            </a:lnSpc>
            <a:spcBef>
              <a:spcPct val="0"/>
            </a:spcBef>
            <a:spcAft>
              <a:spcPts val="0"/>
            </a:spcAft>
            <a:buNone/>
          </a:pPr>
          <a:r>
            <a:rPr lang="en-US" sz="2800" b="1" kern="1200" baseline="0" dirty="0"/>
            <a:t>23 </a:t>
          </a:r>
          <a:r>
            <a:rPr lang="en-US" sz="2800" b="0" kern="1200" baseline="0" dirty="0"/>
            <a:t>Non-NCC adherents</a:t>
          </a:r>
        </a:p>
        <a:p>
          <a:pPr marL="0" lvl="0" indent="0" algn="ctr" defTabSz="1244600">
            <a:lnSpc>
              <a:spcPct val="100000"/>
            </a:lnSpc>
            <a:spcBef>
              <a:spcPct val="0"/>
            </a:spcBef>
            <a:spcAft>
              <a:spcPts val="0"/>
            </a:spcAft>
            <a:buNone/>
          </a:pPr>
          <a:r>
            <a:rPr lang="en-US" sz="2800" b="1" kern="1200" baseline="0" dirty="0"/>
            <a:t>4 </a:t>
          </a:r>
          <a:r>
            <a:rPr lang="en-US" sz="2800" b="0" kern="1200" baseline="0" dirty="0"/>
            <a:t>Began attending NCC</a:t>
          </a:r>
        </a:p>
        <a:p>
          <a:pPr marL="0" lvl="0" indent="0" algn="ctr" defTabSz="1244600">
            <a:lnSpc>
              <a:spcPct val="100000"/>
            </a:lnSpc>
            <a:spcBef>
              <a:spcPct val="0"/>
            </a:spcBef>
            <a:spcAft>
              <a:spcPts val="0"/>
            </a:spcAft>
            <a:buNone/>
          </a:pPr>
          <a:endParaRPr lang="en-US" sz="1200" i="1" kern="1200" baseline="0" dirty="0"/>
        </a:p>
        <a:p>
          <a:pPr marL="0" lvl="0" indent="0" algn="ctr" defTabSz="1244600">
            <a:lnSpc>
              <a:spcPct val="100000"/>
            </a:lnSpc>
            <a:spcBef>
              <a:spcPct val="0"/>
            </a:spcBef>
            <a:spcAft>
              <a:spcPts val="0"/>
            </a:spcAft>
            <a:buNone/>
          </a:pPr>
          <a:r>
            <a:rPr lang="en-US" sz="1800" i="1" kern="1200" baseline="0" dirty="0"/>
            <a:t>Does not include current group</a:t>
          </a:r>
          <a:endParaRPr lang="en-US" sz="1800" i="1" kern="1200" dirty="0"/>
        </a:p>
      </dsp:txBody>
      <dsp:txXfrm>
        <a:off x="241716" y="576948"/>
        <a:ext cx="4240159" cy="2544095"/>
      </dsp:txXfrm>
    </dsp:sp>
    <dsp:sp modelId="{EF8B26CB-A6CF-4D46-BD60-8C5A620220C2}">
      <dsp:nvSpPr>
        <dsp:cNvPr id="0" name=""/>
        <dsp:cNvSpPr/>
      </dsp:nvSpPr>
      <dsp:spPr>
        <a:xfrm>
          <a:off x="4665262" y="552881"/>
          <a:ext cx="4240159" cy="2544095"/>
        </a:xfrm>
        <a:prstGeom prst="rect">
          <a:avLst/>
        </a:prstGeom>
        <a:solidFill>
          <a:schemeClr val="tx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ts val="0"/>
            </a:spcAft>
            <a:buNone/>
          </a:pPr>
          <a:r>
            <a:rPr lang="en-US" sz="2800" b="1" kern="1200" baseline="0" dirty="0"/>
            <a:t>Faith</a:t>
          </a:r>
        </a:p>
        <a:p>
          <a:pPr marL="0" lvl="0" indent="0" algn="ctr" defTabSz="1244600">
            <a:lnSpc>
              <a:spcPct val="90000"/>
            </a:lnSpc>
            <a:spcBef>
              <a:spcPct val="0"/>
            </a:spcBef>
            <a:spcAft>
              <a:spcPts val="0"/>
            </a:spcAft>
            <a:buNone/>
          </a:pPr>
          <a:r>
            <a:rPr lang="en-US" sz="2800" kern="1200" baseline="0" dirty="0"/>
            <a:t> Protestant (34), </a:t>
          </a:r>
        </a:p>
        <a:p>
          <a:pPr marL="0" lvl="0" indent="0" algn="ctr" defTabSz="1244600">
            <a:lnSpc>
              <a:spcPct val="90000"/>
            </a:lnSpc>
            <a:spcBef>
              <a:spcPct val="0"/>
            </a:spcBef>
            <a:spcAft>
              <a:spcPts val="0"/>
            </a:spcAft>
            <a:buNone/>
          </a:pPr>
          <a:r>
            <a:rPr lang="en-US" sz="2800" kern="1200" baseline="0" dirty="0"/>
            <a:t>Catholic (7), Jewish (3), </a:t>
          </a:r>
          <a:r>
            <a:rPr lang="en-US" sz="2800" kern="1200" baseline="0" dirty="0" err="1"/>
            <a:t>Ba’hai</a:t>
          </a:r>
          <a:r>
            <a:rPr lang="en-US" sz="2800" kern="1200" baseline="0" dirty="0"/>
            <a:t> (1), no faith (6)</a:t>
          </a:r>
          <a:endParaRPr lang="en-US" sz="2800" kern="1200" dirty="0"/>
        </a:p>
      </dsp:txBody>
      <dsp:txXfrm>
        <a:off x="4665262" y="552881"/>
        <a:ext cx="4240159" cy="2544095"/>
      </dsp:txXfrm>
    </dsp:sp>
    <dsp:sp modelId="{9AF8934E-05FB-2D4B-B166-2BFE4BA7BF00}">
      <dsp:nvSpPr>
        <dsp:cNvPr id="0" name=""/>
        <dsp:cNvSpPr/>
      </dsp:nvSpPr>
      <dsp:spPr>
        <a:xfrm>
          <a:off x="869620" y="3520992"/>
          <a:ext cx="7167268" cy="2544095"/>
        </a:xfrm>
        <a:prstGeom prst="rect">
          <a:avLst/>
        </a:prstGeom>
        <a:solidFill>
          <a:schemeClr val="tx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ts val="0"/>
            </a:spcAft>
            <a:buNone/>
          </a:pPr>
          <a:r>
            <a:rPr lang="en-US" sz="2800" b="1" kern="1200" baseline="0" dirty="0"/>
            <a:t>Nationalities/Ethnicities</a:t>
          </a:r>
        </a:p>
        <a:p>
          <a:pPr marL="0" lvl="0" indent="0" algn="ctr" defTabSz="1244600">
            <a:lnSpc>
              <a:spcPct val="90000"/>
            </a:lnSpc>
            <a:spcBef>
              <a:spcPct val="0"/>
            </a:spcBef>
            <a:spcAft>
              <a:spcPts val="0"/>
            </a:spcAft>
            <a:buNone/>
          </a:pPr>
          <a:r>
            <a:rPr lang="en-US" sz="2800" kern="1200" baseline="0" dirty="0"/>
            <a:t>Canadian, Eastern European, Hispanic (Cuban, South American), American, British, German, Iranian, Italian, Kyrgyzstan</a:t>
          </a:r>
          <a:endParaRPr lang="en-US" sz="2800" kern="1200" dirty="0"/>
        </a:p>
      </dsp:txBody>
      <dsp:txXfrm>
        <a:off x="869620" y="3520992"/>
        <a:ext cx="7167268" cy="254409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F250C76-1506-1EAA-7C50-1DFC7D49AC1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Times New Roman" panose="02020603050405020304" pitchFamily="18" charset="0"/>
            </a:endParaRPr>
          </a:p>
        </p:txBody>
      </p:sp>
      <p:sp>
        <p:nvSpPr>
          <p:cNvPr id="3" name="Date Placeholder 2">
            <a:extLst>
              <a:ext uri="{FF2B5EF4-FFF2-40B4-BE49-F238E27FC236}">
                <a16:creationId xmlns:a16="http://schemas.microsoft.com/office/drawing/2014/main" id="{BE17E36A-40B2-6BB6-A81E-FDB6F91A19D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1BE6841-6B57-8446-9BC3-C77C035C5984}" type="datetimeFigureOut">
              <a:rPr lang="en-US" smtClean="0">
                <a:latin typeface="Times New Roman" panose="02020603050405020304" pitchFamily="18" charset="0"/>
              </a:rPr>
              <a:t>9/13/24</a:t>
            </a:fld>
            <a:endParaRPr lang="en-US"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EABA5E57-53BF-DA40-57AB-55DB66D1669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Times New Roman" panose="02020603050405020304" pitchFamily="18" charset="0"/>
            </a:endParaRPr>
          </a:p>
        </p:txBody>
      </p:sp>
      <p:sp>
        <p:nvSpPr>
          <p:cNvPr id="5" name="Slide Number Placeholder 4">
            <a:extLst>
              <a:ext uri="{FF2B5EF4-FFF2-40B4-BE49-F238E27FC236}">
                <a16:creationId xmlns:a16="http://schemas.microsoft.com/office/drawing/2014/main" id="{3E2ED505-5E0F-4B01-E818-58D437F7D8C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67D6DC7-2DD0-7246-BA0D-A89D02B13F71}" type="slidenum">
              <a:rPr lang="en-US" smtClean="0">
                <a:latin typeface="Times New Roman" panose="02020603050405020304" pitchFamily="18" charset="0"/>
              </a:rPr>
              <a:t>‹#›</a:t>
            </a:fld>
            <a:endParaRPr lang="en-US" dirty="0">
              <a:latin typeface="Times New Roman" panose="02020603050405020304" pitchFamily="18" charset="0"/>
            </a:endParaRPr>
          </a:p>
        </p:txBody>
      </p:sp>
    </p:spTree>
    <p:extLst>
      <p:ext uri="{BB962C8B-B14F-4D97-AF65-F5344CB8AC3E}">
        <p14:creationId xmlns:p14="http://schemas.microsoft.com/office/powerpoint/2010/main" val="1016572881"/>
      </p:ext>
    </p:extLst>
  </p:cSld>
  <p:clrMap bg1="lt1" tx1="dk1" bg2="lt2" tx2="dk2" accent1="accent1" accent2="accent2" accent3="accent3" accent4="accent4" accent5="accent5" accent6="accent6" hlink="hlink" folHlink="folHlink"/>
  <p:hf hdr="0" ftr="0" dt="0"/>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Times New Roman" panose="02020603050405020304" pitchFamily="18"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Times New Roman" panose="02020603050405020304" pitchFamily="18" charset="0"/>
              </a:defRPr>
            </a:lvl1pPr>
          </a:lstStyle>
          <a:p>
            <a:fld id="{18675342-4235-424B-BBAD-9D565C21AEF3}" type="datetimeFigureOut">
              <a:rPr lang="en-US" smtClean="0"/>
              <a:pPr/>
              <a:t>9/13/24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Times New Roman" panose="02020603050405020304" pitchFamily="18"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Times New Roman" panose="02020603050405020304" pitchFamily="18" charset="0"/>
              </a:defRPr>
            </a:lvl1pPr>
          </a:lstStyle>
          <a:p>
            <a:fld id="{60C99F7E-61C7-DA41-BA19-0FF186D008E1}" type="slidenum">
              <a:rPr lang="en-US" smtClean="0"/>
              <a:pPr/>
              <a:t>‹#›</a:t>
            </a:fld>
            <a:endParaRPr lang="en-US" dirty="0"/>
          </a:p>
        </p:txBody>
      </p:sp>
    </p:spTree>
    <p:extLst>
      <p:ext uri="{BB962C8B-B14F-4D97-AF65-F5344CB8AC3E}">
        <p14:creationId xmlns:p14="http://schemas.microsoft.com/office/powerpoint/2010/main" val="410440830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b="0" i="0" kern="1200">
        <a:solidFill>
          <a:schemeClr val="tx1"/>
        </a:solidFill>
        <a:latin typeface="Times New Roman" panose="02020603050405020304" pitchFamily="18" charset="0"/>
        <a:ea typeface="+mn-ea"/>
        <a:cs typeface="+mn-cs"/>
      </a:defRPr>
    </a:lvl1pPr>
    <a:lvl2pPr marL="457200" algn="l" defTabSz="914400" rtl="0" eaLnBrk="1" latinLnBrk="0" hangingPunct="1">
      <a:defRPr sz="1200" b="0" i="0" kern="1200">
        <a:solidFill>
          <a:schemeClr val="tx1"/>
        </a:solidFill>
        <a:latin typeface="Times New Roman" panose="02020603050405020304" pitchFamily="18" charset="0"/>
        <a:ea typeface="+mn-ea"/>
        <a:cs typeface="+mn-cs"/>
      </a:defRPr>
    </a:lvl2pPr>
    <a:lvl3pPr marL="914400" algn="l" defTabSz="914400" rtl="0" eaLnBrk="1" latinLnBrk="0" hangingPunct="1">
      <a:defRPr sz="1200" b="0" i="0" kern="1200">
        <a:solidFill>
          <a:schemeClr val="tx1"/>
        </a:solidFill>
        <a:latin typeface="Times New Roman" panose="02020603050405020304" pitchFamily="18" charset="0"/>
        <a:ea typeface="+mn-ea"/>
        <a:cs typeface="+mn-cs"/>
      </a:defRPr>
    </a:lvl3pPr>
    <a:lvl4pPr marL="1371600" algn="l" defTabSz="914400" rtl="0" eaLnBrk="1" latinLnBrk="0" hangingPunct="1">
      <a:defRPr sz="1200" b="0" i="0" kern="1200">
        <a:solidFill>
          <a:schemeClr val="tx1"/>
        </a:solidFill>
        <a:latin typeface="Times New Roman" panose="02020603050405020304" pitchFamily="18" charset="0"/>
        <a:ea typeface="+mn-ea"/>
        <a:cs typeface="+mn-cs"/>
      </a:defRPr>
    </a:lvl4pPr>
    <a:lvl5pPr marL="1828800" algn="l" defTabSz="914400" rtl="0" eaLnBrk="1" latinLnBrk="0" hangingPunct="1">
      <a:defRPr sz="1200" b="0" i="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71500" y="484188"/>
            <a:ext cx="2857500" cy="1608137"/>
          </a:xfrm>
        </p:spPr>
      </p:sp>
      <p:sp>
        <p:nvSpPr>
          <p:cNvPr id="3" name="Notes Placeholder 2"/>
          <p:cNvSpPr>
            <a:spLocks noGrp="1"/>
          </p:cNvSpPr>
          <p:nvPr>
            <p:ph type="body" idx="1"/>
          </p:nvPr>
        </p:nvSpPr>
        <p:spPr>
          <a:xfrm>
            <a:off x="571500" y="2078037"/>
            <a:ext cx="5486400" cy="3600450"/>
          </a:xfrm>
        </p:spPr>
        <p:txBody>
          <a:bodyPr/>
          <a:lstStyle/>
          <a:p>
            <a:pPr marL="55563" marR="0">
              <a:spcBef>
                <a:spcPts val="0"/>
              </a:spcBef>
              <a:spcAft>
                <a:spcPts val="0"/>
              </a:spcAft>
              <a:tabLst>
                <a:tab pos="990600" algn="r"/>
                <a:tab pos="1079500" algn="ctr"/>
                <a:tab pos="1530350" algn="r"/>
                <a:tab pos="1709738" algn="l"/>
              </a:tabLst>
            </a:pPr>
            <a:endPar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6350" marR="0">
              <a:spcBef>
                <a:spcPts val="0"/>
              </a:spcBef>
              <a:spcAft>
                <a:spcPts val="0"/>
              </a:spcAft>
              <a:tabLst>
                <a:tab pos="990600" algn="r"/>
                <a:tab pos="1079500" algn="ctr"/>
                <a:tab pos="1530350" algn="r"/>
                <a:tab pos="1709738" algn="l"/>
              </a:tabLst>
            </a:pPr>
            <a:r>
              <a:rPr lang="en-CA" dirty="0">
                <a:solidFill>
                  <a:srgbClr val="000000"/>
                </a:solidFill>
                <a:effectLst/>
                <a:ea typeface="Calibri" panose="020F0502020204030204" pitchFamily="34" charset="0"/>
                <a:cs typeface="Times New Roman" panose="02020603050405020304" pitchFamily="18" charset="0"/>
              </a:rPr>
              <a:t>Slide 1 – “Comfort Ye My People” on screen prior to start </a:t>
            </a:r>
            <a:endParaRPr lang="en-CA" dirty="0">
              <a:effectLst/>
              <a:ea typeface="Calibri" panose="020F0502020204030204" pitchFamily="34" charset="0"/>
              <a:cs typeface="Times New Roman" panose="02020603050405020304" pitchFamily="18" charset="0"/>
            </a:endParaRPr>
          </a:p>
          <a:p>
            <a:pPr marL="180975" marR="0" lvl="0" indent="-180975">
              <a:spcBef>
                <a:spcPts val="0"/>
              </a:spcBef>
              <a:spcAft>
                <a:spcPts val="0"/>
              </a:spcAft>
              <a:buFont typeface="Symbol" pitchFamily="2" charset="2"/>
              <a:buChar char=""/>
            </a:pPr>
            <a:r>
              <a:rPr lang="en-CA" dirty="0">
                <a:solidFill>
                  <a:srgbClr val="000000"/>
                </a:solidFill>
                <a:effectLst/>
                <a:ea typeface="Calibri" panose="020F0502020204030204" pitchFamily="34" charset="0"/>
                <a:cs typeface="Times New Roman" panose="02020603050405020304" pitchFamily="18" charset="0"/>
              </a:rPr>
              <a:t>Welcome participants</a:t>
            </a:r>
          </a:p>
          <a:p>
            <a:endParaRPr lang="en-US" dirty="0">
              <a:cs typeface="Times New Roman" panose="02020603050405020304" pitchFamily="18" charset="0"/>
            </a:endParaRPr>
          </a:p>
          <a:p>
            <a:endParaRPr lang="en-US" dirty="0">
              <a:cs typeface="Times New Roman" panose="02020603050405020304" pitchFamily="18" charset="0"/>
            </a:endParaRPr>
          </a:p>
          <a:p>
            <a:r>
              <a:rPr lang="en-US" dirty="0">
                <a:cs typeface="Times New Roman" panose="02020603050405020304" pitchFamily="18" charset="0"/>
              </a:rPr>
              <a:t>To insert into PP:</a:t>
            </a:r>
          </a:p>
          <a:p>
            <a:r>
              <a:rPr lang="en-CA" b="0" u="none" strike="noStrike" dirty="0">
                <a:solidFill>
                  <a:srgbClr val="1D2228"/>
                </a:solidFill>
                <a:effectLst/>
                <a:cs typeface="Times New Roman" panose="02020603050405020304" pitchFamily="18" charset="0"/>
              </a:rPr>
              <a:t>There are three needs of the griever</a:t>
            </a:r>
            <a:r>
              <a:rPr lang="en-CA" dirty="0">
                <a:solidFill>
                  <a:srgbClr val="1D2228"/>
                </a:solidFill>
                <a:cs typeface="Times New Roman" panose="02020603050405020304" pitchFamily="18" charset="0"/>
              </a:rPr>
              <a:t>:</a:t>
            </a:r>
          </a:p>
          <a:p>
            <a:r>
              <a:rPr lang="en-CA" b="0" i="0" u="none" strike="noStrike" dirty="0">
                <a:solidFill>
                  <a:srgbClr val="1D2228"/>
                </a:solidFill>
                <a:effectLst/>
                <a:cs typeface="Times New Roman" panose="02020603050405020304" pitchFamily="18" charset="0"/>
              </a:rPr>
              <a:t>To </a:t>
            </a:r>
            <a:r>
              <a:rPr lang="en-CA" b="0" i="1" u="none" strike="noStrike" dirty="0">
                <a:solidFill>
                  <a:srgbClr val="1D2228"/>
                </a:solidFill>
                <a:effectLst/>
                <a:cs typeface="Times New Roman" panose="02020603050405020304" pitchFamily="18" charset="0"/>
              </a:rPr>
              <a:t>find</a:t>
            </a:r>
            <a:r>
              <a:rPr lang="en-CA" b="0" i="0" u="none" strike="noStrike" dirty="0">
                <a:solidFill>
                  <a:srgbClr val="1D2228"/>
                </a:solidFill>
                <a:effectLst/>
                <a:cs typeface="Times New Roman" panose="02020603050405020304" pitchFamily="18" charset="0"/>
              </a:rPr>
              <a:t> the </a:t>
            </a:r>
            <a:r>
              <a:rPr lang="en-CA" b="0" i="1" u="none" strike="noStrike" dirty="0">
                <a:solidFill>
                  <a:srgbClr val="1D2228"/>
                </a:solidFill>
                <a:effectLst/>
                <a:cs typeface="Times New Roman" panose="02020603050405020304" pitchFamily="18" charset="0"/>
              </a:rPr>
              <a:t>words</a:t>
            </a:r>
            <a:r>
              <a:rPr lang="en-CA" b="0" i="0" u="none" strike="noStrike" dirty="0">
                <a:solidFill>
                  <a:srgbClr val="1D2228"/>
                </a:solidFill>
                <a:effectLst/>
                <a:cs typeface="Times New Roman" panose="02020603050405020304" pitchFamily="18" charset="0"/>
              </a:rPr>
              <a:t> for the loss,</a:t>
            </a:r>
          </a:p>
          <a:p>
            <a:r>
              <a:rPr lang="en-CA" b="0" i="0" u="none" strike="noStrike" dirty="0">
                <a:solidFill>
                  <a:srgbClr val="1D2228"/>
                </a:solidFill>
                <a:effectLst/>
                <a:cs typeface="Times New Roman" panose="02020603050405020304" pitchFamily="18" charset="0"/>
              </a:rPr>
              <a:t>to </a:t>
            </a:r>
            <a:r>
              <a:rPr lang="en-CA" b="0" i="1" u="none" strike="noStrike" dirty="0">
                <a:solidFill>
                  <a:srgbClr val="1D2228"/>
                </a:solidFill>
                <a:effectLst/>
                <a:cs typeface="Times New Roman" panose="02020603050405020304" pitchFamily="18" charset="0"/>
              </a:rPr>
              <a:t>say</a:t>
            </a:r>
            <a:r>
              <a:rPr lang="en-CA" b="0" i="0" u="none" strike="noStrike" dirty="0">
                <a:solidFill>
                  <a:srgbClr val="1D2228"/>
                </a:solidFill>
                <a:effectLst/>
                <a:cs typeface="Times New Roman" panose="02020603050405020304" pitchFamily="18" charset="0"/>
              </a:rPr>
              <a:t> the </a:t>
            </a:r>
            <a:r>
              <a:rPr lang="en-CA" b="0" i="1" u="none" strike="noStrike" dirty="0">
                <a:solidFill>
                  <a:srgbClr val="1D2228"/>
                </a:solidFill>
                <a:effectLst/>
                <a:cs typeface="Times New Roman" panose="02020603050405020304" pitchFamily="18" charset="0"/>
              </a:rPr>
              <a:t>words</a:t>
            </a:r>
            <a:r>
              <a:rPr lang="en-CA" b="0" i="0" u="none" strike="noStrike" dirty="0">
                <a:solidFill>
                  <a:srgbClr val="1D2228"/>
                </a:solidFill>
                <a:effectLst/>
                <a:cs typeface="Times New Roman" panose="02020603050405020304" pitchFamily="18" charset="0"/>
              </a:rPr>
              <a:t> aloud, and</a:t>
            </a:r>
          </a:p>
          <a:p>
            <a:r>
              <a:rPr lang="en-CA" b="0" i="0" u="none" strike="noStrike" dirty="0">
                <a:solidFill>
                  <a:srgbClr val="1D2228"/>
                </a:solidFill>
                <a:effectLst/>
                <a:cs typeface="Times New Roman" panose="02020603050405020304" pitchFamily="18" charset="0"/>
              </a:rPr>
              <a:t>to </a:t>
            </a:r>
            <a:r>
              <a:rPr lang="en-CA" b="0" i="1" u="none" strike="noStrike" dirty="0">
                <a:solidFill>
                  <a:srgbClr val="1D2228"/>
                </a:solidFill>
                <a:effectLst/>
                <a:cs typeface="Times New Roman" panose="02020603050405020304" pitchFamily="18" charset="0"/>
              </a:rPr>
              <a:t>know that</a:t>
            </a:r>
            <a:r>
              <a:rPr lang="en-CA" b="0" i="0" u="none" strike="noStrike" dirty="0">
                <a:solidFill>
                  <a:srgbClr val="1D2228"/>
                </a:solidFill>
                <a:effectLst/>
                <a:cs typeface="Times New Roman" panose="02020603050405020304" pitchFamily="18" charset="0"/>
              </a:rPr>
              <a:t> the </a:t>
            </a:r>
            <a:r>
              <a:rPr lang="en-CA" b="0" i="1" u="none" strike="noStrike" dirty="0">
                <a:solidFill>
                  <a:srgbClr val="1D2228"/>
                </a:solidFill>
                <a:effectLst/>
                <a:cs typeface="Times New Roman" panose="02020603050405020304" pitchFamily="18" charset="0"/>
              </a:rPr>
              <a:t>words have been heard</a:t>
            </a:r>
            <a:r>
              <a:rPr lang="en-CA" b="0" i="0" u="none" strike="noStrike" dirty="0">
                <a:solidFill>
                  <a:srgbClr val="1D2228"/>
                </a:solidFill>
                <a:effectLst/>
                <a:cs typeface="Times New Roman" panose="02020603050405020304" pitchFamily="18" charset="0"/>
              </a:rPr>
              <a:t>. </a:t>
            </a:r>
          </a:p>
          <a:p>
            <a:r>
              <a:rPr lang="en-CA" dirty="0">
                <a:solidFill>
                  <a:srgbClr val="1D2228"/>
                </a:solidFill>
                <a:cs typeface="Times New Roman" panose="02020603050405020304" pitchFamily="18" charset="0"/>
              </a:rPr>
              <a:t>(</a:t>
            </a:r>
            <a:r>
              <a:rPr lang="en-CA" b="0" i="0" u="none" strike="noStrike" dirty="0">
                <a:solidFill>
                  <a:srgbClr val="1D2228"/>
                </a:solidFill>
                <a:effectLst/>
                <a:cs typeface="Times New Roman" panose="02020603050405020304" pitchFamily="18" charset="0"/>
              </a:rPr>
              <a:t>Victoria Alexander.)</a:t>
            </a:r>
          </a:p>
          <a:p>
            <a:endParaRPr lang="en-CA" dirty="0">
              <a:solidFill>
                <a:srgbClr val="1D2228"/>
              </a:solidFill>
              <a:cs typeface="Times New Roman" panose="02020603050405020304" pitchFamily="18" charset="0"/>
            </a:endParaRPr>
          </a:p>
          <a:p>
            <a:endParaRPr lang="en-US" dirty="0"/>
          </a:p>
        </p:txBody>
      </p:sp>
      <p:sp>
        <p:nvSpPr>
          <p:cNvPr id="5" name="Slide Number Placeholder 4">
            <a:extLst>
              <a:ext uri="{FF2B5EF4-FFF2-40B4-BE49-F238E27FC236}">
                <a16:creationId xmlns:a16="http://schemas.microsoft.com/office/drawing/2014/main" id="{26415678-B553-934D-CE4A-1CB91A01061B}"/>
              </a:ext>
            </a:extLst>
          </p:cNvPr>
          <p:cNvSpPr>
            <a:spLocks noGrp="1"/>
          </p:cNvSpPr>
          <p:nvPr>
            <p:ph type="sldNum" sz="quarter" idx="5"/>
          </p:nvPr>
        </p:nvSpPr>
        <p:spPr/>
        <p:txBody>
          <a:bodyPr/>
          <a:lstStyle/>
          <a:p>
            <a:fld id="{60C99F7E-61C7-DA41-BA19-0FF186D008E1}" type="slidenum">
              <a:rPr lang="en-US" smtClean="0">
                <a:latin typeface="Times New Roman" panose="02020603050405020304" pitchFamily="18" charset="0"/>
                <a:cs typeface="Times New Roman" panose="02020603050405020304" pitchFamily="18" charset="0"/>
              </a:rPr>
              <a:t>1</a:t>
            </a:fld>
            <a:endParaRPr lang="en-US"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85689EC4-6351-8592-B480-7102848EA20A}"/>
              </a:ext>
            </a:extLst>
          </p:cNvPr>
          <p:cNvSpPr txBox="1"/>
          <p:nvPr/>
        </p:nvSpPr>
        <p:spPr>
          <a:xfrm>
            <a:off x="5177118" y="564776"/>
            <a:ext cx="1216959" cy="1292662"/>
          </a:xfrm>
          <a:prstGeom prst="rect">
            <a:avLst/>
          </a:prstGeom>
          <a:noFill/>
        </p:spPr>
        <p:txBody>
          <a:bodyPr wrap="square" rtlCol="0">
            <a:spAutoFit/>
          </a:bodyPr>
          <a:lstStyle/>
          <a:p>
            <a:pPr algn="r"/>
            <a:r>
              <a:rPr lang="en-US" b="1" dirty="0">
                <a:latin typeface="Times New Roman" panose="02020603050405020304" pitchFamily="18" charset="0"/>
                <a:cs typeface="Times New Roman" panose="02020603050405020304" pitchFamily="18" charset="0"/>
              </a:rPr>
              <a:t>Fred</a:t>
            </a:r>
          </a:p>
          <a:p>
            <a:r>
              <a:rPr lang="en-US" sz="1400" i="1" dirty="0">
                <a:latin typeface="Times New Roman" panose="02020603050405020304" pitchFamily="18" charset="0"/>
                <a:cs typeface="Times New Roman" panose="02020603050405020304" pitchFamily="18" charset="0"/>
              </a:rPr>
              <a:t>Slides 1-4</a:t>
            </a:r>
          </a:p>
          <a:p>
            <a:pPr algn="r"/>
            <a:r>
              <a:rPr lang="en-US" sz="1400" i="1" dirty="0">
                <a:latin typeface="Times New Roman" panose="02020603050405020304" pitchFamily="18" charset="0"/>
                <a:cs typeface="Times New Roman" panose="02020603050405020304" pitchFamily="18" charset="0"/>
              </a:rPr>
              <a:t>10 minutes</a:t>
            </a:r>
          </a:p>
          <a:p>
            <a:r>
              <a:rPr lang="en-US" sz="1400" i="1" dirty="0">
                <a:latin typeface="Times New Roman" panose="02020603050405020304" pitchFamily="18" charset="0"/>
                <a:cs typeface="Times New Roman" panose="02020603050405020304" pitchFamily="18" charset="0"/>
              </a:rPr>
              <a:t> 6:15-6:25p</a:t>
            </a:r>
          </a:p>
          <a:p>
            <a:endParaRPr lang="en-US" dirty="0"/>
          </a:p>
        </p:txBody>
      </p:sp>
    </p:spTree>
    <p:extLst>
      <p:ext uri="{BB962C8B-B14F-4D97-AF65-F5344CB8AC3E}">
        <p14:creationId xmlns:p14="http://schemas.microsoft.com/office/powerpoint/2010/main" val="21270855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6738" y="417513"/>
            <a:ext cx="2862262" cy="1609725"/>
          </a:xfrm>
        </p:spPr>
      </p:sp>
      <p:sp>
        <p:nvSpPr>
          <p:cNvPr id="3" name="Notes Placeholder 2"/>
          <p:cNvSpPr>
            <a:spLocks noGrp="1"/>
          </p:cNvSpPr>
          <p:nvPr>
            <p:ph type="body" idx="1"/>
          </p:nvPr>
        </p:nvSpPr>
        <p:spPr>
          <a:xfrm>
            <a:off x="566738" y="2072208"/>
            <a:ext cx="5486400" cy="3600450"/>
          </a:xfrm>
        </p:spPr>
        <p:txBody>
          <a:bodyPr/>
          <a:lstStyle/>
          <a:p>
            <a:pPr marL="9525" marR="0" indent="-9525">
              <a:spcBef>
                <a:spcPts val="0"/>
              </a:spcBef>
              <a:spcAft>
                <a:spcPts val="0"/>
              </a:spcAft>
            </a:pPr>
            <a:endPar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9525" marR="0" indent="-9525">
              <a:spcBef>
                <a:spcPts val="0"/>
              </a:spcBef>
              <a:spcAft>
                <a:spcPts val="0"/>
              </a:spcAft>
            </a:pP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Slide 10 – Interactive activity</a:t>
            </a:r>
            <a:endParaRPr lang="en-CA" dirty="0">
              <a:effectLst/>
              <a:latin typeface="Times New Roman" panose="02020603050405020304" pitchFamily="18" charset="0"/>
              <a:ea typeface="Calibri" panose="020F0502020204030204" pitchFamily="34" charset="0"/>
              <a:cs typeface="Times New Roman" panose="02020603050405020304" pitchFamily="18" charset="0"/>
            </a:endParaRPr>
          </a:p>
          <a:p>
            <a:pPr marL="9525" marR="0" indent="-9525">
              <a:spcBef>
                <a:spcPts val="0"/>
              </a:spcBef>
              <a:spcAft>
                <a:spcPts val="0"/>
              </a:spcAft>
            </a:pP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If comfortable, briefly share with tablemates a significant death loss that you have experienced, noting:</a:t>
            </a:r>
            <a:endParaRPr lang="en-CA" dirty="0">
              <a:effectLst/>
              <a:latin typeface="Times New Roman" panose="02020603050405020304" pitchFamily="18" charset="0"/>
              <a:ea typeface="Calibri" panose="020F0502020204030204" pitchFamily="34" charset="0"/>
              <a:cs typeface="Times New Roman" panose="02020603050405020304" pitchFamily="18" charset="0"/>
            </a:endParaRPr>
          </a:p>
          <a:p>
            <a:pPr marL="142875" marR="0" lvl="0" indent="-142875">
              <a:spcBef>
                <a:spcPts val="0"/>
              </a:spcBef>
              <a:spcAft>
                <a:spcPts val="0"/>
              </a:spcAft>
              <a:buFont typeface="Symbol" pitchFamily="2" charset="2"/>
              <a:buChar char=""/>
            </a:pP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Your relationship to the deceased (grandparent, parent, sibling, child, friend, work colleague, etc.),</a:t>
            </a:r>
            <a:endParaRPr lang="en-CA" dirty="0">
              <a:effectLst/>
              <a:latin typeface="Times New Roman" panose="02020603050405020304" pitchFamily="18" charset="0"/>
              <a:ea typeface="Calibri" panose="020F0502020204030204" pitchFamily="34" charset="0"/>
              <a:cs typeface="Times New Roman" panose="02020603050405020304" pitchFamily="18" charset="0"/>
            </a:endParaRPr>
          </a:p>
          <a:p>
            <a:pPr marL="142875" marR="0" lvl="0" indent="-142875">
              <a:spcBef>
                <a:spcPts val="0"/>
              </a:spcBef>
              <a:spcAft>
                <a:spcPts val="0"/>
              </a:spcAft>
              <a:buFont typeface="Symbol" pitchFamily="2" charset="2"/>
              <a:buChar char=""/>
            </a:pP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Your attachment to the deceased (close, distant, casual, etc.),</a:t>
            </a:r>
            <a:endParaRPr lang="en-CA" dirty="0">
              <a:effectLst/>
              <a:latin typeface="Times New Roman" panose="02020603050405020304" pitchFamily="18" charset="0"/>
              <a:ea typeface="Calibri" panose="020F0502020204030204" pitchFamily="34" charset="0"/>
              <a:cs typeface="Times New Roman" panose="02020603050405020304" pitchFamily="18" charset="0"/>
            </a:endParaRPr>
          </a:p>
          <a:p>
            <a:pPr marL="142875" marR="0" lvl="0" indent="-142875">
              <a:spcBef>
                <a:spcPts val="0"/>
              </a:spcBef>
              <a:spcAft>
                <a:spcPts val="0"/>
              </a:spcAft>
              <a:buFont typeface="Symbol" pitchFamily="2" charset="2"/>
              <a:buChar char=""/>
            </a:pP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 cause of death (miscarriage, stillbirth, natural, disease, accident, suicide, etc.), </a:t>
            </a:r>
            <a:endParaRPr lang="en-CA" dirty="0">
              <a:effectLst/>
              <a:latin typeface="Times New Roman" panose="02020603050405020304" pitchFamily="18" charset="0"/>
              <a:ea typeface="Calibri" panose="020F0502020204030204" pitchFamily="34" charset="0"/>
              <a:cs typeface="Times New Roman" panose="02020603050405020304" pitchFamily="18" charset="0"/>
            </a:endParaRPr>
          </a:p>
          <a:p>
            <a:pPr marL="142875" marR="0" lvl="0" indent="-142875">
              <a:spcBef>
                <a:spcPts val="0"/>
              </a:spcBef>
              <a:spcAft>
                <a:spcPts val="0"/>
              </a:spcAft>
              <a:buFont typeface="Symbol" pitchFamily="2" charset="2"/>
              <a:buChar char=""/>
            </a:pP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If the death was sudden, expected, slow,</a:t>
            </a:r>
            <a:endParaRPr lang="en-CA" dirty="0">
              <a:effectLst/>
              <a:latin typeface="Times New Roman" panose="02020603050405020304" pitchFamily="18" charset="0"/>
              <a:ea typeface="Calibri" panose="020F0502020204030204" pitchFamily="34" charset="0"/>
              <a:cs typeface="Times New Roman" panose="02020603050405020304" pitchFamily="18" charset="0"/>
            </a:endParaRPr>
          </a:p>
          <a:p>
            <a:pPr marL="142875" marR="0" lvl="0" indent="-142875">
              <a:spcBef>
                <a:spcPts val="0"/>
              </a:spcBef>
              <a:spcAft>
                <a:spcPts val="0"/>
              </a:spcAft>
              <a:buFont typeface="Symbol" pitchFamily="2" charset="2"/>
              <a:buChar char=""/>
            </a:pP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Your age at the time of death,</a:t>
            </a:r>
            <a:endParaRPr lang="en-CA" dirty="0">
              <a:effectLst/>
              <a:latin typeface="Times New Roman" panose="02020603050405020304" pitchFamily="18" charset="0"/>
              <a:ea typeface="Calibri" panose="020F0502020204030204" pitchFamily="34" charset="0"/>
              <a:cs typeface="Times New Roman" panose="02020603050405020304" pitchFamily="18" charset="0"/>
            </a:endParaRPr>
          </a:p>
          <a:p>
            <a:pPr marL="142875" marR="0" lvl="0" indent="-142875">
              <a:spcBef>
                <a:spcPts val="0"/>
              </a:spcBef>
              <a:spcAft>
                <a:spcPts val="0"/>
              </a:spcAft>
              <a:buFont typeface="Symbol" pitchFamily="2" charset="2"/>
              <a:buChar char=""/>
            </a:pP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 deceased’s age at the time of death, and</a:t>
            </a:r>
            <a:endParaRPr lang="en-CA" dirty="0">
              <a:effectLst/>
              <a:latin typeface="Times New Roman" panose="02020603050405020304" pitchFamily="18" charset="0"/>
              <a:ea typeface="Calibri" panose="020F0502020204030204" pitchFamily="34" charset="0"/>
              <a:cs typeface="Times New Roman" panose="02020603050405020304" pitchFamily="18" charset="0"/>
            </a:endParaRPr>
          </a:p>
          <a:p>
            <a:pPr marL="142875" marR="0" lvl="0" indent="-142875">
              <a:spcBef>
                <a:spcPts val="0"/>
              </a:spcBef>
              <a:spcAft>
                <a:spcPts val="0"/>
              </a:spcAft>
              <a:buFont typeface="Symbol" pitchFamily="2" charset="2"/>
              <a:buChar char=""/>
            </a:pP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Your response to the death (shocked, bewildered, accepted, angered, etc.).</a:t>
            </a:r>
            <a:endParaRPr lang="en-CA" dirty="0">
              <a:effectLst/>
              <a:latin typeface="Times New Roman" panose="02020603050405020304" pitchFamily="18" charset="0"/>
              <a:ea typeface="Calibri" panose="020F0502020204030204" pitchFamily="34" charset="0"/>
              <a:cs typeface="Times New Roman" panose="02020603050405020304" pitchFamily="18" charset="0"/>
            </a:endParaRPr>
          </a:p>
          <a:p>
            <a:pPr marL="9525" indent="-9525"/>
            <a:endParaRPr lang="en-US" dirty="0">
              <a:latin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7347FAE6-2080-6540-293C-3CD7718A3807}"/>
              </a:ext>
            </a:extLst>
          </p:cNvPr>
          <p:cNvSpPr>
            <a:spLocks noGrp="1"/>
          </p:cNvSpPr>
          <p:nvPr>
            <p:ph type="sldNum" sz="quarter" idx="5"/>
          </p:nvPr>
        </p:nvSpPr>
        <p:spPr/>
        <p:txBody>
          <a:bodyPr/>
          <a:lstStyle/>
          <a:p>
            <a:fld id="{60C99F7E-61C7-DA41-BA19-0FF186D008E1}" type="slidenum">
              <a:rPr lang="en-US" smtClean="0"/>
              <a:t>10</a:t>
            </a:fld>
            <a:endParaRPr lang="en-US"/>
          </a:p>
        </p:txBody>
      </p:sp>
      <p:sp>
        <p:nvSpPr>
          <p:cNvPr id="6" name="TextBox 5">
            <a:extLst>
              <a:ext uri="{FF2B5EF4-FFF2-40B4-BE49-F238E27FC236}">
                <a16:creationId xmlns:a16="http://schemas.microsoft.com/office/drawing/2014/main" id="{8EDE8FC8-E2FA-C8A3-82EC-6BBF63D4AB16}"/>
              </a:ext>
            </a:extLst>
          </p:cNvPr>
          <p:cNvSpPr txBox="1"/>
          <p:nvPr/>
        </p:nvSpPr>
        <p:spPr>
          <a:xfrm>
            <a:off x="4713194" y="450850"/>
            <a:ext cx="1578068" cy="1015663"/>
          </a:xfrm>
          <a:prstGeom prst="rect">
            <a:avLst/>
          </a:prstGeom>
          <a:noFill/>
        </p:spPr>
        <p:txBody>
          <a:bodyPr wrap="square">
            <a:spAutoFit/>
          </a:bodyPr>
          <a:lstStyle/>
          <a:p>
            <a:pPr algn="r"/>
            <a:r>
              <a:rPr lang="en-US" b="1" i="1" dirty="0">
                <a:latin typeface="Times New Roman" panose="02020603050405020304" pitchFamily="18" charset="0"/>
                <a:cs typeface="Times New Roman" panose="02020603050405020304" pitchFamily="18" charset="0"/>
              </a:rPr>
              <a:t>RUTH</a:t>
            </a:r>
            <a:endParaRPr lang="en-US" sz="1800" b="1" i="1" dirty="0">
              <a:latin typeface="Times New Roman" panose="02020603050405020304" pitchFamily="18" charset="0"/>
              <a:cs typeface="Times New Roman" panose="02020603050405020304" pitchFamily="18" charset="0"/>
            </a:endParaRPr>
          </a:p>
          <a:p>
            <a:r>
              <a:rPr lang="en-US" sz="1400" i="1" dirty="0">
                <a:latin typeface="Times New Roman" panose="02020603050405020304" pitchFamily="18" charset="0"/>
                <a:cs typeface="Times New Roman" panose="02020603050405020304" pitchFamily="18" charset="0"/>
              </a:rPr>
              <a:t>Slides 10-11</a:t>
            </a:r>
          </a:p>
          <a:p>
            <a:pPr algn="r"/>
            <a:r>
              <a:rPr lang="en-US" sz="1400" i="1" dirty="0">
                <a:latin typeface="Times New Roman" panose="02020603050405020304" pitchFamily="18" charset="0"/>
                <a:cs typeface="Times New Roman" panose="02020603050405020304" pitchFamily="18" charset="0"/>
              </a:rPr>
              <a:t>15 minutes</a:t>
            </a:r>
          </a:p>
          <a:p>
            <a:r>
              <a:rPr lang="en-US" sz="1400" i="1" dirty="0">
                <a:latin typeface="Times New Roman" panose="02020603050405020304" pitchFamily="18" charset="0"/>
                <a:cs typeface="Times New Roman" panose="02020603050405020304" pitchFamily="18" charset="0"/>
              </a:rPr>
              <a:t> 6:40-6:55p</a:t>
            </a:r>
          </a:p>
        </p:txBody>
      </p:sp>
    </p:spTree>
    <p:extLst>
      <p:ext uri="{BB962C8B-B14F-4D97-AF65-F5344CB8AC3E}">
        <p14:creationId xmlns:p14="http://schemas.microsoft.com/office/powerpoint/2010/main" val="35315026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6738" y="430213"/>
            <a:ext cx="2862262" cy="1609725"/>
          </a:xfrm>
        </p:spPr>
      </p:sp>
      <p:sp>
        <p:nvSpPr>
          <p:cNvPr id="3" name="Notes Placeholder 2"/>
          <p:cNvSpPr>
            <a:spLocks noGrp="1"/>
          </p:cNvSpPr>
          <p:nvPr>
            <p:ph type="body" idx="1"/>
          </p:nvPr>
        </p:nvSpPr>
        <p:spPr>
          <a:xfrm>
            <a:off x="566738" y="2009958"/>
            <a:ext cx="5486400" cy="3600450"/>
          </a:xfrm>
        </p:spPr>
        <p:txBody>
          <a:bodyPr/>
          <a:lstStyle/>
          <a:p>
            <a:pPr marL="184150" marR="0" indent="-174625">
              <a:spcBef>
                <a:spcPts val="0"/>
              </a:spcBef>
              <a:spcAft>
                <a:spcPts val="0"/>
              </a:spcAft>
              <a:tabLst>
                <a:tab pos="990600" algn="r"/>
                <a:tab pos="1079500" algn="ctr"/>
                <a:tab pos="1530350" algn="r"/>
                <a:tab pos="1709738" algn="l"/>
              </a:tabLst>
            </a:pPr>
            <a:endPar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184150" marR="0" indent="-174625">
              <a:spcBef>
                <a:spcPts val="0"/>
              </a:spcBef>
              <a:spcAft>
                <a:spcPts val="0"/>
              </a:spcAft>
              <a:tabLst>
                <a:tab pos="990600" algn="r"/>
                <a:tab pos="1079500" algn="ctr"/>
                <a:tab pos="1530350" algn="r"/>
                <a:tab pos="1709738" algn="l"/>
              </a:tabLst>
            </a:pP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Slide 11 – Worden quote</a:t>
            </a:r>
            <a:endParaRPr lang="en-CA" dirty="0">
              <a:effectLst/>
              <a:latin typeface="Times New Roman" panose="02020603050405020304" pitchFamily="18" charset="0"/>
              <a:ea typeface="Calibri" panose="020F0502020204030204" pitchFamily="34" charset="0"/>
              <a:cs typeface="Times New Roman" panose="02020603050405020304" pitchFamily="18" charset="0"/>
            </a:endParaRPr>
          </a:p>
          <a:p>
            <a:pPr marL="184150" marR="0" lvl="0" indent="-174625">
              <a:spcBef>
                <a:spcPts val="0"/>
              </a:spcBef>
              <a:spcAft>
                <a:spcPts val="0"/>
              </a:spcAft>
              <a:buFont typeface="Symbol" pitchFamily="2" charset="2"/>
              <a:buChar char=""/>
              <a:tabLst>
                <a:tab pos="990600" algn="r"/>
                <a:tab pos="1079500" algn="ctr"/>
                <a:tab pos="1530350" algn="r"/>
                <a:tab pos="1709738" algn="l"/>
              </a:tabLst>
            </a:pP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“Each person’s grief is like all other people’s grief; each person’s grief is like some other person’s grief; and each person’s grief is like no other person’s grief.”</a:t>
            </a:r>
            <a:endParaRPr lang="en-CA" dirty="0">
              <a:effectLst/>
              <a:latin typeface="Times New Roman" panose="02020603050405020304" pitchFamily="18" charset="0"/>
              <a:ea typeface="Calibri" panose="020F0502020204030204" pitchFamily="34" charset="0"/>
              <a:cs typeface="Times New Roman" panose="02020603050405020304" pitchFamily="18" charset="0"/>
            </a:endParaRPr>
          </a:p>
          <a:p>
            <a:pPr marL="1381125" marR="0">
              <a:spcBef>
                <a:spcPts val="0"/>
              </a:spcBef>
              <a:spcAft>
                <a:spcPts val="0"/>
              </a:spcAft>
              <a:tabLst>
                <a:tab pos="990600" algn="r"/>
                <a:tab pos="1079500" algn="ctr"/>
                <a:tab pos="1412875" algn="l"/>
              </a:tabLst>
            </a:pPr>
            <a:r>
              <a:rPr lang="en-CA" sz="1000" dirty="0">
                <a:effectLst/>
                <a:latin typeface="Times New Roman" panose="02020603050405020304" pitchFamily="18" charset="0"/>
                <a:ea typeface="Calibri" panose="020F0502020204030204" pitchFamily="34" charset="0"/>
                <a:cs typeface="Times New Roman" panose="02020603050405020304" pitchFamily="18" charset="0"/>
              </a:rPr>
              <a:t>Worden, J. William. </a:t>
            </a:r>
            <a:r>
              <a:rPr lang="en-CA" sz="1000" u="sng" dirty="0">
                <a:effectLst/>
                <a:latin typeface="Times New Roman" panose="02020603050405020304" pitchFamily="18" charset="0"/>
                <a:ea typeface="Calibri" panose="020F0502020204030204" pitchFamily="34" charset="0"/>
                <a:cs typeface="Times New Roman" panose="02020603050405020304" pitchFamily="18" charset="0"/>
              </a:rPr>
              <a:t>Grief Counselling and Grief Therapy: A Handbook for the Mental Health Practitioner</a:t>
            </a:r>
            <a:r>
              <a:rPr lang="en-CA" sz="1000" dirty="0">
                <a:effectLst/>
                <a:latin typeface="Times New Roman" panose="02020603050405020304" pitchFamily="18" charset="0"/>
                <a:ea typeface="Calibri" panose="020F0502020204030204" pitchFamily="34" charset="0"/>
                <a:cs typeface="Times New Roman" panose="02020603050405020304" pitchFamily="18" charset="0"/>
              </a:rPr>
              <a:t>. New York: Springer Publishing, 2009, 8.</a:t>
            </a:r>
          </a:p>
          <a:p>
            <a:endParaRPr lang="en-US" dirty="0"/>
          </a:p>
        </p:txBody>
      </p:sp>
      <p:sp>
        <p:nvSpPr>
          <p:cNvPr id="5" name="Slide Number Placeholder 4">
            <a:extLst>
              <a:ext uri="{FF2B5EF4-FFF2-40B4-BE49-F238E27FC236}">
                <a16:creationId xmlns:a16="http://schemas.microsoft.com/office/drawing/2014/main" id="{FE940B74-FB0A-10E7-CBF8-5D8251B21684}"/>
              </a:ext>
            </a:extLst>
          </p:cNvPr>
          <p:cNvSpPr>
            <a:spLocks noGrp="1"/>
          </p:cNvSpPr>
          <p:nvPr>
            <p:ph type="sldNum" sz="quarter" idx="5"/>
          </p:nvPr>
        </p:nvSpPr>
        <p:spPr/>
        <p:txBody>
          <a:bodyPr/>
          <a:lstStyle/>
          <a:p>
            <a:fld id="{60C99F7E-61C7-DA41-BA19-0FF186D008E1}" type="slidenum">
              <a:rPr lang="en-US" smtClean="0"/>
              <a:t>11</a:t>
            </a:fld>
            <a:endParaRPr lang="en-US"/>
          </a:p>
        </p:txBody>
      </p:sp>
      <p:sp>
        <p:nvSpPr>
          <p:cNvPr id="6" name="TextBox 5">
            <a:extLst>
              <a:ext uri="{FF2B5EF4-FFF2-40B4-BE49-F238E27FC236}">
                <a16:creationId xmlns:a16="http://schemas.microsoft.com/office/drawing/2014/main" id="{35A5C19A-41BC-9B23-17C8-D4B48994E08D}"/>
              </a:ext>
            </a:extLst>
          </p:cNvPr>
          <p:cNvSpPr txBox="1"/>
          <p:nvPr/>
        </p:nvSpPr>
        <p:spPr>
          <a:xfrm>
            <a:off x="4713194" y="450850"/>
            <a:ext cx="1578068" cy="1015663"/>
          </a:xfrm>
          <a:prstGeom prst="rect">
            <a:avLst/>
          </a:prstGeom>
          <a:noFill/>
        </p:spPr>
        <p:txBody>
          <a:bodyPr wrap="square">
            <a:spAutoFit/>
          </a:bodyPr>
          <a:lstStyle/>
          <a:p>
            <a:pPr algn="r"/>
            <a:r>
              <a:rPr lang="en-US" b="1" i="1" dirty="0">
                <a:latin typeface="Times New Roman" panose="02020603050405020304" pitchFamily="18" charset="0"/>
                <a:cs typeface="Times New Roman" panose="02020603050405020304" pitchFamily="18" charset="0"/>
              </a:rPr>
              <a:t>RUTH</a:t>
            </a:r>
            <a:endParaRPr lang="en-US" sz="1800" b="1" i="1" dirty="0">
              <a:latin typeface="Times New Roman" panose="02020603050405020304" pitchFamily="18" charset="0"/>
              <a:cs typeface="Times New Roman" panose="02020603050405020304" pitchFamily="18" charset="0"/>
            </a:endParaRPr>
          </a:p>
          <a:p>
            <a:r>
              <a:rPr lang="en-US" sz="1400" i="1" dirty="0">
                <a:latin typeface="Times New Roman" panose="02020603050405020304" pitchFamily="18" charset="0"/>
                <a:cs typeface="Times New Roman" panose="02020603050405020304" pitchFamily="18" charset="0"/>
              </a:rPr>
              <a:t>Slides 10-11</a:t>
            </a:r>
          </a:p>
          <a:p>
            <a:pPr algn="r"/>
            <a:r>
              <a:rPr lang="en-US" sz="1400" i="1" dirty="0">
                <a:latin typeface="Times New Roman" panose="02020603050405020304" pitchFamily="18" charset="0"/>
                <a:cs typeface="Times New Roman" panose="02020603050405020304" pitchFamily="18" charset="0"/>
              </a:rPr>
              <a:t>15 minutes</a:t>
            </a:r>
          </a:p>
          <a:p>
            <a:r>
              <a:rPr lang="en-US" sz="1400" i="1" dirty="0">
                <a:latin typeface="Times New Roman" panose="02020603050405020304" pitchFamily="18" charset="0"/>
                <a:cs typeface="Times New Roman" panose="02020603050405020304" pitchFamily="18" charset="0"/>
              </a:rPr>
              <a:t> 6:55-7:00p</a:t>
            </a:r>
          </a:p>
        </p:txBody>
      </p:sp>
    </p:spTree>
    <p:extLst>
      <p:ext uri="{BB962C8B-B14F-4D97-AF65-F5344CB8AC3E}">
        <p14:creationId xmlns:p14="http://schemas.microsoft.com/office/powerpoint/2010/main" val="30395021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8325" y="417513"/>
            <a:ext cx="2860675" cy="1609725"/>
          </a:xfrm>
        </p:spPr>
      </p:sp>
      <p:sp>
        <p:nvSpPr>
          <p:cNvPr id="3" name="Notes Placeholder 2"/>
          <p:cNvSpPr>
            <a:spLocks noGrp="1"/>
          </p:cNvSpPr>
          <p:nvPr>
            <p:ph type="body" idx="1"/>
          </p:nvPr>
        </p:nvSpPr>
        <p:spPr>
          <a:xfrm>
            <a:off x="568325" y="2027238"/>
            <a:ext cx="5486400" cy="3600450"/>
          </a:xfrm>
        </p:spPr>
        <p:txBody>
          <a:bodyPr/>
          <a:lstStyle/>
          <a:p>
            <a:pPr marL="9525" marR="0">
              <a:spcBef>
                <a:spcPts val="0"/>
              </a:spcBef>
              <a:spcAft>
                <a:spcPts val="0"/>
              </a:spcAft>
              <a:tabLst>
                <a:tab pos="990600" algn="r"/>
                <a:tab pos="1079500" algn="ctr"/>
                <a:tab pos="1530350" algn="r"/>
                <a:tab pos="1709738" algn="l"/>
              </a:tabLst>
            </a:pPr>
            <a:endPar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9525" marR="0">
              <a:spcBef>
                <a:spcPts val="0"/>
              </a:spcBef>
              <a:spcAft>
                <a:spcPts val="0"/>
              </a:spcAft>
              <a:tabLst>
                <a:tab pos="990600" algn="r"/>
                <a:tab pos="1079500" algn="ctr"/>
                <a:tab pos="1530350" algn="r"/>
                <a:tab pos="1709738" algn="l"/>
              </a:tabLst>
            </a:pP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Slide 12 – Grief</a:t>
            </a:r>
            <a:endParaRPr lang="en-CA" dirty="0">
              <a:effectLst/>
              <a:latin typeface="Times New Roman" panose="02020603050405020304" pitchFamily="18" charset="0"/>
              <a:ea typeface="Calibri" panose="020F0502020204030204" pitchFamily="34" charset="0"/>
              <a:cs typeface="Times New Roman" panose="02020603050405020304" pitchFamily="18" charset="0"/>
            </a:endParaRPr>
          </a:p>
          <a:p>
            <a:pPr marL="184150" marR="0" lvl="0" indent="-184150">
              <a:spcBef>
                <a:spcPts val="0"/>
              </a:spcBef>
              <a:spcAft>
                <a:spcPts val="0"/>
              </a:spcAft>
              <a:buFont typeface="Symbol" pitchFamily="2" charset="2"/>
              <a:buChar char=""/>
            </a:pP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What it is</a:t>
            </a:r>
            <a:endParaRPr lang="en-CA" dirty="0">
              <a:effectLst/>
              <a:latin typeface="Times New Roman" panose="02020603050405020304" pitchFamily="18" charset="0"/>
              <a:ea typeface="Calibri" panose="020F0502020204030204" pitchFamily="34" charset="0"/>
              <a:cs typeface="Times New Roman" panose="02020603050405020304" pitchFamily="18" charset="0"/>
            </a:endParaRPr>
          </a:p>
          <a:p>
            <a:pPr marL="184150" marR="0" lvl="0" indent="-184150">
              <a:spcBef>
                <a:spcPts val="0"/>
              </a:spcBef>
              <a:spcAft>
                <a:spcPts val="0"/>
              </a:spcAft>
              <a:buFont typeface="Symbol" pitchFamily="2" charset="2"/>
              <a:buChar char=""/>
            </a:pP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What it looks and feels like</a:t>
            </a:r>
            <a:endParaRPr lang="en-CA" dirty="0">
              <a:effectLst/>
              <a:latin typeface="Times New Roman" panose="02020603050405020304" pitchFamily="18" charset="0"/>
              <a:ea typeface="Calibri" panose="020F0502020204030204" pitchFamily="34" charset="0"/>
              <a:cs typeface="Times New Roman" panose="02020603050405020304" pitchFamily="18" charset="0"/>
            </a:endParaRPr>
          </a:p>
          <a:p>
            <a:pPr marL="184150" marR="0" lvl="0" indent="-184150">
              <a:spcBef>
                <a:spcPts val="0"/>
              </a:spcBef>
              <a:spcAft>
                <a:spcPts val="0"/>
              </a:spcAft>
              <a:buFont typeface="Symbol" pitchFamily="2" charset="2"/>
              <a:buChar char=""/>
            </a:pP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Kinds of death grief</a:t>
            </a:r>
            <a:endParaRPr lang="en-CA" dirty="0">
              <a:effectLst/>
              <a:latin typeface="Times New Roman" panose="02020603050405020304" pitchFamily="18" charset="0"/>
              <a:ea typeface="Calibri" panose="020F0502020204030204" pitchFamily="34" charset="0"/>
              <a:cs typeface="Times New Roman" panose="02020603050405020304" pitchFamily="18" charset="0"/>
            </a:endParaRPr>
          </a:p>
          <a:p>
            <a:pPr marL="184150" marR="0" lvl="0" indent="-184150">
              <a:spcBef>
                <a:spcPts val="0"/>
              </a:spcBef>
              <a:spcAft>
                <a:spcPts val="0"/>
              </a:spcAft>
              <a:buFont typeface="Symbol" pitchFamily="2" charset="2"/>
              <a:buChar char=""/>
            </a:pP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Examples of non-death grief</a:t>
            </a:r>
            <a:endParaRPr lang="en-CA" dirty="0">
              <a:effectLst/>
              <a:latin typeface="Times New Roman" panose="02020603050405020304" pitchFamily="18" charset="0"/>
              <a:ea typeface="Calibri" panose="020F0502020204030204" pitchFamily="34" charset="0"/>
              <a:cs typeface="Times New Roman" panose="02020603050405020304" pitchFamily="18" charset="0"/>
            </a:endParaRPr>
          </a:p>
          <a:p>
            <a:pPr marL="184150" marR="0" lvl="0" indent="-184150">
              <a:spcBef>
                <a:spcPts val="0"/>
              </a:spcBef>
              <a:spcAft>
                <a:spcPts val="0"/>
              </a:spcAft>
              <a:buFont typeface="Symbol" pitchFamily="2" charset="2"/>
              <a:buChar char=""/>
            </a:pP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Impact of COVID-19 on grief</a:t>
            </a:r>
            <a:endParaRPr lang="en-CA" dirty="0">
              <a:effectLst/>
              <a:latin typeface="Times New Roman" panose="02020603050405020304" pitchFamily="18" charset="0"/>
              <a:ea typeface="Calibri" panose="020F0502020204030204" pitchFamily="34" charset="0"/>
              <a:cs typeface="Times New Roman" panose="02020603050405020304" pitchFamily="18" charset="0"/>
            </a:endParaRPr>
          </a:p>
          <a:p>
            <a:pPr marL="184150" marR="0" lvl="0" indent="-184150">
              <a:spcBef>
                <a:spcPts val="0"/>
              </a:spcBef>
              <a:spcAft>
                <a:spcPts val="0"/>
              </a:spcAft>
              <a:buFont typeface="Symbol" pitchFamily="2" charset="2"/>
              <a:buChar char=""/>
            </a:pP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Death, grief, and comfort in the Bible (include references from “Biblical Basis,” at beginning of proposal)</a:t>
            </a:r>
            <a:endParaRPr lang="en-CA" dirty="0">
              <a:effectLst/>
              <a:latin typeface="Times New Roman" panose="02020603050405020304" pitchFamily="18" charset="0"/>
              <a:ea typeface="Calibri" panose="020F0502020204030204" pitchFamily="34" charset="0"/>
              <a:cs typeface="Times New Roman" panose="02020603050405020304" pitchFamily="18" charset="0"/>
            </a:endParaRPr>
          </a:p>
          <a:p>
            <a:pPr marL="184150" marR="0" lvl="0" indent="-184150">
              <a:spcBef>
                <a:spcPts val="0"/>
              </a:spcBef>
              <a:spcAft>
                <a:spcPts val="0"/>
              </a:spcAft>
              <a:buFont typeface="Symbol" pitchFamily="2" charset="2"/>
              <a:buChar char=""/>
            </a:pP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Responses to grief––physical, mental, emotional, social, spiritual, relational, vocational, and</a:t>
            </a:r>
            <a:endParaRPr lang="en-CA" dirty="0">
              <a:effectLst/>
              <a:latin typeface="Times New Roman" panose="02020603050405020304" pitchFamily="18" charset="0"/>
              <a:ea typeface="Calibri" panose="020F0502020204030204" pitchFamily="34" charset="0"/>
              <a:cs typeface="Times New Roman" panose="02020603050405020304" pitchFamily="18" charset="0"/>
            </a:endParaRPr>
          </a:p>
          <a:p>
            <a:pPr marL="184150" marR="0" lvl="0" indent="-184150">
              <a:spcBef>
                <a:spcPts val="0"/>
              </a:spcBef>
              <a:spcAft>
                <a:spcPts val="0"/>
              </a:spcAft>
              <a:buFont typeface="Symbol" pitchFamily="2" charset="2"/>
              <a:buChar char=""/>
            </a:pP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Styles of grieving––intuitive, instrumental, and blended.</a:t>
            </a:r>
            <a:endParaRPr lang="en-CA"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5" name="Slide Number Placeholder 4">
            <a:extLst>
              <a:ext uri="{FF2B5EF4-FFF2-40B4-BE49-F238E27FC236}">
                <a16:creationId xmlns:a16="http://schemas.microsoft.com/office/drawing/2014/main" id="{8564D328-79FF-0F12-834B-D1B1A9206C0B}"/>
              </a:ext>
            </a:extLst>
          </p:cNvPr>
          <p:cNvSpPr>
            <a:spLocks noGrp="1"/>
          </p:cNvSpPr>
          <p:nvPr>
            <p:ph type="sldNum" sz="quarter" idx="5"/>
          </p:nvPr>
        </p:nvSpPr>
        <p:spPr/>
        <p:txBody>
          <a:bodyPr/>
          <a:lstStyle/>
          <a:p>
            <a:fld id="{60C99F7E-61C7-DA41-BA19-0FF186D008E1}" type="slidenum">
              <a:rPr lang="en-US" smtClean="0"/>
              <a:t>12</a:t>
            </a:fld>
            <a:endParaRPr lang="en-US"/>
          </a:p>
        </p:txBody>
      </p:sp>
      <p:sp>
        <p:nvSpPr>
          <p:cNvPr id="6" name="TextBox 5">
            <a:extLst>
              <a:ext uri="{FF2B5EF4-FFF2-40B4-BE49-F238E27FC236}">
                <a16:creationId xmlns:a16="http://schemas.microsoft.com/office/drawing/2014/main" id="{A3413FCD-1599-7D2C-8523-CC6E0544BEB8}"/>
              </a:ext>
            </a:extLst>
          </p:cNvPr>
          <p:cNvSpPr txBox="1"/>
          <p:nvPr/>
        </p:nvSpPr>
        <p:spPr>
          <a:xfrm>
            <a:off x="4713194" y="465840"/>
            <a:ext cx="1578068" cy="1015663"/>
          </a:xfrm>
          <a:prstGeom prst="rect">
            <a:avLst/>
          </a:prstGeom>
          <a:noFill/>
        </p:spPr>
        <p:txBody>
          <a:bodyPr wrap="square">
            <a:spAutoFit/>
          </a:bodyPr>
          <a:lstStyle/>
          <a:p>
            <a:pPr algn="r"/>
            <a:r>
              <a:rPr lang="en-US" b="1" i="1" dirty="0">
                <a:latin typeface="Times New Roman" panose="02020603050405020304" pitchFamily="18" charset="0"/>
                <a:cs typeface="Times New Roman" panose="02020603050405020304" pitchFamily="18" charset="0"/>
              </a:rPr>
              <a:t>RUTH</a:t>
            </a:r>
            <a:endParaRPr lang="en-US" sz="1800" b="1" i="1" dirty="0">
              <a:latin typeface="Times New Roman" panose="02020603050405020304" pitchFamily="18" charset="0"/>
              <a:cs typeface="Times New Roman" panose="02020603050405020304" pitchFamily="18" charset="0"/>
            </a:endParaRPr>
          </a:p>
          <a:p>
            <a:r>
              <a:rPr lang="en-US" sz="1400" i="1" dirty="0">
                <a:latin typeface="Times New Roman" panose="02020603050405020304" pitchFamily="18" charset="0"/>
                <a:cs typeface="Times New Roman" panose="02020603050405020304" pitchFamily="18" charset="0"/>
              </a:rPr>
              <a:t>Slides 12-13</a:t>
            </a:r>
          </a:p>
          <a:p>
            <a:pPr algn="r"/>
            <a:r>
              <a:rPr lang="en-US" sz="1400" i="1" dirty="0">
                <a:latin typeface="Times New Roman" panose="02020603050405020304" pitchFamily="18" charset="0"/>
                <a:cs typeface="Times New Roman" panose="02020603050405020304" pitchFamily="18" charset="0"/>
              </a:rPr>
              <a:t>20 minutes</a:t>
            </a:r>
          </a:p>
          <a:p>
            <a:r>
              <a:rPr lang="en-US" sz="1400" i="1" dirty="0">
                <a:latin typeface="Times New Roman" panose="02020603050405020304" pitchFamily="18" charset="0"/>
                <a:cs typeface="Times New Roman" panose="02020603050405020304" pitchFamily="18" charset="0"/>
              </a:rPr>
              <a:t> 7:00-7:20p</a:t>
            </a:r>
          </a:p>
        </p:txBody>
      </p:sp>
    </p:spTree>
    <p:extLst>
      <p:ext uri="{BB962C8B-B14F-4D97-AF65-F5344CB8AC3E}">
        <p14:creationId xmlns:p14="http://schemas.microsoft.com/office/powerpoint/2010/main" val="42721741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6738" y="338138"/>
            <a:ext cx="2862262" cy="1609725"/>
          </a:xfrm>
        </p:spPr>
      </p:sp>
      <p:sp>
        <p:nvSpPr>
          <p:cNvPr id="3" name="Notes Placeholder 2"/>
          <p:cNvSpPr>
            <a:spLocks noGrp="1"/>
          </p:cNvSpPr>
          <p:nvPr>
            <p:ph type="body" idx="1"/>
          </p:nvPr>
        </p:nvSpPr>
        <p:spPr>
          <a:xfrm>
            <a:off x="566738" y="1947868"/>
            <a:ext cx="5486400" cy="3600450"/>
          </a:xfrm>
        </p:spPr>
        <p:txBody>
          <a:bodyPr/>
          <a:lstStyle/>
          <a:p>
            <a:pPr marL="9525" marR="0">
              <a:spcBef>
                <a:spcPts val="0"/>
              </a:spcBef>
              <a:spcAft>
                <a:spcPts val="0"/>
              </a:spcAft>
              <a:tabLst>
                <a:tab pos="990600" algn="r"/>
                <a:tab pos="1079500" algn="ctr"/>
                <a:tab pos="1530350" algn="r"/>
                <a:tab pos="1709738" algn="l"/>
              </a:tabLst>
            </a:pPr>
            <a:endPar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9525" marR="0">
              <a:spcBef>
                <a:spcPts val="0"/>
              </a:spcBef>
              <a:spcAft>
                <a:spcPts val="0"/>
              </a:spcAft>
              <a:tabLst>
                <a:tab pos="990600" algn="r"/>
                <a:tab pos="1079500" algn="ctr"/>
                <a:tab pos="1530350" algn="r"/>
                <a:tab pos="1709738" algn="l"/>
              </a:tabLst>
            </a:pP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Slide 13 – Charlie Brown cartoon</a:t>
            </a:r>
            <a:endParaRPr lang="en-CA" dirty="0">
              <a:effectLst/>
              <a:latin typeface="Times New Roman" panose="02020603050405020304" pitchFamily="18" charset="0"/>
              <a:ea typeface="Calibri" panose="020F0502020204030204" pitchFamily="34" charset="0"/>
              <a:cs typeface="Times New Roman" panose="02020603050405020304" pitchFamily="18" charset="0"/>
            </a:endParaRPr>
          </a:p>
          <a:p>
            <a:pPr marL="184150" marR="0" lvl="0" indent="-184150">
              <a:spcBef>
                <a:spcPts val="0"/>
              </a:spcBef>
              <a:spcAft>
                <a:spcPts val="0"/>
              </a:spcAft>
              <a:buFont typeface="Symbol" pitchFamily="2" charset="2"/>
              <a:buChar char=""/>
              <a:tabLst>
                <a:tab pos="990600" algn="r"/>
                <a:tab pos="1079500" algn="ctr"/>
                <a:tab pos="1530350" algn="r"/>
                <a:tab pos="1709738" algn="l"/>
              </a:tabLst>
            </a:pP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“Goodbyes always make my throat hurt . . . I need more hellos” (Schulz 2015).</a:t>
            </a:r>
            <a:endParaRPr lang="en-CA" dirty="0">
              <a:effectLst/>
              <a:latin typeface="Times New Roman" panose="02020603050405020304" pitchFamily="18" charset="0"/>
              <a:ea typeface="Calibri" panose="020F0502020204030204" pitchFamily="34" charset="0"/>
              <a:cs typeface="Times New Roman" panose="02020603050405020304" pitchFamily="18" charset="0"/>
            </a:endParaRPr>
          </a:p>
          <a:p>
            <a:pPr marL="1555750" marR="0">
              <a:spcBef>
                <a:spcPts val="0"/>
              </a:spcBef>
              <a:spcAft>
                <a:spcPts val="0"/>
              </a:spcAft>
            </a:pPr>
            <a:r>
              <a:rPr lang="en-CA" sz="1000" dirty="0">
                <a:effectLst/>
                <a:latin typeface="Times New Roman" panose="02020603050405020304" pitchFamily="18" charset="0"/>
                <a:ea typeface="Calibri" panose="020F0502020204030204" pitchFamily="34" charset="0"/>
                <a:cs typeface="Times New Roman" panose="02020603050405020304" pitchFamily="18" charset="0"/>
              </a:rPr>
              <a:t>Schulz, Charles. https://</a:t>
            </a:r>
            <a:r>
              <a:rPr lang="en-CA" sz="1000" dirty="0" err="1">
                <a:effectLst/>
                <a:latin typeface="Times New Roman" panose="02020603050405020304" pitchFamily="18" charset="0"/>
                <a:ea typeface="Calibri" panose="020F0502020204030204" pitchFamily="34" charset="0"/>
                <a:cs typeface="Times New Roman" panose="02020603050405020304" pitchFamily="18" charset="0"/>
              </a:rPr>
              <a:t>www.pinterest.ca</a:t>
            </a:r>
            <a:r>
              <a:rPr lang="en-CA" sz="1000" dirty="0">
                <a:effectLst/>
                <a:latin typeface="Times New Roman" panose="02020603050405020304" pitchFamily="18" charset="0"/>
                <a:ea typeface="Calibri" panose="020F0502020204030204" pitchFamily="34" charset="0"/>
                <a:cs typeface="Times New Roman" panose="02020603050405020304" pitchFamily="18" charset="0"/>
              </a:rPr>
              <a:t>/pin/349240146083978777/.</a:t>
            </a:r>
          </a:p>
          <a:p>
            <a:endParaRPr lang="en-US" dirty="0"/>
          </a:p>
        </p:txBody>
      </p:sp>
      <p:sp>
        <p:nvSpPr>
          <p:cNvPr id="5" name="Slide Number Placeholder 4">
            <a:extLst>
              <a:ext uri="{FF2B5EF4-FFF2-40B4-BE49-F238E27FC236}">
                <a16:creationId xmlns:a16="http://schemas.microsoft.com/office/drawing/2014/main" id="{E62BB400-1CDA-C254-DAA5-C0B961F7BC67}"/>
              </a:ext>
            </a:extLst>
          </p:cNvPr>
          <p:cNvSpPr>
            <a:spLocks noGrp="1"/>
          </p:cNvSpPr>
          <p:nvPr>
            <p:ph type="sldNum" sz="quarter" idx="5"/>
          </p:nvPr>
        </p:nvSpPr>
        <p:spPr/>
        <p:txBody>
          <a:bodyPr/>
          <a:lstStyle/>
          <a:p>
            <a:fld id="{60C99F7E-61C7-DA41-BA19-0FF186D008E1}" type="slidenum">
              <a:rPr lang="en-US" smtClean="0"/>
              <a:t>13</a:t>
            </a:fld>
            <a:endParaRPr lang="en-US"/>
          </a:p>
        </p:txBody>
      </p:sp>
      <p:sp>
        <p:nvSpPr>
          <p:cNvPr id="7" name="TextBox 6">
            <a:extLst>
              <a:ext uri="{FF2B5EF4-FFF2-40B4-BE49-F238E27FC236}">
                <a16:creationId xmlns:a16="http://schemas.microsoft.com/office/drawing/2014/main" id="{B783781E-BAF0-B822-9B07-516D19E4E235}"/>
              </a:ext>
            </a:extLst>
          </p:cNvPr>
          <p:cNvSpPr txBox="1"/>
          <p:nvPr/>
        </p:nvSpPr>
        <p:spPr>
          <a:xfrm>
            <a:off x="4713194" y="450850"/>
            <a:ext cx="1578068" cy="1015663"/>
          </a:xfrm>
          <a:prstGeom prst="rect">
            <a:avLst/>
          </a:prstGeom>
          <a:noFill/>
        </p:spPr>
        <p:txBody>
          <a:bodyPr wrap="square">
            <a:spAutoFit/>
          </a:bodyPr>
          <a:lstStyle/>
          <a:p>
            <a:pPr algn="r"/>
            <a:r>
              <a:rPr lang="en-US" b="1" i="1" dirty="0">
                <a:latin typeface="Times New Roman" panose="02020603050405020304" pitchFamily="18" charset="0"/>
                <a:cs typeface="Times New Roman" panose="02020603050405020304" pitchFamily="18" charset="0"/>
              </a:rPr>
              <a:t>RUTH</a:t>
            </a:r>
            <a:endParaRPr lang="en-US" sz="1800" b="1" i="1" dirty="0">
              <a:latin typeface="Times New Roman" panose="02020603050405020304" pitchFamily="18" charset="0"/>
              <a:cs typeface="Times New Roman" panose="02020603050405020304" pitchFamily="18" charset="0"/>
            </a:endParaRPr>
          </a:p>
          <a:p>
            <a:r>
              <a:rPr lang="en-US" sz="1400" i="1" dirty="0">
                <a:latin typeface="Times New Roman" panose="02020603050405020304" pitchFamily="18" charset="0"/>
                <a:cs typeface="Times New Roman" panose="02020603050405020304" pitchFamily="18" charset="0"/>
              </a:rPr>
              <a:t>Slides 12-13</a:t>
            </a:r>
          </a:p>
          <a:p>
            <a:pPr algn="r"/>
            <a:r>
              <a:rPr lang="en-US" sz="1400" i="1" dirty="0">
                <a:latin typeface="Times New Roman" panose="02020603050405020304" pitchFamily="18" charset="0"/>
                <a:cs typeface="Times New Roman" panose="02020603050405020304" pitchFamily="18" charset="0"/>
              </a:rPr>
              <a:t>20 minutes</a:t>
            </a:r>
          </a:p>
          <a:p>
            <a:r>
              <a:rPr lang="en-US" sz="1400" i="1" dirty="0">
                <a:latin typeface="Times New Roman" panose="02020603050405020304" pitchFamily="18" charset="0"/>
                <a:cs typeface="Times New Roman" panose="02020603050405020304" pitchFamily="18" charset="0"/>
              </a:rPr>
              <a:t> 6:55-7:20p</a:t>
            </a:r>
          </a:p>
        </p:txBody>
      </p:sp>
    </p:spTree>
    <p:extLst>
      <p:ext uri="{BB962C8B-B14F-4D97-AF65-F5344CB8AC3E}">
        <p14:creationId xmlns:p14="http://schemas.microsoft.com/office/powerpoint/2010/main" val="30543124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6738" y="396875"/>
            <a:ext cx="2862262" cy="1609725"/>
          </a:xfrm>
        </p:spPr>
      </p:sp>
      <p:sp>
        <p:nvSpPr>
          <p:cNvPr id="3" name="Notes Placeholder 2"/>
          <p:cNvSpPr>
            <a:spLocks noGrp="1"/>
          </p:cNvSpPr>
          <p:nvPr>
            <p:ph type="body" idx="1"/>
          </p:nvPr>
        </p:nvSpPr>
        <p:spPr>
          <a:xfrm>
            <a:off x="566738" y="2006600"/>
            <a:ext cx="5486400" cy="3600450"/>
          </a:xfrm>
        </p:spPr>
        <p:txBody>
          <a:bodyPr/>
          <a:lstStyle/>
          <a:p>
            <a:pPr marL="9525" marR="0">
              <a:spcBef>
                <a:spcPts val="0"/>
              </a:spcBef>
              <a:spcAft>
                <a:spcPts val="0"/>
              </a:spcAft>
            </a:pPr>
            <a:endPar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9525" marR="0">
              <a:spcBef>
                <a:spcPts val="0"/>
              </a:spcBef>
              <a:spcAft>
                <a:spcPts val="0"/>
              </a:spcAft>
            </a:pP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Slide 14 - Feedback from each table</a:t>
            </a:r>
            <a:endParaRPr lang="en-CA" dirty="0">
              <a:effectLst/>
              <a:latin typeface="Times New Roman" panose="02020603050405020304" pitchFamily="18" charset="0"/>
              <a:ea typeface="Calibri" panose="020F0502020204030204" pitchFamily="34" charset="0"/>
              <a:cs typeface="Times New Roman" panose="02020603050405020304" pitchFamily="18" charset="0"/>
            </a:endParaRPr>
          </a:p>
          <a:p>
            <a:pPr marL="184150" marR="0" lvl="0" indent="-184150">
              <a:spcBef>
                <a:spcPts val="0"/>
              </a:spcBef>
              <a:spcAft>
                <a:spcPts val="0"/>
              </a:spcAft>
              <a:buFont typeface="Symbol" pitchFamily="2" charset="2"/>
              <a:buChar char=""/>
            </a:pP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One thing you learned from your own grief experience,</a:t>
            </a:r>
            <a:endParaRPr lang="en-CA" dirty="0">
              <a:effectLst/>
              <a:latin typeface="Times New Roman" panose="02020603050405020304" pitchFamily="18" charset="0"/>
              <a:ea typeface="Calibri" panose="020F0502020204030204" pitchFamily="34" charset="0"/>
              <a:cs typeface="Times New Roman" panose="02020603050405020304" pitchFamily="18" charset="0"/>
            </a:endParaRPr>
          </a:p>
          <a:p>
            <a:pPr marL="184150" marR="0" lvl="0" indent="-184150">
              <a:spcBef>
                <a:spcPts val="0"/>
              </a:spcBef>
              <a:spcAft>
                <a:spcPts val="0"/>
              </a:spcAft>
              <a:buFont typeface="Symbol" pitchFamily="2" charset="2"/>
              <a:buChar char=""/>
            </a:pP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How your perspective on death or your response to the grief of others changed as a result of your own grief experience, and</a:t>
            </a:r>
            <a:endParaRPr lang="en-CA" dirty="0">
              <a:effectLst/>
              <a:latin typeface="Times New Roman" panose="02020603050405020304" pitchFamily="18" charset="0"/>
              <a:ea typeface="Calibri" panose="020F0502020204030204" pitchFamily="34" charset="0"/>
              <a:cs typeface="Times New Roman" panose="02020603050405020304" pitchFamily="18" charset="0"/>
            </a:endParaRPr>
          </a:p>
          <a:p>
            <a:pPr marL="184150" marR="0" lvl="0" indent="-184150">
              <a:spcBef>
                <a:spcPts val="0"/>
              </a:spcBef>
              <a:spcAft>
                <a:spcPts val="0"/>
              </a:spcAft>
              <a:buFont typeface="Symbol" pitchFamily="2" charset="2"/>
              <a:buChar char=""/>
            </a:pP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What you learned from the experiences of others at your table.</a:t>
            </a:r>
            <a:endParaRPr lang="en-CA"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5" name="Slide Number Placeholder 4">
            <a:extLst>
              <a:ext uri="{FF2B5EF4-FFF2-40B4-BE49-F238E27FC236}">
                <a16:creationId xmlns:a16="http://schemas.microsoft.com/office/drawing/2014/main" id="{D03B869A-E365-77A0-122D-B958383EA10F}"/>
              </a:ext>
            </a:extLst>
          </p:cNvPr>
          <p:cNvSpPr>
            <a:spLocks noGrp="1"/>
          </p:cNvSpPr>
          <p:nvPr>
            <p:ph type="sldNum" sz="quarter" idx="5"/>
          </p:nvPr>
        </p:nvSpPr>
        <p:spPr/>
        <p:txBody>
          <a:bodyPr/>
          <a:lstStyle/>
          <a:p>
            <a:fld id="{60C99F7E-61C7-DA41-BA19-0FF186D008E1}" type="slidenum">
              <a:rPr lang="en-US" smtClean="0"/>
              <a:t>14</a:t>
            </a:fld>
            <a:endParaRPr lang="en-US"/>
          </a:p>
        </p:txBody>
      </p:sp>
      <p:sp>
        <p:nvSpPr>
          <p:cNvPr id="6" name="TextBox 5">
            <a:extLst>
              <a:ext uri="{FF2B5EF4-FFF2-40B4-BE49-F238E27FC236}">
                <a16:creationId xmlns:a16="http://schemas.microsoft.com/office/drawing/2014/main" id="{3BE5A754-4C38-38E9-10F4-92C63B27DDD9}"/>
              </a:ext>
            </a:extLst>
          </p:cNvPr>
          <p:cNvSpPr txBox="1"/>
          <p:nvPr/>
        </p:nvSpPr>
        <p:spPr>
          <a:xfrm>
            <a:off x="4713194" y="450850"/>
            <a:ext cx="1578068" cy="1015663"/>
          </a:xfrm>
          <a:prstGeom prst="rect">
            <a:avLst/>
          </a:prstGeom>
          <a:noFill/>
        </p:spPr>
        <p:txBody>
          <a:bodyPr wrap="square">
            <a:spAutoFit/>
          </a:bodyPr>
          <a:lstStyle/>
          <a:p>
            <a:pPr algn="r"/>
            <a:r>
              <a:rPr lang="en-US" b="1" i="1" dirty="0">
                <a:latin typeface="Times New Roman" panose="02020603050405020304" pitchFamily="18" charset="0"/>
                <a:cs typeface="Times New Roman" panose="02020603050405020304" pitchFamily="18" charset="0"/>
              </a:rPr>
              <a:t>RUTH</a:t>
            </a:r>
            <a:endParaRPr lang="en-US" sz="1800" b="1" i="1" dirty="0">
              <a:latin typeface="Times New Roman" panose="02020603050405020304" pitchFamily="18" charset="0"/>
              <a:cs typeface="Times New Roman" panose="02020603050405020304" pitchFamily="18" charset="0"/>
            </a:endParaRPr>
          </a:p>
          <a:p>
            <a:r>
              <a:rPr lang="en-US" sz="1400" i="1" dirty="0">
                <a:latin typeface="Times New Roman" panose="02020603050405020304" pitchFamily="18" charset="0"/>
                <a:cs typeface="Times New Roman" panose="02020603050405020304" pitchFamily="18" charset="0"/>
              </a:rPr>
              <a:t>Slide 14</a:t>
            </a:r>
          </a:p>
          <a:p>
            <a:pPr algn="r"/>
            <a:r>
              <a:rPr lang="en-US" sz="1400" i="1" dirty="0">
                <a:latin typeface="Times New Roman" panose="02020603050405020304" pitchFamily="18" charset="0"/>
                <a:cs typeface="Times New Roman" panose="02020603050405020304" pitchFamily="18" charset="0"/>
              </a:rPr>
              <a:t>15 minutes</a:t>
            </a:r>
          </a:p>
          <a:p>
            <a:r>
              <a:rPr lang="en-US" sz="1400" i="1" dirty="0">
                <a:latin typeface="Times New Roman" panose="02020603050405020304" pitchFamily="18" charset="0"/>
                <a:cs typeface="Times New Roman" panose="02020603050405020304" pitchFamily="18" charset="0"/>
              </a:rPr>
              <a:t> 7:20-7:35p</a:t>
            </a:r>
          </a:p>
        </p:txBody>
      </p:sp>
    </p:spTree>
    <p:extLst>
      <p:ext uri="{BB962C8B-B14F-4D97-AF65-F5344CB8AC3E}">
        <p14:creationId xmlns:p14="http://schemas.microsoft.com/office/powerpoint/2010/main" val="771841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6738" y="390525"/>
            <a:ext cx="2862262" cy="1609725"/>
          </a:xfrm>
        </p:spPr>
      </p:sp>
      <p:sp>
        <p:nvSpPr>
          <p:cNvPr id="3" name="Notes Placeholder 2"/>
          <p:cNvSpPr>
            <a:spLocks noGrp="1"/>
          </p:cNvSpPr>
          <p:nvPr>
            <p:ph type="body" idx="1"/>
          </p:nvPr>
        </p:nvSpPr>
        <p:spPr>
          <a:xfrm>
            <a:off x="566738" y="2000250"/>
            <a:ext cx="5486400" cy="3600450"/>
          </a:xfrm>
        </p:spPr>
        <p:txBody>
          <a:bodyPr/>
          <a:lstStyle/>
          <a:p>
            <a:endPar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Slide 15 – Good grief, Charlie Brown cartoon</a:t>
            </a:r>
            <a:endParaRPr lang="en-CA"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5" name="Slide Number Placeholder 4">
            <a:extLst>
              <a:ext uri="{FF2B5EF4-FFF2-40B4-BE49-F238E27FC236}">
                <a16:creationId xmlns:a16="http://schemas.microsoft.com/office/drawing/2014/main" id="{DCABC0AA-C3DA-2BE1-EE9C-205E7CD73AEF}"/>
              </a:ext>
            </a:extLst>
          </p:cNvPr>
          <p:cNvSpPr>
            <a:spLocks noGrp="1"/>
          </p:cNvSpPr>
          <p:nvPr>
            <p:ph type="sldNum" sz="quarter" idx="5"/>
          </p:nvPr>
        </p:nvSpPr>
        <p:spPr/>
        <p:txBody>
          <a:bodyPr/>
          <a:lstStyle/>
          <a:p>
            <a:fld id="{60C99F7E-61C7-DA41-BA19-0FF186D008E1}" type="slidenum">
              <a:rPr lang="en-US" smtClean="0"/>
              <a:t>15</a:t>
            </a:fld>
            <a:endParaRPr lang="en-US"/>
          </a:p>
        </p:txBody>
      </p:sp>
      <p:sp>
        <p:nvSpPr>
          <p:cNvPr id="6" name="TextBox 5">
            <a:extLst>
              <a:ext uri="{FF2B5EF4-FFF2-40B4-BE49-F238E27FC236}">
                <a16:creationId xmlns:a16="http://schemas.microsoft.com/office/drawing/2014/main" id="{E011B162-072D-B12B-A002-D14F78438AE9}"/>
              </a:ext>
            </a:extLst>
          </p:cNvPr>
          <p:cNvSpPr txBox="1"/>
          <p:nvPr/>
        </p:nvSpPr>
        <p:spPr>
          <a:xfrm>
            <a:off x="4713194" y="450850"/>
            <a:ext cx="1578068" cy="1015663"/>
          </a:xfrm>
          <a:prstGeom prst="rect">
            <a:avLst/>
          </a:prstGeom>
          <a:noFill/>
        </p:spPr>
        <p:txBody>
          <a:bodyPr wrap="square">
            <a:spAutoFit/>
          </a:bodyPr>
          <a:lstStyle/>
          <a:p>
            <a:pPr algn="r"/>
            <a:r>
              <a:rPr lang="en-US" b="1" i="1" dirty="0">
                <a:latin typeface="Times New Roman" panose="02020603050405020304" pitchFamily="18" charset="0"/>
                <a:cs typeface="Times New Roman" panose="02020603050405020304" pitchFamily="18" charset="0"/>
              </a:rPr>
              <a:t>RUTH</a:t>
            </a:r>
            <a:endParaRPr lang="en-US" sz="1800" b="1" i="1" dirty="0">
              <a:latin typeface="Times New Roman" panose="02020603050405020304" pitchFamily="18" charset="0"/>
              <a:cs typeface="Times New Roman" panose="02020603050405020304" pitchFamily="18" charset="0"/>
            </a:endParaRPr>
          </a:p>
          <a:p>
            <a:r>
              <a:rPr lang="en-US" sz="1400" i="1" dirty="0">
                <a:latin typeface="Times New Roman" panose="02020603050405020304" pitchFamily="18" charset="0"/>
                <a:cs typeface="Times New Roman" panose="02020603050405020304" pitchFamily="18" charset="0"/>
              </a:rPr>
              <a:t>Slides 15-16</a:t>
            </a:r>
          </a:p>
          <a:p>
            <a:pPr algn="r"/>
            <a:r>
              <a:rPr lang="en-US" sz="1400" i="1" dirty="0">
                <a:latin typeface="Times New Roman" panose="02020603050405020304" pitchFamily="18" charset="0"/>
                <a:cs typeface="Times New Roman" panose="02020603050405020304" pitchFamily="18" charset="0"/>
              </a:rPr>
              <a:t>15 minutes</a:t>
            </a:r>
          </a:p>
          <a:p>
            <a:r>
              <a:rPr lang="en-US" sz="1400" i="1" dirty="0">
                <a:latin typeface="Times New Roman" panose="02020603050405020304" pitchFamily="18" charset="0"/>
                <a:cs typeface="Times New Roman" panose="02020603050405020304" pitchFamily="18" charset="0"/>
              </a:rPr>
              <a:t> 7:35-7:50p</a:t>
            </a:r>
          </a:p>
        </p:txBody>
      </p:sp>
    </p:spTree>
    <p:extLst>
      <p:ext uri="{BB962C8B-B14F-4D97-AF65-F5344CB8AC3E}">
        <p14:creationId xmlns:p14="http://schemas.microsoft.com/office/powerpoint/2010/main" val="27886548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6738" y="423863"/>
            <a:ext cx="2862262" cy="1609725"/>
          </a:xfrm>
        </p:spPr>
      </p:sp>
      <p:sp>
        <p:nvSpPr>
          <p:cNvPr id="3" name="Notes Placeholder 2"/>
          <p:cNvSpPr>
            <a:spLocks noGrp="1"/>
          </p:cNvSpPr>
          <p:nvPr>
            <p:ph type="body" idx="1"/>
          </p:nvPr>
        </p:nvSpPr>
        <p:spPr>
          <a:xfrm>
            <a:off x="566738" y="2033588"/>
            <a:ext cx="5486400" cy="4198920"/>
          </a:xfrm>
        </p:spPr>
        <p:txBody>
          <a:bodyPr/>
          <a:lstStyle/>
          <a:p>
            <a:pPr marL="9525" marR="0" indent="9525">
              <a:spcBef>
                <a:spcPts val="0"/>
              </a:spcBef>
              <a:spcAft>
                <a:spcPts val="0"/>
              </a:spcAft>
            </a:pPr>
            <a:endPar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9525" marR="0" indent="9525">
              <a:spcBef>
                <a:spcPts val="0"/>
              </a:spcBef>
              <a:spcAft>
                <a:spcPts val="0"/>
              </a:spcAft>
            </a:pP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Slide 16 – Neuhaus quote in Hastings</a:t>
            </a:r>
            <a:endParaRPr lang="en-CA" dirty="0">
              <a:effectLst/>
              <a:latin typeface="Times New Roman" panose="02020603050405020304" pitchFamily="18" charset="0"/>
              <a:ea typeface="Calibri" panose="020F0502020204030204" pitchFamily="34" charset="0"/>
              <a:cs typeface="Times New Roman" panose="02020603050405020304" pitchFamily="18" charset="0"/>
            </a:endParaRPr>
          </a:p>
          <a:p>
            <a:pPr marL="184150" marR="0" lvl="0" indent="-184150">
              <a:spcBef>
                <a:spcPts val="0"/>
              </a:spcBef>
              <a:spcAft>
                <a:spcPts val="0"/>
              </a:spcAft>
              <a:buFont typeface="Symbol" pitchFamily="2" charset="2"/>
              <a:buChar char=""/>
            </a:pP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Many grievers just want to get to the point where their loss doesn’t hurt so much.</a:t>
            </a:r>
            <a:endParaRPr lang="en-CA" dirty="0">
              <a:effectLst/>
              <a:latin typeface="Times New Roman" panose="02020603050405020304" pitchFamily="18" charset="0"/>
              <a:ea typeface="Calibri" panose="020F0502020204030204" pitchFamily="34" charset="0"/>
              <a:cs typeface="Times New Roman" panose="02020603050405020304" pitchFamily="18" charset="0"/>
            </a:endParaRPr>
          </a:p>
          <a:p>
            <a:pPr marL="184150" marR="0" lvl="0" indent="-184150">
              <a:spcBef>
                <a:spcPts val="0"/>
              </a:spcBef>
              <a:spcAft>
                <a:spcPts val="0"/>
              </a:spcAft>
              <a:buFont typeface="Symbol" pitchFamily="2" charset="2"/>
              <a:buChar char=""/>
            </a:pP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Eventually, some may even be able to comfort others in their grief.</a:t>
            </a:r>
            <a:endParaRPr lang="en-CA" dirty="0">
              <a:effectLst/>
              <a:latin typeface="Times New Roman" panose="02020603050405020304" pitchFamily="18" charset="0"/>
              <a:ea typeface="Calibri" panose="020F0502020204030204" pitchFamily="34" charset="0"/>
              <a:cs typeface="Times New Roman" panose="02020603050405020304" pitchFamily="18" charset="0"/>
            </a:endParaRPr>
          </a:p>
          <a:p>
            <a:pPr marL="184150" marR="0" lvl="0" indent="-184150">
              <a:spcBef>
                <a:spcPts val="0"/>
              </a:spcBef>
              <a:spcAft>
                <a:spcPts val="0"/>
              </a:spcAft>
              <a:buFont typeface="Symbol" pitchFamily="2" charset="2"/>
              <a:buChar char=""/>
            </a:pP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But “the worst thing is not the sorrow or the loss or the heartbreak. Worse is to be encountered by death and not to be changed by the encounter.”</a:t>
            </a:r>
            <a:endParaRPr lang="en-CA" dirty="0">
              <a:effectLst/>
              <a:latin typeface="Times New Roman" panose="02020603050405020304" pitchFamily="18" charset="0"/>
              <a:ea typeface="Calibri" panose="020F0502020204030204" pitchFamily="34" charset="0"/>
              <a:cs typeface="Times New Roman" panose="02020603050405020304" pitchFamily="18" charset="0"/>
            </a:endParaRPr>
          </a:p>
          <a:p>
            <a:pPr marL="184150" marR="0" lvl="0" indent="-184150">
              <a:spcBef>
                <a:spcPts val="0"/>
              </a:spcBef>
              <a:spcAft>
                <a:spcPts val="0"/>
              </a:spcAft>
              <a:buFont typeface="Symbol" pitchFamily="2" charset="2"/>
              <a:buChar char=""/>
            </a:pP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Death causes those that remain to examine their mortality, their spirituality.</a:t>
            </a:r>
            <a:endParaRPr lang="en-CA" dirty="0">
              <a:effectLst/>
              <a:latin typeface="Times New Roman" panose="02020603050405020304" pitchFamily="18" charset="0"/>
              <a:ea typeface="Calibri" panose="020F0502020204030204" pitchFamily="34" charset="0"/>
              <a:cs typeface="Times New Roman" panose="02020603050405020304" pitchFamily="18" charset="0"/>
            </a:endParaRPr>
          </a:p>
          <a:p>
            <a:pPr marL="184150" marR="0" lvl="0" indent="-184150">
              <a:spcBef>
                <a:spcPts val="0"/>
              </a:spcBef>
              <a:spcAft>
                <a:spcPts val="0"/>
              </a:spcAft>
              <a:buFont typeface="Symbol" pitchFamily="2" charset="2"/>
              <a:buChar char=""/>
            </a:pP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It causes some to re-examine their attitudes, habits, perspectives, values, and beliefs.</a:t>
            </a:r>
            <a:endParaRPr lang="en-CA" dirty="0">
              <a:effectLst/>
              <a:latin typeface="Times New Roman" panose="02020603050405020304" pitchFamily="18" charset="0"/>
              <a:ea typeface="Calibri" panose="020F0502020204030204" pitchFamily="34" charset="0"/>
              <a:cs typeface="Times New Roman" panose="02020603050405020304" pitchFamily="18" charset="0"/>
            </a:endParaRPr>
          </a:p>
          <a:p>
            <a:pPr marL="184150" marR="0" lvl="0" indent="-184150">
              <a:spcBef>
                <a:spcPts val="0"/>
              </a:spcBef>
              <a:spcAft>
                <a:spcPts val="0"/>
              </a:spcAft>
              <a:buFont typeface="Symbol" pitchFamily="2" charset="2"/>
              <a:buChar char=""/>
            </a:pP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American politician Hubert Humphrey said, “It’s not what they take away from you that counts, it’s what you do with what you have left.”</a:t>
            </a:r>
            <a:endParaRPr lang="en-CA" dirty="0">
              <a:effectLst/>
              <a:latin typeface="Times New Roman" panose="02020603050405020304" pitchFamily="18" charset="0"/>
              <a:ea typeface="Calibri" panose="020F0502020204030204" pitchFamily="34" charset="0"/>
              <a:cs typeface="Times New Roman" panose="02020603050405020304" pitchFamily="18" charset="0"/>
            </a:endParaRPr>
          </a:p>
          <a:p>
            <a:pPr marL="184150" marR="0" lvl="0" indent="-184150">
              <a:spcBef>
                <a:spcPts val="0"/>
              </a:spcBef>
              <a:spcAft>
                <a:spcPts val="0"/>
              </a:spcAft>
              <a:buFont typeface="Symbol" pitchFamily="2" charset="2"/>
              <a:buChar char=""/>
            </a:pP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It’s an opportunity to engage in special interests, causes either of personal interest or interest of the one who died.</a:t>
            </a:r>
            <a:endParaRPr lang="en-CA" dirty="0">
              <a:effectLst/>
              <a:latin typeface="Times New Roman" panose="02020603050405020304" pitchFamily="18" charset="0"/>
              <a:ea typeface="Calibri" panose="020F0502020204030204" pitchFamily="34" charset="0"/>
              <a:cs typeface="Times New Roman" panose="02020603050405020304" pitchFamily="18" charset="0"/>
            </a:endParaRPr>
          </a:p>
          <a:p>
            <a:pPr marL="184150" marR="0" lvl="0" indent="-184150">
              <a:spcBef>
                <a:spcPts val="0"/>
              </a:spcBef>
              <a:spcAft>
                <a:spcPts val="0"/>
              </a:spcAft>
              <a:buFont typeface="Symbol" pitchFamily="2" charset="2"/>
              <a:buChar char=""/>
            </a:pP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It’s an opportunity to evaluate the legacy you will leave behind.</a:t>
            </a:r>
          </a:p>
          <a:p>
            <a:pPr marL="184150" indent="-184150">
              <a:buFont typeface="Symbol" pitchFamily="2" charset="2"/>
              <a:buChar char=""/>
            </a:pP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[Living Well, Dying Well.]</a:t>
            </a:r>
            <a:endParaRPr lang="en-CA"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0"/>
              </a:spcAft>
              <a:tabLst>
                <a:tab pos="990600" algn="r"/>
                <a:tab pos="1080135" algn="ctr"/>
                <a:tab pos="1530350" algn="r"/>
                <a:tab pos="1710690" algn="l"/>
              </a:tabLst>
            </a:pPr>
            <a:endPar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0"/>
              </a:spcAft>
              <a:tabLst>
                <a:tab pos="990600" algn="r"/>
                <a:tab pos="1080135" algn="ctr"/>
                <a:tab pos="1530350" algn="r"/>
                <a:tab pos="1710690" algn="l"/>
              </a:tabLst>
            </a:pPr>
            <a:r>
              <a:rPr lang="en-CA"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To answer the question, I believe grief can be good if we learn from it, if we allow God to speak to us through it, and if we use what we learn to journey alongside others</a:t>
            </a:r>
            <a:r>
              <a:rPr lang="en-CA" b="1" i="1" dirty="0">
                <a:solidFill>
                  <a:srgbClr val="000000"/>
                </a:solidFill>
                <a:ea typeface="Calibri" panose="020F0502020204030204" pitchFamily="34" charset="0"/>
                <a:cs typeface="Times New Roman" panose="02020603050405020304" pitchFamily="18" charset="0"/>
              </a:rPr>
              <a:t>—i</a:t>
            </a:r>
            <a:r>
              <a:rPr lang="en-CA"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f  we thrive, not just survive.</a:t>
            </a:r>
            <a:endParaRPr lang="en-CA" b="1" i="1" dirty="0">
              <a:effectLst/>
              <a:latin typeface="Times New Roman" panose="02020603050405020304" pitchFamily="18" charset="0"/>
              <a:ea typeface="Calibri" panose="020F0502020204030204" pitchFamily="34" charset="0"/>
              <a:cs typeface="Times New Roman" panose="02020603050405020304" pitchFamily="18" charset="0"/>
            </a:endParaRPr>
          </a:p>
          <a:p>
            <a:pPr marL="1647825" marR="0">
              <a:spcBef>
                <a:spcPts val="0"/>
              </a:spcBef>
              <a:spcAft>
                <a:spcPts val="0"/>
              </a:spcAft>
              <a:tabLst>
                <a:tab pos="1546225" algn="l"/>
              </a:tabLst>
            </a:pPr>
            <a:endParaRPr lang="en-US"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1647825" marR="0">
              <a:spcBef>
                <a:spcPts val="0"/>
              </a:spcBef>
              <a:spcAft>
                <a:spcPts val="0"/>
              </a:spcAft>
              <a:tabLst>
                <a:tab pos="1546225" algn="l"/>
              </a:tabLst>
            </a:pPr>
            <a:r>
              <a:rPr lang="en-US"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Neuhaus, Richard. </a:t>
            </a:r>
            <a:r>
              <a:rPr lang="en-US" sz="10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 Eternal Pity: Reflections on Dying</a:t>
            </a:r>
            <a:r>
              <a:rPr lang="en-US"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Notre Dame: University of Notre Dame Press, 2000, quoted in Hastings, 83.</a:t>
            </a:r>
            <a:endParaRPr lang="en-CA"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1689100" marR="0" indent="-41275">
              <a:spcBef>
                <a:spcPts val="0"/>
              </a:spcBef>
              <a:spcAft>
                <a:spcPts val="0"/>
              </a:spcAft>
              <a:tabLst>
                <a:tab pos="1597025" algn="l"/>
              </a:tabLst>
            </a:pPr>
            <a:r>
              <a:rPr lang="en-CA" sz="1000" dirty="0">
                <a:effectLst/>
                <a:latin typeface="Times New Roman" panose="02020603050405020304" pitchFamily="18" charset="0"/>
                <a:ea typeface="Calibri" panose="020F0502020204030204" pitchFamily="34" charset="0"/>
                <a:cs typeface="Times New Roman" panose="02020603050405020304" pitchFamily="18" charset="0"/>
              </a:rPr>
              <a:t>https://</a:t>
            </a:r>
            <a:r>
              <a:rPr lang="en-CA" sz="1000" dirty="0" err="1">
                <a:effectLst/>
                <a:latin typeface="Times New Roman" panose="02020603050405020304" pitchFamily="18" charset="0"/>
                <a:ea typeface="Calibri" panose="020F0502020204030204" pitchFamily="34" charset="0"/>
                <a:cs typeface="Times New Roman" panose="02020603050405020304" pitchFamily="18" charset="0"/>
              </a:rPr>
              <a:t>www.brainyquote.com</a:t>
            </a:r>
            <a:r>
              <a:rPr lang="en-CA" sz="1000" dirty="0">
                <a:effectLst/>
                <a:latin typeface="Times New Roman" panose="02020603050405020304" pitchFamily="18" charset="0"/>
                <a:ea typeface="Calibri" panose="020F0502020204030204" pitchFamily="34" charset="0"/>
                <a:cs typeface="Times New Roman" panose="02020603050405020304" pitchFamily="18" charset="0"/>
              </a:rPr>
              <a:t>/quotes/hubert_h_humphrey_103505</a:t>
            </a:r>
          </a:p>
          <a:p>
            <a:endParaRPr lang="en-US" dirty="0">
              <a:latin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CCE12992-420B-51BA-814A-4918D4C82066}"/>
              </a:ext>
            </a:extLst>
          </p:cNvPr>
          <p:cNvSpPr>
            <a:spLocks noGrp="1"/>
          </p:cNvSpPr>
          <p:nvPr>
            <p:ph type="sldNum" sz="quarter" idx="5"/>
          </p:nvPr>
        </p:nvSpPr>
        <p:spPr/>
        <p:txBody>
          <a:bodyPr/>
          <a:lstStyle/>
          <a:p>
            <a:fld id="{60C99F7E-61C7-DA41-BA19-0FF186D008E1}" type="slidenum">
              <a:rPr lang="en-US" smtClean="0"/>
              <a:t>16</a:t>
            </a:fld>
            <a:endParaRPr lang="en-US"/>
          </a:p>
        </p:txBody>
      </p:sp>
      <p:sp>
        <p:nvSpPr>
          <p:cNvPr id="6" name="TextBox 5">
            <a:extLst>
              <a:ext uri="{FF2B5EF4-FFF2-40B4-BE49-F238E27FC236}">
                <a16:creationId xmlns:a16="http://schemas.microsoft.com/office/drawing/2014/main" id="{5C1BA123-E9F5-B000-0FB8-3726F4442200}"/>
              </a:ext>
            </a:extLst>
          </p:cNvPr>
          <p:cNvSpPr txBox="1"/>
          <p:nvPr/>
        </p:nvSpPr>
        <p:spPr>
          <a:xfrm>
            <a:off x="4713194" y="450850"/>
            <a:ext cx="1578068" cy="1015663"/>
          </a:xfrm>
          <a:prstGeom prst="rect">
            <a:avLst/>
          </a:prstGeom>
          <a:noFill/>
        </p:spPr>
        <p:txBody>
          <a:bodyPr wrap="square">
            <a:spAutoFit/>
          </a:bodyPr>
          <a:lstStyle/>
          <a:p>
            <a:pPr algn="r"/>
            <a:r>
              <a:rPr lang="en-US" b="1" i="1" dirty="0">
                <a:latin typeface="Times New Roman" panose="02020603050405020304" pitchFamily="18" charset="0"/>
                <a:cs typeface="Times New Roman" panose="02020603050405020304" pitchFamily="18" charset="0"/>
              </a:rPr>
              <a:t>RUTH</a:t>
            </a:r>
            <a:endParaRPr lang="en-US" sz="1800" b="1" i="1" dirty="0">
              <a:latin typeface="Times New Roman" panose="02020603050405020304" pitchFamily="18" charset="0"/>
              <a:cs typeface="Times New Roman" panose="02020603050405020304" pitchFamily="18" charset="0"/>
            </a:endParaRPr>
          </a:p>
          <a:p>
            <a:r>
              <a:rPr lang="en-US" sz="1400" i="1" dirty="0">
                <a:latin typeface="Times New Roman" panose="02020603050405020304" pitchFamily="18" charset="0"/>
                <a:cs typeface="Times New Roman" panose="02020603050405020304" pitchFamily="18" charset="0"/>
              </a:rPr>
              <a:t>Slides 15-16</a:t>
            </a:r>
          </a:p>
          <a:p>
            <a:pPr algn="r"/>
            <a:r>
              <a:rPr lang="en-US" sz="1400" i="1" dirty="0">
                <a:latin typeface="Times New Roman" panose="02020603050405020304" pitchFamily="18" charset="0"/>
                <a:cs typeface="Times New Roman" panose="02020603050405020304" pitchFamily="18" charset="0"/>
              </a:rPr>
              <a:t>15 minutes</a:t>
            </a:r>
          </a:p>
          <a:p>
            <a:r>
              <a:rPr lang="en-US" sz="1400" i="1" dirty="0">
                <a:latin typeface="Times New Roman" panose="02020603050405020304" pitchFamily="18" charset="0"/>
                <a:cs typeface="Times New Roman" panose="02020603050405020304" pitchFamily="18" charset="0"/>
              </a:rPr>
              <a:t> 7:35-7:50p</a:t>
            </a:r>
          </a:p>
        </p:txBody>
      </p:sp>
    </p:spTree>
    <p:extLst>
      <p:ext uri="{BB962C8B-B14F-4D97-AF65-F5344CB8AC3E}">
        <p14:creationId xmlns:p14="http://schemas.microsoft.com/office/powerpoint/2010/main" val="20789412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6738" y="423863"/>
            <a:ext cx="2862262" cy="1609725"/>
          </a:xfrm>
        </p:spPr>
      </p:sp>
      <p:sp>
        <p:nvSpPr>
          <p:cNvPr id="3" name="Notes Placeholder 2"/>
          <p:cNvSpPr>
            <a:spLocks noGrp="1"/>
          </p:cNvSpPr>
          <p:nvPr>
            <p:ph type="body" idx="1"/>
          </p:nvPr>
        </p:nvSpPr>
        <p:spPr>
          <a:xfrm>
            <a:off x="566738" y="2033588"/>
            <a:ext cx="5486400" cy="3600450"/>
          </a:xfrm>
        </p:spPr>
        <p:txBody>
          <a:bodyPr/>
          <a:lstStyle/>
          <a:p>
            <a:endPar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Slide 17 – Coffee break x </a:t>
            </a:r>
            <a:r>
              <a:rPr lang="en-CA" dirty="0">
                <a:solidFill>
                  <a:srgbClr val="000000"/>
                </a:solidFill>
                <a:ea typeface="Calibri" panose="020F0502020204030204" pitchFamily="34" charset="0"/>
                <a:cs typeface="Times New Roman" panose="02020603050405020304" pitchFamily="18" charset="0"/>
              </a:rPr>
              <a:t>10</a:t>
            </a: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minutes.</a:t>
            </a:r>
          </a:p>
          <a:p>
            <a:endParaRPr lang="en-CA" dirty="0">
              <a:solidFill>
                <a:srgbClr val="000000"/>
              </a:solidFill>
              <a:ea typeface="Calibri" panose="020F0502020204030204" pitchFamily="34" charset="0"/>
              <a:cs typeface="Times New Roman" panose="02020603050405020304" pitchFamily="18" charset="0"/>
            </a:endParaRPr>
          </a:p>
          <a:p>
            <a:r>
              <a:rPr lang="en-CA"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Note that Pat will be presenting next segment.</a:t>
            </a:r>
            <a:endParaRPr lang="en-CA" b="1" i="1"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5" name="Slide Number Placeholder 4">
            <a:extLst>
              <a:ext uri="{FF2B5EF4-FFF2-40B4-BE49-F238E27FC236}">
                <a16:creationId xmlns:a16="http://schemas.microsoft.com/office/drawing/2014/main" id="{0E720DE7-4C67-DEDE-BA62-8020BB782BE4}"/>
              </a:ext>
            </a:extLst>
          </p:cNvPr>
          <p:cNvSpPr>
            <a:spLocks noGrp="1"/>
          </p:cNvSpPr>
          <p:nvPr>
            <p:ph type="sldNum" sz="quarter" idx="5"/>
          </p:nvPr>
        </p:nvSpPr>
        <p:spPr/>
        <p:txBody>
          <a:bodyPr/>
          <a:lstStyle/>
          <a:p>
            <a:fld id="{60C99F7E-61C7-DA41-BA19-0FF186D008E1}" type="slidenum">
              <a:rPr lang="en-US" smtClean="0"/>
              <a:t>17</a:t>
            </a:fld>
            <a:endParaRPr lang="en-US"/>
          </a:p>
        </p:txBody>
      </p:sp>
      <p:sp>
        <p:nvSpPr>
          <p:cNvPr id="10" name="TextBox 9">
            <a:extLst>
              <a:ext uri="{FF2B5EF4-FFF2-40B4-BE49-F238E27FC236}">
                <a16:creationId xmlns:a16="http://schemas.microsoft.com/office/drawing/2014/main" id="{C02A3044-ED2E-38DA-8EDF-24C8A1B0DD15}"/>
              </a:ext>
            </a:extLst>
          </p:cNvPr>
          <p:cNvSpPr txBox="1"/>
          <p:nvPr/>
        </p:nvSpPr>
        <p:spPr>
          <a:xfrm>
            <a:off x="4713194" y="450850"/>
            <a:ext cx="1578068" cy="1015663"/>
          </a:xfrm>
          <a:prstGeom prst="rect">
            <a:avLst/>
          </a:prstGeom>
          <a:noFill/>
        </p:spPr>
        <p:txBody>
          <a:bodyPr wrap="square">
            <a:spAutoFit/>
          </a:bodyPr>
          <a:lstStyle/>
          <a:p>
            <a:pPr algn="r"/>
            <a:r>
              <a:rPr lang="en-US" b="1" i="1" dirty="0">
                <a:latin typeface="Times New Roman" panose="02020603050405020304" pitchFamily="18" charset="0"/>
                <a:cs typeface="Times New Roman" panose="02020603050405020304" pitchFamily="18" charset="0"/>
              </a:rPr>
              <a:t>RUTH</a:t>
            </a:r>
            <a:endParaRPr lang="en-US" sz="1800" b="1" i="1" dirty="0">
              <a:latin typeface="Times New Roman" panose="02020603050405020304" pitchFamily="18" charset="0"/>
              <a:cs typeface="Times New Roman" panose="02020603050405020304" pitchFamily="18" charset="0"/>
            </a:endParaRPr>
          </a:p>
          <a:p>
            <a:r>
              <a:rPr lang="en-US" sz="1400" i="1" dirty="0">
                <a:latin typeface="Times New Roman" panose="02020603050405020304" pitchFamily="18" charset="0"/>
                <a:cs typeface="Times New Roman" panose="02020603050405020304" pitchFamily="18" charset="0"/>
              </a:rPr>
              <a:t>Slide 17</a:t>
            </a:r>
          </a:p>
          <a:p>
            <a:pPr algn="r"/>
            <a:r>
              <a:rPr lang="en-US" sz="1400" i="1" dirty="0">
                <a:latin typeface="Times New Roman" panose="02020603050405020304" pitchFamily="18" charset="0"/>
                <a:cs typeface="Times New Roman" panose="02020603050405020304" pitchFamily="18" charset="0"/>
              </a:rPr>
              <a:t>10 minutes</a:t>
            </a:r>
          </a:p>
          <a:p>
            <a:r>
              <a:rPr lang="en-US" sz="1400" i="1" dirty="0">
                <a:latin typeface="Times New Roman" panose="02020603050405020304" pitchFamily="18" charset="0"/>
                <a:cs typeface="Times New Roman" panose="02020603050405020304" pitchFamily="18" charset="0"/>
              </a:rPr>
              <a:t> 7:50-8:00p</a:t>
            </a:r>
          </a:p>
        </p:txBody>
      </p:sp>
    </p:spTree>
    <p:extLst>
      <p:ext uri="{BB962C8B-B14F-4D97-AF65-F5344CB8AC3E}">
        <p14:creationId xmlns:p14="http://schemas.microsoft.com/office/powerpoint/2010/main" val="36171866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6738" y="393700"/>
            <a:ext cx="2862262" cy="1609725"/>
          </a:xfrm>
        </p:spPr>
      </p:sp>
      <p:sp>
        <p:nvSpPr>
          <p:cNvPr id="3" name="Notes Placeholder 2"/>
          <p:cNvSpPr>
            <a:spLocks noGrp="1"/>
          </p:cNvSpPr>
          <p:nvPr>
            <p:ph type="body" idx="1"/>
          </p:nvPr>
        </p:nvSpPr>
        <p:spPr>
          <a:xfrm>
            <a:off x="566738" y="2010148"/>
            <a:ext cx="5486400" cy="6689726"/>
          </a:xfrm>
        </p:spPr>
        <p:txBody>
          <a:bodyPr/>
          <a:lstStyle/>
          <a:p>
            <a:pPr marL="9525" marR="0">
              <a:spcBef>
                <a:spcPts val="0"/>
              </a:spcBef>
              <a:spcAft>
                <a:spcPts val="0"/>
              </a:spcAft>
              <a:tabLst>
                <a:tab pos="990600" algn="r"/>
                <a:tab pos="1079500" algn="l"/>
                <a:tab pos="1530350" algn="r"/>
                <a:tab pos="1709738" algn="l"/>
              </a:tabLst>
            </a:pPr>
            <a:endPar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9525" marR="0">
              <a:spcBef>
                <a:spcPts val="0"/>
              </a:spcBef>
              <a:spcAft>
                <a:spcPts val="0"/>
              </a:spcAft>
              <a:tabLst>
                <a:tab pos="990600" algn="r"/>
                <a:tab pos="1079500" algn="l"/>
                <a:tab pos="1530350" algn="r"/>
                <a:tab pos="1709738" algn="l"/>
              </a:tabLst>
            </a:pP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Slide 18 – Promo card for Grief Care at Northridge</a:t>
            </a:r>
            <a:endParaRPr lang="en-CA" dirty="0">
              <a:effectLst/>
              <a:latin typeface="Times New Roman" panose="02020603050405020304" pitchFamily="18" charset="0"/>
              <a:ea typeface="Calibri" panose="020F0502020204030204" pitchFamily="34" charset="0"/>
              <a:cs typeface="Times New Roman" panose="02020603050405020304" pitchFamily="18" charset="0"/>
            </a:endParaRPr>
          </a:p>
          <a:p>
            <a:pPr marL="228600" marR="0" lvl="0" indent="-228600">
              <a:spcBef>
                <a:spcPts val="0"/>
              </a:spcBef>
              <a:spcAft>
                <a:spcPts val="0"/>
              </a:spcAft>
              <a:buFont typeface="+mj-lt"/>
              <a:buAutoNum type="arabicPeriod"/>
              <a:tabLst>
                <a:tab pos="990600" algn="r"/>
                <a:tab pos="1079500" algn="l"/>
                <a:tab pos="1530350" algn="r"/>
                <a:tab pos="1709738" algn="l"/>
              </a:tabLst>
            </a:pPr>
            <a:r>
              <a:rPr lang="en-CA"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Brief h</a:t>
            </a: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istory of </a:t>
            </a:r>
            <a:r>
              <a:rPr lang="en-CA"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GriefShare</a:t>
            </a: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Northridge</a:t>
            </a:r>
          </a:p>
          <a:p>
            <a:pPr marL="228600" marR="0" lvl="0" indent="-228600">
              <a:spcBef>
                <a:spcPts val="0"/>
              </a:spcBef>
              <a:spcAft>
                <a:spcPts val="0"/>
              </a:spcAft>
              <a:buFont typeface="+mj-lt"/>
              <a:buAutoNum type="arabicPeriod"/>
              <a:tabLst>
                <a:tab pos="990600" algn="r"/>
                <a:tab pos="1079500" algn="l"/>
                <a:tab pos="1530350" algn="r"/>
                <a:tab pos="1709738" algn="l"/>
              </a:tabLst>
            </a:pPr>
            <a:r>
              <a:rPr lang="en-CA" dirty="0">
                <a:effectLst/>
                <a:latin typeface="Times New Roman" panose="02020603050405020304" pitchFamily="18" charset="0"/>
                <a:ea typeface="Calibri" panose="020F0502020204030204" pitchFamily="34" charset="0"/>
                <a:cs typeface="Times New Roman" panose="02020603050405020304" pitchFamily="18" charset="0"/>
              </a:rPr>
              <a:t>2009-2018, Jan &amp; </a:t>
            </a:r>
            <a:r>
              <a:rPr lang="en-CA" dirty="0" err="1">
                <a:effectLst/>
                <a:latin typeface="Times New Roman" panose="02020603050405020304" pitchFamily="18" charset="0"/>
                <a:ea typeface="Calibri" panose="020F0502020204030204" pitchFamily="34" charset="0"/>
                <a:cs typeface="Times New Roman" panose="02020603050405020304" pitchFamily="18" charset="0"/>
              </a:rPr>
              <a:t>Gord</a:t>
            </a:r>
            <a:r>
              <a:rPr lang="en-CA" dirty="0">
                <a:effectLst/>
                <a:latin typeface="Times New Roman" panose="02020603050405020304" pitchFamily="18" charset="0"/>
                <a:ea typeface="Calibri" panose="020F0502020204030204" pitchFamily="34" charset="0"/>
                <a:cs typeface="Times New Roman" panose="02020603050405020304" pitchFamily="18" charset="0"/>
              </a:rPr>
              <a:t> Evans</a:t>
            </a:r>
            <a:r>
              <a:rPr lang="en-CA">
                <a:effectLst/>
                <a:latin typeface="Times New Roman" panose="02020603050405020304" pitchFamily="18" charset="0"/>
                <a:ea typeface="Calibri" panose="020F0502020204030204" pitchFamily="34" charset="0"/>
                <a:cs typeface="Times New Roman" panose="02020603050405020304" pitchFamily="18" charset="0"/>
              </a:rPr>
              <a:t>; Fall 2018, Ruth</a:t>
            </a:r>
            <a:endParaRPr lang="en-CA" dirty="0">
              <a:effectLst/>
              <a:latin typeface="Times New Roman" panose="02020603050405020304" pitchFamily="18" charset="0"/>
              <a:ea typeface="Calibri" panose="020F0502020204030204" pitchFamily="34" charset="0"/>
              <a:cs typeface="Times New Roman" panose="02020603050405020304" pitchFamily="18" charset="0"/>
            </a:endParaRPr>
          </a:p>
          <a:p>
            <a:pPr marL="228600" marR="0" lvl="0" indent="-228600">
              <a:spcBef>
                <a:spcPts val="0"/>
              </a:spcBef>
              <a:spcAft>
                <a:spcPts val="0"/>
              </a:spcAft>
              <a:buFont typeface="+mj-lt"/>
              <a:buAutoNum type="arabicPeriod"/>
              <a:tabLst>
                <a:tab pos="990600" algn="r"/>
                <a:tab pos="1079500" algn="l"/>
                <a:tab pos="1530350" algn="r"/>
                <a:tab pos="1709738" algn="l"/>
              </a:tabLst>
            </a:pP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Rationale for switching to Grief Care Spring 2022</a:t>
            </a:r>
            <a:endParaRPr lang="en-CA" dirty="0">
              <a:effectLst/>
              <a:latin typeface="Times New Roman" panose="02020603050405020304" pitchFamily="18" charset="0"/>
              <a:ea typeface="Calibri" panose="020F0502020204030204" pitchFamily="34" charset="0"/>
              <a:cs typeface="Times New Roman" panose="02020603050405020304" pitchFamily="18" charset="0"/>
            </a:endParaRPr>
          </a:p>
          <a:p>
            <a:pPr marL="355600" marR="0" lvl="0" indent="-128588">
              <a:spcBef>
                <a:spcPts val="0"/>
              </a:spcBef>
              <a:spcAft>
                <a:spcPts val="0"/>
              </a:spcAft>
              <a:buFont typeface="Arial" panose="020B0604020202020204" pitchFamily="34" charset="0"/>
              <a:buChar char="•"/>
              <a:tabLst>
                <a:tab pos="990600" algn="r"/>
                <a:tab pos="1079500" algn="l"/>
                <a:tab pos="1530350" algn="r"/>
                <a:tab pos="1709738" algn="l"/>
              </a:tabLst>
            </a:pPr>
            <a:r>
              <a:rPr lang="en-CA"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GS – southern Bible belt, expected participants to have good grasp of the Christian worldview and Scriptures, primary focus to help with grief; secondary focus, conversion.</a:t>
            </a:r>
            <a:endParaRPr lang="en-CA" sz="1000" dirty="0">
              <a:latin typeface="Times New Roman" panose="02020603050405020304" pitchFamily="18" charset="0"/>
              <a:ea typeface="Calibri" panose="020F0502020204030204" pitchFamily="34" charset="0"/>
              <a:cs typeface="Times New Roman" panose="02020603050405020304" pitchFamily="18" charset="0"/>
            </a:endParaRPr>
          </a:p>
          <a:p>
            <a:pPr marL="355600" marR="0" lvl="0" indent="-128588">
              <a:spcBef>
                <a:spcPts val="0"/>
              </a:spcBef>
              <a:spcAft>
                <a:spcPts val="0"/>
              </a:spcAft>
              <a:buFont typeface="Arial" panose="020B0604020202020204" pitchFamily="34" charset="0"/>
              <a:buChar char="•"/>
              <a:tabLst>
                <a:tab pos="990600" algn="r"/>
                <a:tab pos="1079500" algn="l"/>
                <a:tab pos="1530350" algn="r"/>
                <a:tab pos="1709738" algn="l"/>
              </a:tabLst>
            </a:pPr>
            <a:r>
              <a:rPr lang="en-CA"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GC – still biblically based, Christo-centric with clear message of the Gospel, but more suited to the pluralistic Canadian context; it subtlety shows the relevance of Scripture to their lives and invites them on a journey of the soul.</a:t>
            </a:r>
            <a:endParaRPr lang="en-CA" sz="1000" dirty="0">
              <a:effectLst/>
              <a:latin typeface="Times New Roman" panose="02020603050405020304" pitchFamily="18" charset="0"/>
              <a:ea typeface="Calibri" panose="020F0502020204030204" pitchFamily="34" charset="0"/>
              <a:cs typeface="Times New Roman" panose="02020603050405020304" pitchFamily="18" charset="0"/>
            </a:endParaRPr>
          </a:p>
          <a:p>
            <a:pPr marL="228600" marR="0" lvl="0" indent="-228600">
              <a:spcBef>
                <a:spcPts val="0"/>
              </a:spcBef>
              <a:spcAft>
                <a:spcPts val="0"/>
              </a:spcAft>
              <a:buFont typeface="+mj-lt"/>
              <a:buAutoNum type="arabicPeriod"/>
              <a:tabLst>
                <a:tab pos="990600" algn="r"/>
                <a:tab pos="1079500" algn="l"/>
                <a:tab pos="1530350" algn="r"/>
                <a:tab pos="1709738" algn="l"/>
              </a:tabLst>
            </a:pPr>
            <a:endPar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228600" marR="0" lvl="0" indent="-228600">
              <a:spcBef>
                <a:spcPts val="0"/>
              </a:spcBef>
              <a:spcAft>
                <a:spcPts val="0"/>
              </a:spcAft>
              <a:buFont typeface="+mj-lt"/>
              <a:buAutoNum type="arabicPeriod" startAt="3"/>
              <a:tabLst>
                <a:tab pos="990600" algn="r"/>
                <a:tab pos="1079500" algn="l"/>
                <a:tab pos="1530350" algn="r"/>
                <a:tab pos="1709738" algn="l"/>
              </a:tabLst>
            </a:pP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Meetings – Tuesdays, 7:00-9:00p, Fireside Room</a:t>
            </a:r>
          </a:p>
          <a:p>
            <a:pPr marL="228600" marR="0" lvl="0" indent="-228600">
              <a:spcBef>
                <a:spcPts val="0"/>
              </a:spcBef>
              <a:spcAft>
                <a:spcPts val="0"/>
              </a:spcAft>
              <a:buFont typeface="+mj-lt"/>
              <a:buAutoNum type="arabicPeriod" startAt="3"/>
              <a:tabLst>
                <a:tab pos="990600" algn="r"/>
                <a:tab pos="1079500" algn="l"/>
                <a:tab pos="1530350" algn="r"/>
                <a:tab pos="1709738" algn="l"/>
              </a:tabLst>
            </a:pPr>
            <a:endParaRPr lang="en-CA" dirty="0">
              <a:effectLst/>
              <a:latin typeface="Times New Roman" panose="02020603050405020304" pitchFamily="18" charset="0"/>
              <a:ea typeface="Calibri" panose="020F0502020204030204" pitchFamily="34" charset="0"/>
              <a:cs typeface="Times New Roman" panose="02020603050405020304" pitchFamily="18" charset="0"/>
            </a:endParaRPr>
          </a:p>
          <a:p>
            <a:pPr marL="228600" marR="0" lvl="0" indent="-228600">
              <a:spcBef>
                <a:spcPts val="0"/>
              </a:spcBef>
              <a:spcAft>
                <a:spcPts val="0"/>
              </a:spcAft>
              <a:buFont typeface="+mj-lt"/>
              <a:buAutoNum type="arabicPeriod" startAt="3"/>
              <a:tabLst>
                <a:tab pos="990600" algn="r"/>
                <a:tab pos="1079500" algn="l"/>
                <a:tab pos="1530350" algn="r"/>
                <a:tab pos="1709738" algn="l"/>
              </a:tabLst>
            </a:pP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Fall and spring, 10-12 weeks</a:t>
            </a:r>
          </a:p>
          <a:p>
            <a:pPr marL="228600" marR="0" lvl="0" indent="-228600">
              <a:spcBef>
                <a:spcPts val="0"/>
              </a:spcBef>
              <a:spcAft>
                <a:spcPts val="0"/>
              </a:spcAft>
              <a:buFont typeface="+mj-lt"/>
              <a:buAutoNum type="arabicPeriod" startAt="3"/>
              <a:tabLst>
                <a:tab pos="990600" algn="r"/>
                <a:tab pos="1079500" algn="l"/>
                <a:tab pos="1530350" algn="r"/>
                <a:tab pos="1709738" algn="l"/>
              </a:tabLst>
            </a:pPr>
            <a:endParaRPr lang="en-CA" dirty="0">
              <a:effectLst/>
              <a:latin typeface="Times New Roman" panose="02020603050405020304" pitchFamily="18" charset="0"/>
              <a:ea typeface="Calibri" panose="020F0502020204030204" pitchFamily="34" charset="0"/>
              <a:cs typeface="Times New Roman" panose="02020603050405020304" pitchFamily="18" charset="0"/>
            </a:endParaRPr>
          </a:p>
          <a:p>
            <a:pPr marL="228600" marR="0" lvl="0" indent="-228600">
              <a:spcBef>
                <a:spcPts val="0"/>
              </a:spcBef>
              <a:spcAft>
                <a:spcPts val="0"/>
              </a:spcAft>
              <a:buFont typeface="+mj-lt"/>
              <a:buAutoNum type="arabicPeriod" startAt="3"/>
              <a:tabLst>
                <a:tab pos="990600" algn="r"/>
                <a:tab pos="1079500" algn="l"/>
                <a:tab pos="1530350" algn="r"/>
                <a:tab pos="1709738" algn="l"/>
              </a:tabLst>
            </a:pP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Ability to easily pivot to online delivery, as we did during COVID</a:t>
            </a:r>
          </a:p>
          <a:p>
            <a:pPr marL="228600" marR="0" lvl="0" indent="-228600">
              <a:spcBef>
                <a:spcPts val="0"/>
              </a:spcBef>
              <a:spcAft>
                <a:spcPts val="0"/>
              </a:spcAft>
              <a:buFont typeface="+mj-lt"/>
              <a:buAutoNum type="arabicPeriod" startAt="3"/>
              <a:tabLst>
                <a:tab pos="990600" algn="r"/>
                <a:tab pos="1079500" algn="l"/>
                <a:tab pos="1530350" algn="r"/>
                <a:tab pos="1709738" algn="l"/>
              </a:tabLst>
            </a:pPr>
            <a:endParaRPr lang="en-CA" dirty="0">
              <a:effectLst/>
              <a:latin typeface="Times New Roman" panose="02020603050405020304" pitchFamily="18" charset="0"/>
              <a:ea typeface="Calibri" panose="020F0502020204030204" pitchFamily="34" charset="0"/>
              <a:cs typeface="Times New Roman" panose="02020603050405020304" pitchFamily="18" charset="0"/>
            </a:endParaRPr>
          </a:p>
          <a:p>
            <a:pPr marL="228600" marR="0" lvl="0" indent="-228600">
              <a:spcBef>
                <a:spcPts val="0"/>
              </a:spcBef>
              <a:spcAft>
                <a:spcPts val="0"/>
              </a:spcAft>
              <a:buFont typeface="+mj-lt"/>
              <a:buAutoNum type="arabicPeriod" startAt="3"/>
              <a:tabLst>
                <a:tab pos="990600" algn="r"/>
                <a:tab pos="1079500" algn="l"/>
                <a:tab pos="1530350" algn="r"/>
                <a:tab pos="1709738" algn="l"/>
              </a:tabLst>
            </a:pP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Topics covered include:</a:t>
            </a:r>
            <a:endParaRPr lang="en-CA" dirty="0">
              <a:effectLst/>
              <a:latin typeface="Times New Roman" panose="02020603050405020304" pitchFamily="18" charset="0"/>
              <a:ea typeface="Calibri" panose="020F0502020204030204" pitchFamily="34" charset="0"/>
              <a:cs typeface="Times New Roman" panose="02020603050405020304" pitchFamily="18" charset="0"/>
            </a:endParaRPr>
          </a:p>
          <a:p>
            <a:pPr marL="539750" marR="0" lvl="0" indent="-171450">
              <a:spcBef>
                <a:spcPts val="0"/>
              </a:spcBef>
              <a:spcAft>
                <a:spcPts val="0"/>
              </a:spcAft>
              <a:buFont typeface="Arial" panose="020B0604020202020204" pitchFamily="34" charset="0"/>
              <a:buChar char="•"/>
              <a:tabLst>
                <a:tab pos="990600" algn="r"/>
                <a:tab pos="1079500" algn="l"/>
                <a:tab pos="1530350" algn="r"/>
                <a:tab pos="1709738" algn="l"/>
              </a:tabLst>
            </a:pPr>
            <a:r>
              <a:rPr lang="en-CA" sz="1000" dirty="0">
                <a:effectLst/>
                <a:latin typeface="Times New Roman" panose="02020603050405020304" pitchFamily="18" charset="0"/>
                <a:ea typeface="Calibri" panose="020F0502020204030204" pitchFamily="34" charset="0"/>
                <a:cs typeface="Times New Roman" panose="02020603050405020304" pitchFamily="18" charset="0"/>
              </a:rPr>
              <a:t>Am I going crazy? What’s normal? What’s not?</a:t>
            </a:r>
          </a:p>
          <a:p>
            <a:pPr marL="539750" marR="0" lvl="0" indent="-171450">
              <a:spcBef>
                <a:spcPts val="0"/>
              </a:spcBef>
              <a:spcAft>
                <a:spcPts val="0"/>
              </a:spcAft>
              <a:buFont typeface="Arial" panose="020B0604020202020204" pitchFamily="34" charset="0"/>
              <a:buChar char="•"/>
              <a:tabLst>
                <a:tab pos="990600" algn="r"/>
                <a:tab pos="1079500" algn="l"/>
                <a:tab pos="1530350" algn="r"/>
                <a:tab pos="1709738" algn="l"/>
              </a:tabLst>
            </a:pPr>
            <a:r>
              <a:rPr lang="en-CA" sz="1000" dirty="0">
                <a:effectLst/>
                <a:latin typeface="Times New Roman" panose="02020603050405020304" pitchFamily="18" charset="0"/>
                <a:ea typeface="Calibri" panose="020F0502020204030204" pitchFamily="34" charset="0"/>
                <a:cs typeface="Times New Roman" panose="02020603050405020304" pitchFamily="18" charset="0"/>
              </a:rPr>
              <a:t>What can I expect on the journey of grief?</a:t>
            </a:r>
          </a:p>
          <a:p>
            <a:pPr marL="539750" marR="0" lvl="0" indent="-171450">
              <a:spcBef>
                <a:spcPts val="0"/>
              </a:spcBef>
              <a:spcAft>
                <a:spcPts val="0"/>
              </a:spcAft>
              <a:buFont typeface="Arial" panose="020B0604020202020204" pitchFamily="34" charset="0"/>
              <a:buChar char="•"/>
              <a:tabLst>
                <a:tab pos="990600" algn="r"/>
                <a:tab pos="1079500" algn="l"/>
                <a:tab pos="1530350" algn="r"/>
                <a:tab pos="1709738" algn="l"/>
              </a:tabLst>
            </a:pPr>
            <a:r>
              <a:rPr lang="en-CA" sz="1000" dirty="0">
                <a:effectLst/>
                <a:latin typeface="Times New Roman" panose="02020603050405020304" pitchFamily="18" charset="0"/>
                <a:ea typeface="Calibri" panose="020F0502020204030204" pitchFamily="34" charset="0"/>
                <a:cs typeface="Times New Roman" panose="02020603050405020304" pitchFamily="18" charset="0"/>
              </a:rPr>
              <a:t>Why did this happen? Why now? Why me? Why? Why? Why?</a:t>
            </a:r>
          </a:p>
          <a:p>
            <a:pPr marL="539750" marR="0" lvl="0" indent="-171450">
              <a:spcBef>
                <a:spcPts val="0"/>
              </a:spcBef>
              <a:spcAft>
                <a:spcPts val="0"/>
              </a:spcAft>
              <a:buFont typeface="Arial" panose="020B0604020202020204" pitchFamily="34" charset="0"/>
              <a:buChar char="•"/>
              <a:tabLst>
                <a:tab pos="990600" algn="r"/>
                <a:tab pos="1079500" algn="l"/>
                <a:tab pos="1530350" algn="r"/>
                <a:tab pos="1709738" algn="l"/>
              </a:tabLst>
            </a:pPr>
            <a:r>
              <a:rPr lang="en-CA" sz="1000" dirty="0">
                <a:effectLst/>
                <a:latin typeface="Times New Roman" panose="02020603050405020304" pitchFamily="18" charset="0"/>
                <a:ea typeface="Calibri" panose="020F0502020204030204" pitchFamily="34" charset="0"/>
                <a:cs typeface="Times New Roman" panose="02020603050405020304" pitchFamily="18" charset="0"/>
              </a:rPr>
              <a:t>What are the challenges of grief? (two nights)</a:t>
            </a:r>
          </a:p>
          <a:p>
            <a:pPr marL="539750" marR="0" lvl="0" indent="-171450">
              <a:spcBef>
                <a:spcPts val="0"/>
              </a:spcBef>
              <a:spcAft>
                <a:spcPts val="0"/>
              </a:spcAft>
              <a:buFont typeface="Arial" panose="020B0604020202020204" pitchFamily="34" charset="0"/>
              <a:buChar char="•"/>
              <a:tabLst>
                <a:tab pos="990600" algn="r"/>
                <a:tab pos="1079500" algn="l"/>
                <a:tab pos="1530350" algn="r"/>
                <a:tab pos="1709738" algn="l"/>
              </a:tabLst>
            </a:pPr>
            <a:r>
              <a:rPr lang="en-CA" sz="1000" dirty="0">
                <a:effectLst/>
                <a:latin typeface="Times New Roman" panose="02020603050405020304" pitchFamily="18" charset="0"/>
                <a:ea typeface="Calibri" panose="020F0502020204030204" pitchFamily="34" charset="0"/>
                <a:cs typeface="Times New Roman" panose="02020603050405020304" pitchFamily="18" charset="0"/>
              </a:rPr>
              <a:t>What are the tasks of grieving? (two nights)</a:t>
            </a:r>
          </a:p>
          <a:p>
            <a:pPr marL="539750" marR="0" lvl="0" indent="-171450">
              <a:spcBef>
                <a:spcPts val="0"/>
              </a:spcBef>
              <a:spcAft>
                <a:spcPts val="0"/>
              </a:spcAft>
              <a:buFont typeface="Arial" panose="020B0604020202020204" pitchFamily="34" charset="0"/>
              <a:buChar char="•"/>
              <a:tabLst>
                <a:tab pos="990600" algn="r"/>
                <a:tab pos="1079500" algn="l"/>
                <a:tab pos="1530350" algn="r"/>
                <a:tab pos="1709738" algn="l"/>
              </a:tabLst>
            </a:pPr>
            <a:r>
              <a:rPr lang="en-CA" sz="1000" dirty="0">
                <a:effectLst/>
                <a:latin typeface="Times New Roman" panose="02020603050405020304" pitchFamily="18" charset="0"/>
                <a:ea typeface="Calibri" panose="020F0502020204030204" pitchFamily="34" charset="0"/>
                <a:cs typeface="Times New Roman" panose="02020603050405020304" pitchFamily="18" charset="0"/>
              </a:rPr>
              <a:t>How do I face special dates and occasions?</a:t>
            </a:r>
          </a:p>
          <a:p>
            <a:pPr marL="539750" marR="0" lvl="0" indent="-171450">
              <a:spcBef>
                <a:spcPts val="0"/>
              </a:spcBef>
              <a:spcAft>
                <a:spcPts val="0"/>
              </a:spcAft>
              <a:buFont typeface="Arial" panose="020B0604020202020204" pitchFamily="34" charset="0"/>
              <a:buChar char="•"/>
              <a:tabLst>
                <a:tab pos="990600" algn="r"/>
                <a:tab pos="1079500" algn="l"/>
                <a:tab pos="1530350" algn="r"/>
                <a:tab pos="1709738" algn="l"/>
              </a:tabLst>
            </a:pPr>
            <a:r>
              <a:rPr lang="en-CA" sz="1000" dirty="0">
                <a:effectLst/>
                <a:latin typeface="Times New Roman" panose="02020603050405020304" pitchFamily="18" charset="0"/>
                <a:ea typeface="Calibri" panose="020F0502020204030204" pitchFamily="34" charset="0"/>
                <a:cs typeface="Times New Roman" panose="02020603050405020304" pitchFamily="18" charset="0"/>
              </a:rPr>
              <a:t>Is there life after death?</a:t>
            </a:r>
          </a:p>
          <a:p>
            <a:pPr marL="539750" marR="0" lvl="0" indent="-171450">
              <a:spcBef>
                <a:spcPts val="0"/>
              </a:spcBef>
              <a:spcAft>
                <a:spcPts val="0"/>
              </a:spcAft>
              <a:buFont typeface="Arial" panose="020B0604020202020204" pitchFamily="34" charset="0"/>
              <a:buChar char="•"/>
              <a:tabLst>
                <a:tab pos="990600" algn="r"/>
                <a:tab pos="1079500" algn="l"/>
                <a:tab pos="1530350" algn="r"/>
                <a:tab pos="1709738" algn="l"/>
              </a:tabLst>
            </a:pPr>
            <a:r>
              <a:rPr lang="en-CA" sz="1000" dirty="0">
                <a:effectLst/>
                <a:latin typeface="Times New Roman" panose="02020603050405020304" pitchFamily="18" charset="0"/>
                <a:ea typeface="Calibri" panose="020F0502020204030204" pitchFamily="34" charset="0"/>
                <a:cs typeface="Times New Roman" panose="02020603050405020304" pitchFamily="18" charset="0"/>
              </a:rPr>
              <a:t>Where to from here?</a:t>
            </a:r>
          </a:p>
          <a:p>
            <a:pPr marL="228600" marR="0" lvl="0" indent="-228600">
              <a:spcBef>
                <a:spcPts val="0"/>
              </a:spcBef>
              <a:spcAft>
                <a:spcPts val="0"/>
              </a:spcAft>
              <a:buFont typeface="+mj-lt"/>
              <a:buAutoNum type="arabicPeriod" startAt="9"/>
              <a:tabLst>
                <a:tab pos="990600" algn="r"/>
                <a:tab pos="1079500" algn="l"/>
                <a:tab pos="1530350" algn="r"/>
                <a:tab pos="1709738" algn="l"/>
              </a:tabLst>
            </a:pPr>
            <a:endPar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228600" marR="0" lvl="0" indent="-228600">
              <a:spcBef>
                <a:spcPts val="0"/>
              </a:spcBef>
              <a:spcAft>
                <a:spcPts val="0"/>
              </a:spcAft>
              <a:buFont typeface="+mj-lt"/>
              <a:buAutoNum type="arabicPeriod" startAt="7"/>
              <a:tabLst>
                <a:tab pos="990600" algn="r"/>
                <a:tab pos="1079500" algn="l"/>
                <a:tab pos="1530350" algn="r"/>
                <a:tab pos="1709738" algn="l"/>
              </a:tabLst>
            </a:pP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Feedback from GC participants</a:t>
            </a:r>
          </a:p>
          <a:p>
            <a:pPr marL="228600" marR="0" lvl="0" indent="-228600">
              <a:spcBef>
                <a:spcPts val="0"/>
              </a:spcBef>
              <a:spcAft>
                <a:spcPts val="0"/>
              </a:spcAft>
              <a:buFont typeface="+mj-lt"/>
              <a:buAutoNum type="arabicPeriod" startAt="7"/>
              <a:tabLst>
                <a:tab pos="990600" algn="r"/>
                <a:tab pos="1079500" algn="l"/>
                <a:tab pos="1530350" algn="r"/>
                <a:tab pos="1709738" algn="l"/>
              </a:tabLst>
            </a:pPr>
            <a:endParaRPr lang="en-CA" dirty="0">
              <a:effectLst/>
              <a:latin typeface="Times New Roman" panose="02020603050405020304" pitchFamily="18" charset="0"/>
              <a:ea typeface="Calibri" panose="020F0502020204030204" pitchFamily="34" charset="0"/>
              <a:cs typeface="Times New Roman" panose="02020603050405020304" pitchFamily="18" charset="0"/>
            </a:endParaRPr>
          </a:p>
          <a:p>
            <a:pPr marL="228600" marR="0" lvl="0" indent="-228600">
              <a:spcBef>
                <a:spcPts val="0"/>
              </a:spcBef>
              <a:spcAft>
                <a:spcPts val="0"/>
              </a:spcAft>
              <a:buFont typeface="+mj-lt"/>
              <a:buAutoNum type="arabicPeriod" startAt="7"/>
              <a:tabLst>
                <a:tab pos="990600" algn="r"/>
                <a:tab pos="1079500" algn="l"/>
                <a:tab pos="1530350" algn="r"/>
                <a:tab pos="1709738" algn="l"/>
              </a:tabLst>
            </a:pPr>
            <a:r>
              <a:rPr lang="en-CA" dirty="0">
                <a:effectLst/>
                <a:latin typeface="Times New Roman" panose="02020603050405020304" pitchFamily="18" charset="0"/>
                <a:ea typeface="Calibri" panose="020F0502020204030204" pitchFamily="34" charset="0"/>
                <a:cs typeface="Times New Roman" panose="02020603050405020304" pitchFamily="18" charset="0"/>
              </a:rPr>
              <a:t>Concurrent activities</a:t>
            </a:r>
          </a:p>
          <a:p>
            <a:pPr marL="536575" marR="0" lvl="0" indent="-180975">
              <a:spcBef>
                <a:spcPts val="0"/>
              </a:spcBef>
              <a:spcAft>
                <a:spcPts val="0"/>
              </a:spcAft>
              <a:buFont typeface="Arial" panose="020B0604020202020204" pitchFamily="34" charset="0"/>
              <a:buChar char="•"/>
              <a:tabLst>
                <a:tab pos="990600" algn="r"/>
                <a:tab pos="1079500" algn="l"/>
                <a:tab pos="1530350" algn="r"/>
                <a:tab pos="1709738" algn="l"/>
              </a:tabLst>
            </a:pPr>
            <a:r>
              <a:rPr lang="en-CA" sz="1000" dirty="0">
                <a:effectLst/>
                <a:latin typeface="Times New Roman" panose="02020603050405020304" pitchFamily="18" charset="0"/>
                <a:ea typeface="Calibri" panose="020F0502020204030204" pitchFamily="34" charset="0"/>
                <a:cs typeface="Times New Roman" panose="02020603050405020304" pitchFamily="18" charset="0"/>
              </a:rPr>
              <a:t>Meet one-on-one with participants prior to start</a:t>
            </a:r>
          </a:p>
          <a:p>
            <a:pPr marL="536575" marR="0" lvl="0" indent="-180975">
              <a:spcBef>
                <a:spcPts val="0"/>
              </a:spcBef>
              <a:spcAft>
                <a:spcPts val="0"/>
              </a:spcAft>
              <a:buFont typeface="Arial" panose="020B0604020202020204" pitchFamily="34" charset="0"/>
              <a:buChar char="•"/>
              <a:tabLst>
                <a:tab pos="990600" algn="r"/>
                <a:tab pos="1079500" algn="l"/>
                <a:tab pos="1530350" algn="r"/>
                <a:tab pos="1709738" algn="l"/>
              </a:tabLst>
            </a:pPr>
            <a:r>
              <a:rPr lang="en-CA" sz="1000" dirty="0">
                <a:effectLst/>
                <a:latin typeface="Times New Roman" panose="02020603050405020304" pitchFamily="18" charset="0"/>
                <a:ea typeface="Calibri" panose="020F0502020204030204" pitchFamily="34" charset="0"/>
                <a:cs typeface="Times New Roman" panose="02020603050405020304" pitchFamily="18" charset="0"/>
              </a:rPr>
              <a:t>One-on-one meetings as warranted with participants, calls, weekly emails, etc.</a:t>
            </a:r>
          </a:p>
          <a:p>
            <a:pPr marL="536575" marR="0" lvl="0" indent="-180975">
              <a:spcBef>
                <a:spcPts val="0"/>
              </a:spcBef>
              <a:spcAft>
                <a:spcPts val="0"/>
              </a:spcAft>
              <a:buFont typeface="Arial" panose="020B0604020202020204" pitchFamily="34" charset="0"/>
              <a:buChar char="•"/>
              <a:tabLst>
                <a:tab pos="990600" algn="r"/>
                <a:tab pos="1079500" algn="l"/>
                <a:tab pos="1530350" algn="r"/>
                <a:tab pos="1709738" algn="l"/>
              </a:tabLst>
            </a:pPr>
            <a:r>
              <a:rPr lang="en-CA" sz="1000" dirty="0">
                <a:effectLst/>
                <a:latin typeface="Times New Roman" panose="02020603050405020304" pitchFamily="18" charset="0"/>
                <a:ea typeface="Calibri" panose="020F0502020204030204" pitchFamily="34" charset="0"/>
                <a:cs typeface="Times New Roman" panose="02020603050405020304" pitchFamily="18" charset="0"/>
              </a:rPr>
              <a:t>Post-series get-togethers</a:t>
            </a:r>
          </a:p>
          <a:p>
            <a:pPr marL="536575" marR="0" lvl="0" indent="-180975">
              <a:spcBef>
                <a:spcPts val="0"/>
              </a:spcBef>
              <a:spcAft>
                <a:spcPts val="0"/>
              </a:spcAft>
              <a:buFont typeface="Arial" panose="020B0604020202020204" pitchFamily="34" charset="0"/>
              <a:buChar char="•"/>
              <a:tabLst>
                <a:tab pos="990600" algn="r"/>
                <a:tab pos="1079500" algn="l"/>
                <a:tab pos="1530350" algn="r"/>
                <a:tab pos="1709738" algn="l"/>
              </a:tabLst>
            </a:pPr>
            <a:r>
              <a:rPr lang="en-CA" sz="1000" dirty="0">
                <a:effectLst/>
                <a:latin typeface="Times New Roman" panose="02020603050405020304" pitchFamily="18" charset="0"/>
                <a:ea typeface="Calibri" panose="020F0502020204030204" pitchFamily="34" charset="0"/>
                <a:cs typeface="Times New Roman" panose="02020603050405020304" pitchFamily="18" charset="0"/>
              </a:rPr>
              <a:t>Cards to bereaved persons connected to church</a:t>
            </a:r>
          </a:p>
          <a:p>
            <a:pPr marL="536575" marR="0" lvl="0" indent="-180975">
              <a:spcBef>
                <a:spcPts val="0"/>
              </a:spcBef>
              <a:spcAft>
                <a:spcPts val="0"/>
              </a:spcAft>
              <a:buFont typeface="Arial" panose="020B0604020202020204" pitchFamily="34" charset="0"/>
              <a:buChar char="•"/>
              <a:tabLst>
                <a:tab pos="990600" algn="r"/>
                <a:tab pos="1079500" algn="l"/>
                <a:tab pos="1530350" algn="r"/>
                <a:tab pos="1709738" algn="l"/>
              </a:tabLst>
            </a:pPr>
            <a:r>
              <a:rPr lang="en-CA" sz="1000" dirty="0">
                <a:effectLst/>
                <a:latin typeface="Times New Roman" panose="02020603050405020304" pitchFamily="18" charset="0"/>
                <a:ea typeface="Calibri" panose="020F0502020204030204" pitchFamily="34" charset="0"/>
                <a:cs typeface="Times New Roman" panose="02020603050405020304" pitchFamily="18" charset="0"/>
              </a:rPr>
              <a:t>Weekly reports to leadership and prayer teams</a:t>
            </a:r>
          </a:p>
          <a:p>
            <a:pPr marL="536575" marR="0" lvl="0" indent="-180975">
              <a:spcBef>
                <a:spcPts val="0"/>
              </a:spcBef>
              <a:spcAft>
                <a:spcPts val="0"/>
              </a:spcAft>
              <a:buFont typeface="Arial" panose="020B0604020202020204" pitchFamily="34" charset="0"/>
              <a:buChar char="•"/>
              <a:tabLst>
                <a:tab pos="990600" algn="r"/>
                <a:tab pos="1079500" algn="l"/>
                <a:tab pos="1530350" algn="r"/>
                <a:tab pos="1709738" algn="l"/>
              </a:tabLst>
            </a:pPr>
            <a:r>
              <a:rPr lang="en-CA" sz="1000" dirty="0">
                <a:effectLst/>
                <a:latin typeface="Times New Roman" panose="02020603050405020304" pitchFamily="18" charset="0"/>
                <a:ea typeface="Calibri" panose="020F0502020204030204" pitchFamily="34" charset="0"/>
                <a:cs typeface="Times New Roman" panose="02020603050405020304" pitchFamily="18" charset="0"/>
              </a:rPr>
              <a:t>Delivery of materials to participants on Zoom</a:t>
            </a:r>
          </a:p>
          <a:p>
            <a:pPr marL="536575" marR="0" lvl="0" indent="-180975">
              <a:spcBef>
                <a:spcPts val="0"/>
              </a:spcBef>
              <a:spcAft>
                <a:spcPts val="0"/>
              </a:spcAft>
              <a:buFont typeface="Arial" panose="020B0604020202020204" pitchFamily="34" charset="0"/>
              <a:buChar char="•"/>
              <a:tabLst>
                <a:tab pos="990600" algn="r"/>
                <a:tab pos="1079500" algn="l"/>
                <a:tab pos="1530350" algn="r"/>
                <a:tab pos="1709738" algn="l"/>
              </a:tabLst>
            </a:pPr>
            <a:r>
              <a:rPr lang="en-CA" sz="1000" dirty="0">
                <a:effectLst/>
                <a:latin typeface="Times New Roman" panose="02020603050405020304" pitchFamily="18" charset="0"/>
                <a:ea typeface="Calibri" panose="020F0502020204030204" pitchFamily="34" charset="0"/>
                <a:cs typeface="Times New Roman" panose="02020603050405020304" pitchFamily="18" charset="0"/>
              </a:rPr>
              <a:t>Memorial gathering for attendee that died</a:t>
            </a:r>
          </a:p>
          <a:p>
            <a:pPr marL="355600" marR="0" lvl="0">
              <a:spcBef>
                <a:spcPts val="0"/>
              </a:spcBef>
              <a:spcAft>
                <a:spcPts val="0"/>
              </a:spcAft>
              <a:tabLst>
                <a:tab pos="990600" algn="r"/>
                <a:tab pos="1079500" algn="l"/>
                <a:tab pos="1530350" algn="r"/>
                <a:tab pos="1709738" algn="l"/>
              </a:tabLst>
            </a:pPr>
            <a:endParaRPr lang="en-CA" sz="1000" dirty="0">
              <a:ea typeface="Calibri" panose="020F0502020204030204" pitchFamily="34" charset="0"/>
              <a:cs typeface="Times New Roman" panose="02020603050405020304" pitchFamily="18" charset="0"/>
            </a:endParaRPr>
          </a:p>
          <a:p>
            <a:pPr marL="6350" marR="0" lvl="0">
              <a:spcBef>
                <a:spcPts val="0"/>
              </a:spcBef>
              <a:spcAft>
                <a:spcPts val="0"/>
              </a:spcAft>
              <a:tabLst>
                <a:tab pos="990600" algn="r"/>
                <a:tab pos="1079500" algn="l"/>
                <a:tab pos="1530350" algn="r"/>
                <a:tab pos="1709738" algn="l"/>
              </a:tabLst>
            </a:pPr>
            <a:r>
              <a:rPr lang="en-CA" b="1" i="1" dirty="0">
                <a:effectLst/>
                <a:latin typeface="Times New Roman" panose="02020603050405020304" pitchFamily="18" charset="0"/>
                <a:ea typeface="Calibri" panose="020F0502020204030204" pitchFamily="34" charset="0"/>
                <a:cs typeface="Times New Roman" panose="02020603050405020304" pitchFamily="18" charset="0"/>
              </a:rPr>
              <a:t>Turn back to Ruth.</a:t>
            </a:r>
          </a:p>
          <a:p>
            <a:pPr marL="184150" indent="-184150">
              <a:tabLst>
                <a:tab pos="990600" algn="r"/>
                <a:tab pos="1079500" algn="l"/>
                <a:tab pos="1530350" algn="r"/>
                <a:tab pos="1709738" algn="l"/>
              </a:tabLst>
            </a:pPr>
            <a:endParaRPr lang="en-US" dirty="0">
              <a:latin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5C18BE21-EC63-80AC-02E4-7E25A8277688}"/>
              </a:ext>
            </a:extLst>
          </p:cNvPr>
          <p:cNvSpPr>
            <a:spLocks noGrp="1"/>
          </p:cNvSpPr>
          <p:nvPr>
            <p:ph type="sldNum" sz="quarter" idx="5"/>
          </p:nvPr>
        </p:nvSpPr>
        <p:spPr/>
        <p:txBody>
          <a:bodyPr/>
          <a:lstStyle/>
          <a:p>
            <a:fld id="{60C99F7E-61C7-DA41-BA19-0FF186D008E1}" type="slidenum">
              <a:rPr lang="en-US" smtClean="0"/>
              <a:t>18</a:t>
            </a:fld>
            <a:endParaRPr lang="en-US"/>
          </a:p>
        </p:txBody>
      </p:sp>
      <p:sp>
        <p:nvSpPr>
          <p:cNvPr id="6" name="TextBox 5">
            <a:extLst>
              <a:ext uri="{FF2B5EF4-FFF2-40B4-BE49-F238E27FC236}">
                <a16:creationId xmlns:a16="http://schemas.microsoft.com/office/drawing/2014/main" id="{890FF301-E5B0-B2A3-5411-CADCFE93B619}"/>
              </a:ext>
            </a:extLst>
          </p:cNvPr>
          <p:cNvSpPr txBox="1"/>
          <p:nvPr/>
        </p:nvSpPr>
        <p:spPr>
          <a:xfrm>
            <a:off x="4713194" y="450850"/>
            <a:ext cx="1578068" cy="1015663"/>
          </a:xfrm>
          <a:prstGeom prst="rect">
            <a:avLst/>
          </a:prstGeom>
          <a:noFill/>
        </p:spPr>
        <p:txBody>
          <a:bodyPr wrap="square">
            <a:spAutoFit/>
          </a:bodyPr>
          <a:lstStyle/>
          <a:p>
            <a:pPr algn="r"/>
            <a:r>
              <a:rPr lang="en-US" b="1" i="1" dirty="0">
                <a:latin typeface="Times New Roman" panose="02020603050405020304" pitchFamily="18" charset="0"/>
                <a:cs typeface="Times New Roman" panose="02020603050405020304" pitchFamily="18" charset="0"/>
              </a:rPr>
              <a:t>PAT</a:t>
            </a:r>
            <a:endParaRPr lang="en-US" sz="1800" b="1" i="1" dirty="0">
              <a:latin typeface="Times New Roman" panose="02020603050405020304" pitchFamily="18" charset="0"/>
              <a:cs typeface="Times New Roman" panose="02020603050405020304" pitchFamily="18" charset="0"/>
            </a:endParaRPr>
          </a:p>
          <a:p>
            <a:r>
              <a:rPr lang="en-US" sz="1400" i="1" dirty="0">
                <a:latin typeface="Times New Roman" panose="02020603050405020304" pitchFamily="18" charset="0"/>
                <a:cs typeface="Times New Roman" panose="02020603050405020304" pitchFamily="18" charset="0"/>
              </a:rPr>
              <a:t>Slide 18</a:t>
            </a:r>
          </a:p>
          <a:p>
            <a:pPr algn="r"/>
            <a:r>
              <a:rPr lang="en-US" sz="1400" i="1" dirty="0">
                <a:latin typeface="Times New Roman" panose="02020603050405020304" pitchFamily="18" charset="0"/>
                <a:cs typeface="Times New Roman" panose="02020603050405020304" pitchFamily="18" charset="0"/>
              </a:rPr>
              <a:t>15 minutes</a:t>
            </a:r>
          </a:p>
          <a:p>
            <a:r>
              <a:rPr lang="en-US" sz="1400" i="1" dirty="0">
                <a:latin typeface="Times New Roman" panose="02020603050405020304" pitchFamily="18" charset="0"/>
                <a:cs typeface="Times New Roman" panose="02020603050405020304" pitchFamily="18" charset="0"/>
              </a:rPr>
              <a:t> 8:00-8:15p</a:t>
            </a:r>
          </a:p>
        </p:txBody>
      </p:sp>
    </p:spTree>
    <p:extLst>
      <p:ext uri="{BB962C8B-B14F-4D97-AF65-F5344CB8AC3E}">
        <p14:creationId xmlns:p14="http://schemas.microsoft.com/office/powerpoint/2010/main" val="12432175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6738" y="423863"/>
            <a:ext cx="2862262" cy="1609725"/>
          </a:xfrm>
        </p:spPr>
      </p:sp>
      <p:sp>
        <p:nvSpPr>
          <p:cNvPr id="3" name="Notes Placeholder 2"/>
          <p:cNvSpPr>
            <a:spLocks noGrp="1"/>
          </p:cNvSpPr>
          <p:nvPr>
            <p:ph type="body" idx="1"/>
          </p:nvPr>
        </p:nvSpPr>
        <p:spPr>
          <a:xfrm>
            <a:off x="566738" y="2033588"/>
            <a:ext cx="5486400" cy="3600450"/>
          </a:xfrm>
        </p:spPr>
        <p:txBody>
          <a:bodyPr/>
          <a:lstStyle/>
          <a:p>
            <a:pPr marL="306388" marR="0" indent="-306388">
              <a:spcBef>
                <a:spcPts val="0"/>
              </a:spcBef>
              <a:spcAft>
                <a:spcPts val="0"/>
              </a:spcAft>
              <a:tabLst>
                <a:tab pos="990600" algn="r"/>
                <a:tab pos="1079500" algn="l"/>
                <a:tab pos="1530350" algn="r"/>
                <a:tab pos="1709738" algn="l"/>
              </a:tabLst>
            </a:pPr>
            <a:endPar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6388" marR="0" indent="-306388">
              <a:spcBef>
                <a:spcPts val="0"/>
              </a:spcBef>
              <a:spcAft>
                <a:spcPts val="0"/>
              </a:spcAft>
              <a:tabLst>
                <a:tab pos="990600" algn="r"/>
                <a:tab pos="1079500" algn="l"/>
                <a:tab pos="1530350" algn="r"/>
                <a:tab pos="1709738" algn="l"/>
              </a:tabLst>
            </a:pP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Slide 19 – GS/GC data</a:t>
            </a:r>
          </a:p>
          <a:p>
            <a:pPr marL="184150" marR="0" lvl="0" indent="-184150">
              <a:spcBef>
                <a:spcPts val="0"/>
              </a:spcBef>
              <a:spcAft>
                <a:spcPts val="0"/>
              </a:spcAft>
              <a:buFont typeface="Symbol" pitchFamily="2" charset="2"/>
              <a:buChar char=""/>
              <a:tabLst>
                <a:tab pos="990600" algn="r"/>
                <a:tab pos="1079500" algn="l"/>
                <a:tab pos="1530350" algn="r"/>
                <a:tab pos="1709738" algn="l"/>
              </a:tabLst>
            </a:pPr>
            <a:r>
              <a:rPr lang="en-CA"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Note how participants hear about the program</a:t>
            </a:r>
          </a:p>
          <a:p>
            <a:pPr marL="184150" marR="0" lvl="0" indent="-184150">
              <a:spcBef>
                <a:spcPts val="0"/>
              </a:spcBef>
              <a:spcAft>
                <a:spcPts val="0"/>
              </a:spcAft>
              <a:buFont typeface="Symbol" pitchFamily="2" charset="2"/>
              <a:buChar char=""/>
              <a:tabLst>
                <a:tab pos="990600" algn="r"/>
                <a:tab pos="1079500" algn="l"/>
                <a:tab pos="1530350" algn="r"/>
                <a:tab pos="1709738" algn="l"/>
              </a:tabLst>
            </a:pP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Types of losses experienced by participants</a:t>
            </a:r>
          </a:p>
          <a:p>
            <a:pPr marR="0" lvl="0">
              <a:spcBef>
                <a:spcPts val="0"/>
              </a:spcBef>
              <a:spcAft>
                <a:spcPts val="0"/>
              </a:spcAft>
              <a:tabLst>
                <a:tab pos="990600" algn="r"/>
                <a:tab pos="1079500" algn="l"/>
                <a:tab pos="1530350" algn="r"/>
                <a:tab pos="1709738" algn="l"/>
              </a:tabLst>
            </a:pPr>
            <a:endParaRPr lang="en-CA"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C13CF9D6-D1A9-062C-32CE-C2AE93584617}"/>
              </a:ext>
            </a:extLst>
          </p:cNvPr>
          <p:cNvSpPr>
            <a:spLocks noGrp="1"/>
          </p:cNvSpPr>
          <p:nvPr>
            <p:ph type="sldNum" sz="quarter" idx="5"/>
          </p:nvPr>
        </p:nvSpPr>
        <p:spPr/>
        <p:txBody>
          <a:bodyPr/>
          <a:lstStyle/>
          <a:p>
            <a:fld id="{60C99F7E-61C7-DA41-BA19-0FF186D008E1}" type="slidenum">
              <a:rPr lang="en-US" smtClean="0"/>
              <a:t>19</a:t>
            </a:fld>
            <a:endParaRPr lang="en-US"/>
          </a:p>
        </p:txBody>
      </p:sp>
      <p:sp>
        <p:nvSpPr>
          <p:cNvPr id="6" name="TextBox 5">
            <a:extLst>
              <a:ext uri="{FF2B5EF4-FFF2-40B4-BE49-F238E27FC236}">
                <a16:creationId xmlns:a16="http://schemas.microsoft.com/office/drawing/2014/main" id="{5EC4275D-32BC-63A4-8EB0-5B714E7B6D19}"/>
              </a:ext>
            </a:extLst>
          </p:cNvPr>
          <p:cNvSpPr txBox="1"/>
          <p:nvPr/>
        </p:nvSpPr>
        <p:spPr>
          <a:xfrm>
            <a:off x="4713194" y="450850"/>
            <a:ext cx="1578068" cy="1015663"/>
          </a:xfrm>
          <a:prstGeom prst="rect">
            <a:avLst/>
          </a:prstGeom>
          <a:noFill/>
        </p:spPr>
        <p:txBody>
          <a:bodyPr wrap="square">
            <a:spAutoFit/>
          </a:bodyPr>
          <a:lstStyle/>
          <a:p>
            <a:pPr algn="r"/>
            <a:r>
              <a:rPr lang="en-US" b="1" i="1" dirty="0">
                <a:latin typeface="Times New Roman" panose="02020603050405020304" pitchFamily="18" charset="0"/>
                <a:cs typeface="Times New Roman" panose="02020603050405020304" pitchFamily="18" charset="0"/>
              </a:rPr>
              <a:t>RUTH</a:t>
            </a:r>
            <a:endParaRPr lang="en-US" sz="1800" b="1" i="1" dirty="0">
              <a:latin typeface="Times New Roman" panose="02020603050405020304" pitchFamily="18" charset="0"/>
              <a:cs typeface="Times New Roman" panose="02020603050405020304" pitchFamily="18" charset="0"/>
            </a:endParaRPr>
          </a:p>
          <a:p>
            <a:r>
              <a:rPr lang="en-US" sz="1400" i="1" dirty="0">
                <a:latin typeface="Times New Roman" panose="02020603050405020304" pitchFamily="18" charset="0"/>
                <a:cs typeface="Times New Roman" panose="02020603050405020304" pitchFamily="18" charset="0"/>
              </a:rPr>
              <a:t>Slides 19-21</a:t>
            </a:r>
          </a:p>
          <a:p>
            <a:pPr algn="r"/>
            <a:r>
              <a:rPr lang="en-US" sz="1400" i="1" dirty="0">
                <a:latin typeface="Times New Roman" panose="02020603050405020304" pitchFamily="18" charset="0"/>
                <a:cs typeface="Times New Roman" panose="02020603050405020304" pitchFamily="18" charset="0"/>
              </a:rPr>
              <a:t>4 minutes</a:t>
            </a:r>
          </a:p>
          <a:p>
            <a:r>
              <a:rPr lang="en-US" sz="1400" i="1" dirty="0">
                <a:latin typeface="Times New Roman" panose="02020603050405020304" pitchFamily="18" charset="0"/>
                <a:cs typeface="Times New Roman" panose="02020603050405020304" pitchFamily="18" charset="0"/>
              </a:rPr>
              <a:t> 8:15-8:19p</a:t>
            </a:r>
          </a:p>
        </p:txBody>
      </p:sp>
    </p:spTree>
    <p:extLst>
      <p:ext uri="{BB962C8B-B14F-4D97-AF65-F5344CB8AC3E}">
        <p14:creationId xmlns:p14="http://schemas.microsoft.com/office/powerpoint/2010/main" val="512534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6738" y="450850"/>
            <a:ext cx="2862262" cy="1609725"/>
          </a:xfrm>
        </p:spPr>
      </p:sp>
      <p:sp>
        <p:nvSpPr>
          <p:cNvPr id="3" name="Notes Placeholder 2"/>
          <p:cNvSpPr>
            <a:spLocks noGrp="1"/>
          </p:cNvSpPr>
          <p:nvPr>
            <p:ph type="body" idx="1"/>
          </p:nvPr>
        </p:nvSpPr>
        <p:spPr>
          <a:xfrm>
            <a:off x="566738" y="2060575"/>
            <a:ext cx="5486400" cy="2188508"/>
          </a:xfrm>
        </p:spPr>
        <p:txBody>
          <a:bodyPr/>
          <a:lstStyle/>
          <a:p>
            <a:pPr marL="12700" marR="0">
              <a:spcBef>
                <a:spcPts val="0"/>
              </a:spcBef>
              <a:spcAft>
                <a:spcPts val="0"/>
              </a:spcAft>
            </a:pPr>
            <a:endPar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12700" marR="0">
              <a:spcBef>
                <a:spcPts val="0"/>
              </a:spcBef>
              <a:spcAft>
                <a:spcPts val="0"/>
              </a:spcAft>
            </a:pP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Slide 2 – Housekeeping</a:t>
            </a:r>
            <a:endParaRPr lang="en-CA" dirty="0">
              <a:effectLst/>
              <a:latin typeface="Times New Roman" panose="02020603050405020304" pitchFamily="18" charset="0"/>
              <a:ea typeface="Calibri" panose="020F0502020204030204" pitchFamily="34" charset="0"/>
              <a:cs typeface="Times New Roman" panose="02020603050405020304" pitchFamily="18" charset="0"/>
            </a:endParaRPr>
          </a:p>
          <a:p>
            <a:pPr marL="182563" marR="0" lvl="0" indent="-182563">
              <a:spcBef>
                <a:spcPts val="0"/>
              </a:spcBef>
              <a:spcAft>
                <a:spcPts val="0"/>
              </a:spcAft>
              <a:buFont typeface="Symbol" pitchFamily="2" charset="2"/>
              <a:buChar char=""/>
            </a:pP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In sharing, we are on sacred ground; mutual respect of all persons and experiences; no right or wrong answers; guarding confidentiality; sharing is optional––share only what you want, if you want; resist the urge to compare experiences.</a:t>
            </a:r>
            <a:endParaRPr lang="en-CA" dirty="0">
              <a:effectLst/>
              <a:latin typeface="Times New Roman" panose="02020603050405020304" pitchFamily="18" charset="0"/>
              <a:ea typeface="Calibri" panose="020F0502020204030204" pitchFamily="34" charset="0"/>
              <a:cs typeface="Times New Roman" panose="02020603050405020304" pitchFamily="18" charset="0"/>
            </a:endParaRPr>
          </a:p>
          <a:p>
            <a:pPr marL="182563" marR="0" lvl="0" indent="-182563">
              <a:spcBef>
                <a:spcPts val="0"/>
              </a:spcBef>
              <a:spcAft>
                <a:spcPts val="0"/>
              </a:spcAft>
              <a:buFont typeface="Symbol" pitchFamily="2" charset="2"/>
              <a:buChar char=""/>
            </a:pP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Ensure everyone has their binders with schedule, outline, etc.</a:t>
            </a:r>
            <a:endParaRPr lang="en-CA"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8C84ECE1-B853-DD4D-955B-1A7FD04FFC4A}"/>
              </a:ext>
            </a:extLst>
          </p:cNvPr>
          <p:cNvSpPr>
            <a:spLocks noGrp="1"/>
          </p:cNvSpPr>
          <p:nvPr>
            <p:ph type="sldNum" sz="quarter" idx="5"/>
          </p:nvPr>
        </p:nvSpPr>
        <p:spPr/>
        <p:txBody>
          <a:bodyPr/>
          <a:lstStyle/>
          <a:p>
            <a:fld id="{60C99F7E-61C7-DA41-BA19-0FF186D008E1}" type="slidenum">
              <a:rPr lang="en-US" smtClean="0">
                <a:latin typeface="Times New Roman" panose="02020603050405020304" pitchFamily="18" charset="0"/>
                <a:cs typeface="Times New Roman" panose="02020603050405020304" pitchFamily="18" charset="0"/>
              </a:rPr>
              <a:t>2</a:t>
            </a:fld>
            <a:endParaRPr lang="en-US"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94C70D7D-52F6-9E5C-8DFC-7F934DDBA552}"/>
              </a:ext>
            </a:extLst>
          </p:cNvPr>
          <p:cNvSpPr txBox="1"/>
          <p:nvPr/>
        </p:nvSpPr>
        <p:spPr>
          <a:xfrm>
            <a:off x="4713194" y="450850"/>
            <a:ext cx="1578068" cy="1015663"/>
          </a:xfrm>
          <a:prstGeom prst="rect">
            <a:avLst/>
          </a:prstGeom>
          <a:noFill/>
        </p:spPr>
        <p:txBody>
          <a:bodyPr wrap="square">
            <a:spAutoFit/>
          </a:bodyPr>
          <a:lstStyle/>
          <a:p>
            <a:pPr algn="r"/>
            <a:r>
              <a:rPr lang="en-US" sz="1800" b="1" i="1" dirty="0">
                <a:latin typeface="Times New Roman" panose="02020603050405020304" pitchFamily="18" charset="0"/>
                <a:cs typeface="Times New Roman" panose="02020603050405020304" pitchFamily="18" charset="0"/>
              </a:rPr>
              <a:t>FRED</a:t>
            </a:r>
          </a:p>
          <a:p>
            <a:r>
              <a:rPr lang="en-US" sz="1400" i="1" dirty="0">
                <a:latin typeface="Times New Roman" panose="02020603050405020304" pitchFamily="18" charset="0"/>
                <a:cs typeface="Times New Roman" panose="02020603050405020304" pitchFamily="18" charset="0"/>
              </a:rPr>
              <a:t>Slides 1-4</a:t>
            </a:r>
          </a:p>
          <a:p>
            <a:pPr algn="r"/>
            <a:r>
              <a:rPr lang="en-US" sz="1400" i="1" dirty="0">
                <a:latin typeface="Times New Roman" panose="02020603050405020304" pitchFamily="18" charset="0"/>
                <a:cs typeface="Times New Roman" panose="02020603050405020304" pitchFamily="18" charset="0"/>
              </a:rPr>
              <a:t>10 minutes</a:t>
            </a:r>
          </a:p>
          <a:p>
            <a:r>
              <a:rPr lang="en-US" sz="1400" i="1" dirty="0">
                <a:latin typeface="Times New Roman" panose="02020603050405020304" pitchFamily="18" charset="0"/>
                <a:cs typeface="Times New Roman" panose="02020603050405020304" pitchFamily="18" charset="0"/>
              </a:rPr>
              <a:t> 6:15-6:25p</a:t>
            </a:r>
          </a:p>
        </p:txBody>
      </p:sp>
    </p:spTree>
    <p:extLst>
      <p:ext uri="{BB962C8B-B14F-4D97-AF65-F5344CB8AC3E}">
        <p14:creationId xmlns:p14="http://schemas.microsoft.com/office/powerpoint/2010/main" val="32248436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6738" y="423863"/>
            <a:ext cx="2862262" cy="1609725"/>
          </a:xfrm>
        </p:spPr>
      </p:sp>
      <p:sp>
        <p:nvSpPr>
          <p:cNvPr id="3" name="Notes Placeholder 2"/>
          <p:cNvSpPr>
            <a:spLocks noGrp="1"/>
          </p:cNvSpPr>
          <p:nvPr>
            <p:ph type="body" idx="1"/>
          </p:nvPr>
        </p:nvSpPr>
        <p:spPr>
          <a:xfrm>
            <a:off x="566738" y="2033588"/>
            <a:ext cx="5486400" cy="3600450"/>
          </a:xfrm>
        </p:spPr>
        <p:txBody>
          <a:bodyPr/>
          <a:lstStyle/>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Slide 20</a:t>
            </a: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GS/GC data</a:t>
            </a:r>
          </a:p>
          <a:p>
            <a:endParaRPr lang="en-US" dirty="0"/>
          </a:p>
        </p:txBody>
      </p:sp>
      <p:sp>
        <p:nvSpPr>
          <p:cNvPr id="5" name="Slide Number Placeholder 4">
            <a:extLst>
              <a:ext uri="{FF2B5EF4-FFF2-40B4-BE49-F238E27FC236}">
                <a16:creationId xmlns:a16="http://schemas.microsoft.com/office/drawing/2014/main" id="{F00BB6E6-D179-D3D8-6B13-56B50ABB1ACE}"/>
              </a:ext>
            </a:extLst>
          </p:cNvPr>
          <p:cNvSpPr>
            <a:spLocks noGrp="1"/>
          </p:cNvSpPr>
          <p:nvPr>
            <p:ph type="sldNum" sz="quarter" idx="5"/>
          </p:nvPr>
        </p:nvSpPr>
        <p:spPr/>
        <p:txBody>
          <a:bodyPr/>
          <a:lstStyle/>
          <a:p>
            <a:fld id="{60C99F7E-61C7-DA41-BA19-0FF186D008E1}" type="slidenum">
              <a:rPr lang="en-US" smtClean="0"/>
              <a:t>20</a:t>
            </a:fld>
            <a:endParaRPr lang="en-US"/>
          </a:p>
        </p:txBody>
      </p:sp>
      <p:sp>
        <p:nvSpPr>
          <p:cNvPr id="6" name="TextBox 5">
            <a:extLst>
              <a:ext uri="{FF2B5EF4-FFF2-40B4-BE49-F238E27FC236}">
                <a16:creationId xmlns:a16="http://schemas.microsoft.com/office/drawing/2014/main" id="{451979DF-993A-9163-FF90-28F7B179E10C}"/>
              </a:ext>
            </a:extLst>
          </p:cNvPr>
          <p:cNvSpPr txBox="1"/>
          <p:nvPr/>
        </p:nvSpPr>
        <p:spPr>
          <a:xfrm>
            <a:off x="4713194" y="450850"/>
            <a:ext cx="1578068" cy="1015663"/>
          </a:xfrm>
          <a:prstGeom prst="rect">
            <a:avLst/>
          </a:prstGeom>
          <a:noFill/>
        </p:spPr>
        <p:txBody>
          <a:bodyPr wrap="square">
            <a:spAutoFit/>
          </a:bodyPr>
          <a:lstStyle/>
          <a:p>
            <a:pPr algn="r"/>
            <a:r>
              <a:rPr lang="en-US" b="1" i="1" dirty="0">
                <a:latin typeface="Times New Roman" panose="02020603050405020304" pitchFamily="18" charset="0"/>
                <a:cs typeface="Times New Roman" panose="02020603050405020304" pitchFamily="18" charset="0"/>
              </a:rPr>
              <a:t>RUTH</a:t>
            </a:r>
            <a:endParaRPr lang="en-US" sz="1800" b="1" i="1" dirty="0">
              <a:latin typeface="Times New Roman" panose="02020603050405020304" pitchFamily="18" charset="0"/>
              <a:cs typeface="Times New Roman" panose="02020603050405020304" pitchFamily="18" charset="0"/>
            </a:endParaRPr>
          </a:p>
          <a:p>
            <a:r>
              <a:rPr lang="en-US" sz="1400" i="1" dirty="0">
                <a:latin typeface="Times New Roman" panose="02020603050405020304" pitchFamily="18" charset="0"/>
                <a:cs typeface="Times New Roman" panose="02020603050405020304" pitchFamily="18" charset="0"/>
              </a:rPr>
              <a:t>Slides 19-21</a:t>
            </a:r>
          </a:p>
          <a:p>
            <a:pPr algn="r"/>
            <a:r>
              <a:rPr lang="en-US" sz="1400" i="1" dirty="0">
                <a:latin typeface="Times New Roman" panose="02020603050405020304" pitchFamily="18" charset="0"/>
                <a:cs typeface="Times New Roman" panose="02020603050405020304" pitchFamily="18" charset="0"/>
              </a:rPr>
              <a:t>4 minutes</a:t>
            </a:r>
          </a:p>
          <a:p>
            <a:r>
              <a:rPr lang="en-US" sz="1400" i="1" dirty="0">
                <a:latin typeface="Times New Roman" panose="02020603050405020304" pitchFamily="18" charset="0"/>
                <a:cs typeface="Times New Roman" panose="02020603050405020304" pitchFamily="18" charset="0"/>
              </a:rPr>
              <a:t> 8:15-8:19p</a:t>
            </a:r>
          </a:p>
        </p:txBody>
      </p:sp>
    </p:spTree>
    <p:extLst>
      <p:ext uri="{BB962C8B-B14F-4D97-AF65-F5344CB8AC3E}">
        <p14:creationId xmlns:p14="http://schemas.microsoft.com/office/powerpoint/2010/main" val="15821593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6738" y="423863"/>
            <a:ext cx="2862262" cy="1609725"/>
          </a:xfrm>
        </p:spPr>
      </p:sp>
      <p:sp>
        <p:nvSpPr>
          <p:cNvPr id="3" name="Notes Placeholder 2"/>
          <p:cNvSpPr>
            <a:spLocks noGrp="1"/>
          </p:cNvSpPr>
          <p:nvPr>
            <p:ph type="body" idx="1"/>
          </p:nvPr>
        </p:nvSpPr>
        <p:spPr>
          <a:xfrm>
            <a:off x="566738" y="2033588"/>
            <a:ext cx="5486400" cy="1361794"/>
          </a:xfrm>
        </p:spPr>
        <p:txBody>
          <a:bodyPr/>
          <a:lstStyle/>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Slide 21</a:t>
            </a: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GS/GC data</a:t>
            </a:r>
          </a:p>
          <a:p>
            <a:endPar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Whereas GS followed a rigid set of topics, our GC curriculum allows for flexibility of topics, depending on kinds of losses, needs of group, and where they are in their faith journey (i.e., may replace Is There Life after Death with Why Do Christians Suffer?)</a:t>
            </a:r>
          </a:p>
          <a:p>
            <a:endParaRPr lang="en-CA" dirty="0">
              <a:solidFill>
                <a:srgbClr val="000000"/>
              </a:solidFill>
              <a:ea typeface="Calibri" panose="020F0502020204030204" pitchFamily="34" charset="0"/>
              <a:cs typeface="Times New Roman" panose="02020603050405020304" pitchFamily="18" charset="0"/>
            </a:endParaRPr>
          </a:p>
          <a:p>
            <a:endPar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CA" dirty="0">
              <a:solidFill>
                <a:srgbClr val="000000"/>
              </a:solidFill>
              <a:ea typeface="Calibri" panose="020F0502020204030204" pitchFamily="34" charset="0"/>
              <a:cs typeface="Times New Roman" panose="02020603050405020304" pitchFamily="18" charset="0"/>
            </a:endParaRPr>
          </a:p>
          <a:p>
            <a:endPar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CA" dirty="0">
              <a:solidFill>
                <a:srgbClr val="000000"/>
              </a:solidFill>
              <a:ea typeface="Calibri" panose="020F0502020204030204" pitchFamily="34" charset="0"/>
              <a:cs typeface="Times New Roman" panose="02020603050405020304" pitchFamily="18" charset="0"/>
            </a:endParaRPr>
          </a:p>
          <a:p>
            <a:endPar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CA" dirty="0">
              <a:solidFill>
                <a:srgbClr val="000000"/>
              </a:solidFill>
              <a:ea typeface="Calibri" panose="020F0502020204030204" pitchFamily="34" charset="0"/>
              <a:cs typeface="Times New Roman" panose="02020603050405020304" pitchFamily="18" charset="0"/>
            </a:endParaRPr>
          </a:p>
          <a:p>
            <a:endPar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5" name="Slide Number Placeholder 4">
            <a:extLst>
              <a:ext uri="{FF2B5EF4-FFF2-40B4-BE49-F238E27FC236}">
                <a16:creationId xmlns:a16="http://schemas.microsoft.com/office/drawing/2014/main" id="{202E161F-1B8C-CBAB-D29A-8747E11C046C}"/>
              </a:ext>
            </a:extLst>
          </p:cNvPr>
          <p:cNvSpPr>
            <a:spLocks noGrp="1"/>
          </p:cNvSpPr>
          <p:nvPr>
            <p:ph type="sldNum" sz="quarter" idx="5"/>
          </p:nvPr>
        </p:nvSpPr>
        <p:spPr/>
        <p:txBody>
          <a:bodyPr/>
          <a:lstStyle/>
          <a:p>
            <a:fld id="{60C99F7E-61C7-DA41-BA19-0FF186D008E1}" type="slidenum">
              <a:rPr lang="en-US" smtClean="0"/>
              <a:t>21</a:t>
            </a:fld>
            <a:endParaRPr lang="en-US"/>
          </a:p>
        </p:txBody>
      </p:sp>
      <p:sp>
        <p:nvSpPr>
          <p:cNvPr id="6" name="TextBox 5">
            <a:extLst>
              <a:ext uri="{FF2B5EF4-FFF2-40B4-BE49-F238E27FC236}">
                <a16:creationId xmlns:a16="http://schemas.microsoft.com/office/drawing/2014/main" id="{BD5CE160-87CF-F65A-0637-6DA79C9E9B54}"/>
              </a:ext>
            </a:extLst>
          </p:cNvPr>
          <p:cNvSpPr txBox="1"/>
          <p:nvPr/>
        </p:nvSpPr>
        <p:spPr>
          <a:xfrm>
            <a:off x="4713194" y="450850"/>
            <a:ext cx="1578068" cy="1446550"/>
          </a:xfrm>
          <a:prstGeom prst="rect">
            <a:avLst/>
          </a:prstGeom>
          <a:noFill/>
        </p:spPr>
        <p:txBody>
          <a:bodyPr wrap="square">
            <a:spAutoFit/>
          </a:bodyPr>
          <a:lstStyle/>
          <a:p>
            <a:pPr algn="r"/>
            <a:r>
              <a:rPr lang="en-US" b="1" i="1" dirty="0">
                <a:latin typeface="Times New Roman" panose="02020603050405020304" pitchFamily="18" charset="0"/>
                <a:cs typeface="Times New Roman" panose="02020603050405020304" pitchFamily="18" charset="0"/>
              </a:rPr>
              <a:t>RUTH</a:t>
            </a:r>
            <a:endParaRPr lang="en-US" sz="1800" b="1" i="1" dirty="0">
              <a:latin typeface="Times New Roman" panose="02020603050405020304" pitchFamily="18" charset="0"/>
              <a:cs typeface="Times New Roman" panose="02020603050405020304" pitchFamily="18" charset="0"/>
            </a:endParaRPr>
          </a:p>
          <a:p>
            <a:r>
              <a:rPr lang="en-US" sz="1400" i="1" dirty="0">
                <a:latin typeface="Times New Roman" panose="02020603050405020304" pitchFamily="18" charset="0"/>
                <a:cs typeface="Times New Roman" panose="02020603050405020304" pitchFamily="18" charset="0"/>
              </a:rPr>
              <a:t>Slides 19-21</a:t>
            </a:r>
          </a:p>
          <a:p>
            <a:pPr algn="r"/>
            <a:r>
              <a:rPr lang="en-US" sz="1400" i="1" dirty="0">
                <a:latin typeface="Times New Roman" panose="02020603050405020304" pitchFamily="18" charset="0"/>
                <a:cs typeface="Times New Roman" panose="02020603050405020304" pitchFamily="18" charset="0"/>
              </a:rPr>
              <a:t>4 minutes</a:t>
            </a:r>
          </a:p>
          <a:p>
            <a:r>
              <a:rPr lang="en-US" sz="1400" i="1" dirty="0">
                <a:latin typeface="Times New Roman" panose="02020603050405020304" pitchFamily="18" charset="0"/>
                <a:cs typeface="Times New Roman" panose="02020603050405020304" pitchFamily="18" charset="0"/>
              </a:rPr>
              <a:t> 8:15-8:19p</a:t>
            </a:r>
          </a:p>
          <a:p>
            <a:endParaRPr lang="en-US" sz="1400" i="1" dirty="0">
              <a:latin typeface="Times New Roman" panose="02020603050405020304" pitchFamily="18" charset="0"/>
              <a:cs typeface="Times New Roman" panose="02020603050405020304" pitchFamily="18" charset="0"/>
            </a:endParaRPr>
          </a:p>
          <a:p>
            <a:endParaRPr lang="en-US" sz="1400" i="1"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C86B1796-9F4C-5724-9546-7C8EEB070B02}"/>
              </a:ext>
            </a:extLst>
          </p:cNvPr>
          <p:cNvPicPr>
            <a:picLocks noChangeAspect="1"/>
          </p:cNvPicPr>
          <p:nvPr/>
        </p:nvPicPr>
        <p:blipFill>
          <a:blip r:embed="rId3"/>
          <a:stretch>
            <a:fillRect/>
          </a:stretch>
        </p:blipFill>
        <p:spPr>
          <a:xfrm>
            <a:off x="566738" y="4572000"/>
            <a:ext cx="2862262" cy="1638493"/>
          </a:xfrm>
          <a:prstGeom prst="rect">
            <a:avLst/>
          </a:prstGeom>
        </p:spPr>
      </p:pic>
      <p:sp>
        <p:nvSpPr>
          <p:cNvPr id="8" name="TextBox 7">
            <a:extLst>
              <a:ext uri="{FF2B5EF4-FFF2-40B4-BE49-F238E27FC236}">
                <a16:creationId xmlns:a16="http://schemas.microsoft.com/office/drawing/2014/main" id="{CEB06248-155A-21CB-CFC0-BBED59E17AD7}"/>
              </a:ext>
            </a:extLst>
          </p:cNvPr>
          <p:cNvSpPr txBox="1"/>
          <p:nvPr/>
        </p:nvSpPr>
        <p:spPr>
          <a:xfrm>
            <a:off x="4047565" y="4568031"/>
            <a:ext cx="2294311" cy="1015663"/>
          </a:xfrm>
          <a:prstGeom prst="rect">
            <a:avLst/>
          </a:prstGeom>
          <a:noFill/>
        </p:spPr>
        <p:txBody>
          <a:bodyPr wrap="square">
            <a:spAutoFit/>
          </a:bodyPr>
          <a:lstStyle/>
          <a:p>
            <a:pPr algn="r"/>
            <a:r>
              <a:rPr lang="en-US" b="1" i="1" dirty="0">
                <a:latin typeface="Times New Roman" panose="02020603050405020304" pitchFamily="18" charset="0"/>
                <a:cs typeface="Times New Roman" panose="02020603050405020304" pitchFamily="18" charset="0"/>
              </a:rPr>
              <a:t>RUTH</a:t>
            </a:r>
            <a:endParaRPr lang="en-US" sz="1800" b="1" i="1" dirty="0">
              <a:latin typeface="Times New Roman" panose="02020603050405020304" pitchFamily="18" charset="0"/>
              <a:cs typeface="Times New Roman" panose="02020603050405020304" pitchFamily="18" charset="0"/>
            </a:endParaRPr>
          </a:p>
          <a:p>
            <a:r>
              <a:rPr lang="en-US" sz="1400" i="1" dirty="0">
                <a:highlight>
                  <a:srgbClr val="FFFF00"/>
                </a:highlight>
                <a:latin typeface="Times New Roman" panose="02020603050405020304" pitchFamily="18" charset="0"/>
                <a:cs typeface="Times New Roman" panose="02020603050405020304" pitchFamily="18" charset="0"/>
              </a:rPr>
              <a:t>Grief Care, week #3 slides</a:t>
            </a:r>
          </a:p>
          <a:p>
            <a:pPr algn="r"/>
            <a:r>
              <a:rPr lang="en-US" sz="1400" i="1" dirty="0">
                <a:highlight>
                  <a:srgbClr val="FFFF00"/>
                </a:highlight>
                <a:latin typeface="Times New Roman" panose="02020603050405020304" pitchFamily="18" charset="0"/>
                <a:cs typeface="Times New Roman" panose="02020603050405020304" pitchFamily="18" charset="0"/>
              </a:rPr>
              <a:t>16 minutes</a:t>
            </a:r>
          </a:p>
          <a:p>
            <a:r>
              <a:rPr lang="en-US" sz="1400" i="1" dirty="0">
                <a:highlight>
                  <a:srgbClr val="FFFF00"/>
                </a:highlight>
                <a:latin typeface="Times New Roman" panose="02020603050405020304" pitchFamily="18" charset="0"/>
                <a:cs typeface="Times New Roman" panose="02020603050405020304" pitchFamily="18" charset="0"/>
              </a:rPr>
              <a:t> 8:19-8:35p</a:t>
            </a:r>
          </a:p>
        </p:txBody>
      </p:sp>
    </p:spTree>
    <p:extLst>
      <p:ext uri="{BB962C8B-B14F-4D97-AF65-F5344CB8AC3E}">
        <p14:creationId xmlns:p14="http://schemas.microsoft.com/office/powerpoint/2010/main" val="30955507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8325" y="423863"/>
            <a:ext cx="2860675" cy="1609725"/>
          </a:xfrm>
        </p:spPr>
      </p:sp>
      <p:sp>
        <p:nvSpPr>
          <p:cNvPr id="3" name="Notes Placeholder 2"/>
          <p:cNvSpPr>
            <a:spLocks noGrp="1"/>
          </p:cNvSpPr>
          <p:nvPr>
            <p:ph type="body" idx="1"/>
          </p:nvPr>
        </p:nvSpPr>
        <p:spPr>
          <a:xfrm>
            <a:off x="568325" y="2033588"/>
            <a:ext cx="5486400" cy="3600450"/>
          </a:xfrm>
        </p:spPr>
        <p:txBody>
          <a:bodyPr/>
          <a:lstStyle/>
          <a:p>
            <a:pPr marL="9525" marR="0" indent="9525">
              <a:spcBef>
                <a:spcPts val="0"/>
              </a:spcBef>
              <a:spcAft>
                <a:spcPts val="0"/>
              </a:spcAft>
            </a:pPr>
            <a:endPar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9525" marR="0" indent="9525">
              <a:spcBef>
                <a:spcPts val="0"/>
              </a:spcBef>
              <a:spcAft>
                <a:spcPts val="0"/>
              </a:spcAft>
            </a:pP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Slide 22 – Where we are headed tomorrow</a:t>
            </a:r>
            <a:endParaRPr lang="en-CA" dirty="0">
              <a:effectLst/>
              <a:latin typeface="Times New Roman" panose="02020603050405020304" pitchFamily="18" charset="0"/>
              <a:ea typeface="Calibri" panose="020F0502020204030204" pitchFamily="34" charset="0"/>
              <a:cs typeface="Times New Roman" panose="02020603050405020304" pitchFamily="18" charset="0"/>
            </a:endParaRPr>
          </a:p>
          <a:p>
            <a:pPr marL="142875" marR="0" lvl="0" indent="-142875">
              <a:spcBef>
                <a:spcPts val="0"/>
              </a:spcBef>
              <a:spcAft>
                <a:spcPts val="0"/>
              </a:spcAft>
              <a:buFont typeface="Symbol" pitchFamily="2" charset="2"/>
              <a:buChar char=""/>
            </a:pP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Review schedule per slide</a:t>
            </a:r>
            <a:endParaRPr lang="en-CA" dirty="0">
              <a:effectLst/>
              <a:latin typeface="Times New Roman" panose="02020603050405020304" pitchFamily="18" charset="0"/>
              <a:ea typeface="Calibri" panose="020F0502020204030204" pitchFamily="34" charset="0"/>
              <a:cs typeface="Times New Roman" panose="02020603050405020304" pitchFamily="18" charset="0"/>
            </a:endParaRPr>
          </a:p>
          <a:p>
            <a:pPr marL="142875" marR="0" lvl="0" indent="-142875">
              <a:spcBef>
                <a:spcPts val="0"/>
              </a:spcBef>
              <a:spcAft>
                <a:spcPts val="0"/>
              </a:spcAft>
              <a:buFont typeface="Symbol" pitchFamily="2" charset="2"/>
              <a:buChar char=""/>
            </a:pP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Reference a cloud of witnesses: “Men and women out of the pages of Scripture, heroes from history, poets, storytellers, composers, and people from around the world, all of whom show us that we have not suffered alone nor in vain. They remind us that life is bigger than loss because God is bigger than loss. They bear witness to the truth that pain and death do not have the final words; God does” (</a:t>
            </a:r>
            <a:r>
              <a:rPr lang="en-CA"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Sittser</a:t>
            </a: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2004, 192-93).</a:t>
            </a:r>
            <a:endParaRPr lang="en-CA" dirty="0">
              <a:effectLst/>
              <a:latin typeface="Times New Roman" panose="02020603050405020304" pitchFamily="18" charset="0"/>
              <a:ea typeface="Calibri" panose="020F0502020204030204" pitchFamily="34" charset="0"/>
              <a:cs typeface="Times New Roman" panose="02020603050405020304" pitchFamily="18" charset="0"/>
            </a:endParaRPr>
          </a:p>
          <a:p>
            <a:pPr marL="142875" marR="0" lvl="0" indent="-142875">
              <a:spcBef>
                <a:spcPts val="0"/>
              </a:spcBef>
              <a:spcAft>
                <a:spcPts val="0"/>
              </a:spcAft>
              <a:buFont typeface="Symbol" pitchFamily="2" charset="2"/>
              <a:buChar char=""/>
            </a:pP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 few classic examples: Dietrich Bonhoeffer, Steven Curtis Chapman, Isaiah Majok </a:t>
            </a:r>
            <a:r>
              <a:rPr lang="en-CA"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Dau</a:t>
            </a: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Brian Doerksen, Susan Duke, Elisabeth Elliot, Mike Janzen, C.S. Lewis, Rick Warren, Alan Wolfelt, Helen Steiner Rice, Horatio Spafford, Corrie ten Boom, John Tucker.</a:t>
            </a:r>
            <a:endParaRPr lang="en-CA" dirty="0">
              <a:effectLst/>
              <a:latin typeface="Times New Roman" panose="02020603050405020304" pitchFamily="18" charset="0"/>
              <a:ea typeface="Calibri" panose="020F0502020204030204" pitchFamily="34" charset="0"/>
              <a:cs typeface="Times New Roman" panose="02020603050405020304" pitchFamily="18" charset="0"/>
            </a:endParaRPr>
          </a:p>
          <a:p>
            <a:pPr marL="142875" marR="0" lvl="0" indent="-142875">
              <a:spcBef>
                <a:spcPts val="0"/>
              </a:spcBef>
              <a:spcAft>
                <a:spcPts val="0"/>
              </a:spcAft>
              <a:buFont typeface="Symbol" pitchFamily="2" charset="2"/>
              <a:buChar char=""/>
            </a:pP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Prayer.</a:t>
            </a:r>
            <a:endParaRPr lang="en-CA" dirty="0">
              <a:effectLst/>
              <a:latin typeface="Times New Roman" panose="02020603050405020304" pitchFamily="18" charset="0"/>
              <a:ea typeface="Calibri" panose="020F0502020204030204" pitchFamily="34" charset="0"/>
              <a:cs typeface="Times New Roman" panose="02020603050405020304" pitchFamily="18" charset="0"/>
            </a:endParaRPr>
          </a:p>
          <a:p>
            <a:br>
              <a:rPr lang="en-CA"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4B69195A-87F9-EF5E-D307-89C740573CE8}"/>
              </a:ext>
            </a:extLst>
          </p:cNvPr>
          <p:cNvSpPr>
            <a:spLocks noGrp="1"/>
          </p:cNvSpPr>
          <p:nvPr>
            <p:ph type="sldNum" sz="quarter" idx="5"/>
          </p:nvPr>
        </p:nvSpPr>
        <p:spPr/>
        <p:txBody>
          <a:bodyPr/>
          <a:lstStyle/>
          <a:p>
            <a:fld id="{60C99F7E-61C7-DA41-BA19-0FF186D008E1}" type="slidenum">
              <a:rPr lang="en-US" smtClean="0"/>
              <a:t>22</a:t>
            </a:fld>
            <a:endParaRPr lang="en-US"/>
          </a:p>
        </p:txBody>
      </p:sp>
      <p:sp>
        <p:nvSpPr>
          <p:cNvPr id="6" name="TextBox 5">
            <a:extLst>
              <a:ext uri="{FF2B5EF4-FFF2-40B4-BE49-F238E27FC236}">
                <a16:creationId xmlns:a16="http://schemas.microsoft.com/office/drawing/2014/main" id="{D1133103-5270-A9B5-9C6A-43B218AF1841}"/>
              </a:ext>
            </a:extLst>
          </p:cNvPr>
          <p:cNvSpPr txBox="1"/>
          <p:nvPr/>
        </p:nvSpPr>
        <p:spPr>
          <a:xfrm>
            <a:off x="4713194" y="450850"/>
            <a:ext cx="1578068" cy="1015663"/>
          </a:xfrm>
          <a:prstGeom prst="rect">
            <a:avLst/>
          </a:prstGeom>
          <a:noFill/>
        </p:spPr>
        <p:txBody>
          <a:bodyPr wrap="square">
            <a:spAutoFit/>
          </a:bodyPr>
          <a:lstStyle/>
          <a:p>
            <a:pPr algn="r"/>
            <a:r>
              <a:rPr lang="en-US" b="1" i="1" dirty="0">
                <a:latin typeface="Times New Roman" panose="02020603050405020304" pitchFamily="18" charset="0"/>
                <a:cs typeface="Times New Roman" panose="02020603050405020304" pitchFamily="18" charset="0"/>
              </a:rPr>
              <a:t>CAROLYN</a:t>
            </a:r>
            <a:endParaRPr lang="en-US" sz="1800" b="1" i="1" dirty="0">
              <a:latin typeface="Times New Roman" panose="02020603050405020304" pitchFamily="18" charset="0"/>
              <a:cs typeface="Times New Roman" panose="02020603050405020304" pitchFamily="18" charset="0"/>
            </a:endParaRPr>
          </a:p>
          <a:p>
            <a:r>
              <a:rPr lang="en-US" sz="1400" i="1" dirty="0">
                <a:latin typeface="Times New Roman" panose="02020603050405020304" pitchFamily="18" charset="0"/>
                <a:cs typeface="Times New Roman" panose="02020603050405020304" pitchFamily="18" charset="0"/>
              </a:rPr>
              <a:t>Slide 22</a:t>
            </a:r>
          </a:p>
          <a:p>
            <a:pPr algn="r"/>
            <a:r>
              <a:rPr lang="en-US" sz="1400" i="1" dirty="0">
                <a:latin typeface="Times New Roman" panose="02020603050405020304" pitchFamily="18" charset="0"/>
                <a:cs typeface="Times New Roman" panose="02020603050405020304" pitchFamily="18" charset="0"/>
              </a:rPr>
              <a:t>10 minutes</a:t>
            </a:r>
          </a:p>
          <a:p>
            <a:r>
              <a:rPr lang="en-US" sz="1400" i="1" dirty="0">
                <a:latin typeface="Times New Roman" panose="02020603050405020304" pitchFamily="18" charset="0"/>
                <a:cs typeface="Times New Roman" panose="02020603050405020304" pitchFamily="18" charset="0"/>
              </a:rPr>
              <a:t> 8:35-8:45p</a:t>
            </a:r>
          </a:p>
        </p:txBody>
      </p:sp>
    </p:spTree>
    <p:extLst>
      <p:ext uri="{BB962C8B-B14F-4D97-AF65-F5344CB8AC3E}">
        <p14:creationId xmlns:p14="http://schemas.microsoft.com/office/powerpoint/2010/main" val="7655615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6738" y="457200"/>
            <a:ext cx="2862262" cy="1609725"/>
          </a:xfrm>
        </p:spPr>
      </p:sp>
      <p:sp>
        <p:nvSpPr>
          <p:cNvPr id="3" name="Notes Placeholder 2"/>
          <p:cNvSpPr>
            <a:spLocks noGrp="1"/>
          </p:cNvSpPr>
          <p:nvPr>
            <p:ph type="body" idx="1"/>
          </p:nvPr>
        </p:nvSpPr>
        <p:spPr>
          <a:xfrm>
            <a:off x="566738" y="2066925"/>
            <a:ext cx="5486400" cy="3600450"/>
          </a:xfrm>
        </p:spPr>
        <p:txBody>
          <a:bodyPr/>
          <a:lstStyle/>
          <a:p>
            <a:pPr marL="12700" marR="0">
              <a:spcBef>
                <a:spcPts val="0"/>
              </a:spcBef>
              <a:spcAft>
                <a:spcPts val="0"/>
              </a:spcAft>
            </a:pPr>
            <a:endPar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12700" marR="0">
              <a:spcBef>
                <a:spcPts val="0"/>
              </a:spcBef>
              <a:spcAft>
                <a:spcPts val="0"/>
              </a:spcAft>
            </a:pP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Slide 3 – Workshop objectives</a:t>
            </a:r>
          </a:p>
          <a:p>
            <a:pPr marL="184150" marR="0" indent="-171450">
              <a:spcBef>
                <a:spcPts val="0"/>
              </a:spcBef>
              <a:spcAft>
                <a:spcPts val="0"/>
              </a:spcAft>
              <a:buFont typeface="Arial" panose="020B0604020202020204" pitchFamily="34" charset="0"/>
              <a:buChar char="•"/>
            </a:pPr>
            <a:r>
              <a:rPr lang="en-CA"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Make note of objectives as listed on slide</a:t>
            </a:r>
            <a:endParaRPr lang="en-CA"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D78C23A7-6EAB-EA3F-750D-9EED0F121DB7}"/>
              </a:ext>
            </a:extLst>
          </p:cNvPr>
          <p:cNvSpPr>
            <a:spLocks noGrp="1"/>
          </p:cNvSpPr>
          <p:nvPr>
            <p:ph type="sldNum" sz="quarter" idx="5"/>
          </p:nvPr>
        </p:nvSpPr>
        <p:spPr/>
        <p:txBody>
          <a:bodyPr/>
          <a:lstStyle/>
          <a:p>
            <a:fld id="{60C99F7E-61C7-DA41-BA19-0FF186D008E1}" type="slidenum">
              <a:rPr lang="en-US" smtClean="0"/>
              <a:t>3</a:t>
            </a:fld>
            <a:endParaRPr lang="en-US" dirty="0"/>
          </a:p>
        </p:txBody>
      </p:sp>
      <p:sp>
        <p:nvSpPr>
          <p:cNvPr id="6" name="TextBox 5">
            <a:extLst>
              <a:ext uri="{FF2B5EF4-FFF2-40B4-BE49-F238E27FC236}">
                <a16:creationId xmlns:a16="http://schemas.microsoft.com/office/drawing/2014/main" id="{95E4FE80-41B7-6EA2-4EE5-ED664A4F7D69}"/>
              </a:ext>
            </a:extLst>
          </p:cNvPr>
          <p:cNvSpPr txBox="1"/>
          <p:nvPr/>
        </p:nvSpPr>
        <p:spPr>
          <a:xfrm>
            <a:off x="4713194" y="450850"/>
            <a:ext cx="1578068" cy="1015663"/>
          </a:xfrm>
          <a:prstGeom prst="rect">
            <a:avLst/>
          </a:prstGeom>
          <a:noFill/>
        </p:spPr>
        <p:txBody>
          <a:bodyPr wrap="square">
            <a:spAutoFit/>
          </a:bodyPr>
          <a:lstStyle/>
          <a:p>
            <a:pPr algn="r"/>
            <a:r>
              <a:rPr lang="en-US" sz="1800" b="1" i="1" dirty="0">
                <a:latin typeface="Times New Roman" panose="02020603050405020304" pitchFamily="18" charset="0"/>
                <a:cs typeface="Times New Roman" panose="02020603050405020304" pitchFamily="18" charset="0"/>
              </a:rPr>
              <a:t>FRED</a:t>
            </a:r>
          </a:p>
          <a:p>
            <a:r>
              <a:rPr lang="en-US" sz="1400" i="1" dirty="0">
                <a:latin typeface="Times New Roman" panose="02020603050405020304" pitchFamily="18" charset="0"/>
                <a:cs typeface="Times New Roman" panose="02020603050405020304" pitchFamily="18" charset="0"/>
              </a:rPr>
              <a:t>Slides 1-4</a:t>
            </a:r>
          </a:p>
          <a:p>
            <a:pPr algn="r"/>
            <a:r>
              <a:rPr lang="en-US" sz="1400" i="1" dirty="0">
                <a:latin typeface="Times New Roman" panose="02020603050405020304" pitchFamily="18" charset="0"/>
                <a:cs typeface="Times New Roman" panose="02020603050405020304" pitchFamily="18" charset="0"/>
              </a:rPr>
              <a:t>10 minutes</a:t>
            </a:r>
          </a:p>
          <a:p>
            <a:r>
              <a:rPr lang="en-US" sz="1400" i="1" dirty="0">
                <a:latin typeface="Times New Roman" panose="02020603050405020304" pitchFamily="18" charset="0"/>
                <a:cs typeface="Times New Roman" panose="02020603050405020304" pitchFamily="18" charset="0"/>
              </a:rPr>
              <a:t> 6:15-6:25p</a:t>
            </a:r>
          </a:p>
        </p:txBody>
      </p:sp>
    </p:spTree>
    <p:extLst>
      <p:ext uri="{BB962C8B-B14F-4D97-AF65-F5344CB8AC3E}">
        <p14:creationId xmlns:p14="http://schemas.microsoft.com/office/powerpoint/2010/main" val="1164088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6738" y="442913"/>
            <a:ext cx="2862262" cy="1609725"/>
          </a:xfrm>
        </p:spPr>
      </p:sp>
      <p:sp>
        <p:nvSpPr>
          <p:cNvPr id="3" name="Notes Placeholder 2"/>
          <p:cNvSpPr>
            <a:spLocks noGrp="1"/>
          </p:cNvSpPr>
          <p:nvPr>
            <p:ph type="body" idx="1"/>
          </p:nvPr>
        </p:nvSpPr>
        <p:spPr>
          <a:xfrm>
            <a:off x="566738" y="2052638"/>
            <a:ext cx="5486400" cy="3600450"/>
          </a:xfrm>
        </p:spPr>
        <p:txBody>
          <a:bodyPr/>
          <a:lstStyle/>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Slide 4 – Presenters</a:t>
            </a:r>
          </a:p>
          <a:p>
            <a:pPr marL="171450" indent="-1714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Make note of presenters as listed on slide.</a:t>
            </a:r>
          </a:p>
        </p:txBody>
      </p:sp>
      <p:sp>
        <p:nvSpPr>
          <p:cNvPr id="5" name="Slide Number Placeholder 4">
            <a:extLst>
              <a:ext uri="{FF2B5EF4-FFF2-40B4-BE49-F238E27FC236}">
                <a16:creationId xmlns:a16="http://schemas.microsoft.com/office/drawing/2014/main" id="{BAD7DD75-372A-CF66-ED51-8EC8923A1604}"/>
              </a:ext>
            </a:extLst>
          </p:cNvPr>
          <p:cNvSpPr>
            <a:spLocks noGrp="1"/>
          </p:cNvSpPr>
          <p:nvPr>
            <p:ph type="sldNum" sz="quarter" idx="5"/>
          </p:nvPr>
        </p:nvSpPr>
        <p:spPr/>
        <p:txBody>
          <a:bodyPr/>
          <a:lstStyle/>
          <a:p>
            <a:fld id="{60C99F7E-61C7-DA41-BA19-0FF186D008E1}" type="slidenum">
              <a:rPr lang="en-US" smtClean="0"/>
              <a:t>4</a:t>
            </a:fld>
            <a:endParaRPr lang="en-US" dirty="0"/>
          </a:p>
        </p:txBody>
      </p:sp>
      <p:sp>
        <p:nvSpPr>
          <p:cNvPr id="6" name="TextBox 5">
            <a:extLst>
              <a:ext uri="{FF2B5EF4-FFF2-40B4-BE49-F238E27FC236}">
                <a16:creationId xmlns:a16="http://schemas.microsoft.com/office/drawing/2014/main" id="{263BEEEE-ACBC-8790-358C-8447C61A9379}"/>
              </a:ext>
            </a:extLst>
          </p:cNvPr>
          <p:cNvSpPr txBox="1"/>
          <p:nvPr/>
        </p:nvSpPr>
        <p:spPr>
          <a:xfrm>
            <a:off x="4713194" y="450850"/>
            <a:ext cx="1578068" cy="1015663"/>
          </a:xfrm>
          <a:prstGeom prst="rect">
            <a:avLst/>
          </a:prstGeom>
          <a:noFill/>
        </p:spPr>
        <p:txBody>
          <a:bodyPr wrap="square">
            <a:spAutoFit/>
          </a:bodyPr>
          <a:lstStyle/>
          <a:p>
            <a:pPr algn="r"/>
            <a:r>
              <a:rPr lang="en-US" sz="1800" b="1" i="1" dirty="0">
                <a:latin typeface="Times New Roman" panose="02020603050405020304" pitchFamily="18" charset="0"/>
                <a:cs typeface="Times New Roman" panose="02020603050405020304" pitchFamily="18" charset="0"/>
              </a:rPr>
              <a:t>FRED</a:t>
            </a:r>
          </a:p>
          <a:p>
            <a:r>
              <a:rPr lang="en-US" sz="1400" i="1" dirty="0">
                <a:latin typeface="Times New Roman" panose="02020603050405020304" pitchFamily="18" charset="0"/>
                <a:cs typeface="Times New Roman" panose="02020603050405020304" pitchFamily="18" charset="0"/>
              </a:rPr>
              <a:t>Slides 1-4</a:t>
            </a:r>
          </a:p>
          <a:p>
            <a:pPr algn="r"/>
            <a:r>
              <a:rPr lang="en-US" sz="1400" i="1" dirty="0">
                <a:latin typeface="Times New Roman" panose="02020603050405020304" pitchFamily="18" charset="0"/>
                <a:cs typeface="Times New Roman" panose="02020603050405020304" pitchFamily="18" charset="0"/>
              </a:rPr>
              <a:t>10 minutes</a:t>
            </a:r>
          </a:p>
          <a:p>
            <a:r>
              <a:rPr lang="en-US" sz="1400" i="1" dirty="0">
                <a:latin typeface="Times New Roman" panose="02020603050405020304" pitchFamily="18" charset="0"/>
                <a:cs typeface="Times New Roman" panose="02020603050405020304" pitchFamily="18" charset="0"/>
              </a:rPr>
              <a:t> 6:15-6:25p</a:t>
            </a:r>
          </a:p>
        </p:txBody>
      </p:sp>
    </p:spTree>
    <p:extLst>
      <p:ext uri="{BB962C8B-B14F-4D97-AF65-F5344CB8AC3E}">
        <p14:creationId xmlns:p14="http://schemas.microsoft.com/office/powerpoint/2010/main" val="32014908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6738" y="477838"/>
            <a:ext cx="2862262" cy="1609725"/>
          </a:xfrm>
        </p:spPr>
      </p:sp>
      <p:sp>
        <p:nvSpPr>
          <p:cNvPr id="3" name="Notes Placeholder 2"/>
          <p:cNvSpPr>
            <a:spLocks noGrp="1"/>
          </p:cNvSpPr>
          <p:nvPr>
            <p:ph type="body" idx="1"/>
          </p:nvPr>
        </p:nvSpPr>
        <p:spPr>
          <a:xfrm>
            <a:off x="566738" y="2087563"/>
            <a:ext cx="5486400" cy="3600450"/>
          </a:xfrm>
        </p:spPr>
        <p:txBody>
          <a:bodyPr/>
          <a:lstStyle/>
          <a:p>
            <a:endPar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Slide 5 – A biblical reflection on grief</a:t>
            </a:r>
            <a:endParaRPr lang="en-CA" dirty="0">
              <a:effectLst/>
              <a:latin typeface="Times New Roman" panose="02020603050405020304" pitchFamily="18"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Devotional, suggest referencing Hasting’s quote on next two slides</a:t>
            </a:r>
          </a:p>
        </p:txBody>
      </p:sp>
      <p:sp>
        <p:nvSpPr>
          <p:cNvPr id="5" name="Slide Number Placeholder 4">
            <a:extLst>
              <a:ext uri="{FF2B5EF4-FFF2-40B4-BE49-F238E27FC236}">
                <a16:creationId xmlns:a16="http://schemas.microsoft.com/office/drawing/2014/main" id="{32B09885-DCF2-484B-9B8F-580D9DB1A125}"/>
              </a:ext>
            </a:extLst>
          </p:cNvPr>
          <p:cNvSpPr>
            <a:spLocks noGrp="1"/>
          </p:cNvSpPr>
          <p:nvPr>
            <p:ph type="sldNum" sz="quarter" idx="5"/>
          </p:nvPr>
        </p:nvSpPr>
        <p:spPr/>
        <p:txBody>
          <a:bodyPr/>
          <a:lstStyle/>
          <a:p>
            <a:fld id="{60C99F7E-61C7-DA41-BA19-0FF186D008E1}" type="slidenum">
              <a:rPr lang="en-US" smtClean="0"/>
              <a:t>5</a:t>
            </a:fld>
            <a:endParaRPr lang="en-US" dirty="0"/>
          </a:p>
        </p:txBody>
      </p:sp>
      <p:sp>
        <p:nvSpPr>
          <p:cNvPr id="6" name="TextBox 5">
            <a:extLst>
              <a:ext uri="{FF2B5EF4-FFF2-40B4-BE49-F238E27FC236}">
                <a16:creationId xmlns:a16="http://schemas.microsoft.com/office/drawing/2014/main" id="{9B956EC6-9C04-4FE9-2A1C-F5E701AF32D8}"/>
              </a:ext>
            </a:extLst>
          </p:cNvPr>
          <p:cNvSpPr txBox="1"/>
          <p:nvPr/>
        </p:nvSpPr>
        <p:spPr>
          <a:xfrm>
            <a:off x="4713194" y="450850"/>
            <a:ext cx="1578068" cy="1015663"/>
          </a:xfrm>
          <a:prstGeom prst="rect">
            <a:avLst/>
          </a:prstGeom>
          <a:noFill/>
        </p:spPr>
        <p:txBody>
          <a:bodyPr wrap="square">
            <a:spAutoFit/>
          </a:bodyPr>
          <a:lstStyle/>
          <a:p>
            <a:pPr algn="r"/>
            <a:r>
              <a:rPr lang="en-US" sz="1800" b="1" i="1" dirty="0">
                <a:latin typeface="Times New Roman" panose="02020603050405020304" pitchFamily="18" charset="0"/>
                <a:cs typeface="Times New Roman" panose="02020603050405020304" pitchFamily="18" charset="0"/>
              </a:rPr>
              <a:t>FRED</a:t>
            </a:r>
          </a:p>
          <a:p>
            <a:r>
              <a:rPr lang="en-US" sz="1400" i="1" dirty="0">
                <a:latin typeface="Times New Roman" panose="02020603050405020304" pitchFamily="18" charset="0"/>
                <a:cs typeface="Times New Roman" panose="02020603050405020304" pitchFamily="18" charset="0"/>
              </a:rPr>
              <a:t>Slides 5-7</a:t>
            </a:r>
          </a:p>
          <a:p>
            <a:pPr algn="r"/>
            <a:r>
              <a:rPr lang="en-US" sz="1400" i="1" dirty="0">
                <a:latin typeface="Times New Roman" panose="02020603050405020304" pitchFamily="18" charset="0"/>
                <a:cs typeface="Times New Roman" panose="02020603050405020304" pitchFamily="18" charset="0"/>
              </a:rPr>
              <a:t>10 minutes</a:t>
            </a:r>
          </a:p>
          <a:p>
            <a:r>
              <a:rPr lang="en-US" sz="1400" i="1" dirty="0">
                <a:latin typeface="Times New Roman" panose="02020603050405020304" pitchFamily="18" charset="0"/>
                <a:cs typeface="Times New Roman" panose="02020603050405020304" pitchFamily="18" charset="0"/>
              </a:rPr>
              <a:t> 6:25-6:35p</a:t>
            </a:r>
          </a:p>
        </p:txBody>
      </p:sp>
    </p:spTree>
    <p:extLst>
      <p:ext uri="{BB962C8B-B14F-4D97-AF65-F5344CB8AC3E}">
        <p14:creationId xmlns:p14="http://schemas.microsoft.com/office/powerpoint/2010/main" val="156304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6738" y="457200"/>
            <a:ext cx="2862262" cy="1609725"/>
          </a:xfrm>
        </p:spPr>
      </p:sp>
      <p:sp>
        <p:nvSpPr>
          <p:cNvPr id="3" name="Notes Placeholder 2"/>
          <p:cNvSpPr>
            <a:spLocks noGrp="1"/>
          </p:cNvSpPr>
          <p:nvPr>
            <p:ph type="body" idx="1"/>
          </p:nvPr>
        </p:nvSpPr>
        <p:spPr>
          <a:xfrm>
            <a:off x="566738" y="2076450"/>
            <a:ext cx="5486400" cy="3600450"/>
          </a:xfrm>
        </p:spPr>
        <p:txBody>
          <a:bodyPr/>
          <a:lstStyle/>
          <a:p>
            <a:pPr marL="9525" marR="0">
              <a:spcBef>
                <a:spcPts val="0"/>
              </a:spcBef>
              <a:spcAft>
                <a:spcPts val="0"/>
              </a:spcAft>
              <a:tabLst>
                <a:tab pos="990600" algn="r"/>
                <a:tab pos="1079500" algn="ctr"/>
                <a:tab pos="1530350" algn="r"/>
                <a:tab pos="1709738" algn="l"/>
              </a:tabLst>
            </a:pPr>
            <a:endPar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9525" marR="0">
              <a:spcBef>
                <a:spcPts val="0"/>
              </a:spcBef>
              <a:spcAft>
                <a:spcPts val="0"/>
              </a:spcAft>
              <a:tabLst>
                <a:tab pos="990600" algn="r"/>
                <a:tab pos="1079500" algn="ctr"/>
                <a:tab pos="1530350" algn="r"/>
                <a:tab pos="1709738" algn="l"/>
              </a:tabLst>
            </a:pP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Slide 6 - Hastings’ quote</a:t>
            </a:r>
            <a:endParaRPr lang="en-CA" dirty="0">
              <a:effectLst/>
              <a:latin typeface="Times New Roman" panose="02020603050405020304" pitchFamily="18" charset="0"/>
              <a:ea typeface="Calibri" panose="020F0502020204030204" pitchFamily="34" charset="0"/>
              <a:cs typeface="Times New Roman" panose="02020603050405020304" pitchFamily="18" charset="0"/>
            </a:endParaRPr>
          </a:p>
          <a:p>
            <a:pPr marL="184150" marR="0" lvl="0" indent="-184150">
              <a:spcBef>
                <a:spcPts val="0"/>
              </a:spcBef>
              <a:spcAft>
                <a:spcPts val="0"/>
              </a:spcAft>
              <a:buFont typeface="Symbol" pitchFamily="2" charset="2"/>
              <a:buChar char=""/>
              <a:tabLst>
                <a:tab pos="990600" algn="r"/>
                <a:tab pos="1079500" algn="ctr"/>
                <a:tab pos="1530350" algn="r"/>
                <a:tab pos="1709738" algn="l"/>
              </a:tabLst>
            </a:pP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Based on Hastings’ writings on the triune God in </a:t>
            </a:r>
            <a:r>
              <a:rPr lang="en-CA"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Where Do Broken Hearts Go? </a:t>
            </a: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the heart of the Christian gospel is a loving triune God to whom we can go; specifically, a Father of compassion [who grieved] and embraces us, a Son who entered into the heart of our pain and brokenness, who gathers up our sorrows and presents them to the Father, and at the same time, comes to us by his presence within and among us in the Holy Spirit, the Comforter.</a:t>
            </a:r>
            <a:endParaRPr lang="en-CA"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13BD4761-3D1D-0966-71FE-70D8E326A1C5}"/>
              </a:ext>
            </a:extLst>
          </p:cNvPr>
          <p:cNvSpPr>
            <a:spLocks noGrp="1"/>
          </p:cNvSpPr>
          <p:nvPr>
            <p:ph type="sldNum" sz="quarter" idx="5"/>
          </p:nvPr>
        </p:nvSpPr>
        <p:spPr/>
        <p:txBody>
          <a:bodyPr/>
          <a:lstStyle/>
          <a:p>
            <a:fld id="{60C99F7E-61C7-DA41-BA19-0FF186D008E1}" type="slidenum">
              <a:rPr lang="en-US" smtClean="0"/>
              <a:t>6</a:t>
            </a:fld>
            <a:endParaRPr lang="en-US"/>
          </a:p>
        </p:txBody>
      </p:sp>
      <p:sp>
        <p:nvSpPr>
          <p:cNvPr id="6" name="TextBox 5">
            <a:extLst>
              <a:ext uri="{FF2B5EF4-FFF2-40B4-BE49-F238E27FC236}">
                <a16:creationId xmlns:a16="http://schemas.microsoft.com/office/drawing/2014/main" id="{9EDC0A7C-CBDB-6F36-EC6D-B3C68433B062}"/>
              </a:ext>
            </a:extLst>
          </p:cNvPr>
          <p:cNvSpPr txBox="1"/>
          <p:nvPr/>
        </p:nvSpPr>
        <p:spPr>
          <a:xfrm>
            <a:off x="4713194" y="457574"/>
            <a:ext cx="1578068" cy="1015663"/>
          </a:xfrm>
          <a:prstGeom prst="rect">
            <a:avLst/>
          </a:prstGeom>
          <a:noFill/>
        </p:spPr>
        <p:txBody>
          <a:bodyPr wrap="square">
            <a:spAutoFit/>
          </a:bodyPr>
          <a:lstStyle/>
          <a:p>
            <a:pPr algn="r"/>
            <a:r>
              <a:rPr lang="en-US" sz="1800" b="1" i="1" dirty="0">
                <a:latin typeface="Times New Roman" panose="02020603050405020304" pitchFamily="18" charset="0"/>
                <a:cs typeface="Times New Roman" panose="02020603050405020304" pitchFamily="18" charset="0"/>
              </a:rPr>
              <a:t>FRED</a:t>
            </a:r>
          </a:p>
          <a:p>
            <a:r>
              <a:rPr lang="en-US" sz="1400" i="1" dirty="0">
                <a:latin typeface="Times New Roman" panose="02020603050405020304" pitchFamily="18" charset="0"/>
                <a:cs typeface="Times New Roman" panose="02020603050405020304" pitchFamily="18" charset="0"/>
              </a:rPr>
              <a:t>Slides 5-7</a:t>
            </a:r>
          </a:p>
          <a:p>
            <a:pPr algn="r"/>
            <a:r>
              <a:rPr lang="en-US" sz="1400" i="1" dirty="0">
                <a:latin typeface="Times New Roman" panose="02020603050405020304" pitchFamily="18" charset="0"/>
                <a:cs typeface="Times New Roman" panose="02020603050405020304" pitchFamily="18" charset="0"/>
              </a:rPr>
              <a:t>10 minutes</a:t>
            </a:r>
          </a:p>
          <a:p>
            <a:r>
              <a:rPr lang="en-US" sz="1400" i="1" dirty="0">
                <a:latin typeface="Times New Roman" panose="02020603050405020304" pitchFamily="18" charset="0"/>
                <a:cs typeface="Times New Roman" panose="02020603050405020304" pitchFamily="18" charset="0"/>
              </a:rPr>
              <a:t> 6:25-6:35p</a:t>
            </a:r>
          </a:p>
        </p:txBody>
      </p:sp>
    </p:spTree>
    <p:extLst>
      <p:ext uri="{BB962C8B-B14F-4D97-AF65-F5344CB8AC3E}">
        <p14:creationId xmlns:p14="http://schemas.microsoft.com/office/powerpoint/2010/main" val="7542700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6738" y="450850"/>
            <a:ext cx="2862262" cy="1609725"/>
          </a:xfrm>
        </p:spPr>
      </p:sp>
      <p:sp>
        <p:nvSpPr>
          <p:cNvPr id="3" name="Notes Placeholder 2"/>
          <p:cNvSpPr>
            <a:spLocks noGrp="1"/>
          </p:cNvSpPr>
          <p:nvPr>
            <p:ph type="body" idx="1"/>
          </p:nvPr>
        </p:nvSpPr>
        <p:spPr>
          <a:xfrm>
            <a:off x="566738" y="2060575"/>
            <a:ext cx="5486400" cy="3600450"/>
          </a:xfrm>
        </p:spPr>
        <p:txBody>
          <a:bodyPr/>
          <a:lstStyle/>
          <a:p>
            <a:pPr marL="9525" marR="0">
              <a:spcBef>
                <a:spcPts val="0"/>
              </a:spcBef>
              <a:spcAft>
                <a:spcPts val="0"/>
              </a:spcAft>
              <a:tabLst>
                <a:tab pos="990600" algn="r"/>
                <a:tab pos="1079500" algn="ctr"/>
                <a:tab pos="1530350" algn="r"/>
                <a:tab pos="1709738" algn="l"/>
              </a:tabLst>
            </a:pPr>
            <a:endPar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9525" marR="0">
              <a:spcBef>
                <a:spcPts val="0"/>
              </a:spcBef>
              <a:spcAft>
                <a:spcPts val="0"/>
              </a:spcAft>
              <a:tabLst>
                <a:tab pos="990600" algn="r"/>
                <a:tab pos="1079500" algn="ctr"/>
                <a:tab pos="1530350" algn="r"/>
                <a:tab pos="1709738" algn="l"/>
              </a:tabLst>
            </a:pP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Slide 7 – Hastings’ quote continued</a:t>
            </a:r>
            <a:endParaRPr lang="en-CA" dirty="0">
              <a:effectLst/>
              <a:latin typeface="Times New Roman" panose="02020603050405020304" pitchFamily="18" charset="0"/>
              <a:ea typeface="Calibri" panose="020F0502020204030204" pitchFamily="34" charset="0"/>
              <a:cs typeface="Times New Roman" panose="02020603050405020304" pitchFamily="18" charset="0"/>
            </a:endParaRPr>
          </a:p>
          <a:p>
            <a:pPr marL="184150" marR="0" lvl="0" indent="-184150">
              <a:spcBef>
                <a:spcPts val="0"/>
              </a:spcBef>
              <a:spcAft>
                <a:spcPts val="0"/>
              </a:spcAft>
              <a:buFont typeface="Symbol" pitchFamily="2" charset="2"/>
              <a:buChar char=""/>
              <a:tabLst>
                <a:tab pos="990600" algn="r"/>
                <a:tab pos="1079500" algn="ctr"/>
                <a:tab pos="1530350" algn="r"/>
                <a:tab pos="1709738" algn="l"/>
              </a:tabLst>
            </a:pP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“[God the Father] has provided access to himself in his Son Jesus, through the incarnation; but that Son also indwells his church by the presence of the Holy Spirit. . . The church is to be a community that goes out to the grieving and broken, and that draws others into the heart of the God who is on the lookout for his broken . . . children. Churches that reflect the Father heart of God are havens of refuge and communities of comfort, with specific ministries for the healing of the broken.”</a:t>
            </a:r>
            <a:endParaRPr lang="en-CA" dirty="0">
              <a:effectLst/>
              <a:latin typeface="Times New Roman" panose="02020603050405020304" pitchFamily="18" charset="0"/>
              <a:ea typeface="Calibri" panose="020F0502020204030204" pitchFamily="34" charset="0"/>
              <a:cs typeface="Times New Roman" panose="02020603050405020304" pitchFamily="18" charset="0"/>
            </a:endParaRPr>
          </a:p>
          <a:p>
            <a:pPr marL="184150" marR="0" lvl="0" indent="-184150">
              <a:spcBef>
                <a:spcPts val="0"/>
              </a:spcBef>
              <a:spcAft>
                <a:spcPts val="0"/>
              </a:spcAft>
              <a:buFont typeface="Symbol" pitchFamily="2" charset="2"/>
              <a:buChar char=""/>
              <a:tabLst>
                <a:tab pos="990600" algn="r"/>
                <a:tab pos="1079500" algn="ctr"/>
                <a:tab pos="1530350" algn="r"/>
                <a:tab pos="1709738" algn="l"/>
              </a:tabLst>
            </a:pP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Prayer, </a:t>
            </a:r>
            <a:r>
              <a:rPr lang="en-CA" b="1" i="1" dirty="0">
                <a:solidFill>
                  <a:srgbClr val="000000"/>
                </a:solidFill>
                <a:ea typeface="Calibri" panose="020F0502020204030204" pitchFamily="34" charset="0"/>
                <a:cs typeface="Times New Roman" panose="02020603050405020304" pitchFamily="18" charset="0"/>
              </a:rPr>
              <a:t>then hand off to Ruth.</a:t>
            </a:r>
            <a:endParaRPr lang="en-CA" dirty="0">
              <a:effectLst/>
              <a:latin typeface="Times New Roman" panose="02020603050405020304" pitchFamily="18" charset="0"/>
              <a:ea typeface="Calibri" panose="020F0502020204030204" pitchFamily="34" charset="0"/>
              <a:cs typeface="Times New Roman" panose="02020603050405020304" pitchFamily="18" charset="0"/>
            </a:endParaRPr>
          </a:p>
          <a:p>
            <a:pPr marL="1606550" marR="0">
              <a:spcBef>
                <a:spcPts val="0"/>
              </a:spcBef>
              <a:spcAft>
                <a:spcPts val="0"/>
              </a:spcAft>
            </a:pPr>
            <a:r>
              <a:rPr lang="en-CA"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Hastings, W. Ross. Where Do Broken Hearts Go? An Integrative </a:t>
            </a:r>
            <a:r>
              <a:rPr lang="en-CA" sz="1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Participational</a:t>
            </a:r>
            <a:r>
              <a:rPr lang="en-CA"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Theology of Grief. Eugene: Cascade Books, 2016, 2,3.</a:t>
            </a:r>
            <a:endParaRPr lang="en-CA" sz="10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1908F989-E269-4B46-7C6B-F0FBCFED48C9}"/>
              </a:ext>
            </a:extLst>
          </p:cNvPr>
          <p:cNvSpPr>
            <a:spLocks noGrp="1"/>
          </p:cNvSpPr>
          <p:nvPr>
            <p:ph type="sldNum" sz="quarter" idx="5"/>
          </p:nvPr>
        </p:nvSpPr>
        <p:spPr/>
        <p:txBody>
          <a:bodyPr/>
          <a:lstStyle/>
          <a:p>
            <a:fld id="{60C99F7E-61C7-DA41-BA19-0FF186D008E1}" type="slidenum">
              <a:rPr lang="en-US" smtClean="0"/>
              <a:t>7</a:t>
            </a:fld>
            <a:endParaRPr lang="en-US"/>
          </a:p>
        </p:txBody>
      </p:sp>
      <p:sp>
        <p:nvSpPr>
          <p:cNvPr id="6" name="TextBox 5">
            <a:extLst>
              <a:ext uri="{FF2B5EF4-FFF2-40B4-BE49-F238E27FC236}">
                <a16:creationId xmlns:a16="http://schemas.microsoft.com/office/drawing/2014/main" id="{0C929A62-46AB-ECBB-7996-5922596E0523}"/>
              </a:ext>
            </a:extLst>
          </p:cNvPr>
          <p:cNvSpPr txBox="1"/>
          <p:nvPr/>
        </p:nvSpPr>
        <p:spPr>
          <a:xfrm>
            <a:off x="4713194" y="450850"/>
            <a:ext cx="1578068" cy="1015663"/>
          </a:xfrm>
          <a:prstGeom prst="rect">
            <a:avLst/>
          </a:prstGeom>
          <a:noFill/>
        </p:spPr>
        <p:txBody>
          <a:bodyPr wrap="square">
            <a:spAutoFit/>
          </a:bodyPr>
          <a:lstStyle/>
          <a:p>
            <a:pPr algn="r"/>
            <a:r>
              <a:rPr lang="en-US" sz="1800" b="1" i="1" dirty="0">
                <a:latin typeface="Times New Roman" panose="02020603050405020304" pitchFamily="18" charset="0"/>
                <a:cs typeface="Times New Roman" panose="02020603050405020304" pitchFamily="18" charset="0"/>
              </a:rPr>
              <a:t>FRED</a:t>
            </a:r>
          </a:p>
          <a:p>
            <a:r>
              <a:rPr lang="en-US" sz="1400" i="1" dirty="0">
                <a:latin typeface="Times New Roman" panose="02020603050405020304" pitchFamily="18" charset="0"/>
                <a:cs typeface="Times New Roman" panose="02020603050405020304" pitchFamily="18" charset="0"/>
              </a:rPr>
              <a:t>Slides 5-7</a:t>
            </a:r>
          </a:p>
          <a:p>
            <a:pPr algn="r"/>
            <a:r>
              <a:rPr lang="en-US" sz="1400" i="1" dirty="0">
                <a:latin typeface="Times New Roman" panose="02020603050405020304" pitchFamily="18" charset="0"/>
                <a:cs typeface="Times New Roman" panose="02020603050405020304" pitchFamily="18" charset="0"/>
              </a:rPr>
              <a:t>10 minutes</a:t>
            </a:r>
          </a:p>
          <a:p>
            <a:r>
              <a:rPr lang="en-US" sz="1400" i="1" dirty="0">
                <a:latin typeface="Times New Roman" panose="02020603050405020304" pitchFamily="18" charset="0"/>
                <a:cs typeface="Times New Roman" panose="02020603050405020304" pitchFamily="18" charset="0"/>
              </a:rPr>
              <a:t> 6:25-6:35p</a:t>
            </a:r>
          </a:p>
        </p:txBody>
      </p:sp>
    </p:spTree>
    <p:extLst>
      <p:ext uri="{BB962C8B-B14F-4D97-AF65-F5344CB8AC3E}">
        <p14:creationId xmlns:p14="http://schemas.microsoft.com/office/powerpoint/2010/main" val="14376209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6738" y="450850"/>
            <a:ext cx="2862262" cy="1609725"/>
          </a:xfrm>
        </p:spPr>
      </p:sp>
      <p:sp>
        <p:nvSpPr>
          <p:cNvPr id="3" name="Notes Placeholder 2"/>
          <p:cNvSpPr>
            <a:spLocks noGrp="1"/>
          </p:cNvSpPr>
          <p:nvPr>
            <p:ph type="body" idx="1"/>
          </p:nvPr>
        </p:nvSpPr>
        <p:spPr>
          <a:xfrm>
            <a:off x="566738" y="2015604"/>
            <a:ext cx="5486400" cy="5089139"/>
          </a:xfrm>
        </p:spPr>
        <p:txBody>
          <a:bodyPr/>
          <a:lstStyle/>
          <a:p>
            <a:pPr marL="9525" marR="0">
              <a:spcBef>
                <a:spcPts val="0"/>
              </a:spcBef>
              <a:spcAft>
                <a:spcPts val="0"/>
              </a:spcAft>
              <a:tabLst>
                <a:tab pos="990600" algn="r"/>
                <a:tab pos="1079500" algn="ctr"/>
                <a:tab pos="1530350" algn="r"/>
                <a:tab pos="1709738" algn="l"/>
              </a:tabLst>
            </a:pPr>
            <a:endPar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9525" marR="0">
              <a:spcBef>
                <a:spcPts val="0"/>
              </a:spcBef>
              <a:spcAft>
                <a:spcPts val="0"/>
              </a:spcAft>
              <a:tabLst>
                <a:tab pos="990600" algn="r"/>
                <a:tab pos="1079500" algn="ctr"/>
                <a:tab pos="1530350" algn="r"/>
                <a:tab pos="1709738" algn="l"/>
              </a:tabLst>
            </a:pP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Thank Pastor Fred.</a:t>
            </a:r>
          </a:p>
          <a:p>
            <a:pPr marL="9525" marR="0">
              <a:spcBef>
                <a:spcPts val="0"/>
              </a:spcBef>
              <a:spcAft>
                <a:spcPts val="0"/>
              </a:spcAft>
              <a:tabLst>
                <a:tab pos="990600" algn="r"/>
                <a:tab pos="1079500" algn="ctr"/>
                <a:tab pos="1530350" algn="r"/>
                <a:tab pos="1709738" algn="l"/>
              </a:tabLst>
            </a:pPr>
            <a:endPar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9525" marR="0">
              <a:spcBef>
                <a:spcPts val="0"/>
              </a:spcBef>
              <a:spcAft>
                <a:spcPts val="0"/>
              </a:spcAft>
              <a:tabLst>
                <a:tab pos="990600" algn="r"/>
                <a:tab pos="1079500" algn="ctr"/>
                <a:tab pos="1530350" algn="r"/>
                <a:tab pos="1709738" algn="l"/>
              </a:tabLst>
            </a:pPr>
            <a:r>
              <a:rPr lang="en-CA" dirty="0">
                <a:solidFill>
                  <a:srgbClr val="000000"/>
                </a:solidFill>
                <a:ea typeface="Calibri" panose="020F0502020204030204" pitchFamily="34" charset="0"/>
                <a:cs typeface="Times New Roman" panose="02020603050405020304" pitchFamily="18" charset="0"/>
              </a:rPr>
              <a:t>Thank leadership team for recognizing the needs that attend those that mourn and for offering space, time and finances for related initiatives.</a:t>
            </a:r>
          </a:p>
          <a:p>
            <a:pPr marL="9525" marR="0">
              <a:spcBef>
                <a:spcPts val="0"/>
              </a:spcBef>
              <a:spcAft>
                <a:spcPts val="0"/>
              </a:spcAft>
              <a:tabLst>
                <a:tab pos="990600" algn="r"/>
                <a:tab pos="1079500" algn="ctr"/>
                <a:tab pos="1530350" algn="r"/>
                <a:tab pos="1709738" algn="l"/>
              </a:tabLst>
            </a:pPr>
            <a:endParaRPr lang="en-CA" dirty="0">
              <a:solidFill>
                <a:srgbClr val="000000"/>
              </a:solidFill>
              <a:ea typeface="Calibri" panose="020F0502020204030204" pitchFamily="34" charset="0"/>
              <a:cs typeface="Times New Roman" panose="02020603050405020304" pitchFamily="18" charset="0"/>
            </a:endParaRPr>
          </a:p>
          <a:p>
            <a:pPr marL="9525" marR="0">
              <a:spcBef>
                <a:spcPts val="0"/>
              </a:spcBef>
              <a:spcAft>
                <a:spcPts val="0"/>
              </a:spcAft>
              <a:tabLst>
                <a:tab pos="990600" algn="r"/>
                <a:tab pos="1079500" algn="ctr"/>
                <a:tab pos="1530350" algn="r"/>
                <a:tab pos="1709738" algn="l"/>
              </a:tabLst>
            </a:pPr>
            <a:r>
              <a:rPr lang="en-CA" dirty="0">
                <a:solidFill>
                  <a:srgbClr val="000000"/>
                </a:solidFill>
                <a:ea typeface="Calibri" panose="020F0502020204030204" pitchFamily="34" charset="0"/>
                <a:cs typeface="Times New Roman" panose="02020603050405020304" pitchFamily="18" charset="0"/>
              </a:rPr>
              <a:t>My background as a critical care nurse, a minister’s wife, nor my academic studies nor the deep losses I’ve experienced make me an expert</a:t>
            </a: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on how to companion with those in grief. </a:t>
            </a:r>
          </a:p>
          <a:p>
            <a:pPr marL="9525" marR="0">
              <a:spcBef>
                <a:spcPts val="0"/>
              </a:spcBef>
              <a:spcAft>
                <a:spcPts val="0"/>
              </a:spcAft>
              <a:tabLst>
                <a:tab pos="990600" algn="r"/>
                <a:tab pos="1079500" algn="ctr"/>
                <a:tab pos="1530350" algn="r"/>
                <a:tab pos="1709738" algn="l"/>
              </a:tabLst>
            </a:pPr>
            <a:endParaRPr lang="en-CA" dirty="0">
              <a:solidFill>
                <a:srgbClr val="000000"/>
              </a:solidFill>
              <a:ea typeface="Calibri" panose="020F0502020204030204" pitchFamily="34" charset="0"/>
              <a:cs typeface="Times New Roman" panose="02020603050405020304" pitchFamily="18" charset="0"/>
            </a:endParaRPr>
          </a:p>
          <a:p>
            <a:pPr marL="9525" marR="0">
              <a:spcBef>
                <a:spcPts val="0"/>
              </a:spcBef>
              <a:spcAft>
                <a:spcPts val="0"/>
              </a:spcAft>
              <a:tabLst>
                <a:tab pos="990600" algn="r"/>
                <a:tab pos="1079500" algn="ctr"/>
                <a:tab pos="1530350" algn="r"/>
                <a:tab pos="1709738" algn="l"/>
              </a:tabLst>
            </a:pPr>
            <a:r>
              <a:rPr lang="en-CA" dirty="0">
                <a:solidFill>
                  <a:srgbClr val="000000"/>
                </a:solidFill>
                <a:ea typeface="Calibri" panose="020F0502020204030204" pitchFamily="34" charset="0"/>
                <a:cs typeface="Times New Roman" panose="02020603050405020304" pitchFamily="18" charset="0"/>
              </a:rPr>
              <a:t>In addition to Terry Wiseman, there are among us this evening those of you who have learned through the deepest sorrows and griefs what helps and what doesn’t. You are the experts.</a:t>
            </a:r>
          </a:p>
          <a:p>
            <a:pPr marL="9525" marR="0">
              <a:spcBef>
                <a:spcPts val="0"/>
              </a:spcBef>
              <a:spcAft>
                <a:spcPts val="0"/>
              </a:spcAft>
              <a:tabLst>
                <a:tab pos="990600" algn="r"/>
                <a:tab pos="1079500" algn="ctr"/>
                <a:tab pos="1530350" algn="r"/>
                <a:tab pos="1709738" algn="l"/>
              </a:tabLst>
            </a:pPr>
            <a:endParaRPr lang="en-CA" dirty="0">
              <a:solidFill>
                <a:srgbClr val="000000"/>
              </a:solidFill>
              <a:ea typeface="Calibri" panose="020F0502020204030204" pitchFamily="34" charset="0"/>
              <a:cs typeface="Times New Roman" panose="02020603050405020304" pitchFamily="18" charset="0"/>
            </a:endParaRPr>
          </a:p>
          <a:p>
            <a:pPr marL="9525" marR="0">
              <a:spcBef>
                <a:spcPts val="0"/>
              </a:spcBef>
              <a:spcAft>
                <a:spcPts val="0"/>
              </a:spcAft>
              <a:tabLst>
                <a:tab pos="990600" algn="r"/>
                <a:tab pos="1079500" algn="ctr"/>
                <a:tab pos="1530350" algn="r"/>
                <a:tab pos="1709738" algn="l"/>
              </a:tabLst>
            </a:pPr>
            <a:r>
              <a:rPr lang="en-CA" dirty="0">
                <a:solidFill>
                  <a:srgbClr val="000000"/>
                </a:solidFill>
                <a:ea typeface="Calibri" panose="020F0502020204030204" pitchFamily="34" charset="0"/>
                <a:cs typeface="Times New Roman" panose="02020603050405020304" pitchFamily="18" charset="0"/>
              </a:rPr>
              <a:t>The presentations this weekend are by no means exhaustive. In fact, they barely scratch the surface of how to companion with grievers. But my hope is that today and tomorrow we will open our hearts and minds and learn together how to comfort those in grief.</a:t>
            </a:r>
          </a:p>
          <a:p>
            <a:pPr marL="9525" marR="0">
              <a:spcBef>
                <a:spcPts val="0"/>
              </a:spcBef>
              <a:spcAft>
                <a:spcPts val="0"/>
              </a:spcAft>
              <a:tabLst>
                <a:tab pos="990600" algn="r"/>
                <a:tab pos="1079500" algn="ctr"/>
                <a:tab pos="1530350" algn="r"/>
                <a:tab pos="1709738" algn="l"/>
              </a:tabLst>
            </a:pPr>
            <a:endPar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9525" marR="0">
              <a:spcBef>
                <a:spcPts val="0"/>
              </a:spcBef>
              <a:spcAft>
                <a:spcPts val="0"/>
              </a:spcAft>
              <a:tabLst>
                <a:tab pos="990600" algn="r"/>
                <a:tab pos="1079500" algn="ctr"/>
                <a:tab pos="1530350" algn="r"/>
                <a:tab pos="1709738" algn="l"/>
              </a:tabLst>
            </a:pP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Slide 8 – Where we are headed tonight</a:t>
            </a:r>
            <a:endParaRPr lang="en-CA" dirty="0">
              <a:effectLst/>
              <a:latin typeface="Times New Roman" panose="02020603050405020304" pitchFamily="18" charset="0"/>
              <a:ea typeface="Calibri" panose="020F0502020204030204" pitchFamily="34" charset="0"/>
              <a:cs typeface="Times New Roman" panose="02020603050405020304" pitchFamily="18" charset="0"/>
            </a:endParaRPr>
          </a:p>
          <a:p>
            <a:pPr marL="184150" marR="0" lvl="0" indent="-184150">
              <a:spcBef>
                <a:spcPts val="0"/>
              </a:spcBef>
              <a:spcAft>
                <a:spcPts val="0"/>
              </a:spcAft>
              <a:buFont typeface="Symbol" pitchFamily="2" charset="2"/>
              <a:buChar char=""/>
              <a:tabLst>
                <a:tab pos="990600" algn="r"/>
                <a:tab pos="1079500" algn="ctr"/>
                <a:tab pos="1530350" algn="r"/>
                <a:tab pos="1709738" algn="l"/>
              </a:tabLst>
            </a:pP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Grief, a universal experience</a:t>
            </a:r>
            <a:endParaRPr lang="en-CA" dirty="0">
              <a:effectLst/>
              <a:latin typeface="Times New Roman" panose="02020603050405020304" pitchFamily="18" charset="0"/>
              <a:ea typeface="Calibri" panose="020F0502020204030204" pitchFamily="34" charset="0"/>
              <a:cs typeface="Times New Roman" panose="02020603050405020304" pitchFamily="18" charset="0"/>
            </a:endParaRPr>
          </a:p>
          <a:p>
            <a:pPr marL="184150" marR="0" lvl="0" indent="-184150">
              <a:spcBef>
                <a:spcPts val="0"/>
              </a:spcBef>
              <a:spcAft>
                <a:spcPts val="0"/>
              </a:spcAft>
              <a:buFont typeface="Symbol" pitchFamily="2" charset="2"/>
              <a:buChar char=""/>
              <a:tabLst>
                <a:tab pos="990600" algn="r"/>
                <a:tab pos="1079500" algn="ctr"/>
                <a:tab pos="1530350" algn="r"/>
                <a:tab pos="1709738" algn="l"/>
              </a:tabLst>
            </a:pP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Can grief be good, Charlie Brown?</a:t>
            </a:r>
            <a:endParaRPr lang="en-CA" dirty="0">
              <a:effectLst/>
              <a:latin typeface="Times New Roman" panose="02020603050405020304" pitchFamily="18" charset="0"/>
              <a:ea typeface="Calibri" panose="020F0502020204030204" pitchFamily="34" charset="0"/>
              <a:cs typeface="Times New Roman" panose="02020603050405020304" pitchFamily="18" charset="0"/>
            </a:endParaRPr>
          </a:p>
          <a:p>
            <a:pPr marL="184150" marR="0" lvl="0" indent="-184150">
              <a:spcBef>
                <a:spcPts val="0"/>
              </a:spcBef>
              <a:spcAft>
                <a:spcPts val="0"/>
              </a:spcAft>
              <a:buFont typeface="Symbol" pitchFamily="2" charset="2"/>
              <a:buChar char=""/>
              <a:tabLst>
                <a:tab pos="990600" algn="r"/>
                <a:tab pos="1079500" algn="ctr"/>
                <a:tab pos="1530350" algn="r"/>
                <a:tab pos="1709738" algn="l"/>
              </a:tabLst>
            </a:pP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Grief care at Northridge</a:t>
            </a:r>
          </a:p>
          <a:p>
            <a:pPr marL="184150" marR="0" lvl="0" indent="-184150">
              <a:spcBef>
                <a:spcPts val="0"/>
              </a:spcBef>
              <a:spcAft>
                <a:spcPts val="0"/>
              </a:spcAft>
              <a:buFont typeface="Symbol" pitchFamily="2" charset="2"/>
              <a:buChar char=""/>
              <a:tabLst>
                <a:tab pos="990600" algn="r"/>
                <a:tab pos="1079500" algn="ctr"/>
                <a:tab pos="1530350" algn="r"/>
                <a:tab pos="1709738" algn="l"/>
              </a:tabLst>
            </a:pPr>
            <a:endParaRPr lang="en-CA" dirty="0">
              <a:solidFill>
                <a:srgbClr val="000000"/>
              </a:solidFill>
              <a:ea typeface="Calibri" panose="020F0502020204030204" pitchFamily="34" charset="0"/>
              <a:cs typeface="Times New Roman" panose="02020603050405020304" pitchFamily="18" charset="0"/>
            </a:endParaRPr>
          </a:p>
          <a:p>
            <a:pPr marL="184150" marR="0" lvl="0" indent="-184150">
              <a:spcBef>
                <a:spcPts val="0"/>
              </a:spcBef>
              <a:spcAft>
                <a:spcPts val="0"/>
              </a:spcAft>
              <a:buFont typeface="Symbol" pitchFamily="2" charset="2"/>
              <a:buChar char=""/>
              <a:tabLst>
                <a:tab pos="990600" algn="r"/>
                <a:tab pos="1079500" algn="ctr"/>
                <a:tab pos="1530350" algn="r"/>
                <a:tab pos="1709738" algn="l"/>
              </a:tabLst>
            </a:pPr>
            <a:endPar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184150" marR="0" lvl="0" indent="-184150">
              <a:spcBef>
                <a:spcPts val="0"/>
              </a:spcBef>
              <a:spcAft>
                <a:spcPts val="0"/>
              </a:spcAft>
              <a:buFont typeface="Symbol" pitchFamily="2" charset="2"/>
              <a:buChar char=""/>
              <a:tabLst>
                <a:tab pos="990600" algn="r"/>
                <a:tab pos="1079500" algn="ctr"/>
                <a:tab pos="1530350" algn="r"/>
                <a:tab pos="1709738" algn="l"/>
              </a:tabLst>
            </a:pPr>
            <a:r>
              <a:rPr lang="en-CA" b="1" i="1" dirty="0">
                <a:solidFill>
                  <a:srgbClr val="000000"/>
                </a:solidFill>
                <a:highlight>
                  <a:srgbClr val="FFFF00"/>
                </a:highlight>
                <a:ea typeface="Calibri" panose="020F0502020204030204" pitchFamily="34" charset="0"/>
                <a:cs typeface="Times New Roman" panose="02020603050405020304" pitchFamily="18" charset="0"/>
              </a:rPr>
              <a:t>DIRECT PARTICIPANTS TO SECTION IN BINDERS FOR NOTE TAKING</a:t>
            </a:r>
            <a:endParaRPr lang="en-CA" b="1" i="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5" name="Slide Number Placeholder 4">
            <a:extLst>
              <a:ext uri="{FF2B5EF4-FFF2-40B4-BE49-F238E27FC236}">
                <a16:creationId xmlns:a16="http://schemas.microsoft.com/office/drawing/2014/main" id="{909CA9EC-1B3F-8688-22F1-6F7706793175}"/>
              </a:ext>
            </a:extLst>
          </p:cNvPr>
          <p:cNvSpPr>
            <a:spLocks noGrp="1"/>
          </p:cNvSpPr>
          <p:nvPr>
            <p:ph type="sldNum" sz="quarter" idx="5"/>
          </p:nvPr>
        </p:nvSpPr>
        <p:spPr/>
        <p:txBody>
          <a:bodyPr/>
          <a:lstStyle/>
          <a:p>
            <a:fld id="{60C99F7E-61C7-DA41-BA19-0FF186D008E1}" type="slidenum">
              <a:rPr lang="en-US" smtClean="0"/>
              <a:t>8</a:t>
            </a:fld>
            <a:endParaRPr lang="en-US"/>
          </a:p>
        </p:txBody>
      </p:sp>
      <p:sp>
        <p:nvSpPr>
          <p:cNvPr id="6" name="TextBox 5">
            <a:extLst>
              <a:ext uri="{FF2B5EF4-FFF2-40B4-BE49-F238E27FC236}">
                <a16:creationId xmlns:a16="http://schemas.microsoft.com/office/drawing/2014/main" id="{E3F62426-CBC6-4D74-30C5-3E62B61E197A}"/>
              </a:ext>
            </a:extLst>
          </p:cNvPr>
          <p:cNvSpPr txBox="1"/>
          <p:nvPr/>
        </p:nvSpPr>
        <p:spPr>
          <a:xfrm>
            <a:off x="4713194" y="444126"/>
            <a:ext cx="1578068" cy="1015663"/>
          </a:xfrm>
          <a:prstGeom prst="rect">
            <a:avLst/>
          </a:prstGeom>
          <a:noFill/>
        </p:spPr>
        <p:txBody>
          <a:bodyPr wrap="square">
            <a:spAutoFit/>
          </a:bodyPr>
          <a:lstStyle/>
          <a:p>
            <a:pPr algn="r"/>
            <a:r>
              <a:rPr lang="en-US" b="1" i="1" dirty="0">
                <a:latin typeface="Times New Roman" panose="02020603050405020304" pitchFamily="18" charset="0"/>
                <a:cs typeface="Times New Roman" panose="02020603050405020304" pitchFamily="18" charset="0"/>
              </a:rPr>
              <a:t>RUTH</a:t>
            </a:r>
            <a:endParaRPr lang="en-US" sz="1800" b="1" i="1" dirty="0">
              <a:latin typeface="Times New Roman" panose="02020603050405020304" pitchFamily="18" charset="0"/>
              <a:cs typeface="Times New Roman" panose="02020603050405020304" pitchFamily="18" charset="0"/>
            </a:endParaRPr>
          </a:p>
          <a:p>
            <a:r>
              <a:rPr lang="en-US" sz="1400" i="1" dirty="0">
                <a:latin typeface="Times New Roman" panose="02020603050405020304" pitchFamily="18" charset="0"/>
                <a:cs typeface="Times New Roman" panose="02020603050405020304" pitchFamily="18" charset="0"/>
              </a:rPr>
              <a:t>Slides 8-9</a:t>
            </a:r>
          </a:p>
          <a:p>
            <a:pPr algn="r"/>
            <a:r>
              <a:rPr lang="en-US" sz="1400" i="1" dirty="0">
                <a:latin typeface="Times New Roman" panose="02020603050405020304" pitchFamily="18" charset="0"/>
                <a:cs typeface="Times New Roman" panose="02020603050405020304" pitchFamily="18" charset="0"/>
              </a:rPr>
              <a:t>5 minutes</a:t>
            </a:r>
          </a:p>
          <a:p>
            <a:r>
              <a:rPr lang="en-US" sz="1400" i="1" dirty="0">
                <a:latin typeface="Times New Roman" panose="02020603050405020304" pitchFamily="18" charset="0"/>
                <a:cs typeface="Times New Roman" panose="02020603050405020304" pitchFamily="18" charset="0"/>
              </a:rPr>
              <a:t> 6:35-6:40p</a:t>
            </a:r>
          </a:p>
        </p:txBody>
      </p:sp>
    </p:spTree>
    <p:extLst>
      <p:ext uri="{BB962C8B-B14F-4D97-AF65-F5344CB8AC3E}">
        <p14:creationId xmlns:p14="http://schemas.microsoft.com/office/powerpoint/2010/main" val="14976830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6738" y="604838"/>
            <a:ext cx="2862262" cy="1609725"/>
          </a:xfrm>
        </p:spPr>
      </p:sp>
      <p:sp>
        <p:nvSpPr>
          <p:cNvPr id="3" name="Notes Placeholder 2"/>
          <p:cNvSpPr>
            <a:spLocks noGrp="1"/>
          </p:cNvSpPr>
          <p:nvPr>
            <p:ph type="body" idx="1"/>
          </p:nvPr>
        </p:nvSpPr>
        <p:spPr>
          <a:xfrm>
            <a:off x="566738" y="2214563"/>
            <a:ext cx="5486400" cy="3600450"/>
          </a:xfrm>
        </p:spPr>
        <p:txBody>
          <a:bodyPr/>
          <a:lstStyle/>
          <a:p>
            <a:pPr marL="9525" marR="0">
              <a:spcBef>
                <a:spcPts val="0"/>
              </a:spcBef>
              <a:spcAft>
                <a:spcPts val="0"/>
              </a:spcAft>
              <a:tabLst>
                <a:tab pos="990600" algn="r"/>
                <a:tab pos="1079500" algn="ctr"/>
                <a:tab pos="1530350" algn="r"/>
                <a:tab pos="1709738" algn="l"/>
              </a:tabLst>
            </a:pPr>
            <a:endPar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9525" marR="0">
              <a:spcBef>
                <a:spcPts val="0"/>
              </a:spcBef>
              <a:spcAft>
                <a:spcPts val="0"/>
              </a:spcAft>
              <a:tabLst>
                <a:tab pos="990600" algn="r"/>
                <a:tab pos="1079500" algn="ctr"/>
                <a:tab pos="1530350" algn="r"/>
                <a:tab pos="1709738" algn="l"/>
              </a:tabLst>
            </a:pP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Slide 9 – Shakespeare quote</a:t>
            </a:r>
            <a:endParaRPr lang="en-CA" dirty="0">
              <a:effectLst/>
              <a:latin typeface="Times New Roman" panose="02020603050405020304" pitchFamily="18" charset="0"/>
              <a:ea typeface="Calibri" panose="020F0502020204030204" pitchFamily="34" charset="0"/>
              <a:cs typeface="Times New Roman" panose="02020603050405020304" pitchFamily="18" charset="0"/>
            </a:endParaRPr>
          </a:p>
          <a:p>
            <a:pPr marL="184150" marR="0" lvl="0" indent="-174625">
              <a:spcBef>
                <a:spcPts val="0"/>
              </a:spcBef>
              <a:spcAft>
                <a:spcPts val="0"/>
              </a:spcAft>
              <a:buFont typeface="Symbol" pitchFamily="2" charset="2"/>
              <a:buChar char=""/>
              <a:tabLst>
                <a:tab pos="990600" algn="r"/>
                <a:tab pos="1079500" algn="ctr"/>
                <a:tab pos="1530350" algn="r"/>
                <a:tab pos="1709738" algn="l"/>
              </a:tabLst>
            </a:pPr>
            <a:r>
              <a:rPr lang="en-US"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Shakespeare once said: “Everyone can master a grief but he that has it.”</a:t>
            </a: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We cannot understand another’s pain if we ourselves have never felt pain.</a:t>
            </a:r>
          </a:p>
          <a:p>
            <a:pPr marL="184150" marR="0" lvl="0" indent="-174625">
              <a:spcBef>
                <a:spcPts val="0"/>
              </a:spcBef>
              <a:spcAft>
                <a:spcPts val="0"/>
              </a:spcAft>
              <a:buFont typeface="Symbol" pitchFamily="2" charset="2"/>
              <a:buChar char=""/>
              <a:tabLst>
                <a:tab pos="990600" algn="r"/>
                <a:tab pos="1079500" algn="ctr"/>
                <a:tab pos="1530350" algn="r"/>
                <a:tab pos="1709738" algn="l"/>
              </a:tabLst>
            </a:pP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For that reason, we will take time for reflection.</a:t>
            </a:r>
          </a:p>
          <a:p>
            <a:pPr marL="184150" marR="0" lvl="0" indent="-174625">
              <a:spcBef>
                <a:spcPts val="0"/>
              </a:spcBef>
              <a:spcAft>
                <a:spcPts val="0"/>
              </a:spcAft>
              <a:buFont typeface="Symbol" pitchFamily="2" charset="2"/>
              <a:buChar char=""/>
              <a:tabLst>
                <a:tab pos="990600" algn="r"/>
                <a:tab pos="1079500" algn="ctr"/>
                <a:tab pos="1530350" algn="r"/>
                <a:tab pos="1709738" algn="l"/>
              </a:tabLst>
            </a:pP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For some of you, this may be hard; for others it will be uncharted territory—you’ve never gone there in your own soul.</a:t>
            </a:r>
          </a:p>
          <a:p>
            <a:pPr marL="184150" marR="0" lvl="0" indent="-174625">
              <a:spcBef>
                <a:spcPts val="0"/>
              </a:spcBef>
              <a:spcAft>
                <a:spcPts val="0"/>
              </a:spcAft>
              <a:buFont typeface="Symbol" pitchFamily="2" charset="2"/>
              <a:buChar char=""/>
              <a:tabLst>
                <a:tab pos="990600" algn="r"/>
                <a:tab pos="1079500" algn="ctr"/>
                <a:tab pos="1530350" algn="r"/>
                <a:tab pos="1709738" algn="l"/>
              </a:tabLst>
            </a:pPr>
            <a:r>
              <a:rPr lang="en-CA"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Tonight, we invite you to begin that journey, and we will be available in the days ahead if you want to explore this further.</a:t>
            </a:r>
            <a:endParaRPr lang="en-CA" dirty="0">
              <a:effectLst/>
              <a:latin typeface="Times New Roman" panose="02020603050405020304" pitchFamily="18" charset="0"/>
              <a:ea typeface="Calibri" panose="020F0502020204030204" pitchFamily="34" charset="0"/>
              <a:cs typeface="Times New Roman" panose="02020603050405020304" pitchFamily="18" charset="0"/>
            </a:endParaRPr>
          </a:p>
          <a:p>
            <a:pPr marL="1781175" marR="0">
              <a:spcBef>
                <a:spcPts val="0"/>
              </a:spcBef>
              <a:spcAft>
                <a:spcPts val="0"/>
              </a:spcAft>
              <a:tabLst>
                <a:tab pos="990600" algn="r"/>
                <a:tab pos="1079500" algn="ctr"/>
                <a:tab pos="1530350" algn="r"/>
                <a:tab pos="1709738" algn="l"/>
              </a:tabLst>
            </a:pPr>
            <a:r>
              <a:rPr lang="en-CA"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Quoted by Ken </a:t>
            </a:r>
            <a:r>
              <a:rPr lang="en-CA" sz="1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Gire</a:t>
            </a:r>
            <a:r>
              <a:rPr lang="en-CA"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in </a:t>
            </a:r>
            <a:r>
              <a:rPr lang="en-CA" sz="10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Winter’s Promise: Hope-Filled Reflections for the Difficult Seasons</a:t>
            </a:r>
            <a:r>
              <a:rPr lang="en-CA"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2013 Harvest House Publishers, 137.</a:t>
            </a:r>
            <a:endParaRPr lang="en-CA" sz="10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6EF9DDC9-92E3-FE4C-02C2-D2C5763B5374}"/>
              </a:ext>
            </a:extLst>
          </p:cNvPr>
          <p:cNvSpPr>
            <a:spLocks noGrp="1"/>
          </p:cNvSpPr>
          <p:nvPr>
            <p:ph type="sldNum" sz="quarter" idx="5"/>
          </p:nvPr>
        </p:nvSpPr>
        <p:spPr/>
        <p:txBody>
          <a:bodyPr/>
          <a:lstStyle/>
          <a:p>
            <a:fld id="{60C99F7E-61C7-DA41-BA19-0FF186D008E1}" type="slidenum">
              <a:rPr lang="en-US" smtClean="0"/>
              <a:t>9</a:t>
            </a:fld>
            <a:endParaRPr lang="en-US"/>
          </a:p>
        </p:txBody>
      </p:sp>
      <p:sp>
        <p:nvSpPr>
          <p:cNvPr id="6" name="TextBox 5">
            <a:extLst>
              <a:ext uri="{FF2B5EF4-FFF2-40B4-BE49-F238E27FC236}">
                <a16:creationId xmlns:a16="http://schemas.microsoft.com/office/drawing/2014/main" id="{27CFDEBD-5B84-5C61-9179-B042BE6B1DAD}"/>
              </a:ext>
            </a:extLst>
          </p:cNvPr>
          <p:cNvSpPr txBox="1"/>
          <p:nvPr/>
        </p:nvSpPr>
        <p:spPr>
          <a:xfrm>
            <a:off x="4713194" y="450850"/>
            <a:ext cx="1578068" cy="1015663"/>
          </a:xfrm>
          <a:prstGeom prst="rect">
            <a:avLst/>
          </a:prstGeom>
          <a:noFill/>
        </p:spPr>
        <p:txBody>
          <a:bodyPr wrap="square">
            <a:spAutoFit/>
          </a:bodyPr>
          <a:lstStyle/>
          <a:p>
            <a:pPr algn="r"/>
            <a:r>
              <a:rPr lang="en-US" b="1" i="1" dirty="0">
                <a:latin typeface="Times New Roman" panose="02020603050405020304" pitchFamily="18" charset="0"/>
                <a:cs typeface="Times New Roman" panose="02020603050405020304" pitchFamily="18" charset="0"/>
              </a:rPr>
              <a:t>RUTH</a:t>
            </a:r>
            <a:endParaRPr lang="en-US" sz="1800" b="1" i="1" dirty="0">
              <a:latin typeface="Times New Roman" panose="02020603050405020304" pitchFamily="18" charset="0"/>
              <a:cs typeface="Times New Roman" panose="02020603050405020304" pitchFamily="18" charset="0"/>
            </a:endParaRPr>
          </a:p>
          <a:p>
            <a:r>
              <a:rPr lang="en-US" sz="1400" i="1" dirty="0">
                <a:latin typeface="Times New Roman" panose="02020603050405020304" pitchFamily="18" charset="0"/>
                <a:cs typeface="Times New Roman" panose="02020603050405020304" pitchFamily="18" charset="0"/>
              </a:rPr>
              <a:t>Slides 8-9</a:t>
            </a:r>
          </a:p>
          <a:p>
            <a:pPr algn="r"/>
            <a:r>
              <a:rPr lang="en-US" sz="1400" i="1" dirty="0">
                <a:latin typeface="Times New Roman" panose="02020603050405020304" pitchFamily="18" charset="0"/>
                <a:cs typeface="Times New Roman" panose="02020603050405020304" pitchFamily="18" charset="0"/>
              </a:rPr>
              <a:t>5 minutes</a:t>
            </a:r>
          </a:p>
          <a:p>
            <a:r>
              <a:rPr lang="en-US" sz="1400" i="1" dirty="0">
                <a:latin typeface="Times New Roman" panose="02020603050405020304" pitchFamily="18" charset="0"/>
                <a:cs typeface="Times New Roman" panose="02020603050405020304" pitchFamily="18" charset="0"/>
              </a:rPr>
              <a:t> 6:35-6:40p</a:t>
            </a:r>
          </a:p>
        </p:txBody>
      </p:sp>
    </p:spTree>
    <p:extLst>
      <p:ext uri="{BB962C8B-B14F-4D97-AF65-F5344CB8AC3E}">
        <p14:creationId xmlns:p14="http://schemas.microsoft.com/office/powerpoint/2010/main" val="17261983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640013" y="484479"/>
            <a:ext cx="6911974" cy="2954655"/>
          </a:xfrm>
        </p:spPr>
        <p:txBody>
          <a:bodyPr anchor="b">
            <a:normAutofit/>
          </a:bodyPr>
          <a:lstStyle>
            <a:lvl1pPr algn="ctr">
              <a:defRPr sz="5600" spc="-100" baseline="0"/>
            </a:lvl1pPr>
          </a:lstStyle>
          <a:p>
            <a:r>
              <a:rPr lang="en-US"/>
              <a:t>Click to edit Master title style</a:t>
            </a:r>
            <a:endParaRPr lang="en-US" dirty="0"/>
          </a:p>
        </p:txBody>
      </p:sp>
      <p:sp>
        <p:nvSpPr>
          <p:cNvPr id="3" name="Subtitle 2"/>
          <p:cNvSpPr>
            <a:spLocks noGrp="1"/>
          </p:cNvSpPr>
          <p:nvPr>
            <p:ph type="subTitle" idx="1"/>
          </p:nvPr>
        </p:nvSpPr>
        <p:spPr>
          <a:xfrm>
            <a:off x="2640013" y="3799133"/>
            <a:ext cx="6911974" cy="1969841"/>
          </a:xfrm>
        </p:spPr>
        <p:txBody>
          <a:bodyPr>
            <a:normAutofit/>
          </a:bodyPr>
          <a:lstStyle>
            <a:lvl1pPr marL="0" indent="0" algn="ctr">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2395C5C9-164C-46B3-A87E-7660D39D3106}" type="datetime2">
              <a:rPr lang="en-US" smtClean="0"/>
              <a:t>Friday, September 13, 2024</a:t>
            </a:fld>
            <a:endParaRPr lang="en-US" dirty="0"/>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dirty="0"/>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487925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720000" y="2636838"/>
            <a:ext cx="10728325" cy="31321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5B75179A-1E2B-41AB-B400-4F1B4022FAEE}" type="datetime2">
              <a:rPr lang="en-US" smtClean="0"/>
              <a:t>Friday, September 13, 2024</a:t>
            </a:fld>
            <a:endParaRPr lang="en-US"/>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092267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140486" y="720000"/>
            <a:ext cx="1477328" cy="5048975"/>
          </a:xfrm>
        </p:spPr>
        <p:txBody>
          <a:bodyPr vert="eaVert">
            <a:normAutofit/>
          </a:bodyPr>
          <a:lstStyle>
            <a:lvl1pP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31838" y="720000"/>
            <a:ext cx="8929614" cy="5048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05681D0F-6595-4F14-8EF3-954CD87C797B}" type="datetime2">
              <a:rPr lang="en-US" smtClean="0"/>
              <a:t>Friday, September 13, 2024</a:t>
            </a:fld>
            <a:endParaRPr lang="en-US"/>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0548620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720000" y="2541600"/>
            <a:ext cx="10728325" cy="3227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4DDCFF8A-AAF8-4A12-8A91-9CA0EAF6CBB9}" type="datetime2">
              <a:rPr lang="en-US" smtClean="0"/>
              <a:t>Friday, September 13, 2024</a:t>
            </a:fld>
            <a:endParaRPr lang="en-US" dirty="0"/>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dirty="0"/>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299943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10728326" cy="2879724"/>
          </a:xfrm>
        </p:spPr>
        <p:txBody>
          <a:bodyPr anchor="b">
            <a:normAutofit/>
          </a:bodyPr>
          <a:lstStyle>
            <a:lvl1pPr>
              <a:defRPr sz="5600"/>
            </a:lvl1pPr>
          </a:lstStyle>
          <a:p>
            <a:r>
              <a:rPr lang="en-US"/>
              <a:t>Click to edit Master title style</a:t>
            </a:r>
            <a:endParaRPr lang="en-US" dirty="0"/>
          </a:p>
        </p:txBody>
      </p:sp>
      <p:sp>
        <p:nvSpPr>
          <p:cNvPr id="3" name="Text Placeholder 2"/>
          <p:cNvSpPr>
            <a:spLocks noGrp="1"/>
          </p:cNvSpPr>
          <p:nvPr>
            <p:ph type="body" idx="1"/>
          </p:nvPr>
        </p:nvSpPr>
        <p:spPr>
          <a:xfrm>
            <a:off x="719910" y="3858924"/>
            <a:ext cx="10728326" cy="1919076"/>
          </a:xfrm>
        </p:spPr>
        <p:txBody>
          <a:bodyPr>
            <a:normAutofit/>
          </a:bodyPr>
          <a:lstStyle>
            <a:lvl1pPr marL="0" indent="0">
              <a:buNone/>
              <a:defRPr sz="2800">
                <a:solidFill>
                  <a:schemeClr val="tx1">
                    <a:tint val="75000"/>
                    <a:alpha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ABCC25C3-021A-4B0B-8F70-0C181FE1CF45}" type="datetime2">
              <a:rPr lang="en-US" smtClean="0"/>
              <a:t>Friday, September 13, 2024</a:t>
            </a:fld>
            <a:endParaRPr lang="en-US"/>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dirty="0"/>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1371500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20000" y="2541600"/>
            <a:ext cx="5003800"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58400" y="2541600"/>
            <a:ext cx="5003801" cy="3234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731837" y="6138000"/>
            <a:ext cx="3095626" cy="720000"/>
          </a:xfrm>
          <a:prstGeom prst="rect">
            <a:avLst/>
          </a:prstGeom>
        </p:spPr>
        <p:txBody>
          <a:bodyPr/>
          <a:lstStyle/>
          <a:p>
            <a:fld id="{0C23D88D-8CEC-4ED9-A53B-5596187D9A16}" type="datetime2">
              <a:rPr lang="en-US" smtClean="0"/>
              <a:t>Friday, September 13, 2024</a:t>
            </a:fld>
            <a:endParaRPr lang="en-US"/>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783731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10728325" cy="673005"/>
          </a:xfrm>
        </p:spPr>
        <p:txBody>
          <a:bodyPr>
            <a:normAutofit/>
          </a:bodyPr>
          <a:lstStyle/>
          <a:p>
            <a:r>
              <a:rPr lang="en-US"/>
              <a:t>Click to edit Master title style</a:t>
            </a:r>
            <a:endParaRPr lang="en-US" dirty="0"/>
          </a:p>
        </p:txBody>
      </p:sp>
      <p:sp>
        <p:nvSpPr>
          <p:cNvPr id="3" name="Text Placeholder 2"/>
          <p:cNvSpPr>
            <a:spLocks noGrp="1"/>
          </p:cNvSpPr>
          <p:nvPr>
            <p:ph type="body" idx="1"/>
          </p:nvPr>
        </p:nvSpPr>
        <p:spPr>
          <a:xfrm>
            <a:off x="720000" y="1840698"/>
            <a:ext cx="5015638" cy="565796"/>
          </a:xfrm>
        </p:spPr>
        <p:txBody>
          <a:bodyPr wrap="square" anchor="b">
            <a:normAutofit/>
          </a:bodyPr>
          <a:lstStyle>
            <a:lvl1pPr marL="0" indent="0">
              <a:lnSpc>
                <a:spcPct val="120000"/>
              </a:lnSpc>
              <a:buNone/>
              <a:defRPr sz="16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20000" y="2541600"/>
            <a:ext cx="5003801"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400" y="1840698"/>
            <a:ext cx="5015638" cy="565796"/>
          </a:xfrm>
        </p:spPr>
        <p:txBody>
          <a:bodyPr anchor="b">
            <a:normAutofit/>
          </a:bodyPr>
          <a:lstStyle>
            <a:lvl1pPr marL="0" indent="0">
              <a:lnSpc>
                <a:spcPct val="120000"/>
              </a:lnSpc>
              <a:buNone/>
              <a:defRPr sz="16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400" y="2541600"/>
            <a:ext cx="5003800"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731837" y="6138000"/>
            <a:ext cx="3095626" cy="720000"/>
          </a:xfrm>
          <a:prstGeom prst="rect">
            <a:avLst/>
          </a:prstGeom>
        </p:spPr>
        <p:txBody>
          <a:bodyPr/>
          <a:lstStyle/>
          <a:p>
            <a:fld id="{D2CCD382-DFDA-4722-A27A-59C21AD112F2}" type="datetime2">
              <a:rPr lang="en-US" smtClean="0"/>
              <a:t>Friday, September 13, 2024</a:t>
            </a:fld>
            <a:endParaRPr lang="en-US"/>
          </a:p>
        </p:txBody>
      </p:sp>
      <p:sp>
        <p:nvSpPr>
          <p:cNvPr id="8" name="Footer Placeholder 7"/>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9" name="Slide Number Placeholder 8"/>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742787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731837" y="6138000"/>
            <a:ext cx="3095626" cy="720000"/>
          </a:xfrm>
          <a:prstGeom prst="rect">
            <a:avLst/>
          </a:prstGeom>
        </p:spPr>
        <p:txBody>
          <a:bodyPr/>
          <a:lstStyle/>
          <a:p>
            <a:fld id="{22F2A30D-1C09-413F-AAB1-38F366000715}" type="datetime2">
              <a:rPr lang="en-US" smtClean="0"/>
              <a:t>Friday, September 13, 2024</a:t>
            </a:fld>
            <a:endParaRPr lang="en-US"/>
          </a:p>
        </p:txBody>
      </p:sp>
      <p:sp>
        <p:nvSpPr>
          <p:cNvPr id="4" name="Footer Placeholder 3"/>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5" name="Slide Number Placeholder 4"/>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200073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31837" y="6138000"/>
            <a:ext cx="3095626" cy="720000"/>
          </a:xfrm>
          <a:prstGeom prst="rect">
            <a:avLst/>
          </a:prstGeom>
        </p:spPr>
        <p:txBody>
          <a:bodyPr/>
          <a:lstStyle/>
          <a:p>
            <a:fld id="{6DB82B9C-D65E-4F64-95C3-B10F3B00F0D9}" type="datetime2">
              <a:rPr lang="en-US" smtClean="0"/>
              <a:t>Friday, September 13, 2024</a:t>
            </a:fld>
            <a:endParaRPr lang="en-US"/>
          </a:p>
        </p:txBody>
      </p:sp>
      <p:sp>
        <p:nvSpPr>
          <p:cNvPr id="3" name="Footer Placeholder 2"/>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4" name="Slide Number Placeholder 3"/>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1987524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3107463" cy="1477328"/>
          </a:xfrm>
        </p:spPr>
        <p:txBody>
          <a:bodyPr anchor="t" anchorCtr="0">
            <a:normAutofit/>
          </a:bodyPr>
          <a:lstStyle>
            <a:lvl1pPr>
              <a:lnSpc>
                <a:spcPct val="100000"/>
              </a:lnSpc>
              <a:defRPr sz="2800"/>
            </a:lvl1pPr>
          </a:lstStyle>
          <a:p>
            <a:r>
              <a:rPr lang="en-US"/>
              <a:t>Click to edit Master title style</a:t>
            </a:r>
            <a:endParaRPr lang="en-US" dirty="0"/>
          </a:p>
        </p:txBody>
      </p:sp>
      <p:sp>
        <p:nvSpPr>
          <p:cNvPr id="3" name="Content Placeholder 2"/>
          <p:cNvSpPr>
            <a:spLocks noGrp="1"/>
          </p:cNvSpPr>
          <p:nvPr>
            <p:ph idx="1"/>
          </p:nvPr>
        </p:nvSpPr>
        <p:spPr>
          <a:xfrm>
            <a:off x="4548188" y="584662"/>
            <a:ext cx="6911974" cy="5184313"/>
          </a:xfrm>
        </p:spPr>
        <p:txBody>
          <a:bodyPr/>
          <a:lstStyle>
            <a:lvl1pPr marL="0" indent="0">
              <a:lnSpc>
                <a:spcPct val="100000"/>
              </a:lnSpc>
              <a:buNone/>
              <a:defRPr sz="4800"/>
            </a:lvl1pPr>
            <a:lvl2pPr marL="914400" indent="-457200">
              <a:buFont typeface="Arial" panose="020B0604020202020204" pitchFamily="34" charset="0"/>
              <a:buChar char="•"/>
              <a:defRPr sz="2000"/>
            </a:lvl2pPr>
            <a:lvl3pPr marL="1257300" indent="-342900">
              <a:buFont typeface="Arial" panose="020B0604020202020204" pitchFamily="34" charset="0"/>
              <a:buChar char="•"/>
              <a:defRPr sz="2000"/>
            </a:lvl3pPr>
            <a:lvl4pPr marL="1714500" indent="-342900">
              <a:buFont typeface="Arial" panose="020B0604020202020204" pitchFamily="34" charset="0"/>
              <a:buChar char="•"/>
              <a:defRPr sz="2000"/>
            </a:lvl4pPr>
            <a:lvl5pPr marL="2171700" indent="-342900">
              <a:buFont typeface="Arial" panose="020B0604020202020204" pitchFamily="34" charset="0"/>
              <a:buChar cha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0000" y="2541600"/>
            <a:ext cx="3107463" cy="323183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31837" y="6138000"/>
            <a:ext cx="3095626" cy="720000"/>
          </a:xfrm>
          <a:prstGeom prst="rect">
            <a:avLst/>
          </a:prstGeom>
        </p:spPr>
        <p:txBody>
          <a:bodyPr/>
          <a:lstStyle/>
          <a:p>
            <a:fld id="{B7F5FDCC-6AAC-4A08-B9E0-3793AB5E64C3}" type="datetime2">
              <a:rPr lang="en-US" smtClean="0"/>
              <a:t>Friday, September 13, 2024</a:t>
            </a:fld>
            <a:endParaRPr lang="en-US"/>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0991844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3095626" cy="1476000"/>
          </a:xfrm>
        </p:spPr>
        <p:txBody>
          <a:bodyPr anchor="t" anchorCtr="0">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548188" y="728664"/>
            <a:ext cx="6923812" cy="504031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0000" y="2541600"/>
            <a:ext cx="3095625" cy="323280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31837" y="6138000"/>
            <a:ext cx="3095626" cy="720000"/>
          </a:xfrm>
          <a:prstGeom prst="rect">
            <a:avLst/>
          </a:prstGeom>
        </p:spPr>
        <p:txBody>
          <a:bodyPr/>
          <a:lstStyle/>
          <a:p>
            <a:fld id="{349FE94D-439C-40F1-900E-BC07940E3988}" type="datetime2">
              <a:rPr lang="en-US" smtClean="0"/>
              <a:t>Friday, September 13, 2024</a:t>
            </a:fld>
            <a:endParaRPr lang="en-US"/>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463108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646535-AEF6-4883-A4F9-EEC1F8B4319E}"/>
              </a:ext>
            </a:extLst>
          </p:cNvPr>
          <p:cNvSpPr/>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720000" y="619200"/>
            <a:ext cx="10728322" cy="1477328"/>
          </a:xfrm>
          <a:prstGeom prst="rect">
            <a:avLst/>
          </a:prstGeom>
        </p:spPr>
        <p:txBody>
          <a:bodyPr vert="horz" wrap="square" lIns="0" tIns="0" rIns="0" bIns="0" rtlCol="0" anchor="t" anchorCtr="0">
            <a:normAutofit/>
          </a:bodyPr>
          <a:lstStyle/>
          <a:p>
            <a:endParaRPr lang="en-US" dirty="0"/>
          </a:p>
        </p:txBody>
      </p:sp>
      <p:sp>
        <p:nvSpPr>
          <p:cNvPr id="3" name="Text Placeholder 2"/>
          <p:cNvSpPr>
            <a:spLocks noGrp="1"/>
          </p:cNvSpPr>
          <p:nvPr>
            <p:ph type="body" idx="1"/>
          </p:nvPr>
        </p:nvSpPr>
        <p:spPr>
          <a:xfrm>
            <a:off x="720000" y="2541600"/>
            <a:ext cx="10728325" cy="322737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31837" y="6138000"/>
            <a:ext cx="3095626" cy="720000"/>
          </a:xfrm>
          <a:prstGeom prst="rect">
            <a:avLst/>
          </a:prstGeom>
        </p:spPr>
        <p:txBody>
          <a:bodyPr vert="horz" lIns="0" tIns="180000" rIns="0" bIns="180000" rtlCol="0" anchor="ctr"/>
          <a:lstStyle>
            <a:lvl1pPr algn="l">
              <a:lnSpc>
                <a:spcPct val="120000"/>
              </a:lnSpc>
              <a:defRPr sz="1200" spc="20" baseline="0">
                <a:solidFill>
                  <a:schemeClr val="tx1"/>
                </a:solidFill>
                <a:latin typeface="+mn-lt"/>
              </a:defRPr>
            </a:lvl1pPr>
          </a:lstStyle>
          <a:p>
            <a:fld id="{8DEA2CF1-0EB2-4673-802D-3371233E4A77}" type="datetime2">
              <a:rPr lang="en-US" smtClean="0"/>
              <a:t>Friday, September 13, 2024</a:t>
            </a:fld>
            <a:endParaRPr lang="en-US" dirty="0"/>
          </a:p>
        </p:txBody>
      </p:sp>
      <p:sp>
        <p:nvSpPr>
          <p:cNvPr id="5" name="Footer Placeholder 4"/>
          <p:cNvSpPr>
            <a:spLocks noGrp="1"/>
          </p:cNvSpPr>
          <p:nvPr>
            <p:ph type="ftr" sz="quarter" idx="3"/>
          </p:nvPr>
        </p:nvSpPr>
        <p:spPr>
          <a:xfrm>
            <a:off x="4548188" y="6138000"/>
            <a:ext cx="5003800" cy="720000"/>
          </a:xfrm>
          <a:prstGeom prst="rect">
            <a:avLst/>
          </a:prstGeom>
        </p:spPr>
        <p:txBody>
          <a:bodyPr vert="horz" lIns="0" tIns="180000" rIns="0" bIns="180000" rtlCol="0" anchor="ctr"/>
          <a:lstStyle>
            <a:lvl1pPr algn="ctr">
              <a:lnSpc>
                <a:spcPct val="120000"/>
              </a:lnSpc>
              <a:defRPr sz="1200" spc="20" baseline="0">
                <a:solidFill>
                  <a:schemeClr val="tx1"/>
                </a:solidFill>
                <a:latin typeface="+mn-lt"/>
              </a:defRPr>
            </a:lvl1pPr>
          </a:lstStyle>
          <a:p>
            <a:pPr algn="l"/>
            <a:r>
              <a:rPr lang="en-US"/>
              <a:t>Sample Footer Text</a:t>
            </a:r>
            <a:endParaRPr lang="en-US" dirty="0"/>
          </a:p>
        </p:txBody>
      </p:sp>
      <p:sp>
        <p:nvSpPr>
          <p:cNvPr id="6" name="Slide Number Placeholder 5"/>
          <p:cNvSpPr>
            <a:spLocks noGrp="1"/>
          </p:cNvSpPr>
          <p:nvPr>
            <p:ph type="sldNum" sz="quarter" idx="4"/>
          </p:nvPr>
        </p:nvSpPr>
        <p:spPr>
          <a:xfrm>
            <a:off x="10272713" y="6138000"/>
            <a:ext cx="1187449" cy="720000"/>
          </a:xfrm>
          <a:prstGeom prst="rect">
            <a:avLst/>
          </a:prstGeom>
        </p:spPr>
        <p:txBody>
          <a:bodyPr vert="horz" lIns="0" tIns="180000" rIns="0" bIns="180000" rtlCol="0" anchor="ctr"/>
          <a:lstStyle>
            <a:lvl1pPr algn="r">
              <a:lnSpc>
                <a:spcPct val="120000"/>
              </a:lnSpc>
              <a:defRPr sz="1200" spc="20" baseline="0">
                <a:solidFill>
                  <a:schemeClr val="tx1"/>
                </a:solidFill>
                <a:latin typeface="+mn-lt"/>
              </a:defRPr>
            </a:lvl1pPr>
          </a:lstStyle>
          <a:p>
            <a:fld id="{1621B6DD-29C1-4FEA-923F-71EA1347694C}" type="slidenum">
              <a:rPr lang="en-US" smtClean="0"/>
              <a:pPr/>
              <a:t>‹#›</a:t>
            </a:fld>
            <a:endParaRPr lang="en-US" dirty="0"/>
          </a:p>
        </p:txBody>
      </p:sp>
    </p:spTree>
    <p:extLst>
      <p:ext uri="{BB962C8B-B14F-4D97-AF65-F5344CB8AC3E}">
        <p14:creationId xmlns:p14="http://schemas.microsoft.com/office/powerpoint/2010/main" val="685619750"/>
      </p:ext>
    </p:extLst>
  </p:cSld>
  <p:clrMap bg1="dk1" tx1="lt1" bg2="dk2" tx2="lt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63" r:id="rId6"/>
    <p:sldLayoutId id="2147483858" r:id="rId7"/>
    <p:sldLayoutId id="2147483859" r:id="rId8"/>
    <p:sldLayoutId id="2147483860" r:id="rId9"/>
    <p:sldLayoutId id="2147483862" r:id="rId10"/>
    <p:sldLayoutId id="2147483861" r:id="rId11"/>
  </p:sldLayoutIdLst>
  <p:hf sldNum="0" hdr="0" ftr="0" dt="0"/>
  <p:txStyles>
    <p:titleStyle>
      <a:lvl1pPr algn="l" defTabSz="914400" rtl="0" eaLnBrk="1" latinLnBrk="0" hangingPunct="1">
        <a:lnSpc>
          <a:spcPct val="100000"/>
        </a:lnSpc>
        <a:spcBef>
          <a:spcPct val="0"/>
        </a:spcBef>
        <a:buNone/>
        <a:defRPr sz="3200" kern="1200" cap="none"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1pPr>
      <a:lvl2pPr marL="6858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2pPr>
      <a:lvl3pPr marL="11430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3pPr>
      <a:lvl4pPr marL="16002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4pPr>
      <a:lvl5pPr marL="20574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www.aliem.com/2011/04/article-review-reframing-research-on/facdev/"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theconversation.com/death-and-families-when-normal-grief-can-last-a-lifetime-32959"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www.aliem.com/2011/04/article-review-reframing-research-on/facdev/"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hyperlink" Target="https://www.wallpaperflare.com/dont-touch-artistic-typography-words-message-text-written-wallpaper-cthjt"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hyperlink" Target="https://freesvg.org/cleaner-icon" TargetMode="Externa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hyperlink" Target="https://www.pexels.com/photo/photo-of-wooden-directional-sign-3146818/"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hyperlink" Target="https://www.pxfuel.com/en/free-photo-xnyza"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hyperlink" Target="https://pixabay.com/en/holy-trinity-emblem-logo-symbol-914891/"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hyperlink" Target="https://pixabay.com/en/help-hand-isolated-charity-sticker-2655258/"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hyperlink" Target="https://www.pexels.com/photo/photo-of-wooden-directional-sign-3146818/"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F217D-AF12-6FED-E8F7-DAFC8A005B06}"/>
              </a:ext>
            </a:extLst>
          </p:cNvPr>
          <p:cNvSpPr>
            <a:spLocks noGrp="1"/>
          </p:cNvSpPr>
          <p:nvPr>
            <p:ph type="ctrTitle" idx="4294967295"/>
          </p:nvPr>
        </p:nvSpPr>
        <p:spPr>
          <a:xfrm>
            <a:off x="6096000" y="1458913"/>
            <a:ext cx="5555172" cy="1970087"/>
          </a:xfrm>
        </p:spPr>
        <p:txBody>
          <a:bodyPr vert="horz" wrap="square" lIns="0" tIns="0" rIns="0" bIns="0" rtlCol="0" anchor="b" anchorCtr="0">
            <a:normAutofit/>
          </a:bodyPr>
          <a:lstStyle/>
          <a:p>
            <a:pPr algn="ctr">
              <a:lnSpc>
                <a:spcPct val="90000"/>
              </a:lnSpc>
            </a:pPr>
            <a:r>
              <a:rPr lang="en-US" b="1" dirty="0"/>
              <a:t>COMFORT YE MY PEOPLE</a:t>
            </a:r>
            <a:br>
              <a:rPr lang="en-US" sz="3500" dirty="0"/>
            </a:br>
            <a:br>
              <a:rPr lang="en-US" sz="1200" dirty="0"/>
            </a:br>
            <a:r>
              <a:rPr lang="en-US" sz="3000" spc="-150" dirty="0">
                <a:latin typeface="+mn-lt"/>
              </a:rPr>
              <a:t>A Grief Care Workshop</a:t>
            </a:r>
          </a:p>
        </p:txBody>
      </p:sp>
      <p:sp>
        <p:nvSpPr>
          <p:cNvPr id="3" name="Subtitle 2">
            <a:extLst>
              <a:ext uri="{FF2B5EF4-FFF2-40B4-BE49-F238E27FC236}">
                <a16:creationId xmlns:a16="http://schemas.microsoft.com/office/drawing/2014/main" id="{179FB862-414E-42CB-A53C-FA112DCA8158}"/>
              </a:ext>
            </a:extLst>
          </p:cNvPr>
          <p:cNvSpPr>
            <a:spLocks noGrp="1"/>
          </p:cNvSpPr>
          <p:nvPr>
            <p:ph type="subTitle" idx="4294967295"/>
          </p:nvPr>
        </p:nvSpPr>
        <p:spPr>
          <a:xfrm>
            <a:off x="6455521" y="3939049"/>
            <a:ext cx="5014912" cy="993775"/>
          </a:xfrm>
        </p:spPr>
        <p:txBody>
          <a:bodyPr vert="horz" lIns="0" tIns="0" rIns="0" bIns="0" rtlCol="0">
            <a:normAutofit fontScale="92500" lnSpcReduction="20000"/>
          </a:bodyPr>
          <a:lstStyle/>
          <a:p>
            <a:pPr marL="0" indent="0" algn="ctr">
              <a:lnSpc>
                <a:spcPct val="110000"/>
              </a:lnSpc>
              <a:buNone/>
            </a:pPr>
            <a:r>
              <a:rPr lang="en-US" sz="1800" spc="0" dirty="0">
                <a:solidFill>
                  <a:schemeClr val="tx2">
                    <a:lumMod val="90000"/>
                  </a:schemeClr>
                </a:solidFill>
              </a:rPr>
              <a:t>Northridge Community Church SA</a:t>
            </a:r>
          </a:p>
          <a:p>
            <a:pPr marL="0" indent="0" algn="ctr">
              <a:lnSpc>
                <a:spcPct val="110000"/>
              </a:lnSpc>
              <a:buNone/>
            </a:pPr>
            <a:r>
              <a:rPr lang="en-US" sz="1800" spc="0" dirty="0">
                <a:solidFill>
                  <a:schemeClr val="tx2">
                    <a:lumMod val="90000"/>
                  </a:schemeClr>
                </a:solidFill>
              </a:rPr>
              <a:t>March 31 and April 1, 2023</a:t>
            </a:r>
          </a:p>
          <a:p>
            <a:pPr marL="0" indent="0" algn="ctr">
              <a:lnSpc>
                <a:spcPct val="110000"/>
              </a:lnSpc>
              <a:buNone/>
            </a:pPr>
            <a:r>
              <a:rPr lang="en-US" sz="1800" spc="0" dirty="0">
                <a:solidFill>
                  <a:schemeClr val="tx2">
                    <a:lumMod val="90000"/>
                  </a:schemeClr>
                </a:solidFill>
              </a:rPr>
              <a:t>Day 1</a:t>
            </a:r>
          </a:p>
        </p:txBody>
      </p:sp>
      <p:pic>
        <p:nvPicPr>
          <p:cNvPr id="4" name="Picture 3" descr="Cherry blossoms">
            <a:extLst>
              <a:ext uri="{FF2B5EF4-FFF2-40B4-BE49-F238E27FC236}">
                <a16:creationId xmlns:a16="http://schemas.microsoft.com/office/drawing/2014/main" id="{64651FE4-306D-D833-70A3-D9ACA8AB5701}"/>
              </a:ext>
            </a:extLst>
          </p:cNvPr>
          <p:cNvPicPr>
            <a:picLocks noChangeAspect="1"/>
          </p:cNvPicPr>
          <p:nvPr/>
        </p:nvPicPr>
        <p:blipFill rotWithShape="1">
          <a:blip r:embed="rId3"/>
          <a:srcRect l="8321" r="34216" b="-1"/>
          <a:stretch/>
        </p:blipFill>
        <p:spPr>
          <a:xfrm>
            <a:off x="899058" y="720000"/>
            <a:ext cx="4656684" cy="5409338"/>
          </a:xfrm>
          <a:custGeom>
            <a:avLst/>
            <a:gdLst/>
            <a:ahLst/>
            <a:cxnLst/>
            <a:rect l="l" t="t" r="r" b="b"/>
            <a:pathLst>
              <a:path w="5014800" h="5409338">
                <a:moveTo>
                  <a:pt x="0" y="0"/>
                </a:moveTo>
                <a:lnTo>
                  <a:pt x="5014800" y="0"/>
                </a:lnTo>
                <a:lnTo>
                  <a:pt x="5014800" y="5409338"/>
                </a:lnTo>
                <a:lnTo>
                  <a:pt x="0" y="5409338"/>
                </a:lnTo>
                <a:close/>
              </a:path>
            </a:pathLst>
          </a:custGeom>
        </p:spPr>
      </p:pic>
      <p:pic>
        <p:nvPicPr>
          <p:cNvPr id="5" name="Picture 4" descr="A picture containing text, sign&#10;&#10;Description automatically generated">
            <a:extLst>
              <a:ext uri="{FF2B5EF4-FFF2-40B4-BE49-F238E27FC236}">
                <a16:creationId xmlns:a16="http://schemas.microsoft.com/office/drawing/2014/main" id="{6B5E81D8-03C8-7630-24D3-B42A921C64EF}"/>
              </a:ext>
            </a:extLst>
          </p:cNvPr>
          <p:cNvPicPr>
            <a:picLocks noChangeAspect="1"/>
          </p:cNvPicPr>
          <p:nvPr/>
        </p:nvPicPr>
        <p:blipFill>
          <a:blip r:embed="rId4"/>
          <a:stretch>
            <a:fillRect/>
          </a:stretch>
        </p:blipFill>
        <p:spPr>
          <a:xfrm>
            <a:off x="9299151" y="5651193"/>
            <a:ext cx="2439517" cy="956290"/>
          </a:xfrm>
          <a:prstGeom prst="rect">
            <a:avLst/>
          </a:prstGeom>
          <a:solidFill>
            <a:schemeClr val="tx1"/>
          </a:solidFill>
        </p:spPr>
      </p:pic>
    </p:spTree>
    <p:extLst>
      <p:ext uri="{BB962C8B-B14F-4D97-AF65-F5344CB8AC3E}">
        <p14:creationId xmlns:p14="http://schemas.microsoft.com/office/powerpoint/2010/main" val="25631908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119D8FB3-DC82-4F23-93E9-2D2E26F22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E054836-96E4-4E15-9E6C-1AE7ED17FC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995DA1-754A-1F1C-5E72-C46B70791F83}"/>
              </a:ext>
            </a:extLst>
          </p:cNvPr>
          <p:cNvSpPr>
            <a:spLocks noGrp="1"/>
          </p:cNvSpPr>
          <p:nvPr>
            <p:ph type="title"/>
          </p:nvPr>
        </p:nvSpPr>
        <p:spPr>
          <a:xfrm>
            <a:off x="5989842" y="362166"/>
            <a:ext cx="5663298" cy="1164378"/>
          </a:xfrm>
        </p:spPr>
        <p:txBody>
          <a:bodyPr wrap="square" anchor="ctr">
            <a:noAutofit/>
          </a:bodyPr>
          <a:lstStyle/>
          <a:p>
            <a:r>
              <a:rPr lang="en-US" dirty="0"/>
              <a:t>If comfortable, </a:t>
            </a:r>
            <a:r>
              <a:rPr lang="en-US" i="1" u="sng" dirty="0"/>
              <a:t>briefly</a:t>
            </a:r>
            <a:r>
              <a:rPr lang="en-US" dirty="0"/>
              <a:t> share a significant death loss, noting:</a:t>
            </a:r>
          </a:p>
        </p:txBody>
      </p:sp>
      <p:pic>
        <p:nvPicPr>
          <p:cNvPr id="8" name="Picture 7" descr="A picture containing indoor, toy, decorated&#10;&#10;Description automatically generated">
            <a:extLst>
              <a:ext uri="{FF2B5EF4-FFF2-40B4-BE49-F238E27FC236}">
                <a16:creationId xmlns:a16="http://schemas.microsoft.com/office/drawing/2014/main" id="{7021D4C0-88B4-B459-3534-49191EC64203}"/>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6378" r="11598" b="1"/>
          <a:stretch/>
        </p:blipFill>
        <p:spPr>
          <a:xfrm>
            <a:off x="538860" y="724331"/>
            <a:ext cx="4656644" cy="5409338"/>
          </a:xfrm>
          <a:custGeom>
            <a:avLst/>
            <a:gdLst/>
            <a:ahLst/>
            <a:cxnLst/>
            <a:rect l="l" t="t" r="r" b="b"/>
            <a:pathLst>
              <a:path w="5014800" h="5409338">
                <a:moveTo>
                  <a:pt x="0" y="0"/>
                </a:moveTo>
                <a:lnTo>
                  <a:pt x="5014800" y="0"/>
                </a:lnTo>
                <a:lnTo>
                  <a:pt x="5014800" y="5409338"/>
                </a:lnTo>
                <a:lnTo>
                  <a:pt x="0" y="5409338"/>
                </a:lnTo>
                <a:close/>
              </a:path>
            </a:pathLst>
          </a:custGeom>
        </p:spPr>
      </p:pic>
      <p:sp>
        <p:nvSpPr>
          <p:cNvPr id="3" name="Content Placeholder 2">
            <a:extLst>
              <a:ext uri="{FF2B5EF4-FFF2-40B4-BE49-F238E27FC236}">
                <a16:creationId xmlns:a16="http://schemas.microsoft.com/office/drawing/2014/main" id="{C7DED4DE-BF43-E8CE-C81A-754E19FD8AFE}"/>
              </a:ext>
            </a:extLst>
          </p:cNvPr>
          <p:cNvSpPr>
            <a:spLocks noGrp="1"/>
          </p:cNvSpPr>
          <p:nvPr>
            <p:ph idx="1"/>
          </p:nvPr>
        </p:nvSpPr>
        <p:spPr>
          <a:xfrm>
            <a:off x="5989842" y="1741888"/>
            <a:ext cx="6038952" cy="4350091"/>
          </a:xfrm>
        </p:spPr>
        <p:txBody>
          <a:bodyPr>
            <a:noAutofit/>
          </a:bodyPr>
          <a:lstStyle/>
          <a:p>
            <a:pPr marL="368300" indent="-355600">
              <a:lnSpc>
                <a:spcPct val="100000"/>
              </a:lnSpc>
              <a:spcBef>
                <a:spcPts val="0"/>
              </a:spcBef>
              <a:buFont typeface="Wingdings" pitchFamily="2" charset="2"/>
              <a:buChar char="ü"/>
            </a:pPr>
            <a:r>
              <a:rPr lang="en-US" dirty="0">
                <a:solidFill>
                  <a:schemeClr val="tx1"/>
                </a:solidFill>
              </a:rPr>
              <a:t>Your relationship to deceased (i.e., parent, sibling, spouse, child, friend).</a:t>
            </a:r>
          </a:p>
          <a:p>
            <a:pPr marL="12700" indent="0">
              <a:lnSpc>
                <a:spcPct val="100000"/>
              </a:lnSpc>
              <a:spcBef>
                <a:spcPts val="0"/>
              </a:spcBef>
              <a:buNone/>
            </a:pPr>
            <a:endParaRPr lang="en-US" dirty="0">
              <a:solidFill>
                <a:schemeClr val="tx1"/>
              </a:solidFill>
            </a:endParaRPr>
          </a:p>
          <a:p>
            <a:pPr marL="368300" indent="-355600">
              <a:lnSpc>
                <a:spcPct val="100000"/>
              </a:lnSpc>
              <a:spcBef>
                <a:spcPts val="0"/>
              </a:spcBef>
              <a:buFont typeface="Wingdings" pitchFamily="2" charset="2"/>
              <a:buChar char="ü"/>
            </a:pPr>
            <a:r>
              <a:rPr lang="en-US" dirty="0">
                <a:solidFill>
                  <a:schemeClr val="tx1"/>
                </a:solidFill>
              </a:rPr>
              <a:t>Your attachment with deceased (i.e., close, distant, casual, estranged).</a:t>
            </a:r>
          </a:p>
          <a:p>
            <a:pPr marL="368300" indent="-355600">
              <a:lnSpc>
                <a:spcPct val="100000"/>
              </a:lnSpc>
              <a:spcBef>
                <a:spcPts val="0"/>
              </a:spcBef>
              <a:buFont typeface="Wingdings" pitchFamily="2" charset="2"/>
              <a:buChar char="ü"/>
            </a:pPr>
            <a:endParaRPr lang="en-US" dirty="0">
              <a:solidFill>
                <a:schemeClr val="tx1"/>
              </a:solidFill>
            </a:endParaRPr>
          </a:p>
          <a:p>
            <a:pPr marL="368300" indent="-355600">
              <a:lnSpc>
                <a:spcPct val="100000"/>
              </a:lnSpc>
              <a:spcBef>
                <a:spcPts val="0"/>
              </a:spcBef>
              <a:buFont typeface="Wingdings" pitchFamily="2" charset="2"/>
              <a:buChar char="ü"/>
            </a:pPr>
            <a:r>
              <a:rPr lang="en-US" dirty="0">
                <a:solidFill>
                  <a:schemeClr val="tx1"/>
                </a:solidFill>
              </a:rPr>
              <a:t>The cause of death (i.e., miscarriage, stillbirth, natural, disease, accident, suicide).</a:t>
            </a:r>
          </a:p>
          <a:p>
            <a:pPr marL="368300" indent="-355600">
              <a:lnSpc>
                <a:spcPct val="100000"/>
              </a:lnSpc>
              <a:spcBef>
                <a:spcPts val="0"/>
              </a:spcBef>
              <a:buFont typeface="Wingdings" pitchFamily="2" charset="2"/>
              <a:buChar char="ü"/>
            </a:pPr>
            <a:endParaRPr lang="en-US" dirty="0">
              <a:solidFill>
                <a:schemeClr val="tx1"/>
              </a:solidFill>
            </a:endParaRPr>
          </a:p>
          <a:p>
            <a:pPr marL="368300" indent="-355600">
              <a:lnSpc>
                <a:spcPct val="100000"/>
              </a:lnSpc>
              <a:spcBef>
                <a:spcPts val="0"/>
              </a:spcBef>
              <a:buFont typeface="Wingdings" pitchFamily="2" charset="2"/>
              <a:buChar char="ü"/>
            </a:pPr>
            <a:r>
              <a:rPr lang="en-US" dirty="0">
                <a:solidFill>
                  <a:schemeClr val="tx1"/>
                </a:solidFill>
              </a:rPr>
              <a:t>If the death was sudden, expected, slow.</a:t>
            </a:r>
          </a:p>
          <a:p>
            <a:pPr marL="368300" indent="-355600">
              <a:lnSpc>
                <a:spcPct val="100000"/>
              </a:lnSpc>
              <a:spcBef>
                <a:spcPts val="0"/>
              </a:spcBef>
              <a:buFont typeface="Wingdings" pitchFamily="2" charset="2"/>
              <a:buChar char="ü"/>
            </a:pPr>
            <a:r>
              <a:rPr lang="en-US" dirty="0">
                <a:solidFill>
                  <a:schemeClr val="tx1"/>
                </a:solidFill>
              </a:rPr>
              <a:t>Your age at the time of death.</a:t>
            </a:r>
          </a:p>
          <a:p>
            <a:pPr marL="368300" indent="-355600">
              <a:lnSpc>
                <a:spcPct val="100000"/>
              </a:lnSpc>
              <a:spcBef>
                <a:spcPts val="0"/>
              </a:spcBef>
              <a:buFont typeface="Wingdings" pitchFamily="2" charset="2"/>
              <a:buChar char="ü"/>
            </a:pPr>
            <a:endParaRPr lang="en-US" dirty="0">
              <a:solidFill>
                <a:schemeClr val="tx1"/>
              </a:solidFill>
            </a:endParaRPr>
          </a:p>
          <a:p>
            <a:pPr marL="368300" indent="-355600">
              <a:lnSpc>
                <a:spcPct val="100000"/>
              </a:lnSpc>
              <a:spcBef>
                <a:spcPts val="0"/>
              </a:spcBef>
              <a:buFont typeface="Wingdings" pitchFamily="2" charset="2"/>
              <a:buChar char="ü"/>
            </a:pPr>
            <a:r>
              <a:rPr lang="en-US" dirty="0">
                <a:solidFill>
                  <a:schemeClr val="tx1"/>
                </a:solidFill>
              </a:rPr>
              <a:t>The deceased’s age at the time of death.</a:t>
            </a:r>
          </a:p>
          <a:p>
            <a:pPr marL="368300" indent="-355600">
              <a:lnSpc>
                <a:spcPct val="100000"/>
              </a:lnSpc>
              <a:spcBef>
                <a:spcPts val="0"/>
              </a:spcBef>
              <a:buFont typeface="Wingdings" pitchFamily="2" charset="2"/>
              <a:buChar char="ü"/>
            </a:pPr>
            <a:endParaRPr lang="en-US" dirty="0">
              <a:solidFill>
                <a:schemeClr val="tx1"/>
              </a:solidFill>
            </a:endParaRPr>
          </a:p>
          <a:p>
            <a:pPr marL="368300" indent="-355600">
              <a:lnSpc>
                <a:spcPct val="100000"/>
              </a:lnSpc>
              <a:spcBef>
                <a:spcPts val="0"/>
              </a:spcBef>
              <a:buFont typeface="Wingdings" pitchFamily="2" charset="2"/>
              <a:buChar char="ü"/>
            </a:pPr>
            <a:r>
              <a:rPr lang="en-US" dirty="0">
                <a:solidFill>
                  <a:schemeClr val="tx1"/>
                </a:solidFill>
              </a:rPr>
              <a:t>Your response to the death (i.e., shocked, bewildered, accepted, angered).</a:t>
            </a:r>
          </a:p>
        </p:txBody>
      </p:sp>
    </p:spTree>
    <p:extLst>
      <p:ext uri="{BB962C8B-B14F-4D97-AF65-F5344CB8AC3E}">
        <p14:creationId xmlns:p14="http://schemas.microsoft.com/office/powerpoint/2010/main" val="4209533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7" name="Rectangle 50">
            <a:extLst>
              <a:ext uri="{FF2B5EF4-FFF2-40B4-BE49-F238E27FC236}">
                <a16:creationId xmlns:a16="http://schemas.microsoft.com/office/drawing/2014/main" id="{09646535-AEF6-4883-A4F9-EEC1F8B43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8" name="Rectangle 52">
            <a:extLst>
              <a:ext uri="{FF2B5EF4-FFF2-40B4-BE49-F238E27FC236}">
                <a16:creationId xmlns:a16="http://schemas.microsoft.com/office/drawing/2014/main" id="{119D8FB3-DC82-4F23-93E9-2D2E26F22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4">
            <a:extLst>
              <a:ext uri="{FF2B5EF4-FFF2-40B4-BE49-F238E27FC236}">
                <a16:creationId xmlns:a16="http://schemas.microsoft.com/office/drawing/2014/main" id="{BE054836-96E4-4E15-9E6C-1AE7ED17FC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People sitting on a grass field and enjoying the sun">
            <a:extLst>
              <a:ext uri="{FF2B5EF4-FFF2-40B4-BE49-F238E27FC236}">
                <a16:creationId xmlns:a16="http://schemas.microsoft.com/office/drawing/2014/main" id="{30B86EE5-7E85-21AC-E95A-E72AC3CE5193}"/>
              </a:ext>
            </a:extLst>
          </p:cNvPr>
          <p:cNvPicPr>
            <a:picLocks noChangeAspect="1"/>
          </p:cNvPicPr>
          <p:nvPr/>
        </p:nvPicPr>
        <p:blipFill rotWithShape="1">
          <a:blip r:embed="rId3"/>
          <a:srcRect l="31835" r="10702" b="-1"/>
          <a:stretch/>
        </p:blipFill>
        <p:spPr>
          <a:xfrm>
            <a:off x="1068001" y="1234485"/>
            <a:ext cx="3778341" cy="4389029"/>
          </a:xfrm>
          <a:custGeom>
            <a:avLst/>
            <a:gdLst/>
            <a:ahLst/>
            <a:cxnLst/>
            <a:rect l="l" t="t" r="r" b="b"/>
            <a:pathLst>
              <a:path w="5014800" h="5409338">
                <a:moveTo>
                  <a:pt x="0" y="0"/>
                </a:moveTo>
                <a:lnTo>
                  <a:pt x="5014800" y="0"/>
                </a:lnTo>
                <a:lnTo>
                  <a:pt x="5014800" y="5409338"/>
                </a:lnTo>
                <a:lnTo>
                  <a:pt x="0" y="5409338"/>
                </a:lnTo>
                <a:close/>
              </a:path>
            </a:pathLst>
          </a:custGeom>
        </p:spPr>
      </p:pic>
      <p:sp>
        <p:nvSpPr>
          <p:cNvPr id="2" name="TextBox 1">
            <a:extLst>
              <a:ext uri="{FF2B5EF4-FFF2-40B4-BE49-F238E27FC236}">
                <a16:creationId xmlns:a16="http://schemas.microsoft.com/office/drawing/2014/main" id="{8648122A-0549-475D-CBE1-23E5C42AAFCA}"/>
              </a:ext>
            </a:extLst>
          </p:cNvPr>
          <p:cNvSpPr txBox="1"/>
          <p:nvPr/>
        </p:nvSpPr>
        <p:spPr>
          <a:xfrm>
            <a:off x="5428343" y="1886858"/>
            <a:ext cx="6444343" cy="3149600"/>
          </a:xfrm>
          <a:prstGeom prst="rect">
            <a:avLst/>
          </a:prstGeom>
        </p:spPr>
        <p:txBody>
          <a:bodyPr vert="horz" lIns="0" tIns="0" rIns="0" bIns="0" rtlCol="0">
            <a:normAutofit fontScale="85000" lnSpcReduction="10000"/>
          </a:bodyPr>
          <a:lstStyle/>
          <a:p>
            <a:pPr algn="ctr">
              <a:lnSpc>
                <a:spcPct val="120000"/>
              </a:lnSpc>
              <a:spcAft>
                <a:spcPts val="600"/>
              </a:spcAft>
              <a:buClr>
                <a:schemeClr val="accent4"/>
              </a:buClr>
            </a:pPr>
            <a:r>
              <a:rPr lang="en-US" sz="3800" spc="20" dirty="0"/>
              <a:t>“Each person’s grief</a:t>
            </a:r>
          </a:p>
          <a:p>
            <a:pPr algn="ctr">
              <a:lnSpc>
                <a:spcPct val="120000"/>
              </a:lnSpc>
              <a:spcAft>
                <a:spcPts val="600"/>
              </a:spcAft>
              <a:buClr>
                <a:schemeClr val="accent4"/>
              </a:buClr>
            </a:pPr>
            <a:r>
              <a:rPr lang="en-US" sz="3800" spc="20" dirty="0"/>
              <a:t>is like all other people’s grief . . . </a:t>
            </a:r>
          </a:p>
          <a:p>
            <a:pPr algn="ctr">
              <a:lnSpc>
                <a:spcPct val="120000"/>
              </a:lnSpc>
              <a:spcAft>
                <a:spcPts val="600"/>
              </a:spcAft>
              <a:buClr>
                <a:schemeClr val="accent4"/>
              </a:buClr>
            </a:pPr>
            <a:r>
              <a:rPr lang="en-US" sz="3800" spc="20" dirty="0"/>
              <a:t>is like some other person’s grief</a:t>
            </a:r>
          </a:p>
          <a:p>
            <a:pPr algn="ctr">
              <a:lnSpc>
                <a:spcPct val="120000"/>
              </a:lnSpc>
              <a:spcAft>
                <a:spcPts val="600"/>
              </a:spcAft>
              <a:buClr>
                <a:schemeClr val="accent4"/>
              </a:buClr>
            </a:pPr>
            <a:r>
              <a:rPr lang="en-US" sz="3800" spc="20" dirty="0"/>
              <a:t> and . . .</a:t>
            </a:r>
          </a:p>
          <a:p>
            <a:pPr algn="ctr">
              <a:lnSpc>
                <a:spcPct val="120000"/>
              </a:lnSpc>
              <a:spcAft>
                <a:spcPts val="600"/>
              </a:spcAft>
              <a:buClr>
                <a:schemeClr val="accent4"/>
              </a:buClr>
            </a:pPr>
            <a:r>
              <a:rPr lang="en-US" sz="3800" spc="20" dirty="0"/>
              <a:t>is like no other person’s grief.”</a:t>
            </a:r>
            <a:r>
              <a:rPr lang="en-US" sz="3800" spc="20" baseline="30000" dirty="0"/>
              <a:t>4</a:t>
            </a:r>
          </a:p>
          <a:p>
            <a:pPr indent="-228600">
              <a:lnSpc>
                <a:spcPct val="120000"/>
              </a:lnSpc>
              <a:spcAft>
                <a:spcPts val="600"/>
              </a:spcAft>
              <a:buClr>
                <a:schemeClr val="accent4"/>
              </a:buClr>
              <a:buFont typeface="The Hand Extrablack" panose="03070A02030502020204" pitchFamily="66" charset="0"/>
              <a:buChar char="•"/>
            </a:pPr>
            <a:endParaRPr lang="en-US" sz="2000" spc="20" dirty="0">
              <a:solidFill>
                <a:schemeClr val="tx1">
                  <a:alpha val="58000"/>
                </a:schemeClr>
              </a:solidFill>
            </a:endParaRPr>
          </a:p>
        </p:txBody>
      </p:sp>
    </p:spTree>
    <p:extLst>
      <p:ext uri="{BB962C8B-B14F-4D97-AF65-F5344CB8AC3E}">
        <p14:creationId xmlns:p14="http://schemas.microsoft.com/office/powerpoint/2010/main" val="2932392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19D8FB3-DC82-4F23-93E9-2D2E26F22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E054836-96E4-4E15-9E6C-1AE7ED17FC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995DA1-754A-1F1C-5E72-C46B70791F83}"/>
              </a:ext>
            </a:extLst>
          </p:cNvPr>
          <p:cNvSpPr>
            <a:spLocks noGrp="1"/>
          </p:cNvSpPr>
          <p:nvPr>
            <p:ph type="title"/>
          </p:nvPr>
        </p:nvSpPr>
        <p:spPr>
          <a:xfrm>
            <a:off x="6454800" y="353488"/>
            <a:ext cx="4991961" cy="1109557"/>
          </a:xfrm>
        </p:spPr>
        <p:txBody>
          <a:bodyPr wrap="square" anchor="ctr">
            <a:normAutofit/>
          </a:bodyPr>
          <a:lstStyle/>
          <a:p>
            <a:r>
              <a:rPr lang="en-US" sz="4800" dirty="0"/>
              <a:t>Grief . . .</a:t>
            </a:r>
          </a:p>
        </p:txBody>
      </p:sp>
      <p:pic>
        <p:nvPicPr>
          <p:cNvPr id="5" name="Picture 4" descr="A picture containing tree, outdoor, sculpture&#10;&#10;Description automatically generated">
            <a:extLst>
              <a:ext uri="{FF2B5EF4-FFF2-40B4-BE49-F238E27FC236}">
                <a16:creationId xmlns:a16="http://schemas.microsoft.com/office/drawing/2014/main" id="{C1B17D3F-9BA2-5E97-729B-328B40C68349}"/>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1134" r="31403" b="-1"/>
          <a:stretch/>
        </p:blipFill>
        <p:spPr>
          <a:xfrm>
            <a:off x="962953" y="937714"/>
            <a:ext cx="4015447" cy="4664459"/>
          </a:xfrm>
          <a:custGeom>
            <a:avLst/>
            <a:gdLst/>
            <a:ahLst/>
            <a:cxnLst/>
            <a:rect l="l" t="t" r="r" b="b"/>
            <a:pathLst>
              <a:path w="5014800" h="5409338">
                <a:moveTo>
                  <a:pt x="0" y="0"/>
                </a:moveTo>
                <a:lnTo>
                  <a:pt x="5014800" y="0"/>
                </a:lnTo>
                <a:lnTo>
                  <a:pt x="5014800" y="5409338"/>
                </a:lnTo>
                <a:lnTo>
                  <a:pt x="0" y="5409338"/>
                </a:lnTo>
                <a:close/>
              </a:path>
            </a:pathLst>
          </a:custGeom>
        </p:spPr>
      </p:pic>
      <p:sp>
        <p:nvSpPr>
          <p:cNvPr id="3" name="Content Placeholder 2">
            <a:extLst>
              <a:ext uri="{FF2B5EF4-FFF2-40B4-BE49-F238E27FC236}">
                <a16:creationId xmlns:a16="http://schemas.microsoft.com/office/drawing/2014/main" id="{C7DED4DE-BF43-E8CE-C81A-754E19FD8AFE}"/>
              </a:ext>
            </a:extLst>
          </p:cNvPr>
          <p:cNvSpPr>
            <a:spLocks noGrp="1"/>
          </p:cNvSpPr>
          <p:nvPr>
            <p:ph idx="1"/>
          </p:nvPr>
        </p:nvSpPr>
        <p:spPr>
          <a:xfrm>
            <a:off x="5921829" y="1816532"/>
            <a:ext cx="6008913" cy="3216273"/>
          </a:xfrm>
        </p:spPr>
        <p:txBody>
          <a:bodyPr>
            <a:noAutofit/>
          </a:bodyPr>
          <a:lstStyle/>
          <a:p>
            <a:pPr marL="533400" indent="-520700">
              <a:lnSpc>
                <a:spcPct val="110000"/>
              </a:lnSpc>
              <a:spcBef>
                <a:spcPts val="0"/>
              </a:spcBef>
              <a:spcAft>
                <a:spcPts val="600"/>
              </a:spcAft>
              <a:buFont typeface="Wingdings" pitchFamily="2" charset="2"/>
              <a:buChar char="ü"/>
            </a:pPr>
            <a:r>
              <a:rPr lang="en-US" sz="3200" dirty="0">
                <a:solidFill>
                  <a:schemeClr val="tx1"/>
                </a:solidFill>
              </a:rPr>
              <a:t>What it is.</a:t>
            </a:r>
          </a:p>
          <a:p>
            <a:pPr marL="533400" indent="-520700">
              <a:lnSpc>
                <a:spcPct val="110000"/>
              </a:lnSpc>
              <a:spcBef>
                <a:spcPts val="0"/>
              </a:spcBef>
              <a:spcAft>
                <a:spcPts val="600"/>
              </a:spcAft>
              <a:buFont typeface="Wingdings" pitchFamily="2" charset="2"/>
              <a:buChar char="ü"/>
            </a:pPr>
            <a:r>
              <a:rPr lang="en-US" sz="3200" dirty="0">
                <a:solidFill>
                  <a:schemeClr val="tx1"/>
                </a:solidFill>
              </a:rPr>
              <a:t>What it looks and feels like.</a:t>
            </a:r>
          </a:p>
          <a:p>
            <a:pPr marL="533400" indent="-520700">
              <a:lnSpc>
                <a:spcPct val="110000"/>
              </a:lnSpc>
              <a:spcBef>
                <a:spcPts val="0"/>
              </a:spcBef>
              <a:spcAft>
                <a:spcPts val="600"/>
              </a:spcAft>
              <a:buFont typeface="Wingdings" pitchFamily="2" charset="2"/>
              <a:buChar char="ü"/>
            </a:pPr>
            <a:r>
              <a:rPr lang="en-US" sz="3200" dirty="0">
                <a:solidFill>
                  <a:schemeClr val="tx1"/>
                </a:solidFill>
              </a:rPr>
              <a:t>Non-death griefs.</a:t>
            </a:r>
          </a:p>
          <a:p>
            <a:pPr marL="533400" indent="-520700">
              <a:lnSpc>
                <a:spcPct val="110000"/>
              </a:lnSpc>
              <a:spcBef>
                <a:spcPts val="0"/>
              </a:spcBef>
              <a:spcAft>
                <a:spcPts val="600"/>
              </a:spcAft>
              <a:buFont typeface="Wingdings" pitchFamily="2" charset="2"/>
              <a:buChar char="ü"/>
            </a:pPr>
            <a:r>
              <a:rPr lang="en-US" sz="3200" dirty="0">
                <a:solidFill>
                  <a:schemeClr val="tx1"/>
                </a:solidFill>
              </a:rPr>
              <a:t>COVID-19 impact on grief.</a:t>
            </a:r>
          </a:p>
          <a:p>
            <a:pPr marL="533400" indent="-520700">
              <a:lnSpc>
                <a:spcPct val="110000"/>
              </a:lnSpc>
              <a:spcBef>
                <a:spcPts val="0"/>
              </a:spcBef>
              <a:spcAft>
                <a:spcPts val="600"/>
              </a:spcAft>
              <a:buFont typeface="Wingdings" pitchFamily="2" charset="2"/>
              <a:buChar char="ü"/>
            </a:pPr>
            <a:r>
              <a:rPr lang="en-US" sz="3200" dirty="0">
                <a:solidFill>
                  <a:schemeClr val="tx1"/>
                </a:solidFill>
              </a:rPr>
              <a:t>Examples from the Bible.</a:t>
            </a:r>
          </a:p>
          <a:p>
            <a:pPr marL="533400" indent="-520700">
              <a:lnSpc>
                <a:spcPct val="110000"/>
              </a:lnSpc>
              <a:spcBef>
                <a:spcPts val="0"/>
              </a:spcBef>
              <a:spcAft>
                <a:spcPts val="600"/>
              </a:spcAft>
              <a:buFont typeface="Wingdings" pitchFamily="2" charset="2"/>
              <a:buChar char="ü"/>
            </a:pPr>
            <a:r>
              <a:rPr lang="en-US" sz="3200" dirty="0">
                <a:solidFill>
                  <a:schemeClr val="tx1"/>
                </a:solidFill>
              </a:rPr>
              <a:t>Responses to grief.</a:t>
            </a:r>
          </a:p>
          <a:p>
            <a:pPr marL="533400" indent="-520700">
              <a:lnSpc>
                <a:spcPct val="110000"/>
              </a:lnSpc>
              <a:spcBef>
                <a:spcPts val="0"/>
              </a:spcBef>
              <a:spcAft>
                <a:spcPts val="600"/>
              </a:spcAft>
              <a:buFont typeface="Wingdings" pitchFamily="2" charset="2"/>
              <a:buChar char="ü"/>
            </a:pPr>
            <a:r>
              <a:rPr lang="en-US" sz="3200" dirty="0">
                <a:solidFill>
                  <a:schemeClr val="tx1"/>
                </a:solidFill>
              </a:rPr>
              <a:t>Styles of grieving.</a:t>
            </a:r>
          </a:p>
        </p:txBody>
      </p:sp>
    </p:spTree>
    <p:extLst>
      <p:ext uri="{BB962C8B-B14F-4D97-AF65-F5344CB8AC3E}">
        <p14:creationId xmlns:p14="http://schemas.microsoft.com/office/powerpoint/2010/main" val="809782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DBF94D9F-8E39-0ED6-9181-E35C99B10856}"/>
              </a:ext>
            </a:extLst>
          </p:cNvPr>
          <p:cNvPicPr>
            <a:picLocks noChangeAspect="1"/>
          </p:cNvPicPr>
          <p:nvPr/>
        </p:nvPicPr>
        <p:blipFill rotWithShape="1">
          <a:blip r:embed="rId3"/>
          <a:srcRect l="1637" t="-705" r="-1637" b="705"/>
          <a:stretch/>
        </p:blipFill>
        <p:spPr>
          <a:xfrm>
            <a:off x="2077359" y="1"/>
            <a:ext cx="7981042" cy="6810008"/>
          </a:xfrm>
          <a:prstGeom prst="rect">
            <a:avLst/>
          </a:prstGeom>
        </p:spPr>
      </p:pic>
    </p:spTree>
    <p:extLst>
      <p:ext uri="{BB962C8B-B14F-4D97-AF65-F5344CB8AC3E}">
        <p14:creationId xmlns:p14="http://schemas.microsoft.com/office/powerpoint/2010/main" val="103533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119D8FB3-DC82-4F23-93E9-2D2E26F22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E054836-96E4-4E15-9E6C-1AE7ED17FC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995DA1-754A-1F1C-5E72-C46B70791F83}"/>
              </a:ext>
            </a:extLst>
          </p:cNvPr>
          <p:cNvSpPr>
            <a:spLocks noGrp="1"/>
          </p:cNvSpPr>
          <p:nvPr>
            <p:ph type="title"/>
          </p:nvPr>
        </p:nvSpPr>
        <p:spPr>
          <a:xfrm>
            <a:off x="6480000" y="361463"/>
            <a:ext cx="4991961" cy="1477328"/>
          </a:xfrm>
        </p:spPr>
        <p:txBody>
          <a:bodyPr wrap="square" anchor="ctr">
            <a:normAutofit/>
          </a:bodyPr>
          <a:lstStyle/>
          <a:p>
            <a:r>
              <a:rPr lang="en-US" dirty="0"/>
              <a:t>One person at each table is invited to share:</a:t>
            </a:r>
          </a:p>
        </p:txBody>
      </p:sp>
      <p:pic>
        <p:nvPicPr>
          <p:cNvPr id="4" name="Picture 3" descr="A picture containing indoor, toy, decorated&#10;&#10;Description automatically generated">
            <a:extLst>
              <a:ext uri="{FF2B5EF4-FFF2-40B4-BE49-F238E27FC236}">
                <a16:creationId xmlns:a16="http://schemas.microsoft.com/office/drawing/2014/main" id="{ED586100-8130-130A-F467-28B05A4A3555}"/>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6378" r="11598" b="1"/>
          <a:stretch/>
        </p:blipFill>
        <p:spPr>
          <a:xfrm>
            <a:off x="720038" y="724331"/>
            <a:ext cx="4656644" cy="5409338"/>
          </a:xfrm>
          <a:custGeom>
            <a:avLst/>
            <a:gdLst/>
            <a:ahLst/>
            <a:cxnLst/>
            <a:rect l="l" t="t" r="r" b="b"/>
            <a:pathLst>
              <a:path w="5014800" h="5409338">
                <a:moveTo>
                  <a:pt x="0" y="0"/>
                </a:moveTo>
                <a:lnTo>
                  <a:pt x="5014800" y="0"/>
                </a:lnTo>
                <a:lnTo>
                  <a:pt x="5014800" y="5409338"/>
                </a:lnTo>
                <a:lnTo>
                  <a:pt x="0" y="5409338"/>
                </a:lnTo>
                <a:close/>
              </a:path>
            </a:pathLst>
          </a:custGeom>
        </p:spPr>
      </p:pic>
      <p:sp>
        <p:nvSpPr>
          <p:cNvPr id="3" name="Content Placeholder 2">
            <a:extLst>
              <a:ext uri="{FF2B5EF4-FFF2-40B4-BE49-F238E27FC236}">
                <a16:creationId xmlns:a16="http://schemas.microsoft.com/office/drawing/2014/main" id="{C7DED4DE-BF43-E8CE-C81A-754E19FD8AFE}"/>
              </a:ext>
            </a:extLst>
          </p:cNvPr>
          <p:cNvSpPr>
            <a:spLocks noGrp="1"/>
          </p:cNvSpPr>
          <p:nvPr>
            <p:ph idx="1"/>
          </p:nvPr>
        </p:nvSpPr>
        <p:spPr>
          <a:xfrm>
            <a:off x="6480000" y="2200254"/>
            <a:ext cx="4991962" cy="4187155"/>
          </a:xfrm>
        </p:spPr>
        <p:txBody>
          <a:bodyPr>
            <a:noAutofit/>
          </a:bodyPr>
          <a:lstStyle/>
          <a:p>
            <a:pPr marL="368300" indent="-368300">
              <a:lnSpc>
                <a:spcPct val="150000"/>
              </a:lnSpc>
              <a:spcBef>
                <a:spcPts val="0"/>
              </a:spcBef>
              <a:buFont typeface="Wingdings" pitchFamily="2" charset="2"/>
              <a:buChar char="ü"/>
            </a:pPr>
            <a:r>
              <a:rPr lang="en-US" dirty="0">
                <a:solidFill>
                  <a:schemeClr val="tx1"/>
                </a:solidFill>
              </a:rPr>
              <a:t>One thing you learned from your own grief experience,</a:t>
            </a:r>
          </a:p>
          <a:p>
            <a:pPr marL="368300" indent="-368300">
              <a:lnSpc>
                <a:spcPct val="150000"/>
              </a:lnSpc>
              <a:spcBef>
                <a:spcPts val="0"/>
              </a:spcBef>
              <a:buFont typeface="Wingdings" pitchFamily="2" charset="2"/>
              <a:buChar char="ü"/>
            </a:pPr>
            <a:r>
              <a:rPr lang="en-US" dirty="0">
                <a:solidFill>
                  <a:schemeClr val="tx1"/>
                </a:solidFill>
              </a:rPr>
              <a:t>How your perspective on death or your response to the grief of others changed as a result of your grief experience, and</a:t>
            </a:r>
          </a:p>
          <a:p>
            <a:pPr marL="368300" indent="-368300">
              <a:lnSpc>
                <a:spcPct val="150000"/>
              </a:lnSpc>
              <a:spcBef>
                <a:spcPts val="0"/>
              </a:spcBef>
              <a:buFont typeface="Wingdings" pitchFamily="2" charset="2"/>
              <a:buChar char="ü"/>
            </a:pPr>
            <a:r>
              <a:rPr lang="en-US" dirty="0">
                <a:solidFill>
                  <a:schemeClr val="tx1"/>
                </a:solidFill>
              </a:rPr>
              <a:t>What you learned from the experiences of others at your table.</a:t>
            </a:r>
          </a:p>
        </p:txBody>
      </p:sp>
    </p:spTree>
    <p:extLst>
      <p:ext uri="{BB962C8B-B14F-4D97-AF65-F5344CB8AC3E}">
        <p14:creationId xmlns:p14="http://schemas.microsoft.com/office/powerpoint/2010/main" val="3402200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11B5C7F5-7950-8E49-37B5-A047FAF9ED2F}"/>
              </a:ext>
            </a:extLst>
          </p:cNvPr>
          <p:cNvPicPr>
            <a:picLocks noChangeAspect="1"/>
          </p:cNvPicPr>
          <p:nvPr/>
        </p:nvPicPr>
        <p:blipFill rotWithShape="1">
          <a:blip r:embed="rId3"/>
          <a:srcRect l="4139" t="27538" r="67320" b="26797"/>
          <a:stretch/>
        </p:blipFill>
        <p:spPr>
          <a:xfrm>
            <a:off x="2777066" y="-50800"/>
            <a:ext cx="6959603" cy="6959600"/>
          </a:xfrm>
          <a:prstGeom prst="rect">
            <a:avLst/>
          </a:prstGeom>
        </p:spPr>
      </p:pic>
    </p:spTree>
    <p:extLst>
      <p:ext uri="{BB962C8B-B14F-4D97-AF65-F5344CB8AC3E}">
        <p14:creationId xmlns:p14="http://schemas.microsoft.com/office/powerpoint/2010/main" val="40600806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09646535-AEF6-4883-A4F9-EEC1F8B43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2" name="Rectangle 31">
            <a:extLst>
              <a:ext uri="{FF2B5EF4-FFF2-40B4-BE49-F238E27FC236}">
                <a16:creationId xmlns:a16="http://schemas.microsoft.com/office/drawing/2014/main" id="{01D3B63D-97A2-43B6-B140-7FADB9C541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899AB3E9-A7F5-451B-8FC3-9BBE53056F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648122A-0549-475D-CBE1-23E5C42AAFCA}"/>
              </a:ext>
            </a:extLst>
          </p:cNvPr>
          <p:cNvSpPr txBox="1"/>
          <p:nvPr/>
        </p:nvSpPr>
        <p:spPr>
          <a:xfrm>
            <a:off x="591376" y="957180"/>
            <a:ext cx="8378453" cy="2433731"/>
          </a:xfrm>
          <a:prstGeom prst="rect">
            <a:avLst/>
          </a:prstGeom>
        </p:spPr>
        <p:txBody>
          <a:bodyPr vert="horz" lIns="0" tIns="0" rIns="0" bIns="0" rtlCol="0">
            <a:normAutofit fontScale="77500" lnSpcReduction="20000"/>
          </a:bodyPr>
          <a:lstStyle/>
          <a:p>
            <a:pPr algn="ctr">
              <a:lnSpc>
                <a:spcPct val="120000"/>
              </a:lnSpc>
              <a:spcAft>
                <a:spcPts val="600"/>
              </a:spcAft>
              <a:buClr>
                <a:schemeClr val="accent4"/>
              </a:buClr>
            </a:pPr>
            <a:r>
              <a:rPr lang="en-US" sz="4100" spc="20" dirty="0"/>
              <a:t>“The worst thing is not the sorrow</a:t>
            </a:r>
          </a:p>
          <a:p>
            <a:pPr algn="ctr">
              <a:lnSpc>
                <a:spcPct val="120000"/>
              </a:lnSpc>
              <a:spcAft>
                <a:spcPts val="600"/>
              </a:spcAft>
              <a:buClr>
                <a:schemeClr val="accent4"/>
              </a:buClr>
            </a:pPr>
            <a:r>
              <a:rPr lang="en-US" sz="4100" spc="20" dirty="0"/>
              <a:t>or the loss or the heartbreak.</a:t>
            </a:r>
          </a:p>
          <a:p>
            <a:pPr algn="ctr">
              <a:lnSpc>
                <a:spcPct val="120000"/>
              </a:lnSpc>
              <a:spcAft>
                <a:spcPts val="600"/>
              </a:spcAft>
              <a:buClr>
                <a:schemeClr val="accent4"/>
              </a:buClr>
            </a:pPr>
            <a:r>
              <a:rPr lang="en-US" sz="4100" spc="20" dirty="0"/>
              <a:t>Worse is to be encountered by death and</a:t>
            </a:r>
          </a:p>
          <a:p>
            <a:pPr algn="ctr">
              <a:lnSpc>
                <a:spcPct val="120000"/>
              </a:lnSpc>
              <a:spcAft>
                <a:spcPts val="600"/>
              </a:spcAft>
              <a:buClr>
                <a:schemeClr val="accent4"/>
              </a:buClr>
            </a:pPr>
            <a:r>
              <a:rPr lang="en-US" sz="4100" spc="20" dirty="0"/>
              <a:t>not to be changed by the encounter.”</a:t>
            </a:r>
            <a:r>
              <a:rPr lang="en-US" sz="4100" spc="20" baseline="30000" dirty="0"/>
              <a:t>5</a:t>
            </a:r>
          </a:p>
          <a:p>
            <a:pPr indent="-228600">
              <a:lnSpc>
                <a:spcPct val="120000"/>
              </a:lnSpc>
              <a:spcAft>
                <a:spcPts val="600"/>
              </a:spcAft>
              <a:buClr>
                <a:schemeClr val="accent4"/>
              </a:buClr>
              <a:buFont typeface="The Hand Extrablack" panose="03070A02030502020204" pitchFamily="66" charset="0"/>
              <a:buChar char="•"/>
            </a:pPr>
            <a:endParaRPr lang="en-US" sz="2000" spc="20" dirty="0">
              <a:solidFill>
                <a:schemeClr val="tx1">
                  <a:alpha val="58000"/>
                </a:schemeClr>
              </a:solidFill>
            </a:endParaRPr>
          </a:p>
        </p:txBody>
      </p:sp>
      <p:pic>
        <p:nvPicPr>
          <p:cNvPr id="14" name="Picture 13" descr="Graphical user interface, website&#10;&#10;Description automatically generated">
            <a:extLst>
              <a:ext uri="{FF2B5EF4-FFF2-40B4-BE49-F238E27FC236}">
                <a16:creationId xmlns:a16="http://schemas.microsoft.com/office/drawing/2014/main" id="{2860F747-2536-44AC-6DF2-3B0820054132}"/>
              </a:ext>
            </a:extLst>
          </p:cNvPr>
          <p:cNvPicPr>
            <a:picLocks noChangeAspect="1"/>
          </p:cNvPicPr>
          <p:nvPr/>
        </p:nvPicPr>
        <p:blipFill rotWithShape="1">
          <a:blip r:embed="rId3"/>
          <a:srcRect l="5485" t="30752" r="47590" b="40926"/>
          <a:stretch/>
        </p:blipFill>
        <p:spPr>
          <a:xfrm>
            <a:off x="5391711" y="4116625"/>
            <a:ext cx="5683395" cy="2025507"/>
          </a:xfrm>
          <a:custGeom>
            <a:avLst/>
            <a:gdLst/>
            <a:ahLst/>
            <a:cxnLst/>
            <a:rect l="l" t="t" r="r" b="b"/>
            <a:pathLst>
              <a:path w="5014800" h="5409338">
                <a:moveTo>
                  <a:pt x="0" y="0"/>
                </a:moveTo>
                <a:lnTo>
                  <a:pt x="5014800" y="0"/>
                </a:lnTo>
                <a:lnTo>
                  <a:pt x="5014800" y="5409338"/>
                </a:lnTo>
                <a:lnTo>
                  <a:pt x="0" y="5409338"/>
                </a:lnTo>
                <a:close/>
              </a:path>
            </a:pathLst>
          </a:custGeom>
        </p:spPr>
      </p:pic>
    </p:spTree>
    <p:extLst>
      <p:ext uri="{BB962C8B-B14F-4D97-AF65-F5344CB8AC3E}">
        <p14:creationId xmlns:p14="http://schemas.microsoft.com/office/powerpoint/2010/main" val="2093550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D7CF97-C693-42F5-AFF2-9C4EBFE0E6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77461D8-A691-44CC-94F5-FE4FCE899A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Logo, company name&#10;&#10;Description automatically generated">
            <a:extLst>
              <a:ext uri="{FF2B5EF4-FFF2-40B4-BE49-F238E27FC236}">
                <a16:creationId xmlns:a16="http://schemas.microsoft.com/office/drawing/2014/main" id="{5685E0BF-E573-0B87-3E82-5EC6C4F9AA22}"/>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4585" r="13864"/>
          <a:stretch/>
        </p:blipFill>
        <p:spPr>
          <a:xfrm>
            <a:off x="655803" y="566413"/>
            <a:ext cx="10989393" cy="5682768"/>
          </a:xfrm>
          <a:custGeom>
            <a:avLst/>
            <a:gdLst/>
            <a:ahLst/>
            <a:cxnLst/>
            <a:rect l="l" t="t" r="r" b="b"/>
            <a:pathLst>
              <a:path w="10989393" h="5682768">
                <a:moveTo>
                  <a:pt x="8876164" y="0"/>
                </a:moveTo>
                <a:cubicBezTo>
                  <a:pt x="8876164" y="0"/>
                  <a:pt x="8876164" y="0"/>
                  <a:pt x="10361638" y="73232"/>
                </a:cubicBezTo>
                <a:cubicBezTo>
                  <a:pt x="10820117" y="146463"/>
                  <a:pt x="11021848" y="439389"/>
                  <a:pt x="10985170" y="937364"/>
                </a:cubicBezTo>
                <a:cubicBezTo>
                  <a:pt x="10985170" y="937364"/>
                  <a:pt x="10985170" y="937364"/>
                  <a:pt x="10948491" y="1742911"/>
                </a:cubicBezTo>
                <a:cubicBezTo>
                  <a:pt x="10966830" y="2021191"/>
                  <a:pt x="10985170" y="2709567"/>
                  <a:pt x="10985170" y="3778748"/>
                </a:cubicBezTo>
                <a:cubicBezTo>
                  <a:pt x="10985170" y="4144906"/>
                  <a:pt x="10985170" y="4437832"/>
                  <a:pt x="10966830" y="4657527"/>
                </a:cubicBezTo>
                <a:cubicBezTo>
                  <a:pt x="10985170" y="4730758"/>
                  <a:pt x="10985170" y="4803990"/>
                  <a:pt x="10985170" y="4891868"/>
                </a:cubicBezTo>
                <a:cubicBezTo>
                  <a:pt x="10985170" y="5067623"/>
                  <a:pt x="10966830" y="5199440"/>
                  <a:pt x="10930152" y="5301964"/>
                </a:cubicBezTo>
                <a:cubicBezTo>
                  <a:pt x="10893474" y="5404488"/>
                  <a:pt x="10801778" y="5477720"/>
                  <a:pt x="10636725" y="5550951"/>
                </a:cubicBezTo>
                <a:cubicBezTo>
                  <a:pt x="10471673" y="5624183"/>
                  <a:pt x="10214924" y="5653476"/>
                  <a:pt x="9866480" y="5653476"/>
                </a:cubicBezTo>
                <a:cubicBezTo>
                  <a:pt x="9866480" y="5653476"/>
                  <a:pt x="9866480" y="5653476"/>
                  <a:pt x="3759533" y="5653476"/>
                </a:cubicBezTo>
                <a:cubicBezTo>
                  <a:pt x="3759533" y="5653476"/>
                  <a:pt x="3759533" y="5653476"/>
                  <a:pt x="2127345" y="5682768"/>
                </a:cubicBezTo>
                <a:cubicBezTo>
                  <a:pt x="2127345" y="5682768"/>
                  <a:pt x="2127345" y="5682768"/>
                  <a:pt x="623533" y="5609537"/>
                </a:cubicBezTo>
                <a:cubicBezTo>
                  <a:pt x="165053" y="5521659"/>
                  <a:pt x="-36678" y="5243379"/>
                  <a:pt x="18340" y="4745404"/>
                </a:cubicBezTo>
                <a:cubicBezTo>
                  <a:pt x="18340" y="4745404"/>
                  <a:pt x="18340" y="4745404"/>
                  <a:pt x="55018" y="3939857"/>
                </a:cubicBezTo>
                <a:cubicBezTo>
                  <a:pt x="18340" y="3661577"/>
                  <a:pt x="18340" y="2973201"/>
                  <a:pt x="18340" y="1889374"/>
                </a:cubicBezTo>
                <a:cubicBezTo>
                  <a:pt x="18340" y="1537863"/>
                  <a:pt x="18340" y="1244936"/>
                  <a:pt x="18340" y="1025242"/>
                </a:cubicBezTo>
                <a:cubicBezTo>
                  <a:pt x="18340" y="952010"/>
                  <a:pt x="0" y="878779"/>
                  <a:pt x="0" y="790901"/>
                </a:cubicBezTo>
                <a:cubicBezTo>
                  <a:pt x="0" y="615145"/>
                  <a:pt x="18340" y="468682"/>
                  <a:pt x="55018" y="380804"/>
                </a:cubicBezTo>
                <a:cubicBezTo>
                  <a:pt x="91696" y="278280"/>
                  <a:pt x="183392" y="190402"/>
                  <a:pt x="348445" y="131817"/>
                </a:cubicBezTo>
                <a:cubicBezTo>
                  <a:pt x="513497" y="58585"/>
                  <a:pt x="770246" y="29293"/>
                  <a:pt x="1118690" y="29293"/>
                </a:cubicBezTo>
                <a:cubicBezTo>
                  <a:pt x="1118690" y="29293"/>
                  <a:pt x="1118690" y="29293"/>
                  <a:pt x="7225638" y="29293"/>
                </a:cubicBezTo>
                <a:cubicBezTo>
                  <a:pt x="7225638" y="29293"/>
                  <a:pt x="7225638" y="29293"/>
                  <a:pt x="8876164" y="0"/>
                </a:cubicBezTo>
                <a:close/>
              </a:path>
            </a:pathLst>
          </a:custGeom>
        </p:spPr>
      </p:pic>
    </p:spTree>
    <p:extLst>
      <p:ext uri="{BB962C8B-B14F-4D97-AF65-F5344CB8AC3E}">
        <p14:creationId xmlns:p14="http://schemas.microsoft.com/office/powerpoint/2010/main" val="7437866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F6E9B32C-B3EA-C425-8D7C-D3BB700F4E9A}"/>
              </a:ext>
            </a:extLst>
          </p:cNvPr>
          <p:cNvPicPr>
            <a:picLocks noChangeAspect="1"/>
          </p:cNvPicPr>
          <p:nvPr/>
        </p:nvPicPr>
        <p:blipFill rotWithShape="1">
          <a:blip r:embed="rId3"/>
          <a:srcRect l="9593" t="24112" r="27918" b="7438"/>
          <a:stretch/>
        </p:blipFill>
        <p:spPr>
          <a:xfrm>
            <a:off x="1965434" y="561650"/>
            <a:ext cx="8261131" cy="5933743"/>
          </a:xfrm>
          <a:prstGeom prst="rect">
            <a:avLst/>
          </a:prstGeom>
        </p:spPr>
      </p:pic>
    </p:spTree>
    <p:extLst>
      <p:ext uri="{BB962C8B-B14F-4D97-AF65-F5344CB8AC3E}">
        <p14:creationId xmlns:p14="http://schemas.microsoft.com/office/powerpoint/2010/main" val="29222427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1189D-2486-63A0-0AB1-72140B658644}"/>
              </a:ext>
            </a:extLst>
          </p:cNvPr>
          <p:cNvSpPr>
            <a:spLocks noGrp="1"/>
          </p:cNvSpPr>
          <p:nvPr>
            <p:ph type="title" idx="4294967295"/>
          </p:nvPr>
        </p:nvSpPr>
        <p:spPr>
          <a:xfrm>
            <a:off x="377191" y="990600"/>
            <a:ext cx="2442209" cy="4978400"/>
          </a:xfrm>
        </p:spPr>
        <p:txBody>
          <a:bodyPr vert="horz" wrap="square" lIns="0" tIns="0" rIns="0" bIns="0" rtlCol="0" anchor="t" anchorCtr="0">
            <a:noAutofit/>
          </a:bodyPr>
          <a:lstStyle/>
          <a:p>
            <a:pPr algn="ctr">
              <a:lnSpc>
                <a:spcPct val="150000"/>
              </a:lnSpc>
            </a:pPr>
            <a:r>
              <a:rPr lang="en-US" dirty="0"/>
              <a:t>Stats for NCC Grief Support Programs</a:t>
            </a:r>
            <a:br>
              <a:rPr lang="en-US" dirty="0"/>
            </a:br>
            <a:r>
              <a:rPr lang="en-US" dirty="0"/>
              <a:t>Fall 2018 – Winter 2023</a:t>
            </a:r>
            <a:br>
              <a:rPr lang="en-US" dirty="0"/>
            </a:br>
            <a:endParaRPr lang="en-US" dirty="0"/>
          </a:p>
        </p:txBody>
      </p:sp>
      <p:graphicFrame>
        <p:nvGraphicFramePr>
          <p:cNvPr id="7" name="Content Placeholder 3">
            <a:extLst>
              <a:ext uri="{FF2B5EF4-FFF2-40B4-BE49-F238E27FC236}">
                <a16:creationId xmlns:a16="http://schemas.microsoft.com/office/drawing/2014/main" id="{5587992D-87B3-B858-67FB-20BD81D80730}"/>
              </a:ext>
            </a:extLst>
          </p:cNvPr>
          <p:cNvGraphicFramePr>
            <a:graphicFrameLocks noGrp="1"/>
          </p:cNvGraphicFramePr>
          <p:nvPr>
            <p:ph sz="half" idx="4294967295"/>
            <p:extLst>
              <p:ext uri="{D42A27DB-BD31-4B8C-83A1-F6EECF244321}">
                <p14:modId xmlns:p14="http://schemas.microsoft.com/office/powerpoint/2010/main" val="4097748824"/>
              </p:ext>
            </p:extLst>
          </p:nvPr>
        </p:nvGraphicFramePr>
        <p:xfrm>
          <a:off x="2908300" y="360946"/>
          <a:ext cx="8906509" cy="63370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3355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Graphic spid="7" grpId="1">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E2D9EF-E34E-69F4-7AFC-8E84FE2DD540}"/>
              </a:ext>
            </a:extLst>
          </p:cNvPr>
          <p:cNvSpPr txBox="1"/>
          <p:nvPr/>
        </p:nvSpPr>
        <p:spPr>
          <a:xfrm>
            <a:off x="6636288" y="1568485"/>
            <a:ext cx="5015638" cy="1969770"/>
          </a:xfrm>
          <a:prstGeom prst="rect">
            <a:avLst/>
          </a:prstGeom>
        </p:spPr>
        <p:txBody>
          <a:bodyPr vert="horz" wrap="square" lIns="0" tIns="0" rIns="0" bIns="0" rtlCol="0" anchor="b" anchorCtr="0">
            <a:normAutofit/>
          </a:bodyPr>
          <a:lstStyle/>
          <a:p>
            <a:pPr algn="ctr">
              <a:spcBef>
                <a:spcPct val="0"/>
              </a:spcBef>
              <a:spcAft>
                <a:spcPts val="600"/>
              </a:spcAft>
              <a:buClr>
                <a:schemeClr val="accent4"/>
              </a:buClr>
            </a:pPr>
            <a:r>
              <a:rPr lang="en-US" sz="4800" b="1" spc="-100" dirty="0">
                <a:latin typeface="+mj-lt"/>
                <a:ea typeface="+mj-ea"/>
                <a:cs typeface="+mj-cs"/>
              </a:rPr>
              <a:t>Housekeeping</a:t>
            </a:r>
          </a:p>
        </p:txBody>
      </p:sp>
      <p:pic>
        <p:nvPicPr>
          <p:cNvPr id="3" name="Picture 2">
            <a:extLst>
              <a:ext uri="{FF2B5EF4-FFF2-40B4-BE49-F238E27FC236}">
                <a16:creationId xmlns:a16="http://schemas.microsoft.com/office/drawing/2014/main" id="{A6900F01-BE50-4E8C-4DC6-56392BD426BC}"/>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944" r="11971"/>
          <a:stretch/>
        </p:blipFill>
        <p:spPr>
          <a:xfrm>
            <a:off x="899086" y="720000"/>
            <a:ext cx="4656628" cy="5409338"/>
          </a:xfrm>
          <a:custGeom>
            <a:avLst/>
            <a:gdLst/>
            <a:ahLst/>
            <a:cxnLst/>
            <a:rect l="l" t="t" r="r" b="b"/>
            <a:pathLst>
              <a:path w="5014800" h="5409338">
                <a:moveTo>
                  <a:pt x="0" y="0"/>
                </a:moveTo>
                <a:lnTo>
                  <a:pt x="5014800" y="0"/>
                </a:lnTo>
                <a:lnTo>
                  <a:pt x="5014800" y="5409338"/>
                </a:lnTo>
                <a:lnTo>
                  <a:pt x="0" y="5409338"/>
                </a:lnTo>
                <a:close/>
              </a:path>
            </a:pathLst>
          </a:custGeom>
        </p:spPr>
      </p:pic>
    </p:spTree>
    <p:extLst>
      <p:ext uri="{BB962C8B-B14F-4D97-AF65-F5344CB8AC3E}">
        <p14:creationId xmlns:p14="http://schemas.microsoft.com/office/powerpoint/2010/main" val="40127133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1189D-2486-63A0-0AB1-72140B658644}"/>
              </a:ext>
            </a:extLst>
          </p:cNvPr>
          <p:cNvSpPr>
            <a:spLocks noGrp="1"/>
          </p:cNvSpPr>
          <p:nvPr>
            <p:ph type="title" idx="4294967295"/>
          </p:nvPr>
        </p:nvSpPr>
        <p:spPr>
          <a:xfrm>
            <a:off x="377191" y="990600"/>
            <a:ext cx="2442209" cy="4978400"/>
          </a:xfrm>
        </p:spPr>
        <p:txBody>
          <a:bodyPr vert="horz" wrap="square" lIns="0" tIns="0" rIns="0" bIns="0" rtlCol="0" anchor="t" anchorCtr="0">
            <a:noAutofit/>
          </a:bodyPr>
          <a:lstStyle/>
          <a:p>
            <a:pPr algn="ctr">
              <a:lnSpc>
                <a:spcPct val="150000"/>
              </a:lnSpc>
            </a:pPr>
            <a:r>
              <a:rPr lang="en-US" dirty="0"/>
              <a:t>Stats for NCC Grief Support Programs</a:t>
            </a:r>
            <a:br>
              <a:rPr lang="en-US" dirty="0"/>
            </a:br>
            <a:r>
              <a:rPr lang="en-US" dirty="0"/>
              <a:t>Fall 2018 – Winter 2023</a:t>
            </a:r>
            <a:br>
              <a:rPr lang="en-US" dirty="0"/>
            </a:br>
            <a:endParaRPr lang="en-US" dirty="0"/>
          </a:p>
        </p:txBody>
      </p:sp>
      <p:graphicFrame>
        <p:nvGraphicFramePr>
          <p:cNvPr id="7" name="Content Placeholder 3">
            <a:extLst>
              <a:ext uri="{FF2B5EF4-FFF2-40B4-BE49-F238E27FC236}">
                <a16:creationId xmlns:a16="http://schemas.microsoft.com/office/drawing/2014/main" id="{5587992D-87B3-B858-67FB-20BD81D80730}"/>
              </a:ext>
            </a:extLst>
          </p:cNvPr>
          <p:cNvGraphicFramePr>
            <a:graphicFrameLocks noGrp="1"/>
          </p:cNvGraphicFramePr>
          <p:nvPr>
            <p:ph sz="half" idx="4294967295"/>
            <p:extLst>
              <p:ext uri="{D42A27DB-BD31-4B8C-83A1-F6EECF244321}">
                <p14:modId xmlns:p14="http://schemas.microsoft.com/office/powerpoint/2010/main" val="3524566931"/>
              </p:ext>
            </p:extLst>
          </p:nvPr>
        </p:nvGraphicFramePr>
        <p:xfrm>
          <a:off x="2997200" y="120015"/>
          <a:ext cx="8906509" cy="66179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36460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Graphic spid="7" grpId="1">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1189D-2486-63A0-0AB1-72140B658644}"/>
              </a:ext>
            </a:extLst>
          </p:cNvPr>
          <p:cNvSpPr>
            <a:spLocks noGrp="1"/>
          </p:cNvSpPr>
          <p:nvPr>
            <p:ph type="title" idx="4294967295"/>
          </p:nvPr>
        </p:nvSpPr>
        <p:spPr>
          <a:xfrm>
            <a:off x="377191" y="990600"/>
            <a:ext cx="2442209" cy="4978400"/>
          </a:xfrm>
        </p:spPr>
        <p:txBody>
          <a:bodyPr vert="horz" wrap="square" lIns="0" tIns="0" rIns="0" bIns="0" rtlCol="0" anchor="t" anchorCtr="0">
            <a:noAutofit/>
          </a:bodyPr>
          <a:lstStyle/>
          <a:p>
            <a:pPr algn="ctr">
              <a:lnSpc>
                <a:spcPct val="150000"/>
              </a:lnSpc>
            </a:pPr>
            <a:r>
              <a:rPr lang="en-US" dirty="0"/>
              <a:t>Stats for NCC Grief Support Programs</a:t>
            </a:r>
            <a:br>
              <a:rPr lang="en-US" dirty="0"/>
            </a:br>
            <a:r>
              <a:rPr lang="en-US" dirty="0"/>
              <a:t>Fall 2018 – Winter 2023</a:t>
            </a:r>
            <a:br>
              <a:rPr lang="en-US" dirty="0"/>
            </a:br>
            <a:endParaRPr lang="en-US" dirty="0"/>
          </a:p>
        </p:txBody>
      </p:sp>
      <p:graphicFrame>
        <p:nvGraphicFramePr>
          <p:cNvPr id="7" name="Content Placeholder 3">
            <a:extLst>
              <a:ext uri="{FF2B5EF4-FFF2-40B4-BE49-F238E27FC236}">
                <a16:creationId xmlns:a16="http://schemas.microsoft.com/office/drawing/2014/main" id="{5587992D-87B3-B858-67FB-20BD81D80730}"/>
              </a:ext>
            </a:extLst>
          </p:cNvPr>
          <p:cNvGraphicFramePr>
            <a:graphicFrameLocks noGrp="1"/>
          </p:cNvGraphicFramePr>
          <p:nvPr>
            <p:ph sz="half" idx="4294967295"/>
            <p:extLst>
              <p:ext uri="{D42A27DB-BD31-4B8C-83A1-F6EECF244321}">
                <p14:modId xmlns:p14="http://schemas.microsoft.com/office/powerpoint/2010/main" val="573074319"/>
              </p:ext>
            </p:extLst>
          </p:nvPr>
        </p:nvGraphicFramePr>
        <p:xfrm>
          <a:off x="2908300" y="80010"/>
          <a:ext cx="8906509" cy="66179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4238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Graphic spid="7" grpId="1">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2B762-0FB3-7D6B-5DA1-4BC676E2DAFD}"/>
              </a:ext>
            </a:extLst>
          </p:cNvPr>
          <p:cNvSpPr>
            <a:spLocks noGrp="1"/>
          </p:cNvSpPr>
          <p:nvPr>
            <p:ph type="title" idx="4294967295"/>
          </p:nvPr>
        </p:nvSpPr>
        <p:spPr>
          <a:xfrm>
            <a:off x="5490423" y="841753"/>
            <a:ext cx="6150033" cy="1970087"/>
          </a:xfrm>
        </p:spPr>
        <p:txBody>
          <a:bodyPr vert="horz" wrap="square" lIns="0" tIns="0" rIns="0" bIns="0" rtlCol="0" anchor="b" anchorCtr="0">
            <a:noAutofit/>
          </a:bodyPr>
          <a:lstStyle/>
          <a:p>
            <a:pPr algn="ctr">
              <a:lnSpc>
                <a:spcPct val="90000"/>
              </a:lnSpc>
            </a:pPr>
            <a:r>
              <a:rPr lang="en-US" sz="4800" spc="-100" dirty="0"/>
              <a:t>Where we are headed tomorrow . . .</a:t>
            </a:r>
          </a:p>
        </p:txBody>
      </p:sp>
      <p:sp>
        <p:nvSpPr>
          <p:cNvPr id="3" name="Text Placeholder 2">
            <a:extLst>
              <a:ext uri="{FF2B5EF4-FFF2-40B4-BE49-F238E27FC236}">
                <a16:creationId xmlns:a16="http://schemas.microsoft.com/office/drawing/2014/main" id="{6593B836-BABA-D256-E45C-341E352428D4}"/>
              </a:ext>
            </a:extLst>
          </p:cNvPr>
          <p:cNvSpPr>
            <a:spLocks noGrp="1"/>
          </p:cNvSpPr>
          <p:nvPr>
            <p:ph type="body" idx="4294967295"/>
          </p:nvPr>
        </p:nvSpPr>
        <p:spPr>
          <a:xfrm>
            <a:off x="5708631" y="3172663"/>
            <a:ext cx="6150033" cy="3286194"/>
          </a:xfrm>
        </p:spPr>
        <p:txBody>
          <a:bodyPr vert="horz" lIns="0" tIns="0" rIns="0" bIns="0" rtlCol="0">
            <a:normAutofit fontScale="85000" lnSpcReduction="20000"/>
          </a:bodyPr>
          <a:lstStyle/>
          <a:p>
            <a:pPr marL="2092325" indent="-2092325">
              <a:lnSpc>
                <a:spcPct val="110000"/>
              </a:lnSpc>
              <a:buNone/>
              <a:tabLst>
                <a:tab pos="2033588" algn="l"/>
              </a:tabLst>
            </a:pPr>
            <a:r>
              <a:rPr lang="en-US" sz="2600" dirty="0">
                <a:solidFill>
                  <a:schemeClr val="tx1"/>
                </a:solidFill>
              </a:rPr>
              <a:t>8:45-9:15		Hospitality</a:t>
            </a:r>
          </a:p>
          <a:p>
            <a:pPr marL="2092325" indent="-2092325">
              <a:lnSpc>
                <a:spcPct val="110000"/>
              </a:lnSpc>
              <a:buNone/>
              <a:tabLst>
                <a:tab pos="2033588" algn="l"/>
              </a:tabLst>
            </a:pPr>
            <a:r>
              <a:rPr lang="en-US" sz="2600" dirty="0">
                <a:solidFill>
                  <a:schemeClr val="tx1"/>
                </a:solidFill>
              </a:rPr>
              <a:t>9:15		Principles &amp; practices of helping</a:t>
            </a:r>
          </a:p>
          <a:p>
            <a:pPr marL="2092325" indent="-2092325">
              <a:lnSpc>
                <a:spcPct val="110000"/>
              </a:lnSpc>
              <a:buNone/>
              <a:tabLst>
                <a:tab pos="2033588" algn="l"/>
              </a:tabLst>
            </a:pPr>
            <a:r>
              <a:rPr lang="en-US" sz="2600" dirty="0">
                <a:solidFill>
                  <a:schemeClr val="tx1"/>
                </a:solidFill>
              </a:rPr>
              <a:t>11:40-12:15	Lunch</a:t>
            </a:r>
          </a:p>
          <a:p>
            <a:pPr marL="2092325" indent="-2092325">
              <a:lnSpc>
                <a:spcPct val="110000"/>
              </a:lnSpc>
              <a:buNone/>
              <a:tabLst>
                <a:tab pos="2033588" algn="l"/>
              </a:tabLst>
            </a:pPr>
            <a:r>
              <a:rPr lang="en-US" sz="2600" dirty="0">
                <a:solidFill>
                  <a:schemeClr val="tx1"/>
                </a:solidFill>
              </a:rPr>
              <a:t>12:15-1:55		Particular considerations, recognizing our limitations, &amp; praying for/with grieving people</a:t>
            </a:r>
          </a:p>
          <a:p>
            <a:pPr marL="2092325" indent="-2092325">
              <a:lnSpc>
                <a:spcPct val="110000"/>
              </a:lnSpc>
              <a:buNone/>
              <a:tabLst>
                <a:tab pos="2033588" algn="l"/>
              </a:tabLst>
            </a:pPr>
            <a:r>
              <a:rPr lang="en-US" sz="2600" dirty="0">
                <a:solidFill>
                  <a:schemeClr val="tx1"/>
                </a:solidFill>
              </a:rPr>
              <a:t>1:55-2:15		Closing</a:t>
            </a:r>
          </a:p>
          <a:p>
            <a:pPr algn="ctr">
              <a:lnSpc>
                <a:spcPct val="110000"/>
              </a:lnSpc>
              <a:tabLst>
                <a:tab pos="346075" algn="l"/>
              </a:tabLst>
            </a:pPr>
            <a:endParaRPr lang="en-US" sz="700" dirty="0">
              <a:solidFill>
                <a:schemeClr val="tx2">
                  <a:lumMod val="90000"/>
                </a:schemeClr>
              </a:solidFill>
            </a:endParaRPr>
          </a:p>
          <a:p>
            <a:pPr algn="ctr">
              <a:lnSpc>
                <a:spcPct val="110000"/>
              </a:lnSpc>
              <a:tabLst>
                <a:tab pos="346075" algn="l"/>
              </a:tabLst>
            </a:pPr>
            <a:endParaRPr lang="en-US" sz="700" dirty="0">
              <a:solidFill>
                <a:schemeClr val="tx2">
                  <a:lumMod val="90000"/>
                </a:schemeClr>
              </a:solidFill>
            </a:endParaRPr>
          </a:p>
          <a:p>
            <a:pPr algn="ctr">
              <a:lnSpc>
                <a:spcPct val="110000"/>
              </a:lnSpc>
              <a:tabLst>
                <a:tab pos="346075" algn="l"/>
              </a:tabLst>
            </a:pPr>
            <a:endParaRPr lang="en-US" sz="700" dirty="0">
              <a:solidFill>
                <a:schemeClr val="tx2">
                  <a:lumMod val="90000"/>
                </a:schemeClr>
              </a:solidFill>
            </a:endParaRPr>
          </a:p>
          <a:p>
            <a:pPr algn="ctr">
              <a:lnSpc>
                <a:spcPct val="110000"/>
              </a:lnSpc>
            </a:pPr>
            <a:endParaRPr lang="en-US" sz="700" dirty="0">
              <a:solidFill>
                <a:schemeClr val="tx2">
                  <a:lumMod val="90000"/>
                </a:schemeClr>
              </a:solidFill>
            </a:endParaRPr>
          </a:p>
          <a:p>
            <a:pPr algn="ctr">
              <a:lnSpc>
                <a:spcPct val="110000"/>
              </a:lnSpc>
            </a:pPr>
            <a:endParaRPr lang="en-US" sz="700" dirty="0">
              <a:solidFill>
                <a:schemeClr val="tx2">
                  <a:lumMod val="90000"/>
                </a:schemeClr>
              </a:solidFill>
            </a:endParaRPr>
          </a:p>
          <a:p>
            <a:pPr algn="ctr">
              <a:lnSpc>
                <a:spcPct val="110000"/>
              </a:lnSpc>
              <a:tabLst>
                <a:tab pos="1774825" algn="l"/>
                <a:tab pos="2741613" algn="l"/>
              </a:tabLst>
            </a:pPr>
            <a:endParaRPr lang="en-US" sz="700" dirty="0">
              <a:solidFill>
                <a:schemeClr val="tx2">
                  <a:lumMod val="90000"/>
                </a:schemeClr>
              </a:solidFill>
            </a:endParaRPr>
          </a:p>
          <a:p>
            <a:pPr algn="ctr">
              <a:lnSpc>
                <a:spcPct val="110000"/>
              </a:lnSpc>
              <a:tabLst>
                <a:tab pos="1774825" algn="l"/>
                <a:tab pos="2741613" algn="l"/>
              </a:tabLst>
            </a:pPr>
            <a:endParaRPr lang="en-US" sz="700" dirty="0">
              <a:solidFill>
                <a:schemeClr val="tx2">
                  <a:lumMod val="90000"/>
                </a:schemeClr>
              </a:solidFill>
            </a:endParaRPr>
          </a:p>
          <a:p>
            <a:pPr algn="ctr">
              <a:lnSpc>
                <a:spcPct val="110000"/>
              </a:lnSpc>
              <a:tabLst>
                <a:tab pos="1816100" algn="l"/>
                <a:tab pos="2741613" algn="l"/>
              </a:tabLst>
            </a:pPr>
            <a:endParaRPr lang="en-US" sz="700" dirty="0">
              <a:solidFill>
                <a:schemeClr val="tx2">
                  <a:lumMod val="90000"/>
                </a:schemeClr>
              </a:solidFill>
            </a:endParaRPr>
          </a:p>
          <a:p>
            <a:pPr algn="ctr">
              <a:lnSpc>
                <a:spcPct val="110000"/>
              </a:lnSpc>
            </a:pPr>
            <a:endParaRPr lang="en-US" sz="700" dirty="0">
              <a:solidFill>
                <a:schemeClr val="tx2">
                  <a:lumMod val="90000"/>
                </a:schemeClr>
              </a:solidFill>
            </a:endParaRPr>
          </a:p>
        </p:txBody>
      </p:sp>
      <p:pic>
        <p:nvPicPr>
          <p:cNvPr id="7" name="Picture 6" descr="A picture containing grass, outdoor, sky, tree&#10;&#10;Description automatically generated">
            <a:extLst>
              <a:ext uri="{FF2B5EF4-FFF2-40B4-BE49-F238E27FC236}">
                <a16:creationId xmlns:a16="http://schemas.microsoft.com/office/drawing/2014/main" id="{CEE88699-850C-1F1E-F382-E8DC5049FE6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44568" y="724331"/>
            <a:ext cx="4057003" cy="5409338"/>
          </a:xfrm>
          <a:custGeom>
            <a:avLst/>
            <a:gdLst/>
            <a:ahLst/>
            <a:cxnLst/>
            <a:rect l="l" t="t" r="r" b="b"/>
            <a:pathLst>
              <a:path w="5014800" h="5409338">
                <a:moveTo>
                  <a:pt x="0" y="0"/>
                </a:moveTo>
                <a:lnTo>
                  <a:pt x="5014800" y="0"/>
                </a:lnTo>
                <a:lnTo>
                  <a:pt x="5014800" y="5409338"/>
                </a:lnTo>
                <a:lnTo>
                  <a:pt x="0" y="5409338"/>
                </a:lnTo>
                <a:close/>
              </a:path>
            </a:pathLst>
          </a:custGeom>
        </p:spPr>
      </p:pic>
    </p:spTree>
    <p:extLst>
      <p:ext uri="{BB962C8B-B14F-4D97-AF65-F5344CB8AC3E}">
        <p14:creationId xmlns:p14="http://schemas.microsoft.com/office/powerpoint/2010/main" val="33812008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52" name="Rectangle 45">
            <a:extLst>
              <a:ext uri="{FF2B5EF4-FFF2-40B4-BE49-F238E27FC236}">
                <a16:creationId xmlns:a16="http://schemas.microsoft.com/office/drawing/2014/main" id="{5ED9E2D9-EE69-4775-8CE5-9EAC35AD2F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47">
            <a:extLst>
              <a:ext uri="{FF2B5EF4-FFF2-40B4-BE49-F238E27FC236}">
                <a16:creationId xmlns:a16="http://schemas.microsoft.com/office/drawing/2014/main" id="{3D75B673-1FA7-415E-8B2E-7A0550C8BD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5478BB-9F37-0388-4914-0CB3CFC69095}"/>
              </a:ext>
            </a:extLst>
          </p:cNvPr>
          <p:cNvSpPr>
            <a:spLocks noGrp="1"/>
          </p:cNvSpPr>
          <p:nvPr>
            <p:ph type="title"/>
          </p:nvPr>
        </p:nvSpPr>
        <p:spPr>
          <a:xfrm>
            <a:off x="558646" y="480052"/>
            <a:ext cx="4991961" cy="1477328"/>
          </a:xfrm>
        </p:spPr>
        <p:txBody>
          <a:bodyPr wrap="square" anchor="ctr">
            <a:normAutofit/>
          </a:bodyPr>
          <a:lstStyle/>
          <a:p>
            <a:r>
              <a:rPr lang="en-US" sz="4800" b="1" dirty="0"/>
              <a:t>Workshop objectives  . . . </a:t>
            </a:r>
          </a:p>
        </p:txBody>
      </p:sp>
      <p:sp>
        <p:nvSpPr>
          <p:cNvPr id="4" name="TextBox 3">
            <a:extLst>
              <a:ext uri="{FF2B5EF4-FFF2-40B4-BE49-F238E27FC236}">
                <a16:creationId xmlns:a16="http://schemas.microsoft.com/office/drawing/2014/main" id="{FFB7C440-D45E-BE42-79F6-F4195E189084}"/>
              </a:ext>
            </a:extLst>
          </p:cNvPr>
          <p:cNvSpPr txBox="1"/>
          <p:nvPr/>
        </p:nvSpPr>
        <p:spPr>
          <a:xfrm>
            <a:off x="558646" y="2281430"/>
            <a:ext cx="10374397" cy="3353931"/>
          </a:xfrm>
          <a:prstGeom prst="rect">
            <a:avLst/>
          </a:prstGeom>
          <a:noFill/>
        </p:spPr>
        <p:txBody>
          <a:bodyPr wrap="square" rtlCol="0">
            <a:spAutoFit/>
          </a:bodyPr>
          <a:lstStyle/>
          <a:p>
            <a:pPr marL="285750" indent="-285750">
              <a:lnSpc>
                <a:spcPct val="150000"/>
              </a:lnSpc>
              <a:buFont typeface="Wingdings" pitchFamily="2" charset="2"/>
              <a:buChar char="ü"/>
            </a:pPr>
            <a:r>
              <a:rPr lang="en-US" sz="2400" dirty="0"/>
              <a:t>To expand our understanding of grief and to familiarize ourselves with our church’s Grief Care ministry,</a:t>
            </a:r>
          </a:p>
          <a:p>
            <a:pPr marL="285750" indent="-285750">
              <a:lnSpc>
                <a:spcPct val="150000"/>
              </a:lnSpc>
              <a:buFont typeface="Wingdings" pitchFamily="2" charset="2"/>
              <a:buChar char="ü"/>
            </a:pPr>
            <a:r>
              <a:rPr lang="en-US" sz="2400" dirty="0"/>
              <a:t>To provide practical tools for helping and praying with/for grieving people, and</a:t>
            </a:r>
          </a:p>
          <a:p>
            <a:pPr marL="285750" indent="-285750">
              <a:lnSpc>
                <a:spcPct val="150000"/>
              </a:lnSpc>
              <a:buFont typeface="Wingdings" pitchFamily="2" charset="2"/>
              <a:buChar char="ü"/>
            </a:pPr>
            <a:r>
              <a:rPr lang="en-US" sz="2400" dirty="0"/>
              <a:t>To familiarize ourselves with particular situations and losses and to recognize our limitations.</a:t>
            </a:r>
          </a:p>
        </p:txBody>
      </p:sp>
    </p:spTree>
    <p:extLst>
      <p:ext uri="{BB962C8B-B14F-4D97-AF65-F5344CB8AC3E}">
        <p14:creationId xmlns:p14="http://schemas.microsoft.com/office/powerpoint/2010/main" val="2515928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478BB-9F37-0388-4914-0CB3CFC69095}"/>
              </a:ext>
            </a:extLst>
          </p:cNvPr>
          <p:cNvSpPr>
            <a:spLocks noGrp="1"/>
          </p:cNvSpPr>
          <p:nvPr>
            <p:ph type="title"/>
          </p:nvPr>
        </p:nvSpPr>
        <p:spPr>
          <a:xfrm>
            <a:off x="558646" y="480052"/>
            <a:ext cx="4991961" cy="1477328"/>
          </a:xfrm>
        </p:spPr>
        <p:txBody>
          <a:bodyPr wrap="square" anchor="ctr">
            <a:normAutofit/>
          </a:bodyPr>
          <a:lstStyle/>
          <a:p>
            <a:r>
              <a:rPr lang="en-US" sz="4800" b="1" dirty="0"/>
              <a:t>Presenters . . . </a:t>
            </a:r>
          </a:p>
        </p:txBody>
      </p:sp>
      <p:sp>
        <p:nvSpPr>
          <p:cNvPr id="4" name="TextBox 3">
            <a:extLst>
              <a:ext uri="{FF2B5EF4-FFF2-40B4-BE49-F238E27FC236}">
                <a16:creationId xmlns:a16="http://schemas.microsoft.com/office/drawing/2014/main" id="{FFB7C440-D45E-BE42-79F6-F4195E189084}"/>
              </a:ext>
            </a:extLst>
          </p:cNvPr>
          <p:cNvSpPr txBox="1"/>
          <p:nvPr/>
        </p:nvSpPr>
        <p:spPr>
          <a:xfrm>
            <a:off x="908801" y="1976630"/>
            <a:ext cx="10374397" cy="2799934"/>
          </a:xfrm>
          <a:prstGeom prst="rect">
            <a:avLst/>
          </a:prstGeom>
          <a:noFill/>
        </p:spPr>
        <p:txBody>
          <a:bodyPr wrap="square" rtlCol="0">
            <a:spAutoFit/>
          </a:bodyPr>
          <a:lstStyle/>
          <a:p>
            <a:pPr marL="360363" indent="-360363">
              <a:lnSpc>
                <a:spcPct val="150000"/>
              </a:lnSpc>
              <a:buFont typeface="Wingdings" pitchFamily="2" charset="2"/>
              <a:buChar char="ü"/>
            </a:pPr>
            <a:r>
              <a:rPr lang="en-US" sz="2400" dirty="0"/>
              <a:t>Carolyn Reid</a:t>
            </a:r>
          </a:p>
          <a:p>
            <a:pPr marL="360363" indent="-360363">
              <a:lnSpc>
                <a:spcPct val="150000"/>
              </a:lnSpc>
              <a:buFont typeface="Wingdings" pitchFamily="2" charset="2"/>
              <a:buChar char="ü"/>
            </a:pPr>
            <a:r>
              <a:rPr lang="en-US" sz="2400" dirty="0"/>
              <a:t>Fred Reid</a:t>
            </a:r>
          </a:p>
          <a:p>
            <a:pPr marL="360363" indent="-360363">
              <a:lnSpc>
                <a:spcPct val="150000"/>
              </a:lnSpc>
              <a:buFont typeface="Wingdings" pitchFamily="2" charset="2"/>
              <a:buChar char="ü"/>
            </a:pPr>
            <a:r>
              <a:rPr lang="en-US" sz="2400" dirty="0"/>
              <a:t>Terry Wiseman</a:t>
            </a:r>
          </a:p>
          <a:p>
            <a:pPr marL="360363" indent="-360363">
              <a:lnSpc>
                <a:spcPct val="150000"/>
              </a:lnSpc>
              <a:buFont typeface="Wingdings" pitchFamily="2" charset="2"/>
              <a:buChar char="ü"/>
            </a:pPr>
            <a:r>
              <a:rPr lang="en-US" sz="2400" dirty="0"/>
              <a:t>Pat </a:t>
            </a:r>
            <a:r>
              <a:rPr lang="en-US" sz="2400" dirty="0" err="1"/>
              <a:t>Breedon</a:t>
            </a:r>
            <a:endParaRPr lang="en-US" sz="2400" dirty="0"/>
          </a:p>
          <a:p>
            <a:pPr marL="360363" indent="-360363">
              <a:lnSpc>
                <a:spcPct val="150000"/>
              </a:lnSpc>
              <a:buFont typeface="Wingdings" pitchFamily="2" charset="2"/>
              <a:buChar char="ü"/>
            </a:pPr>
            <a:r>
              <a:rPr lang="en-US" sz="2400" dirty="0"/>
              <a:t>Ruth Whitt</a:t>
            </a:r>
          </a:p>
        </p:txBody>
      </p:sp>
    </p:spTree>
    <p:extLst>
      <p:ext uri="{BB962C8B-B14F-4D97-AF65-F5344CB8AC3E}">
        <p14:creationId xmlns:p14="http://schemas.microsoft.com/office/powerpoint/2010/main" val="66069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CB0D851-78F3-713C-FE07-F97CDB4C9355}"/>
              </a:ext>
            </a:extLst>
          </p:cNvPr>
          <p:cNvSpPr txBox="1"/>
          <p:nvPr/>
        </p:nvSpPr>
        <p:spPr>
          <a:xfrm>
            <a:off x="6480838" y="2164230"/>
            <a:ext cx="5015638" cy="1969770"/>
          </a:xfrm>
          <a:prstGeom prst="rect">
            <a:avLst/>
          </a:prstGeom>
        </p:spPr>
        <p:txBody>
          <a:bodyPr vert="horz" wrap="square" lIns="0" tIns="0" rIns="0" bIns="0" rtlCol="0" anchor="b" anchorCtr="0">
            <a:normAutofit/>
          </a:bodyPr>
          <a:lstStyle/>
          <a:p>
            <a:pPr algn="ctr">
              <a:lnSpc>
                <a:spcPct val="90000"/>
              </a:lnSpc>
              <a:spcBef>
                <a:spcPct val="0"/>
              </a:spcBef>
              <a:spcAft>
                <a:spcPts val="600"/>
              </a:spcAft>
            </a:pPr>
            <a:r>
              <a:rPr lang="en-US" sz="4800" spc="-100" dirty="0">
                <a:latin typeface="+mj-lt"/>
                <a:ea typeface="+mj-ea"/>
                <a:cs typeface="+mj-cs"/>
              </a:rPr>
              <a:t>A biblical reflection on grief</a:t>
            </a:r>
          </a:p>
        </p:txBody>
      </p:sp>
      <p:pic>
        <p:nvPicPr>
          <p:cNvPr id="5" name="Picture 4" descr="A book open on a table&#10;&#10;Description automatically generated with medium confidence">
            <a:extLst>
              <a:ext uri="{FF2B5EF4-FFF2-40B4-BE49-F238E27FC236}">
                <a16:creationId xmlns:a16="http://schemas.microsoft.com/office/drawing/2014/main" id="{7B4F18E1-7563-0253-118C-111FDD7444D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20000" y="1750979"/>
            <a:ext cx="5014800" cy="3347379"/>
          </a:xfrm>
          <a:custGeom>
            <a:avLst/>
            <a:gdLst/>
            <a:ahLst/>
            <a:cxnLst/>
            <a:rect l="l" t="t" r="r" b="b"/>
            <a:pathLst>
              <a:path w="5014800" h="5409338">
                <a:moveTo>
                  <a:pt x="0" y="0"/>
                </a:moveTo>
                <a:lnTo>
                  <a:pt x="5014800" y="0"/>
                </a:lnTo>
                <a:lnTo>
                  <a:pt x="5014800" y="5409338"/>
                </a:lnTo>
                <a:lnTo>
                  <a:pt x="0" y="5409338"/>
                </a:lnTo>
                <a:close/>
              </a:path>
            </a:pathLst>
          </a:custGeom>
        </p:spPr>
      </p:pic>
    </p:spTree>
    <p:extLst>
      <p:ext uri="{BB962C8B-B14F-4D97-AF65-F5344CB8AC3E}">
        <p14:creationId xmlns:p14="http://schemas.microsoft.com/office/powerpoint/2010/main" val="13942862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9646535-AEF6-4883-A4F9-EEC1F8B43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9">
            <a:extLst>
              <a:ext uri="{FF2B5EF4-FFF2-40B4-BE49-F238E27FC236}">
                <a16:creationId xmlns:a16="http://schemas.microsoft.com/office/drawing/2014/main" id="{01D3B63D-97A2-43B6-B140-7FADB9C541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99AB3E9-A7F5-451B-8FC3-9BBE53056F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648122A-0549-475D-CBE1-23E5C42AAFCA}"/>
              </a:ext>
            </a:extLst>
          </p:cNvPr>
          <p:cNvSpPr txBox="1"/>
          <p:nvPr/>
        </p:nvSpPr>
        <p:spPr>
          <a:xfrm>
            <a:off x="4663188" y="1074396"/>
            <a:ext cx="6848061" cy="5460109"/>
          </a:xfrm>
          <a:prstGeom prst="rect">
            <a:avLst/>
          </a:prstGeom>
          <a:noFill/>
        </p:spPr>
        <p:txBody>
          <a:bodyPr vert="horz" lIns="0" tIns="0" rIns="0" bIns="0" rtlCol="0">
            <a:noAutofit/>
          </a:bodyPr>
          <a:lstStyle/>
          <a:p>
            <a:pPr algn="ctr">
              <a:buClr>
                <a:schemeClr val="accent4"/>
              </a:buClr>
            </a:pPr>
            <a:r>
              <a:rPr lang="en-US" sz="2400" spc="20" dirty="0"/>
              <a:t>“At the heart of the Christian gospel</a:t>
            </a:r>
          </a:p>
          <a:p>
            <a:pPr algn="ctr">
              <a:buClr>
                <a:schemeClr val="accent4"/>
              </a:buClr>
            </a:pPr>
            <a:r>
              <a:rPr lang="en-US" sz="2400" spc="20" dirty="0"/>
              <a:t>is a </a:t>
            </a:r>
            <a:r>
              <a:rPr lang="en-US" sz="2400" b="1" spc="20" dirty="0"/>
              <a:t>loving triune God </a:t>
            </a:r>
            <a:r>
              <a:rPr lang="en-US" sz="2400" spc="20" dirty="0"/>
              <a:t>to whom we can go . . . </a:t>
            </a:r>
          </a:p>
          <a:p>
            <a:pPr algn="ctr">
              <a:buClr>
                <a:schemeClr val="accent4"/>
              </a:buClr>
            </a:pPr>
            <a:endParaRPr lang="en-US" sz="2400" spc="20" dirty="0"/>
          </a:p>
          <a:p>
            <a:pPr algn="ctr">
              <a:buClr>
                <a:schemeClr val="accent4"/>
              </a:buClr>
            </a:pPr>
            <a:r>
              <a:rPr lang="en-US" sz="2400" b="1" spc="20" dirty="0"/>
              <a:t>a Father</a:t>
            </a:r>
          </a:p>
          <a:p>
            <a:pPr algn="ctr">
              <a:buClr>
                <a:schemeClr val="accent4"/>
              </a:buClr>
            </a:pPr>
            <a:r>
              <a:rPr lang="en-US" sz="2400" spc="20" dirty="0"/>
              <a:t>of compassion [who grieves] and embraces us,</a:t>
            </a:r>
          </a:p>
          <a:p>
            <a:pPr algn="ctr">
              <a:buClr>
                <a:schemeClr val="accent4"/>
              </a:buClr>
            </a:pPr>
            <a:endParaRPr lang="en-US" sz="2400" spc="20" dirty="0"/>
          </a:p>
          <a:p>
            <a:pPr algn="ctr">
              <a:buClr>
                <a:schemeClr val="accent4"/>
              </a:buClr>
            </a:pPr>
            <a:r>
              <a:rPr lang="en-US" sz="2400" b="1" spc="20" dirty="0"/>
              <a:t>a Son</a:t>
            </a:r>
          </a:p>
          <a:p>
            <a:pPr algn="ctr">
              <a:buClr>
                <a:schemeClr val="accent4"/>
              </a:buClr>
            </a:pPr>
            <a:r>
              <a:rPr lang="en-US" sz="2400" spc="20" dirty="0"/>
              <a:t>who entered into the heart of our pain and brokenness, who gathers up our sorrows and presents them to the Father, and . . . comes to us by his presence within and among us in</a:t>
            </a:r>
          </a:p>
          <a:p>
            <a:pPr algn="ctr">
              <a:buClr>
                <a:schemeClr val="accent4"/>
              </a:buClr>
            </a:pPr>
            <a:endParaRPr lang="en-US" sz="2400" spc="20" dirty="0"/>
          </a:p>
          <a:p>
            <a:pPr algn="ctr">
              <a:buClr>
                <a:schemeClr val="accent4"/>
              </a:buClr>
            </a:pPr>
            <a:r>
              <a:rPr lang="en-US" sz="2400" b="1" spc="20" dirty="0"/>
              <a:t>the Holy Spirit,</a:t>
            </a:r>
          </a:p>
          <a:p>
            <a:pPr algn="ctr">
              <a:buClr>
                <a:schemeClr val="accent4"/>
              </a:buClr>
            </a:pPr>
            <a:r>
              <a:rPr lang="en-US" sz="2400" spc="20" dirty="0"/>
              <a:t>the Comforter.”</a:t>
            </a:r>
            <a:r>
              <a:rPr lang="en-US" sz="2400" spc="20" baseline="30000" dirty="0"/>
              <a:t>1</a:t>
            </a:r>
          </a:p>
        </p:txBody>
      </p:sp>
      <p:pic>
        <p:nvPicPr>
          <p:cNvPr id="13" name="Picture 12" descr="A picture containing cable, connector&#10;&#10;Description automatically generated">
            <a:extLst>
              <a:ext uri="{FF2B5EF4-FFF2-40B4-BE49-F238E27FC236}">
                <a16:creationId xmlns:a16="http://schemas.microsoft.com/office/drawing/2014/main" id="{E6164E9E-E321-5ABD-91B4-5E4F3B0E572F}"/>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83513" y="1770742"/>
            <a:ext cx="2896163" cy="2845479"/>
          </a:xfrm>
          <a:custGeom>
            <a:avLst/>
            <a:gdLst/>
            <a:ahLst/>
            <a:cxnLst/>
            <a:rect l="l" t="t" r="r" b="b"/>
            <a:pathLst>
              <a:path w="5014800" h="5409338">
                <a:moveTo>
                  <a:pt x="0" y="0"/>
                </a:moveTo>
                <a:lnTo>
                  <a:pt x="5014800" y="0"/>
                </a:lnTo>
                <a:lnTo>
                  <a:pt x="5014800" y="5409338"/>
                </a:lnTo>
                <a:lnTo>
                  <a:pt x="0" y="5409338"/>
                </a:lnTo>
                <a:close/>
              </a:path>
            </a:pathLst>
          </a:custGeom>
        </p:spPr>
      </p:pic>
    </p:spTree>
    <p:extLst>
      <p:ext uri="{BB962C8B-B14F-4D97-AF65-F5344CB8AC3E}">
        <p14:creationId xmlns:p14="http://schemas.microsoft.com/office/powerpoint/2010/main" val="634909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 calcmode="lin" valueType="num">
                                      <p:cBhvr>
                                        <p:cTn id="7"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8" dur="500" fill="hold"/>
                                        <p:tgtEl>
                                          <p:spTgt spid="2">
                                            <p:txEl>
                                              <p:pRg st="3" end="3"/>
                                            </p:txEl>
                                          </p:spTgt>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anim calcmode="lin" valueType="num">
                                      <p:cBhvr>
                                        <p:cTn id="11"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12" dur="500" fill="hold"/>
                                        <p:tgtEl>
                                          <p:spTgt spid="2">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anim calcmode="lin" valueType="num">
                                      <p:cBhvr>
                                        <p:cTn id="17" dur="500" fill="hold"/>
                                        <p:tgtEl>
                                          <p:spTgt spid="2">
                                            <p:txEl>
                                              <p:pRg st="6" end="6"/>
                                            </p:txEl>
                                          </p:spTgt>
                                        </p:tgtEl>
                                        <p:attrNameLst>
                                          <p:attrName>ppt_w</p:attrName>
                                        </p:attrNameLst>
                                      </p:cBhvr>
                                      <p:tavLst>
                                        <p:tav tm="0">
                                          <p:val>
                                            <p:fltVal val="0"/>
                                          </p:val>
                                        </p:tav>
                                        <p:tav tm="100000">
                                          <p:val>
                                            <p:strVal val="#ppt_w"/>
                                          </p:val>
                                        </p:tav>
                                      </p:tavLst>
                                    </p:anim>
                                    <p:anim calcmode="lin" valueType="num">
                                      <p:cBhvr>
                                        <p:cTn id="18" dur="500" fill="hold"/>
                                        <p:tgtEl>
                                          <p:spTgt spid="2">
                                            <p:txEl>
                                              <p:pRg st="6" end="6"/>
                                            </p:txEl>
                                          </p:spTgt>
                                        </p:tgtEl>
                                        <p:attrNameLst>
                                          <p:attrName>ppt_h</p:attrName>
                                        </p:attrNameLst>
                                      </p:cBhvr>
                                      <p:tavLst>
                                        <p:tav tm="0">
                                          <p:val>
                                            <p:fltVal val="0"/>
                                          </p:val>
                                        </p:tav>
                                        <p:tav tm="100000">
                                          <p:val>
                                            <p:strVal val="#ppt_h"/>
                                          </p:val>
                                        </p:tav>
                                      </p:tavLst>
                                    </p:anim>
                                  </p:childTnLst>
                                </p:cTn>
                              </p:par>
                              <p:par>
                                <p:cTn id="19" presetID="23" presetClass="entr" presetSubtype="16"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anim calcmode="lin" valueType="num">
                                      <p:cBhvr>
                                        <p:cTn id="21" dur="500" fill="hold"/>
                                        <p:tgtEl>
                                          <p:spTgt spid="2">
                                            <p:txEl>
                                              <p:pRg st="7" end="7"/>
                                            </p:txEl>
                                          </p:spTgt>
                                        </p:tgtEl>
                                        <p:attrNameLst>
                                          <p:attrName>ppt_w</p:attrName>
                                        </p:attrNameLst>
                                      </p:cBhvr>
                                      <p:tavLst>
                                        <p:tav tm="0">
                                          <p:val>
                                            <p:fltVal val="0"/>
                                          </p:val>
                                        </p:tav>
                                        <p:tav tm="100000">
                                          <p:val>
                                            <p:strVal val="#ppt_w"/>
                                          </p:val>
                                        </p:tav>
                                      </p:tavLst>
                                    </p:anim>
                                    <p:anim calcmode="lin" valueType="num">
                                      <p:cBhvr>
                                        <p:cTn id="22" dur="500" fill="hold"/>
                                        <p:tgtEl>
                                          <p:spTgt spid="2">
                                            <p:txEl>
                                              <p:pRg st="7" end="7"/>
                                            </p:txEl>
                                          </p:spTgt>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nodeType="clickEffect">
                                  <p:stCondLst>
                                    <p:cond delay="0"/>
                                  </p:stCondLst>
                                  <p:childTnLst>
                                    <p:set>
                                      <p:cBhvr>
                                        <p:cTn id="26" dur="1" fill="hold">
                                          <p:stCondLst>
                                            <p:cond delay="0"/>
                                          </p:stCondLst>
                                        </p:cTn>
                                        <p:tgtEl>
                                          <p:spTgt spid="2">
                                            <p:txEl>
                                              <p:pRg st="9" end="9"/>
                                            </p:txEl>
                                          </p:spTgt>
                                        </p:tgtEl>
                                        <p:attrNameLst>
                                          <p:attrName>style.visibility</p:attrName>
                                        </p:attrNameLst>
                                      </p:cBhvr>
                                      <p:to>
                                        <p:strVal val="visible"/>
                                      </p:to>
                                    </p:set>
                                    <p:anim calcmode="lin" valueType="num">
                                      <p:cBhvr>
                                        <p:cTn id="27" dur="500" fill="hold"/>
                                        <p:tgtEl>
                                          <p:spTgt spid="2">
                                            <p:txEl>
                                              <p:pRg st="9" end="9"/>
                                            </p:txEl>
                                          </p:spTgt>
                                        </p:tgtEl>
                                        <p:attrNameLst>
                                          <p:attrName>ppt_w</p:attrName>
                                        </p:attrNameLst>
                                      </p:cBhvr>
                                      <p:tavLst>
                                        <p:tav tm="0">
                                          <p:val>
                                            <p:fltVal val="0"/>
                                          </p:val>
                                        </p:tav>
                                        <p:tav tm="100000">
                                          <p:val>
                                            <p:strVal val="#ppt_w"/>
                                          </p:val>
                                        </p:tav>
                                      </p:tavLst>
                                    </p:anim>
                                    <p:anim calcmode="lin" valueType="num">
                                      <p:cBhvr>
                                        <p:cTn id="28" dur="500" fill="hold"/>
                                        <p:tgtEl>
                                          <p:spTgt spid="2">
                                            <p:txEl>
                                              <p:pRg st="9" end="9"/>
                                            </p:txEl>
                                          </p:spTgt>
                                        </p:tgtEl>
                                        <p:attrNameLst>
                                          <p:attrName>ppt_h</p:attrName>
                                        </p:attrNameLst>
                                      </p:cBhvr>
                                      <p:tavLst>
                                        <p:tav tm="0">
                                          <p:val>
                                            <p:flt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2">
                                            <p:txEl>
                                              <p:pRg st="10" end="10"/>
                                            </p:txEl>
                                          </p:spTgt>
                                        </p:tgtEl>
                                        <p:attrNameLst>
                                          <p:attrName>style.visibility</p:attrName>
                                        </p:attrNameLst>
                                      </p:cBhvr>
                                      <p:to>
                                        <p:strVal val="visible"/>
                                      </p:to>
                                    </p:set>
                                    <p:anim calcmode="lin" valueType="num">
                                      <p:cBhvr>
                                        <p:cTn id="31" dur="500" fill="hold"/>
                                        <p:tgtEl>
                                          <p:spTgt spid="2">
                                            <p:txEl>
                                              <p:pRg st="10" end="10"/>
                                            </p:txEl>
                                          </p:spTgt>
                                        </p:tgtEl>
                                        <p:attrNameLst>
                                          <p:attrName>ppt_w</p:attrName>
                                        </p:attrNameLst>
                                      </p:cBhvr>
                                      <p:tavLst>
                                        <p:tav tm="0">
                                          <p:val>
                                            <p:fltVal val="0"/>
                                          </p:val>
                                        </p:tav>
                                        <p:tav tm="100000">
                                          <p:val>
                                            <p:strVal val="#ppt_w"/>
                                          </p:val>
                                        </p:tav>
                                      </p:tavLst>
                                    </p:anim>
                                    <p:anim calcmode="lin" valueType="num">
                                      <p:cBhvr>
                                        <p:cTn id="32" dur="500" fill="hold"/>
                                        <p:tgtEl>
                                          <p:spTgt spid="2">
                                            <p:txEl>
                                              <p:pRg st="10" end="1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9646535-AEF6-4883-A4F9-EEC1F8B43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Rectangle 20">
            <a:extLst>
              <a:ext uri="{FF2B5EF4-FFF2-40B4-BE49-F238E27FC236}">
                <a16:creationId xmlns:a16="http://schemas.microsoft.com/office/drawing/2014/main" id="{5ED9E2D9-EE69-4775-8CE5-9EAC35AD2F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D75B673-1FA7-415E-8B2E-7A0550C8BD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Icon&#10;&#10;Description automatically generated">
            <a:extLst>
              <a:ext uri="{FF2B5EF4-FFF2-40B4-BE49-F238E27FC236}">
                <a16:creationId xmlns:a16="http://schemas.microsoft.com/office/drawing/2014/main" id="{B8D8B170-86CA-E8A3-15E1-E3682BC0EF37}"/>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0650" r="3265"/>
          <a:stretch/>
        </p:blipFill>
        <p:spPr>
          <a:xfrm>
            <a:off x="0" y="355379"/>
            <a:ext cx="5903704" cy="6857990"/>
          </a:xfrm>
          <a:custGeom>
            <a:avLst/>
            <a:gdLst/>
            <a:ahLst/>
            <a:cxnLst/>
            <a:rect l="l" t="t" r="r" b="b"/>
            <a:pathLst>
              <a:path w="5903724" h="6858000">
                <a:moveTo>
                  <a:pt x="0" y="0"/>
                </a:moveTo>
                <a:lnTo>
                  <a:pt x="5886178" y="0"/>
                </a:lnTo>
                <a:lnTo>
                  <a:pt x="5890522" y="42009"/>
                </a:lnTo>
                <a:cubicBezTo>
                  <a:pt x="5948302" y="788432"/>
                  <a:pt x="5795211" y="5194623"/>
                  <a:pt x="5836720" y="6279216"/>
                </a:cubicBezTo>
                <a:cubicBezTo>
                  <a:pt x="5842686" y="6384211"/>
                  <a:pt x="5845802" y="6526851"/>
                  <a:pt x="5846540" y="6699667"/>
                </a:cubicBezTo>
                <a:lnTo>
                  <a:pt x="5846508" y="6858000"/>
                </a:lnTo>
                <a:lnTo>
                  <a:pt x="0" y="6858000"/>
                </a:lnTo>
                <a:close/>
              </a:path>
            </a:pathLst>
          </a:custGeom>
        </p:spPr>
      </p:pic>
      <p:sp>
        <p:nvSpPr>
          <p:cNvPr id="2" name="TextBox 1">
            <a:extLst>
              <a:ext uri="{FF2B5EF4-FFF2-40B4-BE49-F238E27FC236}">
                <a16:creationId xmlns:a16="http://schemas.microsoft.com/office/drawing/2014/main" id="{8648122A-0549-475D-CBE1-23E5C42AAFCA}"/>
              </a:ext>
            </a:extLst>
          </p:cNvPr>
          <p:cNvSpPr txBox="1"/>
          <p:nvPr/>
        </p:nvSpPr>
        <p:spPr>
          <a:xfrm>
            <a:off x="6551881" y="1016000"/>
            <a:ext cx="4991962" cy="4891314"/>
          </a:xfrm>
          <a:prstGeom prst="rect">
            <a:avLst/>
          </a:prstGeom>
        </p:spPr>
        <p:txBody>
          <a:bodyPr vert="horz" lIns="0" tIns="0" rIns="0" bIns="0" rtlCol="0">
            <a:noAutofit/>
          </a:bodyPr>
          <a:lstStyle/>
          <a:p>
            <a:pPr>
              <a:lnSpc>
                <a:spcPct val="110000"/>
              </a:lnSpc>
              <a:spcAft>
                <a:spcPts val="600"/>
              </a:spcAft>
              <a:buClr>
                <a:schemeClr val="accent4"/>
              </a:buClr>
            </a:pPr>
            <a:r>
              <a:rPr lang="en-US" sz="2400" spc="20" dirty="0"/>
              <a:t>“The church is to be a community that goes out to the grieving and broken, and that draws others into the heart of the God who is on the lookout for his broken . . . children.</a:t>
            </a:r>
          </a:p>
          <a:p>
            <a:pPr indent="-228600">
              <a:lnSpc>
                <a:spcPct val="110000"/>
              </a:lnSpc>
              <a:spcAft>
                <a:spcPts val="600"/>
              </a:spcAft>
              <a:buClr>
                <a:schemeClr val="accent4"/>
              </a:buClr>
              <a:buFont typeface="The Hand Extrablack" panose="03070A02030502020204" pitchFamily="66" charset="0"/>
              <a:buChar char="•"/>
            </a:pPr>
            <a:endParaRPr lang="en-US" sz="2400" spc="20" dirty="0"/>
          </a:p>
          <a:p>
            <a:pPr>
              <a:lnSpc>
                <a:spcPct val="110000"/>
              </a:lnSpc>
              <a:spcAft>
                <a:spcPts val="600"/>
              </a:spcAft>
              <a:buClr>
                <a:schemeClr val="accent4"/>
              </a:buClr>
            </a:pPr>
            <a:r>
              <a:rPr lang="en-US" sz="2400" spc="20" dirty="0"/>
              <a:t>Churches that reflect the Father heart of God are havens of refuge and communities of comfort, with specific ministries for the healing of the broken.”</a:t>
            </a:r>
            <a:r>
              <a:rPr lang="en-US" sz="2400" spc="20" baseline="30000" dirty="0"/>
              <a:t>2</a:t>
            </a:r>
          </a:p>
          <a:p>
            <a:pPr indent="-228600">
              <a:lnSpc>
                <a:spcPct val="110000"/>
              </a:lnSpc>
              <a:spcAft>
                <a:spcPts val="600"/>
              </a:spcAft>
              <a:buClr>
                <a:schemeClr val="accent4"/>
              </a:buClr>
              <a:buFont typeface="The Hand Extrablack" panose="03070A02030502020204" pitchFamily="66" charset="0"/>
              <a:buChar char="•"/>
            </a:pPr>
            <a:endParaRPr lang="en-US" sz="2400" spc="20" dirty="0">
              <a:solidFill>
                <a:schemeClr val="tx1">
                  <a:alpha val="58000"/>
                </a:schemeClr>
              </a:solidFill>
            </a:endParaRPr>
          </a:p>
          <a:p>
            <a:pPr indent="-228600">
              <a:lnSpc>
                <a:spcPct val="110000"/>
              </a:lnSpc>
              <a:spcAft>
                <a:spcPts val="600"/>
              </a:spcAft>
              <a:buClr>
                <a:schemeClr val="accent4"/>
              </a:buClr>
              <a:buFont typeface="The Hand Extrablack" panose="03070A02030502020204" pitchFamily="66" charset="0"/>
              <a:buChar char="•"/>
            </a:pPr>
            <a:endParaRPr lang="en-US" sz="2400" spc="20" dirty="0">
              <a:solidFill>
                <a:schemeClr val="tx1">
                  <a:alpha val="58000"/>
                </a:schemeClr>
              </a:solidFill>
            </a:endParaRPr>
          </a:p>
        </p:txBody>
      </p:sp>
    </p:spTree>
    <p:extLst>
      <p:ext uri="{BB962C8B-B14F-4D97-AF65-F5344CB8AC3E}">
        <p14:creationId xmlns:p14="http://schemas.microsoft.com/office/powerpoint/2010/main" val="13156754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2B762-0FB3-7D6B-5DA1-4BC676E2DAFD}"/>
              </a:ext>
            </a:extLst>
          </p:cNvPr>
          <p:cNvSpPr>
            <a:spLocks noGrp="1"/>
          </p:cNvSpPr>
          <p:nvPr>
            <p:ph type="title" idx="4294967295"/>
          </p:nvPr>
        </p:nvSpPr>
        <p:spPr>
          <a:xfrm>
            <a:off x="6320790" y="1451428"/>
            <a:ext cx="5600700" cy="1542143"/>
          </a:xfrm>
        </p:spPr>
        <p:txBody>
          <a:bodyPr vert="horz" wrap="square" lIns="0" tIns="0" rIns="0" bIns="0" rtlCol="0" anchor="b" anchorCtr="0">
            <a:noAutofit/>
          </a:bodyPr>
          <a:lstStyle/>
          <a:p>
            <a:pPr algn="ctr">
              <a:lnSpc>
                <a:spcPct val="90000"/>
              </a:lnSpc>
            </a:pPr>
            <a:r>
              <a:rPr lang="en-US" sz="4800" spc="-100" dirty="0"/>
              <a:t>Where we are headed tonight . . .</a:t>
            </a:r>
          </a:p>
        </p:txBody>
      </p:sp>
      <p:sp>
        <p:nvSpPr>
          <p:cNvPr id="3" name="Text Placeholder 2">
            <a:extLst>
              <a:ext uri="{FF2B5EF4-FFF2-40B4-BE49-F238E27FC236}">
                <a16:creationId xmlns:a16="http://schemas.microsoft.com/office/drawing/2014/main" id="{6593B836-BABA-D256-E45C-341E352428D4}"/>
              </a:ext>
            </a:extLst>
          </p:cNvPr>
          <p:cNvSpPr>
            <a:spLocks noGrp="1"/>
          </p:cNvSpPr>
          <p:nvPr>
            <p:ph type="body" idx="4294967295"/>
          </p:nvPr>
        </p:nvSpPr>
        <p:spPr>
          <a:xfrm>
            <a:off x="6222670" y="3659910"/>
            <a:ext cx="5698819" cy="993775"/>
          </a:xfrm>
        </p:spPr>
        <p:txBody>
          <a:bodyPr vert="horz" lIns="0" tIns="0" rIns="0" bIns="0" rtlCol="0">
            <a:noAutofit/>
          </a:bodyPr>
          <a:lstStyle/>
          <a:p>
            <a:pPr marL="403225" indent="-403225">
              <a:lnSpc>
                <a:spcPct val="110000"/>
              </a:lnSpc>
              <a:buFont typeface="Wingdings" pitchFamily="2" charset="2"/>
              <a:buChar char="ü"/>
            </a:pPr>
            <a:r>
              <a:rPr lang="en-US" sz="2400" dirty="0">
                <a:solidFill>
                  <a:schemeClr val="tx1"/>
                </a:solidFill>
              </a:rPr>
              <a:t>Grief, a universal experience.</a:t>
            </a:r>
          </a:p>
          <a:p>
            <a:pPr marL="403225" indent="-403225">
              <a:lnSpc>
                <a:spcPct val="110000"/>
              </a:lnSpc>
              <a:buFont typeface="Wingdings" pitchFamily="2" charset="2"/>
              <a:buChar char="ü"/>
            </a:pPr>
            <a:r>
              <a:rPr lang="en-US" sz="2400" dirty="0">
                <a:solidFill>
                  <a:schemeClr val="tx1"/>
                </a:solidFill>
              </a:rPr>
              <a:t>Can grief be good, Charlie Brown?</a:t>
            </a:r>
          </a:p>
          <a:p>
            <a:pPr marL="403225" indent="-403225">
              <a:lnSpc>
                <a:spcPct val="110000"/>
              </a:lnSpc>
              <a:buFont typeface="Wingdings" pitchFamily="2" charset="2"/>
              <a:buChar char="ü"/>
            </a:pPr>
            <a:r>
              <a:rPr lang="en-US" sz="2400" dirty="0">
                <a:solidFill>
                  <a:schemeClr val="tx1"/>
                </a:solidFill>
              </a:rPr>
              <a:t>Grief care at Northridge.</a:t>
            </a:r>
          </a:p>
        </p:txBody>
      </p:sp>
      <p:pic>
        <p:nvPicPr>
          <p:cNvPr id="7" name="Picture 6" descr="A picture containing grass, outdoor, sky, tree&#10;&#10;Description automatically generated">
            <a:extLst>
              <a:ext uri="{FF2B5EF4-FFF2-40B4-BE49-F238E27FC236}">
                <a16:creationId xmlns:a16="http://schemas.microsoft.com/office/drawing/2014/main" id="{CEE88699-850C-1F1E-F382-E8DC5049FE6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046498" y="752041"/>
            <a:ext cx="4057003" cy="5409338"/>
          </a:xfrm>
          <a:custGeom>
            <a:avLst/>
            <a:gdLst/>
            <a:ahLst/>
            <a:cxnLst/>
            <a:rect l="l" t="t" r="r" b="b"/>
            <a:pathLst>
              <a:path w="5014800" h="5409338">
                <a:moveTo>
                  <a:pt x="0" y="0"/>
                </a:moveTo>
                <a:lnTo>
                  <a:pt x="5014800" y="0"/>
                </a:lnTo>
                <a:lnTo>
                  <a:pt x="5014800" y="5409338"/>
                </a:lnTo>
                <a:lnTo>
                  <a:pt x="0" y="5409338"/>
                </a:lnTo>
                <a:close/>
              </a:path>
            </a:pathLst>
          </a:custGeom>
        </p:spPr>
      </p:pic>
    </p:spTree>
    <p:extLst>
      <p:ext uri="{BB962C8B-B14F-4D97-AF65-F5344CB8AC3E}">
        <p14:creationId xmlns:p14="http://schemas.microsoft.com/office/powerpoint/2010/main" val="290547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60953AE-E971-5D37-EE12-5F6CB2ABD7C7}"/>
              </a:ext>
            </a:extLst>
          </p:cNvPr>
          <p:cNvSpPr txBox="1"/>
          <p:nvPr/>
        </p:nvSpPr>
        <p:spPr>
          <a:xfrm>
            <a:off x="3854370" y="902970"/>
            <a:ext cx="4803493" cy="2882096"/>
          </a:xfrm>
          <a:prstGeom prst="rect">
            <a:avLst/>
          </a:prstGeom>
          <a:noFill/>
        </p:spPr>
        <p:txBody>
          <a:bodyPr wrap="square" rtlCol="0">
            <a:spAutoFit/>
          </a:bodyPr>
          <a:lstStyle/>
          <a:p>
            <a:endParaRPr lang="en-US" dirty="0"/>
          </a:p>
        </p:txBody>
      </p:sp>
      <p:sp>
        <p:nvSpPr>
          <p:cNvPr id="4" name="TextBox 3">
            <a:extLst>
              <a:ext uri="{FF2B5EF4-FFF2-40B4-BE49-F238E27FC236}">
                <a16:creationId xmlns:a16="http://schemas.microsoft.com/office/drawing/2014/main" id="{5DAA7111-5E16-6136-0E2A-40FD93632F04}"/>
              </a:ext>
            </a:extLst>
          </p:cNvPr>
          <p:cNvSpPr txBox="1"/>
          <p:nvPr/>
        </p:nvSpPr>
        <p:spPr>
          <a:xfrm>
            <a:off x="711200" y="1929256"/>
            <a:ext cx="10769600" cy="3046988"/>
          </a:xfrm>
          <a:prstGeom prst="rect">
            <a:avLst/>
          </a:prstGeom>
          <a:noFill/>
        </p:spPr>
        <p:txBody>
          <a:bodyPr wrap="square">
            <a:spAutoFit/>
          </a:bodyPr>
          <a:lstStyle/>
          <a:p>
            <a:pPr marL="0" marR="0" algn="ctr">
              <a:spcBef>
                <a:spcPts val="0"/>
              </a:spcBef>
              <a:spcAft>
                <a:spcPts val="0"/>
              </a:spcAft>
              <a:tabLst>
                <a:tab pos="990600" algn="r"/>
                <a:tab pos="1080135" algn="ctr"/>
                <a:tab pos="1530350" algn="r"/>
                <a:tab pos="1710690" algn="l"/>
              </a:tabLst>
            </a:pPr>
            <a:r>
              <a:rPr lang="en-US" sz="4800" dirty="0">
                <a:effectLst/>
                <a:latin typeface="+mj-lt"/>
                <a:ea typeface="Calibri" panose="020F0502020204030204" pitchFamily="34" charset="0"/>
              </a:rPr>
              <a:t>“Everyone can master a grief</a:t>
            </a:r>
          </a:p>
          <a:p>
            <a:pPr marL="0" marR="0" algn="ctr">
              <a:spcBef>
                <a:spcPts val="0"/>
              </a:spcBef>
              <a:spcAft>
                <a:spcPts val="0"/>
              </a:spcAft>
              <a:tabLst>
                <a:tab pos="990600" algn="r"/>
                <a:tab pos="1080135" algn="ctr"/>
                <a:tab pos="1530350" algn="r"/>
                <a:tab pos="1710690" algn="l"/>
              </a:tabLst>
            </a:pPr>
            <a:r>
              <a:rPr lang="en-US" sz="4800" dirty="0">
                <a:effectLst/>
                <a:latin typeface="+mj-lt"/>
                <a:ea typeface="Calibri" panose="020F0502020204030204" pitchFamily="34" charset="0"/>
              </a:rPr>
              <a:t>but he that has it.”</a:t>
            </a:r>
            <a:r>
              <a:rPr lang="en-US" sz="4800" baseline="30000" dirty="0">
                <a:effectLst/>
                <a:latin typeface="+mj-lt"/>
                <a:ea typeface="Calibri" panose="020F0502020204030204" pitchFamily="34" charset="0"/>
              </a:rPr>
              <a:t>3</a:t>
            </a:r>
            <a:endParaRPr lang="en-CA" sz="2400" baseline="30000" dirty="0">
              <a:latin typeface="+mj-lt"/>
              <a:ea typeface="Calibri" panose="020F0502020204030204" pitchFamily="34" charset="0"/>
            </a:endParaRPr>
          </a:p>
          <a:p>
            <a:pPr marL="0" marR="0" algn="ctr">
              <a:spcBef>
                <a:spcPts val="0"/>
              </a:spcBef>
              <a:spcAft>
                <a:spcPts val="0"/>
              </a:spcAft>
              <a:tabLst>
                <a:tab pos="990600" algn="r"/>
                <a:tab pos="1080135" algn="ctr"/>
                <a:tab pos="1530350" algn="r"/>
                <a:tab pos="1710690" algn="l"/>
              </a:tabLst>
            </a:pPr>
            <a:endParaRPr lang="en-CA" sz="3200" dirty="0">
              <a:effectLst/>
              <a:ea typeface="Calibri" panose="020F0502020204030204" pitchFamily="34" charset="0"/>
            </a:endParaRPr>
          </a:p>
          <a:p>
            <a:pPr marL="0" marR="0" algn="ctr">
              <a:spcBef>
                <a:spcPts val="0"/>
              </a:spcBef>
              <a:spcAft>
                <a:spcPts val="0"/>
              </a:spcAft>
              <a:tabLst>
                <a:tab pos="990600" algn="r"/>
                <a:tab pos="1080135" algn="ctr"/>
                <a:tab pos="1530350" algn="r"/>
                <a:tab pos="1710690" algn="l"/>
              </a:tabLst>
            </a:pPr>
            <a:r>
              <a:rPr lang="en-CA" sz="3200" dirty="0">
                <a:effectLst/>
                <a:ea typeface="Calibri" panose="020F0502020204030204" pitchFamily="34" charset="0"/>
              </a:rPr>
              <a:t>We cannot understand another’s pain</a:t>
            </a:r>
          </a:p>
          <a:p>
            <a:pPr marL="0" marR="0" algn="ctr">
              <a:spcBef>
                <a:spcPts val="0"/>
              </a:spcBef>
              <a:spcAft>
                <a:spcPts val="0"/>
              </a:spcAft>
              <a:tabLst>
                <a:tab pos="990600" algn="r"/>
                <a:tab pos="1080135" algn="ctr"/>
                <a:tab pos="1530350" algn="r"/>
                <a:tab pos="1710690" algn="l"/>
              </a:tabLst>
            </a:pPr>
            <a:r>
              <a:rPr lang="en-CA" sz="3200" dirty="0">
                <a:effectLst/>
                <a:ea typeface="Calibri" panose="020F0502020204030204" pitchFamily="34" charset="0"/>
              </a:rPr>
              <a:t>if we ourselves have never felt pain.</a:t>
            </a:r>
          </a:p>
        </p:txBody>
      </p:sp>
    </p:spTree>
    <p:extLst>
      <p:ext uri="{BB962C8B-B14F-4D97-AF65-F5344CB8AC3E}">
        <p14:creationId xmlns:p14="http://schemas.microsoft.com/office/powerpoint/2010/main" val="4201427571"/>
      </p:ext>
    </p:extLst>
  </p:cSld>
  <p:clrMapOvr>
    <a:masterClrMapping/>
  </p:clrMapOvr>
</p:sld>
</file>

<file path=ppt/theme/theme1.xml><?xml version="1.0" encoding="utf-8"?>
<a:theme xmlns:a="http://schemas.openxmlformats.org/drawingml/2006/main" name="BlobVTI">
  <a:themeElements>
    <a:clrScheme name="Blob V2">
      <a:dk1>
        <a:sysClr val="windowText" lastClr="000000"/>
      </a:dk1>
      <a:lt1>
        <a:sysClr val="window" lastClr="FFFFFF"/>
      </a:lt1>
      <a:dk2>
        <a:srgbClr val="0B2827"/>
      </a:dk2>
      <a:lt2>
        <a:srgbClr val="DAE3E3"/>
      </a:lt2>
      <a:accent1>
        <a:srgbClr val="B495C2"/>
      </a:accent1>
      <a:accent2>
        <a:srgbClr val="767E37"/>
      </a:accent2>
      <a:accent3>
        <a:srgbClr val="8FA3A3"/>
      </a:accent3>
      <a:accent4>
        <a:srgbClr val="CE7F01"/>
      </a:accent4>
      <a:accent5>
        <a:srgbClr val="D15A29"/>
      </a:accent5>
      <a:accent6>
        <a:srgbClr val="B88470"/>
      </a:accent6>
      <a:hlink>
        <a:srgbClr val="B57001"/>
      </a:hlink>
      <a:folHlink>
        <a:srgbClr val="996209"/>
      </a:folHlink>
    </a:clrScheme>
    <a:fontScheme name="Blob">
      <a:majorFont>
        <a:latin typeface="Rockwell Nova Light"/>
        <a:ea typeface=""/>
        <a:cs typeface=""/>
      </a:majorFont>
      <a:minorFont>
        <a:latin typeface="Avenir Next LT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obVTI" id="{06D3AACF-B619-4265-899F-5E2FB3A445D5}" vid="{F5918863-BA1A-4735-81A8-3E7BFBDA847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{10972651-72FD-944C-A985-F62A8188B27D}tf10001120</Template>
  <TotalTime>4000</TotalTime>
  <Words>2876</Words>
  <Application>Microsoft Macintosh PowerPoint</Application>
  <PresentationFormat>Widescreen</PresentationFormat>
  <Paragraphs>405</Paragraphs>
  <Slides>22</Slides>
  <Notes>22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Arial</vt:lpstr>
      <vt:lpstr>Avenir Next LT Pro</vt:lpstr>
      <vt:lpstr>Calibri</vt:lpstr>
      <vt:lpstr>Rockwell Nova Light</vt:lpstr>
      <vt:lpstr>Symbol</vt:lpstr>
      <vt:lpstr>The Hand Extrablack</vt:lpstr>
      <vt:lpstr>Times New Roman</vt:lpstr>
      <vt:lpstr>Wingdings</vt:lpstr>
      <vt:lpstr>BlobVTI</vt:lpstr>
      <vt:lpstr>COMFORT YE MY PEOPLE  A Grief Care Workshop</vt:lpstr>
      <vt:lpstr>PowerPoint Presentation</vt:lpstr>
      <vt:lpstr>Workshop objectives  . . . </vt:lpstr>
      <vt:lpstr>Presenters . . . </vt:lpstr>
      <vt:lpstr>PowerPoint Presentation</vt:lpstr>
      <vt:lpstr>PowerPoint Presentation</vt:lpstr>
      <vt:lpstr>PowerPoint Presentation</vt:lpstr>
      <vt:lpstr>Where we are headed tonight . . .</vt:lpstr>
      <vt:lpstr>PowerPoint Presentation</vt:lpstr>
      <vt:lpstr>If comfortable, briefly share a significant death loss, noting:</vt:lpstr>
      <vt:lpstr>PowerPoint Presentation</vt:lpstr>
      <vt:lpstr>Grief . . .</vt:lpstr>
      <vt:lpstr>PowerPoint Presentation</vt:lpstr>
      <vt:lpstr>One person at each table is invited to share:</vt:lpstr>
      <vt:lpstr>PowerPoint Presentation</vt:lpstr>
      <vt:lpstr>PowerPoint Presentation</vt:lpstr>
      <vt:lpstr>PowerPoint Presentation</vt:lpstr>
      <vt:lpstr>PowerPoint Presentation</vt:lpstr>
      <vt:lpstr>Stats for NCC Grief Support Programs Fall 2018 – Winter 2023 </vt:lpstr>
      <vt:lpstr>Stats for NCC Grief Support Programs Fall 2018 – Winter 2023 </vt:lpstr>
      <vt:lpstr>Stats for NCC Grief Support Programs Fall 2018 – Winter 2023 </vt:lpstr>
      <vt:lpstr>Where we are headed tomorrow . .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Grief Care Workshop</dc:title>
  <dc:creator>Ruth Whitt</dc:creator>
  <cp:lastModifiedBy>Ruth Whitt</cp:lastModifiedBy>
  <cp:revision>206</cp:revision>
  <cp:lastPrinted>2024-07-26T15:50:58Z</cp:lastPrinted>
  <dcterms:created xsi:type="dcterms:W3CDTF">2023-01-31T16:52:36Z</dcterms:created>
  <dcterms:modified xsi:type="dcterms:W3CDTF">2024-09-13T18:55:17Z</dcterms:modified>
</cp:coreProperties>
</file>