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32"/>
  </p:notesMasterIdLst>
  <p:handoutMasterIdLst>
    <p:handoutMasterId r:id="rId33"/>
  </p:handoutMasterIdLst>
  <p:sldIdLst>
    <p:sldId id="296" r:id="rId2"/>
    <p:sldId id="292" r:id="rId3"/>
    <p:sldId id="302" r:id="rId4"/>
    <p:sldId id="274" r:id="rId5"/>
    <p:sldId id="275" r:id="rId6"/>
    <p:sldId id="277" r:id="rId7"/>
    <p:sldId id="318" r:id="rId8"/>
    <p:sldId id="276" r:id="rId9"/>
    <p:sldId id="303" r:id="rId10"/>
    <p:sldId id="304" r:id="rId11"/>
    <p:sldId id="306" r:id="rId12"/>
    <p:sldId id="319" r:id="rId13"/>
    <p:sldId id="305" r:id="rId14"/>
    <p:sldId id="313" r:id="rId15"/>
    <p:sldId id="314" r:id="rId16"/>
    <p:sldId id="315" r:id="rId17"/>
    <p:sldId id="280" r:id="rId18"/>
    <p:sldId id="281" r:id="rId19"/>
    <p:sldId id="282" r:id="rId20"/>
    <p:sldId id="293" r:id="rId21"/>
    <p:sldId id="317" r:id="rId22"/>
    <p:sldId id="284" r:id="rId23"/>
    <p:sldId id="285" r:id="rId24"/>
    <p:sldId id="286" r:id="rId25"/>
    <p:sldId id="316" r:id="rId26"/>
    <p:sldId id="287" r:id="rId27"/>
    <p:sldId id="288" r:id="rId28"/>
    <p:sldId id="289" r:id="rId29"/>
    <p:sldId id="308"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707"/>
    <p:restoredTop sz="94624"/>
  </p:normalViewPr>
  <p:slideViewPr>
    <p:cSldViewPr snapToGrid="0" showGuides="1">
      <p:cViewPr varScale="1">
        <p:scale>
          <a:sx n="97" d="100"/>
          <a:sy n="97" d="100"/>
        </p:scale>
        <p:origin x="240" y="496"/>
      </p:cViewPr>
      <p:guideLst>
        <p:guide orient="horz" pos="2183"/>
        <p:guide pos="3795"/>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89" d="100"/>
          <a:sy n="89" d="100"/>
        </p:scale>
        <p:origin x="384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250C76-1506-1EAA-7C50-1DFC7D49AC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imes New Roman" panose="02020603050405020304" pitchFamily="18" charset="0"/>
            </a:endParaRPr>
          </a:p>
        </p:txBody>
      </p:sp>
      <p:sp>
        <p:nvSpPr>
          <p:cNvPr id="3" name="Date Placeholder 2">
            <a:extLst>
              <a:ext uri="{FF2B5EF4-FFF2-40B4-BE49-F238E27FC236}">
                <a16:creationId xmlns:a16="http://schemas.microsoft.com/office/drawing/2014/main" id="{BE17E36A-40B2-6BB6-A81E-FDB6F91A19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BE6841-6B57-8446-9BC3-C77C035C5984}" type="datetimeFigureOut">
              <a:rPr lang="en-US" smtClean="0">
                <a:latin typeface="Times New Roman" panose="02020603050405020304" pitchFamily="18" charset="0"/>
              </a:rPr>
              <a:t>7/26/24</a:t>
            </a:fld>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EABA5E57-53BF-DA40-57AB-55DB66D166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imes New Roman" panose="02020603050405020304" pitchFamily="18" charset="0"/>
            </a:endParaRPr>
          </a:p>
        </p:txBody>
      </p:sp>
      <p:sp>
        <p:nvSpPr>
          <p:cNvPr id="5" name="Slide Number Placeholder 4">
            <a:extLst>
              <a:ext uri="{FF2B5EF4-FFF2-40B4-BE49-F238E27FC236}">
                <a16:creationId xmlns:a16="http://schemas.microsoft.com/office/drawing/2014/main" id="{3E2ED505-5E0F-4B01-E818-58D437F7D8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7D6DC7-2DD0-7246-BA0D-A89D02B13F71}" type="slidenum">
              <a:rPr lang="en-US" smtClean="0">
                <a:latin typeface="Times New Roman" panose="02020603050405020304" pitchFamily="18" charset="0"/>
              </a:rPr>
              <a:t>‹#›</a:t>
            </a:fld>
            <a:endParaRPr lang="en-US" dirty="0">
              <a:latin typeface="Times New Roman" panose="02020603050405020304" pitchFamily="18" charset="0"/>
            </a:endParaRPr>
          </a:p>
        </p:txBody>
      </p:sp>
    </p:spTree>
    <p:extLst>
      <p:ext uri="{BB962C8B-B14F-4D97-AF65-F5344CB8AC3E}">
        <p14:creationId xmlns:p14="http://schemas.microsoft.com/office/powerpoint/2010/main" val="1016572881"/>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18675342-4235-424B-BBAD-9D565C21AEF3}" type="datetimeFigureOut">
              <a:rPr lang="en-US" smtClean="0"/>
              <a:pPr/>
              <a:t>7/26/24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60C99F7E-61C7-DA41-BA19-0FF186D008E1}" type="slidenum">
              <a:rPr lang="en-US" smtClean="0"/>
              <a:pPr/>
              <a:t>‹#›</a:t>
            </a:fld>
            <a:endParaRPr lang="en-US" dirty="0"/>
          </a:p>
        </p:txBody>
      </p:sp>
    </p:spTree>
    <p:extLst>
      <p:ext uri="{BB962C8B-B14F-4D97-AF65-F5344CB8AC3E}">
        <p14:creationId xmlns:p14="http://schemas.microsoft.com/office/powerpoint/2010/main" val="41044083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a:lvl2pPr marL="457200" algn="l" defTabSz="914400" rtl="0" eaLnBrk="1" latinLnBrk="0" hangingPunct="1">
      <a:defRPr sz="1200" b="0" i="0" kern="1200">
        <a:solidFill>
          <a:schemeClr val="tx1"/>
        </a:solidFill>
        <a:latin typeface="Times New Roman" panose="02020603050405020304" pitchFamily="18" charset="0"/>
        <a:ea typeface="+mn-ea"/>
        <a:cs typeface="+mn-cs"/>
      </a:defRPr>
    </a:lvl2pPr>
    <a:lvl3pPr marL="914400" algn="l" defTabSz="914400" rtl="0" eaLnBrk="1" latinLnBrk="0" hangingPunct="1">
      <a:defRPr sz="1200" b="0" i="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b="0" i="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b="0" i="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jfDyTUiL8x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03225"/>
            <a:ext cx="2860675" cy="1609725"/>
          </a:xfrm>
        </p:spPr>
      </p:sp>
      <p:sp>
        <p:nvSpPr>
          <p:cNvPr id="3" name="Notes Placeholder 2"/>
          <p:cNvSpPr>
            <a:spLocks noGrp="1"/>
          </p:cNvSpPr>
          <p:nvPr>
            <p:ph type="body" idx="1"/>
          </p:nvPr>
        </p:nvSpPr>
        <p:spPr>
          <a:xfrm>
            <a:off x="568325" y="2012950"/>
            <a:ext cx="5486400" cy="3600450"/>
          </a:xfrm>
        </p:spPr>
        <p:txBody>
          <a:bodyPr/>
          <a:lstStyle/>
          <a:p>
            <a:pPr marL="50800"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0800"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23 – “Comfort Ye My People” on screen prior to start </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Welcome participants back to day two</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F3E3187-9733-ACB3-6E7B-A6183BA9C0FB}"/>
              </a:ext>
            </a:extLst>
          </p:cNvPr>
          <p:cNvSpPr>
            <a:spLocks noGrp="1"/>
          </p:cNvSpPr>
          <p:nvPr>
            <p:ph type="sldNum" sz="quarter" idx="5"/>
          </p:nvPr>
        </p:nvSpPr>
        <p:spPr/>
        <p:txBody>
          <a:bodyPr/>
          <a:lstStyle/>
          <a:p>
            <a:fld id="{60C99F7E-61C7-DA41-BA19-0FF186D008E1}" type="slidenum">
              <a:rPr lang="en-US" smtClean="0"/>
              <a:t>1</a:t>
            </a:fld>
            <a:endParaRPr lang="en-US"/>
          </a:p>
        </p:txBody>
      </p:sp>
      <p:sp>
        <p:nvSpPr>
          <p:cNvPr id="6" name="TextBox 5">
            <a:extLst>
              <a:ext uri="{FF2B5EF4-FFF2-40B4-BE49-F238E27FC236}">
                <a16:creationId xmlns:a16="http://schemas.microsoft.com/office/drawing/2014/main" id="{157EA41E-0633-2C3F-B588-1A4F99DE8C8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CAROLYN</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23-24</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9:15-9:25a</a:t>
            </a:r>
          </a:p>
        </p:txBody>
      </p:sp>
    </p:spTree>
    <p:extLst>
      <p:ext uri="{BB962C8B-B14F-4D97-AF65-F5344CB8AC3E}">
        <p14:creationId xmlns:p14="http://schemas.microsoft.com/office/powerpoint/2010/main" val="3490509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57200"/>
            <a:ext cx="2862262" cy="1609725"/>
          </a:xfrm>
        </p:spPr>
      </p:sp>
      <p:sp>
        <p:nvSpPr>
          <p:cNvPr id="3" name="Notes Placeholder 2"/>
          <p:cNvSpPr>
            <a:spLocks noGrp="1"/>
          </p:cNvSpPr>
          <p:nvPr>
            <p:ph type="body" idx="1"/>
          </p:nvPr>
        </p:nvSpPr>
        <p:spPr>
          <a:xfrm>
            <a:off x="566738" y="2066925"/>
            <a:ext cx="5486400" cy="3600450"/>
          </a:xfrm>
        </p:spPr>
        <p:txBody>
          <a:bodyPr/>
          <a:lstStyle/>
          <a:p>
            <a:endParaRPr lang="en-US" dirty="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Before showing next slide &amp; playing video:</a:t>
            </a:r>
          </a:p>
          <a:p>
            <a:pPr marL="171450" indent="-171450">
              <a:buFont typeface="Arial" panose="020B0604020202020204" pitchFamily="34" charset="0"/>
              <a:buChar char="•"/>
            </a:pPr>
            <a:r>
              <a:rPr lang="en-US" b="1" i="1" dirty="0">
                <a:cs typeface="Times New Roman" panose="02020603050405020304" pitchFamily="18" charset="0"/>
              </a:rPr>
              <a:t>Before Terry leads us into discussing the practices of helping, we have a brief video to play of a funeral scene enacted by Carol Burnett and Robin Williams.</a:t>
            </a:r>
          </a:p>
          <a:p>
            <a:pPr marL="171450" indent="-171450">
              <a:buFont typeface="Arial" panose="020B0604020202020204" pitchFamily="34" charset="0"/>
              <a:buChar char="•"/>
            </a:pPr>
            <a:r>
              <a:rPr lang="en-US" b="1" i="1" dirty="0">
                <a:cs typeface="Times New Roman" panose="02020603050405020304" pitchFamily="18" charset="0"/>
              </a:rPr>
              <a:t>Filmed in the US some 17 years ago, it uses culturally insensitive language and  demonstrates numerous faux paus.</a:t>
            </a:r>
          </a:p>
          <a:p>
            <a:pPr marL="171450" indent="-171450">
              <a:buFont typeface="Arial" panose="020B0604020202020204" pitchFamily="34" charset="0"/>
              <a:buChar char="•"/>
            </a:pPr>
            <a:r>
              <a:rPr lang="en-US" b="1" i="1" dirty="0">
                <a:cs typeface="Times New Roman" panose="02020603050405020304" pitchFamily="18" charset="0"/>
              </a:rPr>
              <a:t>For some of you, it may initiate triggers, and for that I apologize in advance.</a:t>
            </a:r>
          </a:p>
          <a:p>
            <a:pPr marL="171450" indent="-171450">
              <a:buFont typeface="Arial" panose="020B0604020202020204" pitchFamily="34" charset="0"/>
              <a:buChar char="•"/>
            </a:pPr>
            <a:r>
              <a:rPr lang="en-US" b="1" i="1" dirty="0">
                <a:cs typeface="Times New Roman" panose="02020603050405020304" pitchFamily="18" charset="0"/>
              </a:rPr>
              <a:t>In showing it, we are not making light of death but rather want to open the conversation around what helps and what doesn’t help people who are grieving.</a:t>
            </a:r>
          </a:p>
          <a:p>
            <a:pPr marL="171450" indent="-171450">
              <a:buFont typeface="Arial" panose="020B0604020202020204" pitchFamily="34" charset="0"/>
              <a:buChar char="•"/>
            </a:pPr>
            <a:endParaRPr lang="en-US" b="1"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31 – Carol Burnett and Robin Williams</a:t>
            </a:r>
          </a:p>
          <a:p>
            <a:pPr marL="2713038"/>
            <a:r>
              <a:rPr lang="en-CA" sz="10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a:t>
            </a: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.youtube.com/watch?v=jfDyTUiL8xs</a:t>
            </a:r>
            <a:endPar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713038"/>
            <a:endParaRPr lang="en-CA" sz="1000" dirty="0">
              <a:solidFill>
                <a:srgbClr val="000000"/>
              </a:solidFill>
              <a:cs typeface="Times New Roman" panose="02020603050405020304" pitchFamily="18" charset="0"/>
            </a:endParaRPr>
          </a:p>
          <a:p>
            <a:pPr marL="2713038"/>
            <a:endParaRPr lang="en-CA" sz="1000" dirty="0">
              <a:solidFill>
                <a:srgbClr val="000000"/>
              </a:solidFill>
              <a:effectLst/>
              <a:latin typeface="Times New Roman" panose="02020603050405020304" pitchFamily="18" charset="0"/>
              <a:cs typeface="Times New Roman" panose="02020603050405020304" pitchFamily="18" charset="0"/>
            </a:endParaRPr>
          </a:p>
          <a:p>
            <a:pPr marL="6350"/>
            <a:r>
              <a:rPr lang="en-CA" sz="1000" dirty="0">
                <a:effectLst/>
                <a:latin typeface="Times New Roman" panose="02020603050405020304" pitchFamily="18" charset="0"/>
                <a:cs typeface="Times New Roman" panose="02020603050405020304" pitchFamily="18" charset="0"/>
              </a:rPr>
              <a:t> </a:t>
            </a:r>
            <a:r>
              <a:rPr lang="en-CA" sz="1600" dirty="0">
                <a:effectLst/>
                <a:highlight>
                  <a:srgbClr val="FFFF00"/>
                </a:highlight>
                <a:latin typeface="Times New Roman" panose="02020603050405020304" pitchFamily="18" charset="0"/>
                <a:cs typeface="Times New Roman" panose="02020603050405020304" pitchFamily="18" charset="0"/>
              </a:rPr>
              <a:t>Stop at minute 4:00</a:t>
            </a:r>
            <a:endParaRPr lang="en-US" sz="1600" dirty="0">
              <a:highlight>
                <a:srgbClr val="FFFF00"/>
              </a:highlight>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2EC5271-F7BC-B7D2-6447-9FD61BFF6463}"/>
              </a:ext>
            </a:extLst>
          </p:cNvPr>
          <p:cNvSpPr>
            <a:spLocks noGrp="1"/>
          </p:cNvSpPr>
          <p:nvPr>
            <p:ph type="sldNum" sz="quarter" idx="5"/>
          </p:nvPr>
        </p:nvSpPr>
        <p:spPr/>
        <p:txBody>
          <a:bodyPr/>
          <a:lstStyle/>
          <a:p>
            <a:fld id="{60C99F7E-61C7-DA41-BA19-0FF186D008E1}" type="slidenum">
              <a:rPr lang="en-US" smtClean="0"/>
              <a:t>10</a:t>
            </a:fld>
            <a:endParaRPr lang="en-US"/>
          </a:p>
        </p:txBody>
      </p:sp>
      <p:sp>
        <p:nvSpPr>
          <p:cNvPr id="6" name="TextBox 5">
            <a:extLst>
              <a:ext uri="{FF2B5EF4-FFF2-40B4-BE49-F238E27FC236}">
                <a16:creationId xmlns:a16="http://schemas.microsoft.com/office/drawing/2014/main" id="{0678DBB3-4385-93D2-FFD3-E2AB298B3B67}"/>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31-32</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10:55-11:05a</a:t>
            </a:r>
          </a:p>
        </p:txBody>
      </p:sp>
    </p:spTree>
    <p:extLst>
      <p:ext uri="{BB962C8B-B14F-4D97-AF65-F5344CB8AC3E}">
        <p14:creationId xmlns:p14="http://schemas.microsoft.com/office/powerpoint/2010/main" val="115775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30213"/>
            <a:ext cx="2860675" cy="1609725"/>
          </a:xfrm>
        </p:spPr>
      </p:sp>
      <p:sp>
        <p:nvSpPr>
          <p:cNvPr id="3" name="Notes Placeholder 2"/>
          <p:cNvSpPr>
            <a:spLocks noGrp="1"/>
          </p:cNvSpPr>
          <p:nvPr>
            <p:ph type="body" idx="1"/>
          </p:nvPr>
        </p:nvSpPr>
        <p:spPr>
          <a:xfrm>
            <a:off x="568325" y="2039938"/>
            <a:ext cx="5486400" cy="3600450"/>
          </a:xfrm>
        </p:spPr>
        <p:txBody>
          <a:bodyPr/>
          <a:lstStyle/>
          <a:p>
            <a:pPr marL="6350" marR="0" indent="6350">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350" marR="0" indent="6350">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32 – Picture of Job’s friends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0975" indent="-180975">
              <a:buFont typeface="Arial" panose="020B0604020202020204" pitchFamily="34" charset="0"/>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Job’s friends do well to show up and sit with him for a week without saying anything (Job 2:11-13), but</a:t>
            </a:r>
          </a:p>
          <a:p>
            <a:pPr marL="180975" indent="-180975">
              <a:buFont typeface="Arial" panose="020B0604020202020204" pitchFamily="34" charset="0"/>
              <a:buChar char="•"/>
            </a:pPr>
            <a:r>
              <a:rPr lang="en-CA" dirty="0">
                <a:solidFill>
                  <a:srgbClr val="000000"/>
                </a:solidFill>
                <a:ea typeface="Calibri" panose="020F0502020204030204" pitchFamily="34" charset="0"/>
                <a:cs typeface="Times New Roman" panose="02020603050405020304" pitchFamily="18" charset="0"/>
              </a:rPr>
              <a:t>T</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hey mess up when they open their mouths to state the possible causes of his calamity and try to fix the situation.</a:t>
            </a:r>
          </a:p>
          <a:p>
            <a:pPr marL="180975" indent="-180975">
              <a:buFont typeface="Arial" panose="020B0604020202020204" pitchFamily="34" charset="0"/>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Job calls them “miserable comforters” (16:2). </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FA9338F-832E-EC9B-F465-E5B762533EDC}"/>
              </a:ext>
            </a:extLst>
          </p:cNvPr>
          <p:cNvSpPr>
            <a:spLocks noGrp="1"/>
          </p:cNvSpPr>
          <p:nvPr>
            <p:ph type="sldNum" sz="quarter" idx="5"/>
          </p:nvPr>
        </p:nvSpPr>
        <p:spPr/>
        <p:txBody>
          <a:bodyPr/>
          <a:lstStyle/>
          <a:p>
            <a:fld id="{60C99F7E-61C7-DA41-BA19-0FF186D008E1}" type="slidenum">
              <a:rPr lang="en-US" smtClean="0"/>
              <a:t>11</a:t>
            </a:fld>
            <a:endParaRPr lang="en-US"/>
          </a:p>
        </p:txBody>
      </p:sp>
      <p:sp>
        <p:nvSpPr>
          <p:cNvPr id="7" name="TextBox 6">
            <a:extLst>
              <a:ext uri="{FF2B5EF4-FFF2-40B4-BE49-F238E27FC236}">
                <a16:creationId xmlns:a16="http://schemas.microsoft.com/office/drawing/2014/main" id="{DFB2AB1E-EF99-3C18-178C-1230CE401D27}"/>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31-32</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10:55-11:05a</a:t>
            </a:r>
          </a:p>
        </p:txBody>
      </p:sp>
    </p:spTree>
    <p:extLst>
      <p:ext uri="{BB962C8B-B14F-4D97-AF65-F5344CB8AC3E}">
        <p14:creationId xmlns:p14="http://schemas.microsoft.com/office/powerpoint/2010/main" val="222197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96875"/>
            <a:ext cx="2862262" cy="1609725"/>
          </a:xfrm>
        </p:spPr>
      </p:sp>
      <p:sp>
        <p:nvSpPr>
          <p:cNvPr id="3" name="Notes Placeholder 2"/>
          <p:cNvSpPr>
            <a:spLocks noGrp="1"/>
          </p:cNvSpPr>
          <p:nvPr>
            <p:ph type="body" idx="1"/>
          </p:nvPr>
        </p:nvSpPr>
        <p:spPr>
          <a:xfrm>
            <a:off x="566738" y="2006600"/>
            <a:ext cx="5486400" cy="6572624"/>
          </a:xfrm>
        </p:spPr>
        <p:txBody>
          <a:bodyPr/>
          <a:lstStyle/>
          <a:p>
            <a:pPr marL="6350" marR="0">
              <a:spcBef>
                <a:spcPts val="0"/>
              </a:spcBef>
              <a:spcAft>
                <a:spcPts val="0"/>
              </a:spcAft>
            </a:pPr>
            <a:endParaRPr lang="en-US" dirty="0">
              <a:cs typeface="Times New Roman" panose="02020603050405020304" pitchFamily="18" charset="0"/>
            </a:endParaRPr>
          </a:p>
          <a:p>
            <a:pPr marL="6350" marR="0">
              <a:spcBef>
                <a:spcPts val="0"/>
              </a:spcBef>
              <a:spcAft>
                <a:spcPts val="0"/>
              </a:spcAft>
            </a:pPr>
            <a:r>
              <a:rPr lang="en-US" dirty="0">
                <a:cs typeface="Times New Roman" panose="02020603050405020304" pitchFamily="18" charset="0"/>
              </a:rPr>
              <a:t>Slide 33 - </a:t>
            </a:r>
            <a:r>
              <a:rPr lang="en-CA" dirty="0">
                <a:solidFill>
                  <a:srgbClr val="000000"/>
                </a:solidFill>
                <a:effectLst/>
                <a:ea typeface="Calibri" panose="020F0502020204030204" pitchFamily="34" charset="0"/>
                <a:cs typeface="Times New Roman" panose="02020603050405020304" pitchFamily="18" charset="0"/>
              </a:rPr>
              <a:t>Suggestions for what not to </a:t>
            </a:r>
            <a:r>
              <a:rPr lang="en-CA" dirty="0">
                <a:solidFill>
                  <a:srgbClr val="000000"/>
                </a:solidFill>
                <a:ea typeface="Calibri" panose="020F0502020204030204" pitchFamily="34" charset="0"/>
                <a:cs typeface="Times New Roman" panose="02020603050405020304" pitchFamily="18" charset="0"/>
              </a:rPr>
              <a:t>say</a:t>
            </a:r>
            <a:r>
              <a:rPr lang="en-CA" dirty="0">
                <a:solidFill>
                  <a:srgbClr val="000000"/>
                </a:solidFill>
                <a:effectLst/>
                <a:ea typeface="Calibri" panose="020F0502020204030204" pitchFamily="34" charset="0"/>
                <a:cs typeface="Times New Roman" panose="02020603050405020304" pitchFamily="18" charset="0"/>
              </a:rPr>
              <a:t>/what to </a:t>
            </a:r>
            <a:r>
              <a:rPr lang="en-CA" dirty="0">
                <a:solidFill>
                  <a:srgbClr val="000000"/>
                </a:solidFill>
                <a:ea typeface="Calibri" panose="020F0502020204030204" pitchFamily="34" charset="0"/>
                <a:cs typeface="Times New Roman" panose="02020603050405020304" pitchFamily="18" charset="0"/>
              </a:rPr>
              <a:t>say</a:t>
            </a:r>
            <a:endParaRPr lang="en-CA" dirty="0">
              <a:solidFill>
                <a:srgbClr val="000000"/>
              </a:solidFill>
              <a:effectLst/>
              <a:ea typeface="Calibri" panose="020F0502020204030204" pitchFamily="34" charset="0"/>
              <a:cs typeface="Times New Roman" panose="02020603050405020304" pitchFamily="18" charset="0"/>
            </a:endParaRPr>
          </a:p>
          <a:p>
            <a:pPr marL="450215" marR="0">
              <a:spcBef>
                <a:spcPts val="0"/>
              </a:spcBef>
              <a:spcAft>
                <a:spcPts val="0"/>
              </a:spcAft>
            </a:pPr>
            <a:r>
              <a:rPr lang="en-CA" sz="1000" i="1" dirty="0">
                <a:effectLst/>
                <a:ea typeface="Calibri" panose="020F0502020204030204" pitchFamily="34" charset="0"/>
                <a:cs typeface="Times New Roman" panose="02020603050405020304" pitchFamily="18" charset="0"/>
              </a:rPr>
              <a:t>You can’t say anything to take away the pain, but you can say things to increase the pain.</a:t>
            </a:r>
          </a:p>
          <a:p>
            <a:pPr marL="180975" marR="0" lvl="0" indent="-180975">
              <a:spcBef>
                <a:spcPts val="0"/>
              </a:spcBef>
              <a:spcAft>
                <a:spcPts val="0"/>
              </a:spcAft>
              <a:buFont typeface="Symbol" pitchFamily="2" charset="2"/>
              <a:buChar char=""/>
            </a:pPr>
            <a:endParaRPr lang="en-CA" sz="1000" dirty="0">
              <a:solidFill>
                <a:srgbClr val="000000"/>
              </a:solidFill>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endParaRPr lang="en-CA" sz="1000" dirty="0">
              <a:solidFill>
                <a:srgbClr val="000000"/>
              </a:solidFill>
              <a:ea typeface="Calibri" panose="020F0502020204030204" pitchFamily="34" charset="0"/>
              <a:cs typeface="Times New Roman" panose="02020603050405020304" pitchFamily="18" charset="0"/>
            </a:endParaRPr>
          </a:p>
          <a:p>
            <a:pPr marR="0" lvl="0">
              <a:spcBef>
                <a:spcPts val="0"/>
              </a:spcBef>
              <a:spcAft>
                <a:spcPts val="0"/>
              </a:spcAft>
            </a:pPr>
            <a:r>
              <a:rPr lang="en-CA" sz="1000" dirty="0">
                <a:solidFill>
                  <a:srgbClr val="000000"/>
                </a:solidFill>
                <a:ea typeface="Calibri" panose="020F0502020204030204" pitchFamily="34" charset="0"/>
                <a:cs typeface="Times New Roman" panose="02020603050405020304" pitchFamily="18" charset="0"/>
              </a:rPr>
              <a:t>Terry’s presentation:</a:t>
            </a:r>
          </a:p>
          <a:p>
            <a:pPr marL="171450" marR="0" lvl="0" indent="-171450">
              <a:spcBef>
                <a:spcPts val="0"/>
              </a:spcBef>
              <a:spcAft>
                <a:spcPts val="0"/>
              </a:spcAft>
              <a:buFont typeface="Arial" panose="020B0604020202020204" pitchFamily="34" charset="0"/>
              <a:buChar char="•"/>
            </a:pPr>
            <a:r>
              <a:rPr lang="en-CA" sz="1000" dirty="0">
                <a:solidFill>
                  <a:srgbClr val="000000"/>
                </a:solidFill>
                <a:ea typeface="Calibri" panose="020F0502020204030204" pitchFamily="34" charset="0"/>
                <a:cs typeface="Times New Roman" panose="02020603050405020304" pitchFamily="18" charset="0"/>
              </a:rPr>
              <a:t>A few definite things to say/do, but no </a:t>
            </a:r>
            <a:r>
              <a:rPr lang="en-CA" sz="1000" i="1" dirty="0">
                <a:solidFill>
                  <a:srgbClr val="000000"/>
                </a:solidFill>
                <a:ea typeface="Calibri" panose="020F0502020204030204" pitchFamily="34" charset="0"/>
                <a:cs typeface="Times New Roman" panose="02020603050405020304" pitchFamily="18" charset="0"/>
              </a:rPr>
              <a:t>one size fits all.</a:t>
            </a:r>
          </a:p>
          <a:p>
            <a:pPr marL="171450" marR="0" lvl="0" indent="-171450">
              <a:spcBef>
                <a:spcPts val="0"/>
              </a:spcBef>
              <a:spcAft>
                <a:spcPts val="0"/>
              </a:spcAft>
              <a:buFont typeface="Arial" panose="020B0604020202020204" pitchFamily="34" charset="0"/>
              <a:buChar char="•"/>
            </a:pPr>
            <a:r>
              <a:rPr lang="en-CA" sz="1000" dirty="0">
                <a:solidFill>
                  <a:srgbClr val="000000"/>
                </a:solidFill>
                <a:ea typeface="Calibri" panose="020F0502020204030204" pitchFamily="34" charset="0"/>
                <a:cs typeface="Times New Roman" panose="02020603050405020304" pitchFamily="18" charset="0"/>
              </a:rPr>
              <a:t>What works for one person, one situation, may backfire with another.</a:t>
            </a:r>
          </a:p>
          <a:p>
            <a:pPr marL="171450" marR="0" lvl="0" indent="-171450">
              <a:spcBef>
                <a:spcPts val="0"/>
              </a:spcBef>
              <a:spcAft>
                <a:spcPts val="0"/>
              </a:spcAft>
              <a:buFont typeface="Arial" panose="020B0604020202020204" pitchFamily="34" charset="0"/>
              <a:buChar char="•"/>
            </a:pPr>
            <a:r>
              <a:rPr lang="en-CA" sz="1000" dirty="0">
                <a:solidFill>
                  <a:srgbClr val="000000"/>
                </a:solidFill>
                <a:ea typeface="Calibri" panose="020F0502020204030204" pitchFamily="34" charset="0"/>
                <a:cs typeface="Times New Roman" panose="02020603050405020304" pitchFamily="18" charset="0"/>
              </a:rPr>
              <a:t>Watch body language for clues from mourner.</a:t>
            </a:r>
          </a:p>
          <a:p>
            <a:pPr marL="180975" marR="0" lvl="0" indent="-180975">
              <a:spcBef>
                <a:spcPts val="0"/>
              </a:spcBef>
              <a:spcAft>
                <a:spcPts val="0"/>
              </a:spcAft>
              <a:buFont typeface="Symbol" pitchFamily="2" charset="2"/>
              <a:buChar char=""/>
            </a:pPr>
            <a:endParaRPr lang="en-CA" sz="1000" dirty="0">
              <a:solidFill>
                <a:srgbClr val="000000"/>
              </a:solidFill>
              <a:ea typeface="Calibri" panose="020F0502020204030204" pitchFamily="34" charset="0"/>
              <a:cs typeface="Times New Roman" panose="02020603050405020304" pitchFamily="18" charset="0"/>
            </a:endParaRPr>
          </a:p>
          <a:p>
            <a:pPr marR="0" lvl="0">
              <a:spcBef>
                <a:spcPts val="0"/>
              </a:spcBef>
              <a:spcAft>
                <a:spcPts val="0"/>
              </a:spcAft>
            </a:pPr>
            <a:endParaRPr lang="en-CA" sz="1000" dirty="0">
              <a:solidFill>
                <a:srgbClr val="000000"/>
              </a:solidFill>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277F7C3-3AA1-70DD-8550-AC71F1264DFA}"/>
              </a:ext>
            </a:extLst>
          </p:cNvPr>
          <p:cNvSpPr>
            <a:spLocks noGrp="1"/>
          </p:cNvSpPr>
          <p:nvPr>
            <p:ph type="sldNum" sz="quarter" idx="5"/>
          </p:nvPr>
        </p:nvSpPr>
        <p:spPr/>
        <p:txBody>
          <a:bodyPr/>
          <a:lstStyle/>
          <a:p>
            <a:fld id="{60C99F7E-61C7-DA41-BA19-0FF186D008E1}" type="slidenum">
              <a:rPr lang="en-US" smtClean="0"/>
              <a:t>12</a:t>
            </a:fld>
            <a:endParaRPr lang="en-US"/>
          </a:p>
        </p:txBody>
      </p:sp>
      <p:sp>
        <p:nvSpPr>
          <p:cNvPr id="6" name="TextBox 5">
            <a:extLst>
              <a:ext uri="{FF2B5EF4-FFF2-40B4-BE49-F238E27FC236}">
                <a16:creationId xmlns:a16="http://schemas.microsoft.com/office/drawing/2014/main" id="{BE8A7B5B-0337-73FD-B978-9A7E7378116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33</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11:05-11:15a</a:t>
            </a:r>
          </a:p>
        </p:txBody>
      </p:sp>
    </p:spTree>
    <p:extLst>
      <p:ext uri="{BB962C8B-B14F-4D97-AF65-F5344CB8AC3E}">
        <p14:creationId xmlns:p14="http://schemas.microsoft.com/office/powerpoint/2010/main" val="51148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96875"/>
            <a:ext cx="2862262" cy="1609725"/>
          </a:xfrm>
        </p:spPr>
      </p:sp>
      <p:sp>
        <p:nvSpPr>
          <p:cNvPr id="3" name="Notes Placeholder 2"/>
          <p:cNvSpPr>
            <a:spLocks noGrp="1"/>
          </p:cNvSpPr>
          <p:nvPr>
            <p:ph type="body" idx="1"/>
          </p:nvPr>
        </p:nvSpPr>
        <p:spPr>
          <a:xfrm>
            <a:off x="566738" y="2006600"/>
            <a:ext cx="5486400" cy="6572624"/>
          </a:xfrm>
        </p:spPr>
        <p:txBody>
          <a:bodyPr/>
          <a:lstStyle/>
          <a:p>
            <a:pPr marL="6350" marR="0">
              <a:spcBef>
                <a:spcPts val="0"/>
              </a:spcBef>
              <a:spcAft>
                <a:spcPts val="0"/>
              </a:spcAft>
            </a:pPr>
            <a:endParaRPr lang="en-US" dirty="0">
              <a:cs typeface="Times New Roman" panose="02020603050405020304" pitchFamily="18" charset="0"/>
            </a:endParaRPr>
          </a:p>
          <a:p>
            <a:pPr marL="6350" marR="0">
              <a:spcBef>
                <a:spcPts val="0"/>
              </a:spcBef>
              <a:spcAft>
                <a:spcPts val="0"/>
              </a:spcAft>
            </a:pPr>
            <a:r>
              <a:rPr lang="en-US" dirty="0">
                <a:cs typeface="Times New Roman" panose="02020603050405020304" pitchFamily="18" charset="0"/>
              </a:rPr>
              <a:t>Slide 33 - </a:t>
            </a:r>
            <a:r>
              <a:rPr lang="en-CA" dirty="0">
                <a:solidFill>
                  <a:srgbClr val="000000"/>
                </a:solidFill>
                <a:effectLst/>
                <a:ea typeface="Calibri" panose="020F0502020204030204" pitchFamily="34" charset="0"/>
                <a:cs typeface="Times New Roman" panose="02020603050405020304" pitchFamily="18" charset="0"/>
              </a:rPr>
              <a:t>Suggestions for what not to </a:t>
            </a:r>
            <a:r>
              <a:rPr lang="en-CA" dirty="0">
                <a:solidFill>
                  <a:srgbClr val="000000"/>
                </a:solidFill>
                <a:ea typeface="Calibri" panose="020F0502020204030204" pitchFamily="34" charset="0"/>
                <a:cs typeface="Times New Roman" panose="02020603050405020304" pitchFamily="18" charset="0"/>
              </a:rPr>
              <a:t>say</a:t>
            </a:r>
            <a:r>
              <a:rPr lang="en-CA" dirty="0">
                <a:solidFill>
                  <a:srgbClr val="000000"/>
                </a:solidFill>
                <a:effectLst/>
                <a:ea typeface="Calibri" panose="020F0502020204030204" pitchFamily="34" charset="0"/>
                <a:cs typeface="Times New Roman" panose="02020603050405020304" pitchFamily="18" charset="0"/>
              </a:rPr>
              <a:t>/what to </a:t>
            </a:r>
            <a:r>
              <a:rPr lang="en-CA" dirty="0">
                <a:solidFill>
                  <a:srgbClr val="000000"/>
                </a:solidFill>
                <a:ea typeface="Calibri" panose="020F0502020204030204" pitchFamily="34" charset="0"/>
                <a:cs typeface="Times New Roman" panose="02020603050405020304" pitchFamily="18" charset="0"/>
              </a:rPr>
              <a:t>say</a:t>
            </a:r>
            <a:endParaRPr lang="en-CA" dirty="0">
              <a:solidFill>
                <a:srgbClr val="000000"/>
              </a:solidFill>
              <a:effectLst/>
              <a:ea typeface="Calibri" panose="020F0502020204030204" pitchFamily="34" charset="0"/>
              <a:cs typeface="Times New Roman" panose="02020603050405020304" pitchFamily="18" charset="0"/>
            </a:endParaRPr>
          </a:p>
          <a:p>
            <a:pPr marL="450215" marR="0">
              <a:spcBef>
                <a:spcPts val="0"/>
              </a:spcBef>
              <a:spcAft>
                <a:spcPts val="0"/>
              </a:spcAft>
            </a:pPr>
            <a:r>
              <a:rPr lang="en-CA" sz="1000" i="1" dirty="0">
                <a:effectLst/>
                <a:ea typeface="Calibri" panose="020F0502020204030204" pitchFamily="34" charset="0"/>
                <a:cs typeface="Times New Roman" panose="02020603050405020304" pitchFamily="18" charset="0"/>
              </a:rPr>
              <a:t>You can’t say anything to take away the pain, but you can say things to increase the pain.</a:t>
            </a:r>
          </a:p>
          <a:p>
            <a:pPr marL="180975" marR="0" indent="-180975">
              <a:spcBef>
                <a:spcPts val="0"/>
              </a:spcBef>
              <a:spcAft>
                <a:spcPts val="0"/>
              </a:spcAft>
            </a:pPr>
            <a:r>
              <a:rPr lang="en-CA" sz="1000" b="1" i="1" u="sng" dirty="0">
                <a:effectLst/>
                <a:ea typeface="Calibri" panose="020F0502020204030204" pitchFamily="34" charset="0"/>
                <a:cs typeface="Times New Roman" panose="02020603050405020304" pitchFamily="18" charset="0"/>
              </a:rPr>
              <a:t>Don’t</a:t>
            </a:r>
            <a:endParaRPr lang="en-CA" sz="1000" b="1"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Offer clichés––“Trite answers [are] a poor replacement for compassion” (</a:t>
            </a:r>
            <a:r>
              <a:rPr lang="en-CA" sz="1000" dirty="0" err="1">
                <a:effectLst/>
                <a:ea typeface="Calibri" panose="020F0502020204030204" pitchFamily="34" charset="0"/>
                <a:cs typeface="Times New Roman" panose="02020603050405020304" pitchFamily="18" charset="0"/>
              </a:rPr>
              <a:t>Sittser</a:t>
            </a:r>
            <a:r>
              <a:rPr lang="en-CA" sz="1000" dirty="0">
                <a:effectLst/>
                <a:ea typeface="Calibri" panose="020F0502020204030204" pitchFamily="34" charset="0"/>
                <a:cs typeface="Times New Roman" panose="02020603050405020304" pitchFamily="18" charset="0"/>
              </a:rPr>
              <a:t> 2004, 174).</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Try to fill silence with meaningless words––“They assumed that words, however lame, would do the trick. They made noise, but silence would have been more helpful and wise” (</a:t>
            </a:r>
            <a:r>
              <a:rPr lang="en-CA" sz="1000" dirty="0" err="1">
                <a:effectLst/>
                <a:ea typeface="Calibri" panose="020F0502020204030204" pitchFamily="34" charset="0"/>
                <a:cs typeface="Times New Roman" panose="02020603050405020304" pitchFamily="18" charset="0"/>
              </a:rPr>
              <a:t>Sittser</a:t>
            </a:r>
            <a:r>
              <a:rPr lang="en-CA" sz="1000" dirty="0">
                <a:effectLst/>
                <a:ea typeface="Calibri" panose="020F0502020204030204" pitchFamily="34" charset="0"/>
                <a:cs typeface="Times New Roman" panose="02020603050405020304" pitchFamily="18" charset="0"/>
              </a:rPr>
              <a:t> 2004, 174).</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Try to minimize, to teach, to find solutions (Bowler 2018, 116-118).</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Offer unsolicited advice: </a:t>
            </a:r>
            <a:r>
              <a:rPr lang="en-CA" sz="1000" i="1" dirty="0">
                <a:effectLst/>
                <a:ea typeface="Calibri" panose="020F0502020204030204" pitchFamily="34" charset="0"/>
                <a:cs typeface="Times New Roman" panose="02020603050405020304" pitchFamily="18" charset="0"/>
              </a:rPr>
              <a:t>You’ll need to get rid of their clothes soon</a:t>
            </a:r>
            <a:r>
              <a:rPr lang="en-CA" sz="1000" dirty="0">
                <a:effectLst/>
                <a:ea typeface="Calibri" panose="020F0502020204030204" pitchFamily="34" charset="0"/>
                <a:cs typeface="Times New Roman" panose="02020603050405020304" pitchFamily="18" charset="0"/>
              </a:rPr>
              <a:t>, or </a:t>
            </a:r>
            <a:r>
              <a:rPr lang="en-CA" sz="1000" i="1" dirty="0">
                <a:effectLst/>
                <a:ea typeface="Calibri" panose="020F0502020204030204" pitchFamily="34" charset="0"/>
                <a:cs typeface="Times New Roman" panose="02020603050405020304" pitchFamily="18" charset="0"/>
              </a:rPr>
              <a:t>you should think about moving soon.</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“It’s not really so bad, because it is” (</a:t>
            </a:r>
            <a:r>
              <a:rPr lang="en-CA" sz="1000" dirty="0" err="1">
                <a:effectLst/>
                <a:ea typeface="Calibri" panose="020F0502020204030204" pitchFamily="34" charset="0"/>
                <a:cs typeface="Times New Roman" panose="02020603050405020304" pitchFamily="18" charset="0"/>
              </a:rPr>
              <a:t>Wolterstorff</a:t>
            </a:r>
            <a:r>
              <a:rPr lang="en-CA" sz="1000" dirty="0">
                <a:effectLst/>
                <a:ea typeface="Calibri" panose="020F0502020204030204" pitchFamily="34" charset="0"/>
                <a:cs typeface="Times New Roman" panose="02020603050405020304" pitchFamily="18" charset="0"/>
              </a:rPr>
              <a:t> 1987, 34).</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a:t>
            </a:r>
            <a:r>
              <a:rPr lang="en-CA" sz="1000" i="1" dirty="0">
                <a:effectLst/>
                <a:ea typeface="Calibri" panose="020F0502020204030204" pitchFamily="34" charset="0"/>
                <a:cs typeface="Times New Roman" panose="02020603050405020304" pitchFamily="18" charset="0"/>
              </a:rPr>
              <a:t>I know how you feel</a:t>
            </a:r>
            <a:r>
              <a:rPr lang="en-CA" sz="1000" dirty="0">
                <a:effectLst/>
                <a:ea typeface="Calibri" panose="020F0502020204030204" pitchFamily="34" charset="0"/>
                <a:cs typeface="Times New Roman" panose="02020603050405020304" pitchFamily="18" charset="0"/>
              </a:rPr>
              <a:t>––you don’t, you can’t; every relationship is unique, everyone feels grief differently; how we process grief is different––siblings will not grieve the loss of a parent or other sibling in the same way; widows may share similar losses, but their griefs are different.</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a:t>
            </a:r>
            <a:r>
              <a:rPr lang="en-CA" sz="1000" i="1" dirty="0">
                <a:effectLst/>
                <a:ea typeface="Calibri" panose="020F0502020204030204" pitchFamily="34" charset="0"/>
                <a:cs typeface="Times New Roman" panose="02020603050405020304" pitchFamily="18" charset="0"/>
              </a:rPr>
              <a:t>Be glad it’s over. They’re at rest. Time heals all wounds. The Lord knows best. It must be God’s will.</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a:t>
            </a:r>
            <a:r>
              <a:rPr lang="en-CA" sz="1000" i="1" dirty="0">
                <a:effectLst/>
                <a:ea typeface="Calibri" panose="020F0502020204030204" pitchFamily="34" charset="0"/>
                <a:cs typeface="Times New Roman" panose="02020603050405020304" pitchFamily="18" charset="0"/>
              </a:rPr>
              <a:t>Our days are numbered by the Lord; their days were up. God doesn’t make mistakes. God doesn’t give us more than we can bear </a:t>
            </a:r>
            <a:r>
              <a:rPr lang="en-CA" sz="1000" dirty="0">
                <a:effectLst/>
                <a:ea typeface="Calibri" panose="020F0502020204030204" pitchFamily="34" charset="0"/>
                <a:cs typeface="Times New Roman" panose="02020603050405020304" pitchFamily="18" charset="0"/>
              </a:rPr>
              <a:t>(in that moment the griever feels they’ve already got more than they can). </a:t>
            </a:r>
            <a:r>
              <a:rPr lang="en-CA" sz="1000" i="1" dirty="0">
                <a:effectLst/>
                <a:ea typeface="Calibri" panose="020F0502020204030204" pitchFamily="34" charset="0"/>
                <a:cs typeface="Times New Roman" panose="02020603050405020304" pitchFamily="18" charset="0"/>
              </a:rPr>
              <a:t>God needed another angel in heaven</a:t>
            </a:r>
            <a:r>
              <a:rPr lang="en-CA" sz="1000" dirty="0">
                <a:effectLst/>
                <a:ea typeface="Calibri" panose="020F0502020204030204" pitchFamily="34" charset="0"/>
                <a:cs typeface="Times New Roman" panose="02020603050405020304" pitchFamily="18" charset="0"/>
              </a:rPr>
              <a:t> or</a:t>
            </a:r>
            <a:r>
              <a:rPr lang="en-CA" sz="1000" i="1" dirty="0">
                <a:effectLst/>
                <a:ea typeface="Calibri" panose="020F0502020204030204" pitchFamily="34" charset="0"/>
                <a:cs typeface="Times New Roman" panose="02020603050405020304" pitchFamily="18" charset="0"/>
              </a:rPr>
              <a:t> flower in his garden.</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Use euphemisms (</a:t>
            </a:r>
            <a:r>
              <a:rPr lang="en-CA" sz="1000" i="1" dirty="0">
                <a:effectLst/>
                <a:ea typeface="Calibri" panose="020F0502020204030204" pitchFamily="34" charset="0"/>
                <a:cs typeface="Times New Roman" panose="02020603050405020304" pitchFamily="18" charset="0"/>
              </a:rPr>
              <a:t>in a better place, gone on to their reward</a:t>
            </a:r>
            <a:r>
              <a:rPr lang="en-CA" sz="1000" dirty="0">
                <a:effectLst/>
                <a:ea typeface="Calibri" panose="020F0502020204030204" pitchFamily="34" charset="0"/>
                <a:cs typeface="Times New Roman" panose="02020603050405020304" pitchFamily="18" charset="0"/>
              </a:rPr>
              <a:t>; use the word death, died).</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a:t>
            </a:r>
            <a:r>
              <a:rPr lang="en-CA" sz="1000" i="1" dirty="0">
                <a:effectLst/>
                <a:ea typeface="Calibri" panose="020F0502020204030204" pitchFamily="34" charset="0"/>
                <a:cs typeface="Times New Roman" panose="02020603050405020304" pitchFamily="18" charset="0"/>
              </a:rPr>
              <a:t>You can have another child</a:t>
            </a:r>
            <a:r>
              <a:rPr lang="en-CA" sz="1000" dirty="0">
                <a:effectLst/>
                <a:ea typeface="Calibri" panose="020F0502020204030204" pitchFamily="34" charset="0"/>
                <a:cs typeface="Times New Roman" panose="02020603050405020304" pitchFamily="18" charset="0"/>
              </a:rPr>
              <a:t>. </a:t>
            </a:r>
            <a:r>
              <a:rPr lang="en-CA" sz="1000" i="1" dirty="0">
                <a:effectLst/>
                <a:ea typeface="Calibri" panose="020F0502020204030204" pitchFamily="34" charset="0"/>
                <a:cs typeface="Times New Roman" panose="02020603050405020304" pitchFamily="18" charset="0"/>
              </a:rPr>
              <a:t>You can marry again.</a:t>
            </a:r>
            <a:r>
              <a:rPr lang="en-CA" sz="1000" dirty="0">
                <a:effectLst/>
                <a:ea typeface="Calibri" panose="020F0502020204030204" pitchFamily="34" charset="0"/>
                <a:cs typeface="Times New Roman" panose="02020603050405020304" pitchFamily="18" charset="0"/>
              </a:rPr>
              <a:t> (Another child, another spouse won’t take the place of this baby or spouse); similarly</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a:t>
            </a:r>
            <a:r>
              <a:rPr lang="en-CA" sz="1000" i="1" dirty="0">
                <a:effectLst/>
                <a:ea typeface="Calibri" panose="020F0502020204030204" pitchFamily="34" charset="0"/>
                <a:cs typeface="Times New Roman" panose="02020603050405020304" pitchFamily="18" charset="0"/>
              </a:rPr>
              <a:t>At least you have other children.</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Tell the griever to be brave or not to cry––that forces them to suppress their feelings, to feel guilty about their feelings, invalidates their feelings [grief will come out now or later; when suppressed, it may surface later in anger, illness, mental health––example, Prince Harry].</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Ask, </a:t>
            </a:r>
            <a:r>
              <a:rPr lang="en-CA" sz="1000" i="1" dirty="0">
                <a:effectLst/>
                <a:ea typeface="Calibri" panose="020F0502020204030204" pitchFamily="34" charset="0"/>
                <a:cs typeface="Times New Roman" panose="02020603050405020304" pitchFamily="18" charset="0"/>
              </a:rPr>
              <a:t>How are you doing?</a:t>
            </a:r>
            <a:r>
              <a:rPr lang="en-CA" sz="1000" dirty="0">
                <a:effectLst/>
                <a:ea typeface="Calibri" panose="020F0502020204030204" pitchFamily="34" charset="0"/>
                <a:cs typeface="Times New Roman" panose="02020603050405020304" pitchFamily="18" charset="0"/>
              </a:rPr>
              <a:t> Unless you really mean it and have time to listen. </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Make statements or ask questions that induce guilt or affix blame––</a:t>
            </a:r>
            <a:r>
              <a:rPr lang="en-CA" sz="1000" i="1" dirty="0">
                <a:effectLst/>
                <a:ea typeface="Calibri" panose="020F0502020204030204" pitchFamily="34" charset="0"/>
                <a:cs typeface="Times New Roman" panose="02020603050405020304" pitchFamily="18" charset="0"/>
              </a:rPr>
              <a:t>If only you had . . .  If only the doctors had . . .</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Try to change the subject when they want to talk about their loss or the person.</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a:t>
            </a:r>
            <a:r>
              <a:rPr lang="en-CA" sz="1000" i="1" dirty="0">
                <a:effectLst/>
                <a:ea typeface="Calibri" panose="020F0502020204030204" pitchFamily="34" charset="0"/>
                <a:cs typeface="Times New Roman" panose="02020603050405020304" pitchFamily="18" charset="0"/>
              </a:rPr>
              <a:t>You’ll get over it soon––time heals all wounds</a:t>
            </a:r>
            <a:r>
              <a:rPr lang="en-CA" sz="1000" dirty="0">
                <a:effectLst/>
                <a:ea typeface="Calibri" panose="020F0502020204030204" pitchFamily="34" charset="0"/>
                <a:cs typeface="Times New Roman" panose="02020603050405020304" pitchFamily="18" charset="0"/>
              </a:rPr>
              <a:t> (the wound will always be there; it just won’t be as intense).</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Compare their loss to yours or others’: Rabbi </a:t>
            </a:r>
            <a:r>
              <a:rPr lang="en-CA" sz="1000" dirty="0" err="1">
                <a:effectLst/>
                <a:ea typeface="Calibri" panose="020F0502020204030204" pitchFamily="34" charset="0"/>
                <a:cs typeface="Times New Roman" panose="02020603050405020304" pitchFamily="18" charset="0"/>
              </a:rPr>
              <a:t>Grollman</a:t>
            </a:r>
            <a:r>
              <a:rPr lang="en-CA" sz="1000" dirty="0">
                <a:effectLst/>
                <a:ea typeface="Calibri" panose="020F0502020204030204" pitchFamily="34" charset="0"/>
                <a:cs typeface="Times New Roman" panose="02020603050405020304" pitchFamily="18" charset="0"/>
              </a:rPr>
              <a:t>, “So often I am asked, ‘What is the greatest loss—the death of a child, a parent, a spouse, a sibling, or what?’ . . . The answer [is] when it happens to </a:t>
            </a:r>
            <a:r>
              <a:rPr lang="en-CA" sz="1000" i="1" dirty="0">
                <a:effectLst/>
                <a:ea typeface="Calibri" panose="020F0502020204030204" pitchFamily="34" charset="0"/>
                <a:cs typeface="Times New Roman" panose="02020603050405020304" pitchFamily="18" charset="0"/>
              </a:rPr>
              <a:t>you, whatever </a:t>
            </a:r>
            <a:r>
              <a:rPr lang="en-CA" sz="1000" dirty="0">
                <a:effectLst/>
                <a:ea typeface="Calibri" panose="020F0502020204030204" pitchFamily="34" charset="0"/>
                <a:cs typeface="Times New Roman" panose="02020603050405020304" pitchFamily="18" charset="0"/>
              </a:rPr>
              <a:t>the circumstances or relationship” (Doka 2002, xi).</a:t>
            </a:r>
          </a:p>
          <a:p>
            <a:pPr marL="180975" marR="0" indent="-174625">
              <a:spcBef>
                <a:spcPts val="0"/>
              </a:spcBef>
              <a:spcAft>
                <a:spcPts val="0"/>
              </a:spcAft>
            </a:pPr>
            <a:r>
              <a:rPr lang="en-CA" sz="1000" b="1" i="1" u="sng" dirty="0">
                <a:effectLst/>
                <a:ea typeface="Calibri" panose="020F0502020204030204" pitchFamily="34" charset="0"/>
                <a:cs typeface="Times New Roman" panose="02020603050405020304" pitchFamily="18" charset="0"/>
              </a:rPr>
              <a:t>Do</a:t>
            </a:r>
            <a:endParaRPr lang="en-CA" sz="1000" b="1"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Say, </a:t>
            </a:r>
            <a:r>
              <a:rPr lang="en-CA" sz="1000" i="1" dirty="0">
                <a:effectLst/>
                <a:ea typeface="Calibri" panose="020F0502020204030204" pitchFamily="34" charset="0"/>
                <a:cs typeface="Times New Roman" panose="02020603050405020304" pitchFamily="18" charset="0"/>
              </a:rPr>
              <a:t>I’m so sorry </a:t>
            </a:r>
            <a:r>
              <a:rPr lang="en-CA" sz="1000" dirty="0">
                <a:effectLst/>
                <a:ea typeface="Calibri" panose="020F0502020204030204" pitchFamily="34" charset="0"/>
                <a:cs typeface="Times New Roman" panose="02020603050405020304" pitchFamily="18" charset="0"/>
              </a:rPr>
              <a:t>or </a:t>
            </a:r>
            <a:r>
              <a:rPr lang="en-CA" sz="1000" i="1" dirty="0">
                <a:effectLst/>
                <a:ea typeface="Calibri" panose="020F0502020204030204" pitchFamily="34" charset="0"/>
                <a:cs typeface="Times New Roman" panose="02020603050405020304" pitchFamily="18" charset="0"/>
              </a:rPr>
              <a:t>Words fail me,</a:t>
            </a:r>
            <a:r>
              <a:rPr lang="en-CA" sz="1000" dirty="0">
                <a:effectLst/>
                <a:ea typeface="Calibri" panose="020F0502020204030204" pitchFamily="34" charset="0"/>
                <a:cs typeface="Times New Roman" panose="02020603050405020304" pitchFamily="18" charset="0"/>
              </a:rPr>
              <a:t> or </a:t>
            </a:r>
            <a:r>
              <a:rPr lang="en-CA" sz="1000" i="1" dirty="0">
                <a:effectLst/>
                <a:ea typeface="Calibri" panose="020F0502020204030204" pitchFamily="34" charset="0"/>
                <a:cs typeface="Times New Roman" panose="02020603050405020304" pitchFamily="18" charset="0"/>
              </a:rPr>
              <a:t>I cannot imagine what you are feeling.</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Use the deceased’s name.</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Pray for wisdom, discernment.</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Share a good or funny memory or photo that you have of their loved one.</a:t>
            </a:r>
          </a:p>
          <a:p>
            <a:pPr marL="180975" marR="0" lvl="0" indent="-180975">
              <a:spcBef>
                <a:spcPts val="0"/>
              </a:spcBef>
              <a:spcAft>
                <a:spcPts val="0"/>
              </a:spcAft>
              <a:buFont typeface="Symbol" pitchFamily="2" charset="2"/>
              <a:buChar char=""/>
            </a:pPr>
            <a:r>
              <a:rPr lang="en-CA" sz="1000" dirty="0">
                <a:effectLst/>
                <a:ea typeface="Calibri" panose="020F0502020204030204" pitchFamily="34" charset="0"/>
                <a:cs typeface="Times New Roman" panose="02020603050405020304" pitchFamily="18" charset="0"/>
              </a:rPr>
              <a:t>Apologize if you say something stupid.</a:t>
            </a:r>
          </a:p>
          <a:p>
            <a:pPr marL="180975" marR="0" lvl="0" indent="-180975">
              <a:spcBef>
                <a:spcPts val="0"/>
              </a:spcBef>
              <a:spcAft>
                <a:spcPts val="0"/>
              </a:spcAft>
              <a:buFont typeface="Symbol" pitchFamily="2" charset="2"/>
              <a:buChar char=""/>
            </a:pPr>
            <a:endParaRPr lang="en-CA" sz="1000" dirty="0">
              <a:solidFill>
                <a:srgbClr val="000000"/>
              </a:solidFill>
              <a:ea typeface="Calibri" panose="020F0502020204030204" pitchFamily="34" charset="0"/>
              <a:cs typeface="Times New Roman" panose="02020603050405020304" pitchFamily="18" charset="0"/>
            </a:endParaRPr>
          </a:p>
          <a:p>
            <a:pPr marR="0" lvl="0">
              <a:spcBef>
                <a:spcPts val="0"/>
              </a:spcBef>
              <a:spcAft>
                <a:spcPts val="0"/>
              </a:spcAft>
            </a:pPr>
            <a:endParaRPr lang="en-CA" sz="1000" dirty="0">
              <a:solidFill>
                <a:srgbClr val="000000"/>
              </a:solidFill>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277F7C3-3AA1-70DD-8550-AC71F1264DFA}"/>
              </a:ext>
            </a:extLst>
          </p:cNvPr>
          <p:cNvSpPr>
            <a:spLocks noGrp="1"/>
          </p:cNvSpPr>
          <p:nvPr>
            <p:ph type="sldNum" sz="quarter" idx="5"/>
          </p:nvPr>
        </p:nvSpPr>
        <p:spPr/>
        <p:txBody>
          <a:bodyPr/>
          <a:lstStyle/>
          <a:p>
            <a:fld id="{60C99F7E-61C7-DA41-BA19-0FF186D008E1}" type="slidenum">
              <a:rPr lang="en-US" smtClean="0"/>
              <a:t>13</a:t>
            </a:fld>
            <a:endParaRPr lang="en-US"/>
          </a:p>
        </p:txBody>
      </p:sp>
      <p:sp>
        <p:nvSpPr>
          <p:cNvPr id="6" name="TextBox 5">
            <a:extLst>
              <a:ext uri="{FF2B5EF4-FFF2-40B4-BE49-F238E27FC236}">
                <a16:creationId xmlns:a16="http://schemas.microsoft.com/office/drawing/2014/main" id="{BE8A7B5B-0337-73FD-B978-9A7E7378116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33</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11:05-11:15a</a:t>
            </a:r>
          </a:p>
        </p:txBody>
      </p:sp>
    </p:spTree>
    <p:extLst>
      <p:ext uri="{BB962C8B-B14F-4D97-AF65-F5344CB8AC3E}">
        <p14:creationId xmlns:p14="http://schemas.microsoft.com/office/powerpoint/2010/main" val="2758262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03225"/>
            <a:ext cx="2862262" cy="1609725"/>
          </a:xfrm>
        </p:spPr>
      </p:sp>
      <p:sp>
        <p:nvSpPr>
          <p:cNvPr id="3" name="Notes Placeholder 2"/>
          <p:cNvSpPr>
            <a:spLocks noGrp="1"/>
          </p:cNvSpPr>
          <p:nvPr>
            <p:ph type="body" idx="1"/>
          </p:nvPr>
        </p:nvSpPr>
        <p:spPr>
          <a:xfrm>
            <a:off x="566738" y="2012949"/>
            <a:ext cx="5486400" cy="6808321"/>
          </a:xfrm>
        </p:spPr>
        <p:txBody>
          <a:bodyPr/>
          <a:lstStyle/>
          <a:p>
            <a:pPr marL="6350" marR="0">
              <a:spcBef>
                <a:spcPts val="0"/>
              </a:spcBef>
              <a:spcAft>
                <a:spcPts val="0"/>
              </a:spcAft>
            </a:pPr>
            <a:endParaRPr lang="en-US" dirty="0">
              <a:cs typeface="Times New Roman" panose="02020603050405020304" pitchFamily="18" charset="0"/>
            </a:endParaRPr>
          </a:p>
          <a:p>
            <a:pPr marL="6350" marR="0">
              <a:spcBef>
                <a:spcPts val="0"/>
              </a:spcBef>
              <a:spcAft>
                <a:spcPts val="0"/>
              </a:spcAft>
            </a:pPr>
            <a:r>
              <a:rPr lang="en-US" dirty="0">
                <a:cs typeface="Times New Roman" panose="02020603050405020304" pitchFamily="18" charset="0"/>
              </a:rPr>
              <a:t>Slide 34 - </a:t>
            </a:r>
            <a:r>
              <a:rPr lang="en-CA" dirty="0">
                <a:effectLst/>
                <a:ea typeface="Calibri" panose="020F0502020204030204" pitchFamily="34" charset="0"/>
                <a:cs typeface="Times New Roman" panose="02020603050405020304" pitchFamily="18" charset="0"/>
              </a:rPr>
              <a:t>Suggestions for what not to </a:t>
            </a:r>
            <a:r>
              <a:rPr lang="en-CA" dirty="0">
                <a:ea typeface="Calibri" panose="020F0502020204030204" pitchFamily="34" charset="0"/>
                <a:cs typeface="Times New Roman" panose="02020603050405020304" pitchFamily="18" charset="0"/>
              </a:rPr>
              <a:t>do</a:t>
            </a:r>
            <a:r>
              <a:rPr lang="en-CA" dirty="0">
                <a:effectLst/>
                <a:ea typeface="Calibri" panose="020F0502020204030204" pitchFamily="34" charset="0"/>
                <a:cs typeface="Times New Roman" panose="02020603050405020304" pitchFamily="18" charset="0"/>
              </a:rPr>
              <a:t>/what to do</a:t>
            </a:r>
            <a:endParaRPr lang="en-CA" dirty="0">
              <a:ea typeface="Calibri" panose="020F0502020204030204" pitchFamily="34" charset="0"/>
              <a:cs typeface="Times New Roman" panose="02020603050405020304" pitchFamily="18" charset="0"/>
            </a:endParaRPr>
          </a:p>
          <a:p>
            <a:pPr marL="6350" marR="0">
              <a:spcBef>
                <a:spcPts val="0"/>
              </a:spcBef>
              <a:spcAft>
                <a:spcPts val="0"/>
              </a:spcAft>
            </a:pPr>
            <a:endParaRPr lang="en-CA" sz="1000" dirty="0">
              <a:effectLst/>
              <a:ea typeface="Calibri" panose="020F0502020204030204" pitchFamily="34" charset="0"/>
              <a:cs typeface="Times New Roman" panose="02020603050405020304" pitchFamily="18" charset="0"/>
            </a:endParaRPr>
          </a:p>
          <a:p>
            <a:pPr marL="6350"/>
            <a:r>
              <a:rPr lang="en-CA" b="1" i="1" dirty="0">
                <a:solidFill>
                  <a:srgbClr val="000000"/>
                </a:solidFill>
                <a:effectLst/>
                <a:ea typeface="Calibri" panose="020F0502020204030204" pitchFamily="34" charset="0"/>
                <a:cs typeface="Times New Roman" panose="02020603050405020304" pitchFamily="18" charset="0"/>
              </a:rPr>
              <a:t>“Wise words may encourage and comfort, but they will do more when practical action accompanies them” </a:t>
            </a:r>
            <a:r>
              <a:rPr lang="en-CA" dirty="0">
                <a:solidFill>
                  <a:srgbClr val="000000"/>
                </a:solidFill>
                <a:effectLst/>
                <a:ea typeface="Calibri" panose="020F0502020204030204" pitchFamily="34" charset="0"/>
                <a:cs typeface="Times New Roman" panose="02020603050405020304" pitchFamily="18" charset="0"/>
              </a:rPr>
              <a:t>(</a:t>
            </a:r>
            <a:r>
              <a:rPr lang="en-CA" dirty="0" err="1">
                <a:solidFill>
                  <a:srgbClr val="000000"/>
                </a:solidFill>
                <a:effectLst/>
                <a:ea typeface="Calibri" panose="020F0502020204030204" pitchFamily="34" charset="0"/>
                <a:cs typeface="Times New Roman" panose="02020603050405020304" pitchFamily="18" charset="0"/>
              </a:rPr>
              <a:t>Dau</a:t>
            </a:r>
            <a:r>
              <a:rPr lang="en-CA" dirty="0">
                <a:solidFill>
                  <a:srgbClr val="000000"/>
                </a:solidFill>
                <a:effectLst/>
                <a:ea typeface="Calibri" panose="020F0502020204030204" pitchFamily="34" charset="0"/>
                <a:cs typeface="Times New Roman" panose="02020603050405020304" pitchFamily="18" charset="0"/>
              </a:rPr>
              <a:t> 2002, 228).</a:t>
            </a:r>
            <a:endParaRPr lang="en-CA" dirty="0">
              <a:effectLst/>
              <a:ea typeface="Calibri" panose="020F0502020204030204" pitchFamily="34" charset="0"/>
              <a:cs typeface="Times New Roman" panose="02020603050405020304" pitchFamily="18" charset="0"/>
            </a:endParaRPr>
          </a:p>
          <a:p>
            <a:pPr marL="6350" marR="0">
              <a:spcBef>
                <a:spcPts val="0"/>
              </a:spcBef>
              <a:spcAft>
                <a:spcPts val="0"/>
              </a:spcAft>
            </a:pPr>
            <a:endParaRPr lang="en-CA" sz="1000" dirty="0">
              <a:effectLst/>
              <a:ea typeface="Calibri" panose="020F0502020204030204" pitchFamily="34" charset="0"/>
              <a:cs typeface="Times New Roman" panose="02020603050405020304" pitchFamily="18" charset="0"/>
            </a:endParaRPr>
          </a:p>
          <a:p>
            <a:pPr marL="174625" marR="0" indent="-174625">
              <a:spcBef>
                <a:spcPts val="0"/>
              </a:spcBef>
              <a:spcAft>
                <a:spcPts val="0"/>
              </a:spcAft>
            </a:pPr>
            <a:r>
              <a:rPr lang="en-CA" sz="1000" b="1" i="1" u="sng" dirty="0">
                <a:solidFill>
                  <a:srgbClr val="000000"/>
                </a:solidFill>
                <a:effectLst/>
                <a:ea typeface="Calibri" panose="020F0502020204030204" pitchFamily="34" charset="0"/>
                <a:cs typeface="Times New Roman" panose="02020603050405020304" pitchFamily="18" charset="0"/>
              </a:rPr>
              <a:t>Don’t</a:t>
            </a:r>
            <a:endParaRPr lang="en-CA" sz="1000" b="1"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Avoid the grieving person because you don’t know what to say.</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Try to find the cause––such as is often done in prosperity gospel circles.</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Try to fix it––nothing you do or say will reverse the loss.</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Assume that a stoic disposition means grief is handled; lack of emotion may signal overcompensation or denial of grief––they still need you.</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Spiritualize––“They died so that so and so would be saved . . .”</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Wait for the griever to call you for help––at first they don’t know what they need, or it takes too much effort to call, or they’re too independent.</a:t>
            </a:r>
            <a:endParaRPr lang="en-CA" sz="1000" dirty="0">
              <a:effectLst/>
              <a:ea typeface="Calibri" panose="020F0502020204030204" pitchFamily="34" charset="0"/>
              <a:cs typeface="Times New Roman" panose="02020603050405020304" pitchFamily="18" charset="0"/>
            </a:endParaRPr>
          </a:p>
          <a:p>
            <a:pPr marL="174625" marR="0" indent="-174625">
              <a:spcBef>
                <a:spcPts val="0"/>
              </a:spcBef>
              <a:spcAft>
                <a:spcPts val="0"/>
              </a:spcAft>
            </a:pPr>
            <a:r>
              <a:rPr lang="en-CA" sz="1000" b="1" i="1" u="sng" dirty="0">
                <a:solidFill>
                  <a:srgbClr val="000000"/>
                </a:solidFill>
                <a:effectLst/>
                <a:ea typeface="Calibri" panose="020F0502020204030204" pitchFamily="34" charset="0"/>
                <a:cs typeface="Times New Roman" panose="02020603050405020304" pitchFamily="18" charset="0"/>
              </a:rPr>
              <a:t>Do</a:t>
            </a:r>
            <a:endParaRPr lang="en-CA" sz="1000" b="1"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Acknowledge the loss with a call, card, letter, etc.</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Think twice about the wording on a sympathy card; does it fit this situation?</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Extend condolences to forgotten mourners––i.e., other family members, colleagues, close friends.</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Be alert to body language (theirs––don’t overstay; yours––fidgety, etc.).</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Allow them to lament, to express grief, anger, fear, bewilderment without judgment or trying to fix it; to talk about the deceased; to share what happened.</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Offer to pick up groceries, or provide a meal (check about allergies, sensitivities, etc.), babysit the kids, mow the lawn, help write thank you cards, or just make a cup of tea. Say, </a:t>
            </a:r>
            <a:r>
              <a:rPr lang="en-CA" sz="1000" i="1" dirty="0">
                <a:solidFill>
                  <a:srgbClr val="000000"/>
                </a:solidFill>
                <a:effectLst/>
                <a:ea typeface="Calibri" panose="020F0502020204030204" pitchFamily="34" charset="0"/>
                <a:cs typeface="Times New Roman" panose="02020603050405020304" pitchFamily="18" charset="0"/>
              </a:rPr>
              <a:t>I’m available Saturday to mow the lawn</a:t>
            </a:r>
            <a:r>
              <a:rPr lang="en-CA" sz="1000" dirty="0">
                <a:solidFill>
                  <a:srgbClr val="000000"/>
                </a:solidFill>
                <a:effectLst/>
                <a:ea typeface="Calibri" panose="020F0502020204030204" pitchFamily="34" charset="0"/>
                <a:cs typeface="Times New Roman" panose="02020603050405020304" pitchFamily="18" charset="0"/>
              </a:rPr>
              <a:t>, or </a:t>
            </a:r>
            <a:r>
              <a:rPr lang="en-CA" sz="1000" i="1" dirty="0">
                <a:solidFill>
                  <a:srgbClr val="000000"/>
                </a:solidFill>
                <a:effectLst/>
                <a:ea typeface="Calibri" panose="020F0502020204030204" pitchFamily="34" charset="0"/>
                <a:cs typeface="Times New Roman" panose="02020603050405020304" pitchFamily="18" charset="0"/>
              </a:rPr>
              <a:t>I’m heading over to the grocery store this afternoon, can I pick up some bread or milk or . . . </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Be alert to financial concerns and find sensitive ways to act (gift cards; assistance through church, local, or government resources;) (Job 42:11).</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Offer to sit with them in church (save a seat in the back perhaps so they can come in late and leave early; offer to run interference).</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Touch if appropriate.</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Tell them you’ll be praying—and be sure you do.</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Remember them on holidays and anniversaries, especially “firsts.”</a:t>
            </a:r>
            <a:endParaRPr lang="en-CA" sz="1000"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sz="1000" dirty="0">
                <a:solidFill>
                  <a:srgbClr val="000000"/>
                </a:solidFill>
                <a:effectLst/>
                <a:ea typeface="Calibri" panose="020F0502020204030204" pitchFamily="34" charset="0"/>
                <a:cs typeface="Times New Roman" panose="02020603050405020304" pitchFamily="18" charset="0"/>
              </a:rPr>
              <a:t>Be a good listener.</a:t>
            </a:r>
          </a:p>
          <a:p>
            <a:pPr marL="6350" marR="0">
              <a:spcBef>
                <a:spcPts val="0"/>
              </a:spcBef>
              <a:spcAft>
                <a:spcPts val="0"/>
              </a:spcAft>
            </a:pPr>
            <a:endParaRPr lang="en-CA" sz="1000" dirty="0">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3197A91-25A7-D127-E2B2-DC3DCC272A2C}"/>
              </a:ext>
            </a:extLst>
          </p:cNvPr>
          <p:cNvSpPr>
            <a:spLocks noGrp="1"/>
          </p:cNvSpPr>
          <p:nvPr>
            <p:ph type="sldNum" sz="quarter" idx="5"/>
          </p:nvPr>
        </p:nvSpPr>
        <p:spPr/>
        <p:txBody>
          <a:bodyPr/>
          <a:lstStyle/>
          <a:p>
            <a:fld id="{60C99F7E-61C7-DA41-BA19-0FF186D008E1}" type="slidenum">
              <a:rPr lang="en-US" smtClean="0"/>
              <a:t>14</a:t>
            </a:fld>
            <a:endParaRPr lang="en-US"/>
          </a:p>
        </p:txBody>
      </p:sp>
      <p:sp>
        <p:nvSpPr>
          <p:cNvPr id="7" name="TextBox 6">
            <a:extLst>
              <a:ext uri="{FF2B5EF4-FFF2-40B4-BE49-F238E27FC236}">
                <a16:creationId xmlns:a16="http://schemas.microsoft.com/office/drawing/2014/main" id="{E39E211A-175D-B02D-80BD-72D571179564}"/>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34</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11:15-11:25a</a:t>
            </a:r>
          </a:p>
        </p:txBody>
      </p:sp>
    </p:spTree>
    <p:extLst>
      <p:ext uri="{BB962C8B-B14F-4D97-AF65-F5344CB8AC3E}">
        <p14:creationId xmlns:p14="http://schemas.microsoft.com/office/powerpoint/2010/main" val="861991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17513"/>
            <a:ext cx="2862262" cy="1609725"/>
          </a:xfrm>
        </p:spPr>
      </p:sp>
      <p:sp>
        <p:nvSpPr>
          <p:cNvPr id="3" name="Notes Placeholder 2"/>
          <p:cNvSpPr>
            <a:spLocks noGrp="1"/>
          </p:cNvSpPr>
          <p:nvPr>
            <p:ph type="body" idx="1"/>
          </p:nvPr>
        </p:nvSpPr>
        <p:spPr>
          <a:xfrm>
            <a:off x="566738" y="2027238"/>
            <a:ext cx="5486400" cy="4165226"/>
          </a:xfrm>
        </p:spPr>
        <p:txBody>
          <a:bodyPr/>
          <a:lstStyle/>
          <a:p>
            <a:pPr marL="6350" marR="0">
              <a:spcBef>
                <a:spcPts val="0"/>
              </a:spcBef>
              <a:spcAft>
                <a:spcPts val="0"/>
              </a:spcAft>
            </a:pPr>
            <a:endParaRPr lang="en-US" dirty="0">
              <a:latin typeface="Times New Roman" panose="02020603050405020304" pitchFamily="18" charset="0"/>
              <a:cs typeface="Times New Roman" panose="02020603050405020304" pitchFamily="18" charset="0"/>
            </a:endParaRPr>
          </a:p>
          <a:p>
            <a:pPr marL="6350" marR="0">
              <a:spcBef>
                <a:spcPts val="0"/>
              </a:spcBef>
              <a:spcAft>
                <a:spcPts val="0"/>
              </a:spcAft>
            </a:pPr>
            <a:r>
              <a:rPr lang="en-US" dirty="0">
                <a:latin typeface="Times New Roman" panose="02020603050405020304" pitchFamily="18" charset="0"/>
                <a:cs typeface="Times New Roman" panose="02020603050405020304" pitchFamily="18" charset="0"/>
              </a:rPr>
              <a:t>Slide 35 - </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Suggestions for what not to </a:t>
            </a:r>
            <a:r>
              <a:rPr lang="en-CA" dirty="0">
                <a:solidFill>
                  <a:srgbClr val="000000"/>
                </a:solidFill>
                <a:ea typeface="Calibri" panose="020F0502020204030204" pitchFamily="34" charset="0"/>
                <a:cs typeface="Times New Roman" panose="02020603050405020304" pitchFamily="18" charset="0"/>
              </a:rPr>
              <a:t>think</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to </a:t>
            </a:r>
            <a:r>
              <a:rPr lang="en-CA" dirty="0">
                <a:solidFill>
                  <a:srgbClr val="000000"/>
                </a:solidFill>
                <a:ea typeface="Calibri" panose="020F0502020204030204" pitchFamily="34" charset="0"/>
                <a:cs typeface="Times New Roman" panose="02020603050405020304" pitchFamily="18" charset="0"/>
              </a:rPr>
              <a:t>think</a:t>
            </a:r>
          </a:p>
          <a:p>
            <a:pPr marL="6350" marR="0">
              <a:spcBef>
                <a:spcPts val="0"/>
              </a:spcBef>
              <a:spcAft>
                <a:spcPts val="0"/>
              </a:spcAft>
            </a:pPr>
            <a:endParaRPr lang="en-CA" dirty="0">
              <a:solidFill>
                <a:srgbClr val="000000"/>
              </a:solidFill>
              <a:ea typeface="Calibri" panose="020F0502020204030204" pitchFamily="34" charset="0"/>
              <a:cs typeface="Times New Roman" panose="02020603050405020304" pitchFamily="18" charset="0"/>
            </a:endParaRPr>
          </a:p>
          <a:p>
            <a:pPr marL="6350" marR="0">
              <a:spcBef>
                <a:spcPts val="0"/>
              </a:spcBef>
              <a:spcAft>
                <a:spcPts val="0"/>
              </a:spcAft>
            </a:pPr>
            <a:r>
              <a:rPr lang="en-CA" b="1" dirty="0">
                <a:solidFill>
                  <a:srgbClr val="000000"/>
                </a:solidFill>
                <a:effectLst/>
                <a:ea typeface="Calibri" panose="020F0502020204030204" pitchFamily="34" charset="0"/>
                <a:cs typeface="Times New Roman" panose="02020603050405020304" pitchFamily="18" charset="0"/>
              </a:rPr>
              <a:t>“The dynamics of each person’s sorrow must be allowed to work themselves out without judgment” </a:t>
            </a:r>
            <a:r>
              <a:rPr lang="en-CA" dirty="0">
                <a:solidFill>
                  <a:srgbClr val="000000"/>
                </a:solidFill>
                <a:effectLst/>
                <a:ea typeface="Calibri" panose="020F0502020204030204" pitchFamily="34" charset="0"/>
                <a:cs typeface="Times New Roman" panose="02020603050405020304" pitchFamily="18" charset="0"/>
              </a:rPr>
              <a:t>(</a:t>
            </a:r>
            <a:r>
              <a:rPr lang="en-CA" dirty="0" err="1">
                <a:solidFill>
                  <a:srgbClr val="000000"/>
                </a:solidFill>
                <a:effectLst/>
                <a:ea typeface="Calibri" panose="020F0502020204030204" pitchFamily="34" charset="0"/>
                <a:cs typeface="Times New Roman" panose="02020603050405020304" pitchFamily="18" charset="0"/>
              </a:rPr>
              <a:t>Wolterstorff</a:t>
            </a:r>
            <a:r>
              <a:rPr lang="en-CA" dirty="0">
                <a:solidFill>
                  <a:srgbClr val="000000"/>
                </a:solidFill>
                <a:effectLst/>
                <a:ea typeface="Calibri" panose="020F0502020204030204" pitchFamily="34" charset="0"/>
                <a:cs typeface="Times New Roman" panose="02020603050405020304" pitchFamily="18" charset="0"/>
              </a:rPr>
              <a:t> 1987, 56).</a:t>
            </a:r>
            <a:endParaRPr lang="en-CA" dirty="0">
              <a:effectLst/>
              <a:ea typeface="Calibri" panose="020F0502020204030204" pitchFamily="34" charset="0"/>
              <a:cs typeface="Times New Roman" panose="02020603050405020304" pitchFamily="18" charset="0"/>
            </a:endParaRPr>
          </a:p>
          <a:p>
            <a:pPr marL="6350" marR="0">
              <a:spcBef>
                <a:spcPts val="0"/>
              </a:spcBef>
              <a:spcAft>
                <a:spcPts val="0"/>
              </a:spcAft>
            </a:pPr>
            <a:r>
              <a:rPr lang="en-CA" dirty="0">
                <a:solidFill>
                  <a:srgbClr val="000000"/>
                </a:solidFill>
                <a:effectLst/>
                <a:ea typeface="Calibri" panose="020F0502020204030204" pitchFamily="34" charset="0"/>
                <a:cs typeface="Times New Roman" panose="02020603050405020304" pitchFamily="18" charset="0"/>
              </a:rPr>
              <a:t> </a:t>
            </a:r>
          </a:p>
          <a:p>
            <a:pPr marL="6350" marR="0">
              <a:spcBef>
                <a:spcPts val="0"/>
              </a:spcBef>
              <a:spcAft>
                <a:spcPts val="0"/>
              </a:spcAft>
            </a:pPr>
            <a:r>
              <a:rPr lang="en-CA" b="1" i="1" u="sng" dirty="0">
                <a:solidFill>
                  <a:srgbClr val="000000"/>
                </a:solidFill>
                <a:ea typeface="Calibri" panose="020F0502020204030204" pitchFamily="34" charset="0"/>
                <a:cs typeface="Times New Roman" panose="02020603050405020304" pitchFamily="18" charset="0"/>
              </a:rPr>
              <a:t>Don’t</a:t>
            </a:r>
          </a:p>
          <a:p>
            <a:pPr marL="177800" marR="0" indent="-171450">
              <a:spcBef>
                <a:spcPts val="0"/>
              </a:spcBef>
              <a:spcAft>
                <a:spcPts val="0"/>
              </a:spcAft>
              <a:buFont typeface="Arial" panose="020B0604020202020204" pitchFamily="34" charset="0"/>
              <a:buChar char="•"/>
            </a:pPr>
            <a:r>
              <a:rPr lang="en-CA" dirty="0">
                <a:effectLst/>
                <a:ea typeface="Calibri" panose="020F0502020204030204" pitchFamily="34" charset="0"/>
                <a:cs typeface="Times New Roman" panose="02020603050405020304" pitchFamily="18" charset="0"/>
              </a:rPr>
              <a:t>Don’t judge.</a:t>
            </a:r>
          </a:p>
          <a:p>
            <a:pPr marL="177800" marR="0" indent="-171450">
              <a:spcBef>
                <a:spcPts val="0"/>
              </a:spcBef>
              <a:spcAft>
                <a:spcPts val="0"/>
              </a:spcAft>
              <a:buFont typeface="Arial" panose="020B0604020202020204" pitchFamily="34" charset="0"/>
              <a:buChar char="•"/>
            </a:pPr>
            <a:r>
              <a:rPr lang="en-CA" dirty="0">
                <a:ea typeface="Calibri" panose="020F0502020204030204" pitchFamily="34" charset="0"/>
                <a:cs typeface="Times New Roman" panose="02020603050405020304" pitchFamily="18" charset="0"/>
              </a:rPr>
              <a:t>Don’t compare.</a:t>
            </a:r>
          </a:p>
          <a:p>
            <a:pPr marL="6350" marR="0">
              <a:spcBef>
                <a:spcPts val="0"/>
              </a:spcBef>
              <a:spcAft>
                <a:spcPts val="0"/>
              </a:spcAft>
            </a:pPr>
            <a:endParaRPr lang="en-CA" dirty="0">
              <a:effectLst/>
              <a:ea typeface="Calibri" panose="020F0502020204030204" pitchFamily="34" charset="0"/>
              <a:cs typeface="Times New Roman" panose="02020603050405020304" pitchFamily="18" charset="0"/>
            </a:endParaRPr>
          </a:p>
          <a:p>
            <a:pPr marL="6350" marR="0">
              <a:spcBef>
                <a:spcPts val="0"/>
              </a:spcBef>
              <a:spcAft>
                <a:spcPts val="0"/>
              </a:spcAft>
            </a:pPr>
            <a:r>
              <a:rPr lang="en-CA" b="1" i="1" u="sng" dirty="0">
                <a:solidFill>
                  <a:srgbClr val="000000"/>
                </a:solidFill>
                <a:effectLst/>
                <a:ea typeface="Calibri" panose="020F0502020204030204" pitchFamily="34" charset="0"/>
                <a:cs typeface="Times New Roman" panose="02020603050405020304" pitchFamily="18" charset="0"/>
              </a:rPr>
              <a:t>Do</a:t>
            </a:r>
            <a:endParaRPr lang="en-CA" b="1" dirty="0">
              <a:effectLst/>
              <a:ea typeface="Calibri" panose="020F0502020204030204" pitchFamily="34" charset="0"/>
              <a:cs typeface="Times New Roman" panose="02020603050405020304" pitchFamily="18" charset="0"/>
            </a:endParaRPr>
          </a:p>
          <a:p>
            <a:pPr marL="180975" marR="0" lvl="0" indent="-174625">
              <a:spcBef>
                <a:spcPts val="0"/>
              </a:spcBef>
              <a:spcAft>
                <a:spcPts val="0"/>
              </a:spcAft>
              <a:buFont typeface="Symbol" pitchFamily="2" charset="2"/>
              <a:buChar char=""/>
            </a:pPr>
            <a:r>
              <a:rPr lang="en-CA" dirty="0">
                <a:solidFill>
                  <a:srgbClr val="000000"/>
                </a:solidFill>
                <a:effectLst/>
                <a:ea typeface="Calibri" panose="020F0502020204030204" pitchFamily="34" charset="0"/>
                <a:cs typeface="Times New Roman" panose="02020603050405020304" pitchFamily="18" charset="0"/>
              </a:rPr>
              <a:t>Pray before you speak, and </a:t>
            </a:r>
            <a:endParaRPr lang="en-CA" dirty="0">
              <a:effectLst/>
              <a:ea typeface="Calibri" panose="020F0502020204030204" pitchFamily="34" charset="0"/>
              <a:cs typeface="Times New Roman" panose="02020603050405020304" pitchFamily="18" charset="0"/>
            </a:endParaRPr>
          </a:p>
          <a:p>
            <a:pPr marL="180975" marR="0" lvl="0" indent="-174625">
              <a:spcBef>
                <a:spcPts val="0"/>
              </a:spcBef>
              <a:spcAft>
                <a:spcPts val="0"/>
              </a:spcAft>
              <a:buFont typeface="Symbol" pitchFamily="2" charset="2"/>
              <a:buChar char=""/>
            </a:pPr>
            <a:r>
              <a:rPr lang="en-CA" dirty="0">
                <a:solidFill>
                  <a:srgbClr val="000000"/>
                </a:solidFill>
                <a:effectLst/>
                <a:ea typeface="Calibri" panose="020F0502020204030204" pitchFamily="34" charset="0"/>
                <a:cs typeface="Times New Roman" panose="02020603050405020304" pitchFamily="18" charset="0"/>
              </a:rPr>
              <a:t>Think before you speak.</a:t>
            </a:r>
            <a:endParaRPr lang="en-CA" dirty="0">
              <a:effectLst/>
              <a:ea typeface="Calibri" panose="020F0502020204030204" pitchFamily="34" charset="0"/>
              <a:cs typeface="Times New Roman" panose="02020603050405020304" pitchFamily="18" charset="0"/>
            </a:endParaRPr>
          </a:p>
          <a:p>
            <a:pPr marL="180975" marR="0" lvl="0" indent="-174625">
              <a:spcBef>
                <a:spcPts val="0"/>
              </a:spcBef>
              <a:spcAft>
                <a:spcPts val="0"/>
              </a:spcAft>
              <a:buFont typeface="Symbol" pitchFamily="2" charset="2"/>
              <a:buChar char=""/>
            </a:pPr>
            <a:r>
              <a:rPr lang="en-CA" dirty="0">
                <a:solidFill>
                  <a:srgbClr val="000000"/>
                </a:solidFill>
                <a:effectLst/>
                <a:ea typeface="Calibri" panose="020F0502020204030204" pitchFamily="34" charset="0"/>
                <a:cs typeface="Times New Roman" panose="02020603050405020304" pitchFamily="18" charset="0"/>
              </a:rPr>
              <a:t>James 1:19, “My dear brothers and sisters, take note of this: Everyone should be quick to listen, slow to speak and slow to become angry.”</a:t>
            </a:r>
            <a:endParaRPr lang="en-CA" dirty="0">
              <a:effectLst/>
              <a:ea typeface="Calibri" panose="020F0502020204030204" pitchFamily="34" charset="0"/>
              <a:cs typeface="Times New Roman" panose="02020603050405020304" pitchFamily="18" charset="0"/>
            </a:endParaRPr>
          </a:p>
          <a:p>
            <a:pPr marL="180975" marR="0" indent="-174625">
              <a:spcBef>
                <a:spcPts val="0"/>
              </a:spcBef>
              <a:spcAft>
                <a:spcPts val="0"/>
              </a:spcAft>
            </a:pPr>
            <a:endParaRPr lang="en-CA" dirty="0">
              <a:solidFill>
                <a:srgbClr val="000000"/>
              </a:solidFill>
              <a:ea typeface="Calibri" panose="020F0502020204030204" pitchFamily="34" charset="0"/>
              <a:cs typeface="Times New Roman" panose="02020603050405020304" pitchFamily="18" charset="0"/>
            </a:endParaRPr>
          </a:p>
          <a:p>
            <a:pPr marL="6350" marR="0">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350" marR="0">
              <a:spcBef>
                <a:spcPts val="0"/>
              </a:spcBef>
              <a:spcAft>
                <a:spcPts val="0"/>
              </a:spcAft>
            </a:pP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A8A0722-09FC-631D-672B-FB7F9D3B8BCC}"/>
              </a:ext>
            </a:extLst>
          </p:cNvPr>
          <p:cNvSpPr>
            <a:spLocks noGrp="1"/>
          </p:cNvSpPr>
          <p:nvPr>
            <p:ph type="sldNum" sz="quarter" idx="5"/>
          </p:nvPr>
        </p:nvSpPr>
        <p:spPr/>
        <p:txBody>
          <a:bodyPr/>
          <a:lstStyle/>
          <a:p>
            <a:fld id="{60C99F7E-61C7-DA41-BA19-0FF186D008E1}" type="slidenum">
              <a:rPr lang="en-US" smtClean="0"/>
              <a:t>15</a:t>
            </a:fld>
            <a:endParaRPr lang="en-US"/>
          </a:p>
        </p:txBody>
      </p:sp>
      <p:sp>
        <p:nvSpPr>
          <p:cNvPr id="6" name="TextBox 5">
            <a:extLst>
              <a:ext uri="{FF2B5EF4-FFF2-40B4-BE49-F238E27FC236}">
                <a16:creationId xmlns:a16="http://schemas.microsoft.com/office/drawing/2014/main" id="{56E9F3DF-344B-E2D3-9670-45315072B4A2}"/>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35</a:t>
            </a:r>
          </a:p>
          <a:p>
            <a:pPr algn="r"/>
            <a:r>
              <a:rPr lang="en-US" sz="1400" i="1" dirty="0">
                <a:latin typeface="Times New Roman" panose="02020603050405020304" pitchFamily="18" charset="0"/>
                <a:cs typeface="Times New Roman" panose="02020603050405020304" pitchFamily="18" charset="0"/>
              </a:rPr>
              <a:t>5 minutes</a:t>
            </a:r>
          </a:p>
          <a:p>
            <a:r>
              <a:rPr lang="en-US" sz="1400" i="1" dirty="0">
                <a:latin typeface="Times New Roman" panose="02020603050405020304" pitchFamily="18" charset="0"/>
                <a:cs typeface="Times New Roman" panose="02020603050405020304" pitchFamily="18" charset="0"/>
              </a:rPr>
              <a:t> 11:25-11:30a</a:t>
            </a:r>
          </a:p>
        </p:txBody>
      </p:sp>
    </p:spTree>
    <p:extLst>
      <p:ext uri="{BB962C8B-B14F-4D97-AF65-F5344CB8AC3E}">
        <p14:creationId xmlns:p14="http://schemas.microsoft.com/office/powerpoint/2010/main" val="1673418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4188"/>
            <a:ext cx="2743200" cy="1543050"/>
          </a:xfrm>
        </p:spPr>
      </p:sp>
      <p:sp>
        <p:nvSpPr>
          <p:cNvPr id="3" name="Notes Placeholder 2"/>
          <p:cNvSpPr>
            <a:spLocks noGrp="1"/>
          </p:cNvSpPr>
          <p:nvPr>
            <p:ph type="body" idx="1"/>
          </p:nvPr>
        </p:nvSpPr>
        <p:spPr>
          <a:xfrm>
            <a:off x="685800" y="2027238"/>
            <a:ext cx="5486400" cy="3600450"/>
          </a:xfrm>
        </p:spPr>
        <p:txBody>
          <a:bodyPr/>
          <a:lstStyle/>
          <a:p>
            <a:endParaRPr lang="en-US" dirty="0"/>
          </a:p>
          <a:p>
            <a:r>
              <a:rPr lang="en-US" dirty="0"/>
              <a:t>Slide 36 – Questions/feedback on morning session.</a:t>
            </a:r>
          </a:p>
        </p:txBody>
      </p:sp>
      <p:sp>
        <p:nvSpPr>
          <p:cNvPr id="4" name="Slide Number Placeholder 3"/>
          <p:cNvSpPr>
            <a:spLocks noGrp="1"/>
          </p:cNvSpPr>
          <p:nvPr>
            <p:ph type="sldNum" sz="quarter" idx="5"/>
          </p:nvPr>
        </p:nvSpPr>
        <p:spPr/>
        <p:txBody>
          <a:bodyPr/>
          <a:lstStyle/>
          <a:p>
            <a:fld id="{60C99F7E-61C7-DA41-BA19-0FF186D008E1}" type="slidenum">
              <a:rPr lang="en-US" smtClean="0"/>
              <a:pPr/>
              <a:t>16</a:t>
            </a:fld>
            <a:endParaRPr lang="en-US" dirty="0"/>
          </a:p>
        </p:txBody>
      </p:sp>
      <p:sp>
        <p:nvSpPr>
          <p:cNvPr id="5" name="TextBox 4">
            <a:extLst>
              <a:ext uri="{FF2B5EF4-FFF2-40B4-BE49-F238E27FC236}">
                <a16:creationId xmlns:a16="http://schemas.microsoft.com/office/drawing/2014/main" id="{D38D13BC-ADCB-EDE1-4636-9A519D76E4A6}"/>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36</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11:30-11:40a</a:t>
            </a:r>
          </a:p>
        </p:txBody>
      </p:sp>
    </p:spTree>
    <p:extLst>
      <p:ext uri="{BB962C8B-B14F-4D97-AF65-F5344CB8AC3E}">
        <p14:creationId xmlns:p14="http://schemas.microsoft.com/office/powerpoint/2010/main" val="64604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17513"/>
            <a:ext cx="2862262" cy="1609725"/>
          </a:xfrm>
        </p:spPr>
      </p:sp>
      <p:sp>
        <p:nvSpPr>
          <p:cNvPr id="3" name="Notes Placeholder 2"/>
          <p:cNvSpPr>
            <a:spLocks noGrp="1"/>
          </p:cNvSpPr>
          <p:nvPr>
            <p:ph type="body" idx="1"/>
          </p:nvPr>
        </p:nvSpPr>
        <p:spPr>
          <a:xfrm>
            <a:off x="566738" y="2027238"/>
            <a:ext cx="5486400" cy="3600450"/>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37 – Lunch</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Invite participants to lunch in the atrium.</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 back promptly at </a:t>
            </a:r>
            <a:r>
              <a:rPr lang="en-US" b="1" dirty="0">
                <a:cs typeface="Times New Roman" panose="02020603050405020304" pitchFamily="18" charset="0"/>
              </a:rPr>
              <a:t>12:15p</a:t>
            </a:r>
            <a:r>
              <a:rPr lang="en-US" dirty="0">
                <a:latin typeface="Times New Roman" panose="02020603050405020304" pitchFamily="18" charset="0"/>
                <a:cs typeface="Times New Roman" panose="02020603050405020304" pitchFamily="18" charset="0"/>
              </a:rPr>
              <a:t> for final session.</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Offer grace.</a:t>
            </a:r>
          </a:p>
        </p:txBody>
      </p:sp>
      <p:sp>
        <p:nvSpPr>
          <p:cNvPr id="5" name="Slide Number Placeholder 4">
            <a:extLst>
              <a:ext uri="{FF2B5EF4-FFF2-40B4-BE49-F238E27FC236}">
                <a16:creationId xmlns:a16="http://schemas.microsoft.com/office/drawing/2014/main" id="{D53841D8-93CF-1E15-D448-4993984B5757}"/>
              </a:ext>
            </a:extLst>
          </p:cNvPr>
          <p:cNvSpPr>
            <a:spLocks noGrp="1"/>
          </p:cNvSpPr>
          <p:nvPr>
            <p:ph type="sldNum" sz="quarter" idx="5"/>
          </p:nvPr>
        </p:nvSpPr>
        <p:spPr/>
        <p:txBody>
          <a:bodyPr/>
          <a:lstStyle/>
          <a:p>
            <a:fld id="{60C99F7E-61C7-DA41-BA19-0FF186D008E1}" type="slidenum">
              <a:rPr lang="en-US" smtClean="0"/>
              <a:t>17</a:t>
            </a:fld>
            <a:endParaRPr lang="en-US"/>
          </a:p>
        </p:txBody>
      </p:sp>
      <p:sp>
        <p:nvSpPr>
          <p:cNvPr id="6" name="TextBox 5">
            <a:extLst>
              <a:ext uri="{FF2B5EF4-FFF2-40B4-BE49-F238E27FC236}">
                <a16:creationId xmlns:a16="http://schemas.microsoft.com/office/drawing/2014/main" id="{B065261E-31E2-6EF7-421C-BAE80D0B8D30}"/>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CAROLYN</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37</a:t>
            </a:r>
          </a:p>
          <a:p>
            <a:pPr algn="r"/>
            <a:r>
              <a:rPr lang="en-US" sz="1400" i="1" dirty="0">
                <a:latin typeface="Times New Roman" panose="02020603050405020304" pitchFamily="18" charset="0"/>
                <a:cs typeface="Times New Roman" panose="02020603050405020304" pitchFamily="18" charset="0"/>
              </a:rPr>
              <a:t>25 minutes</a:t>
            </a:r>
          </a:p>
          <a:p>
            <a:r>
              <a:rPr lang="en-US" sz="1400" i="1" dirty="0">
                <a:latin typeface="Times New Roman" panose="02020603050405020304" pitchFamily="18" charset="0"/>
                <a:cs typeface="Times New Roman" panose="02020603050405020304" pitchFamily="18" charset="0"/>
              </a:rPr>
              <a:t> 11:40-12:15p</a:t>
            </a:r>
          </a:p>
        </p:txBody>
      </p:sp>
    </p:spTree>
    <p:extLst>
      <p:ext uri="{BB962C8B-B14F-4D97-AF65-F5344CB8AC3E}">
        <p14:creationId xmlns:p14="http://schemas.microsoft.com/office/powerpoint/2010/main" val="96472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36563"/>
            <a:ext cx="2862262" cy="1609725"/>
          </a:xfrm>
        </p:spPr>
      </p:sp>
      <p:sp>
        <p:nvSpPr>
          <p:cNvPr id="3" name="Notes Placeholder 2"/>
          <p:cNvSpPr>
            <a:spLocks noGrp="1"/>
          </p:cNvSpPr>
          <p:nvPr>
            <p:ph type="body" idx="1"/>
          </p:nvPr>
        </p:nvSpPr>
        <p:spPr>
          <a:xfrm>
            <a:off x="566738" y="2046288"/>
            <a:ext cx="5486400" cy="3600450"/>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38 – Particular considerations</a:t>
            </a:r>
          </a:p>
          <a:p>
            <a:pPr marL="171450" indent="-171450">
              <a:buFont typeface="Arial" panose="020B0604020202020204" pitchFamily="34" charset="0"/>
              <a:buChar char="•"/>
            </a:pPr>
            <a:r>
              <a:rPr lang="en-US" dirty="0">
                <a:cs typeface="Times New Roman" panose="02020603050405020304" pitchFamily="18" charset="0"/>
              </a:rPr>
              <a:t>Speak to how </a:t>
            </a:r>
            <a:r>
              <a:rPr lang="en-US" dirty="0">
                <a:latin typeface="Times New Roman" panose="02020603050405020304" pitchFamily="18" charset="0"/>
                <a:cs typeface="Times New Roman" panose="02020603050405020304" pitchFamily="18" charset="0"/>
              </a:rPr>
              <a:t>items on the list affect grief.</a:t>
            </a:r>
          </a:p>
          <a:p>
            <a:endParaRPr lang="en-US" dirty="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i="1" dirty="0">
                <a:cs typeface="Times New Roman" panose="02020603050405020304" pitchFamily="18" charset="0"/>
              </a:rPr>
              <a:t>Summarize with slides 39, 40</a:t>
            </a:r>
            <a:endParaRPr lang="en-US" b="1" i="1"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2E5B307-DA36-0742-0695-E8118D52FF32}"/>
              </a:ext>
            </a:extLst>
          </p:cNvPr>
          <p:cNvSpPr>
            <a:spLocks noGrp="1"/>
          </p:cNvSpPr>
          <p:nvPr>
            <p:ph type="sldNum" sz="quarter" idx="5"/>
          </p:nvPr>
        </p:nvSpPr>
        <p:spPr/>
        <p:txBody>
          <a:bodyPr/>
          <a:lstStyle/>
          <a:p>
            <a:fld id="{60C99F7E-61C7-DA41-BA19-0FF186D008E1}" type="slidenum">
              <a:rPr lang="en-US" smtClean="0"/>
              <a:t>18</a:t>
            </a:fld>
            <a:endParaRPr lang="en-US"/>
          </a:p>
        </p:txBody>
      </p:sp>
      <p:sp>
        <p:nvSpPr>
          <p:cNvPr id="6" name="TextBox 5">
            <a:extLst>
              <a:ext uri="{FF2B5EF4-FFF2-40B4-BE49-F238E27FC236}">
                <a16:creationId xmlns:a16="http://schemas.microsoft.com/office/drawing/2014/main" id="{6B89B73E-C20A-FCAA-C9B8-CFCA6B0364C8}"/>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38-40</a:t>
            </a:r>
          </a:p>
          <a:p>
            <a:pPr algn="r"/>
            <a:r>
              <a:rPr lang="en-US" sz="1400" i="1" dirty="0">
                <a:latin typeface="Times New Roman" panose="02020603050405020304" pitchFamily="18" charset="0"/>
                <a:cs typeface="Times New Roman" panose="02020603050405020304" pitchFamily="18" charset="0"/>
              </a:rPr>
              <a:t>30 minutes</a:t>
            </a:r>
          </a:p>
          <a:p>
            <a:r>
              <a:rPr lang="en-US" sz="1400" i="1" dirty="0">
                <a:latin typeface="Times New Roman" panose="02020603050405020304" pitchFamily="18" charset="0"/>
                <a:cs typeface="Times New Roman" panose="02020603050405020304" pitchFamily="18" charset="0"/>
              </a:rPr>
              <a:t> 12:15-12:45p</a:t>
            </a:r>
          </a:p>
        </p:txBody>
      </p:sp>
    </p:spTree>
    <p:extLst>
      <p:ext uri="{BB962C8B-B14F-4D97-AF65-F5344CB8AC3E}">
        <p14:creationId xmlns:p14="http://schemas.microsoft.com/office/powerpoint/2010/main" val="3591018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09575"/>
            <a:ext cx="2862262" cy="1609725"/>
          </a:xfrm>
        </p:spPr>
      </p:sp>
      <p:sp>
        <p:nvSpPr>
          <p:cNvPr id="3" name="Notes Placeholder 2"/>
          <p:cNvSpPr>
            <a:spLocks noGrp="1"/>
          </p:cNvSpPr>
          <p:nvPr>
            <p:ph type="body" idx="1"/>
          </p:nvPr>
        </p:nvSpPr>
        <p:spPr>
          <a:xfrm>
            <a:off x="566738" y="2019300"/>
            <a:ext cx="5486400" cy="3600450"/>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39 </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Expound briefly on Hasting’s quote as noted on this slide and the next.</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D9843EE-46E4-D99B-38F7-201768E03B57}"/>
              </a:ext>
            </a:extLst>
          </p:cNvPr>
          <p:cNvSpPr>
            <a:spLocks noGrp="1"/>
          </p:cNvSpPr>
          <p:nvPr>
            <p:ph type="sldNum" sz="quarter" idx="5"/>
          </p:nvPr>
        </p:nvSpPr>
        <p:spPr/>
        <p:txBody>
          <a:bodyPr/>
          <a:lstStyle/>
          <a:p>
            <a:fld id="{60C99F7E-61C7-DA41-BA19-0FF186D008E1}" type="slidenum">
              <a:rPr lang="en-US" smtClean="0"/>
              <a:t>19</a:t>
            </a:fld>
            <a:endParaRPr lang="en-US"/>
          </a:p>
        </p:txBody>
      </p:sp>
      <p:sp>
        <p:nvSpPr>
          <p:cNvPr id="7" name="TextBox 6">
            <a:extLst>
              <a:ext uri="{FF2B5EF4-FFF2-40B4-BE49-F238E27FC236}">
                <a16:creationId xmlns:a16="http://schemas.microsoft.com/office/drawing/2014/main" id="{6BB29632-CB42-7E5B-85C9-76231CEF8B4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38-40</a:t>
            </a:r>
          </a:p>
          <a:p>
            <a:pPr algn="r"/>
            <a:r>
              <a:rPr lang="en-US" sz="1400" i="1" dirty="0">
                <a:latin typeface="Times New Roman" panose="02020603050405020304" pitchFamily="18" charset="0"/>
                <a:cs typeface="Times New Roman" panose="02020603050405020304" pitchFamily="18" charset="0"/>
              </a:rPr>
              <a:t>30 minutes</a:t>
            </a:r>
          </a:p>
          <a:p>
            <a:r>
              <a:rPr lang="en-US" sz="1400" i="1" dirty="0">
                <a:latin typeface="Times New Roman" panose="02020603050405020304" pitchFamily="18" charset="0"/>
                <a:cs typeface="Times New Roman" panose="02020603050405020304" pitchFamily="18" charset="0"/>
              </a:rPr>
              <a:t> 12:15-12:45p</a:t>
            </a:r>
          </a:p>
        </p:txBody>
      </p:sp>
    </p:spTree>
    <p:extLst>
      <p:ext uri="{BB962C8B-B14F-4D97-AF65-F5344CB8AC3E}">
        <p14:creationId xmlns:p14="http://schemas.microsoft.com/office/powerpoint/2010/main" val="104270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23863"/>
            <a:ext cx="2862262" cy="1609725"/>
          </a:xfrm>
        </p:spPr>
      </p:sp>
      <p:sp>
        <p:nvSpPr>
          <p:cNvPr id="3" name="Notes Placeholder 2"/>
          <p:cNvSpPr>
            <a:spLocks noGrp="1"/>
          </p:cNvSpPr>
          <p:nvPr>
            <p:ph type="body" idx="1"/>
          </p:nvPr>
        </p:nvSpPr>
        <p:spPr>
          <a:xfrm>
            <a:off x="566738" y="2033588"/>
            <a:ext cx="5486400" cy="3600450"/>
          </a:xfrm>
        </p:spPr>
        <p:txBody>
          <a:bodyPr/>
          <a:lstStyle/>
          <a:p>
            <a:pPr marL="6350" marR="0">
              <a:spcBef>
                <a:spcPts val="0"/>
              </a:spcBef>
              <a:spcAft>
                <a:spcPts val="0"/>
              </a:spcAft>
              <a:tabLst>
                <a:tab pos="990600" algn="r"/>
                <a:tab pos="1079500" algn="l"/>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350" marR="0">
              <a:spcBef>
                <a:spcPts val="0"/>
              </a:spcBef>
              <a:spcAft>
                <a:spcPts val="0"/>
              </a:spcAft>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24 – Where we are headed today</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Helping those who grieve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Particular situations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Recognizing our limitations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Praying for and with grieving people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Q&amp;A and closing</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5C42E28C-68F2-75F2-6A1F-8B0B91FF9ECC}"/>
              </a:ext>
            </a:extLst>
          </p:cNvPr>
          <p:cNvSpPr>
            <a:spLocks noGrp="1"/>
          </p:cNvSpPr>
          <p:nvPr>
            <p:ph type="sldNum" sz="quarter" idx="5"/>
          </p:nvPr>
        </p:nvSpPr>
        <p:spPr/>
        <p:txBody>
          <a:bodyPr/>
          <a:lstStyle/>
          <a:p>
            <a:fld id="{60C99F7E-61C7-DA41-BA19-0FF186D008E1}" type="slidenum">
              <a:rPr lang="en-US" smtClean="0"/>
              <a:t>2</a:t>
            </a:fld>
            <a:endParaRPr lang="en-US"/>
          </a:p>
        </p:txBody>
      </p:sp>
      <p:sp>
        <p:nvSpPr>
          <p:cNvPr id="6" name="TextBox 5">
            <a:extLst>
              <a:ext uri="{FF2B5EF4-FFF2-40B4-BE49-F238E27FC236}">
                <a16:creationId xmlns:a16="http://schemas.microsoft.com/office/drawing/2014/main" id="{6F943534-EADB-5E86-CF80-1BFDD43E38C2}"/>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CAROLYN</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23-24</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9:15-9:25a</a:t>
            </a:r>
          </a:p>
        </p:txBody>
      </p:sp>
    </p:spTree>
    <p:extLst>
      <p:ext uri="{BB962C8B-B14F-4D97-AF65-F5344CB8AC3E}">
        <p14:creationId xmlns:p14="http://schemas.microsoft.com/office/powerpoint/2010/main" val="1821209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30213"/>
            <a:ext cx="2862262" cy="1609725"/>
          </a:xfrm>
        </p:spPr>
      </p:sp>
      <p:sp>
        <p:nvSpPr>
          <p:cNvPr id="3" name="Notes Placeholder 2"/>
          <p:cNvSpPr>
            <a:spLocks noGrp="1"/>
          </p:cNvSpPr>
          <p:nvPr>
            <p:ph type="body" idx="1"/>
          </p:nvPr>
        </p:nvSpPr>
        <p:spPr>
          <a:xfrm>
            <a:off x="566738" y="2039938"/>
            <a:ext cx="5486400" cy="3600450"/>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a:t>
            </a:r>
            <a:r>
              <a:rPr lang="en-US" dirty="0">
                <a:cs typeface="Times New Roman" panose="02020603050405020304" pitchFamily="18" charset="0"/>
              </a:rPr>
              <a:t>40</a:t>
            </a:r>
            <a:r>
              <a:rPr lang="en-US" dirty="0">
                <a:latin typeface="Times New Roman" panose="02020603050405020304" pitchFamily="18" charset="0"/>
                <a:cs typeface="Times New Roman" panose="02020603050405020304" pitchFamily="18" charset="0"/>
              </a:rPr>
              <a:t> – see note on previous slide. </a:t>
            </a:r>
          </a:p>
        </p:txBody>
      </p:sp>
      <p:sp>
        <p:nvSpPr>
          <p:cNvPr id="5" name="Slide Number Placeholder 4">
            <a:extLst>
              <a:ext uri="{FF2B5EF4-FFF2-40B4-BE49-F238E27FC236}">
                <a16:creationId xmlns:a16="http://schemas.microsoft.com/office/drawing/2014/main" id="{B21A1F06-AA4D-A29E-7565-2AF98465A981}"/>
              </a:ext>
            </a:extLst>
          </p:cNvPr>
          <p:cNvSpPr>
            <a:spLocks noGrp="1"/>
          </p:cNvSpPr>
          <p:nvPr>
            <p:ph type="sldNum" sz="quarter" idx="5"/>
          </p:nvPr>
        </p:nvSpPr>
        <p:spPr/>
        <p:txBody>
          <a:bodyPr/>
          <a:lstStyle/>
          <a:p>
            <a:fld id="{60C99F7E-61C7-DA41-BA19-0FF186D008E1}" type="slidenum">
              <a:rPr lang="en-US" smtClean="0"/>
              <a:t>20</a:t>
            </a:fld>
            <a:endParaRPr lang="en-US"/>
          </a:p>
        </p:txBody>
      </p:sp>
      <p:sp>
        <p:nvSpPr>
          <p:cNvPr id="6" name="TextBox 5">
            <a:extLst>
              <a:ext uri="{FF2B5EF4-FFF2-40B4-BE49-F238E27FC236}">
                <a16:creationId xmlns:a16="http://schemas.microsoft.com/office/drawing/2014/main" id="{FD1B7B0C-6A65-1E0E-8AAC-73B21E330C48}"/>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38-40</a:t>
            </a:r>
          </a:p>
          <a:p>
            <a:pPr algn="r"/>
            <a:r>
              <a:rPr lang="en-US" sz="1400" i="1" dirty="0">
                <a:latin typeface="Times New Roman" panose="02020603050405020304" pitchFamily="18" charset="0"/>
                <a:cs typeface="Times New Roman" panose="02020603050405020304" pitchFamily="18" charset="0"/>
              </a:rPr>
              <a:t>30 minutes</a:t>
            </a:r>
          </a:p>
          <a:p>
            <a:r>
              <a:rPr lang="en-US" sz="1400" i="1" dirty="0">
                <a:latin typeface="Times New Roman" panose="02020603050405020304" pitchFamily="18" charset="0"/>
                <a:cs typeface="Times New Roman" panose="02020603050405020304" pitchFamily="18" charset="0"/>
              </a:rPr>
              <a:t> 12:15-12:45p</a:t>
            </a:r>
          </a:p>
        </p:txBody>
      </p:sp>
    </p:spTree>
    <p:extLst>
      <p:ext uri="{BB962C8B-B14F-4D97-AF65-F5344CB8AC3E}">
        <p14:creationId xmlns:p14="http://schemas.microsoft.com/office/powerpoint/2010/main" val="2988146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 on the middle cross said I could come, Alistair </a:t>
            </a:r>
            <a:r>
              <a:rPr lang="en-US" dirty="0" err="1"/>
              <a:t>Beggs</a:t>
            </a:r>
            <a:endParaRPr lang="en-US" dirty="0"/>
          </a:p>
          <a:p>
            <a:endParaRPr lang="en-US" dirty="0"/>
          </a:p>
          <a:p>
            <a:r>
              <a:rPr lang="en-US" dirty="0"/>
              <a:t>https://</a:t>
            </a:r>
            <a:r>
              <a:rPr lang="en-US" dirty="0" err="1"/>
              <a:t>www.youtube.com</a:t>
            </a:r>
            <a:r>
              <a:rPr lang="en-US" dirty="0"/>
              <a:t>/</a:t>
            </a:r>
            <a:r>
              <a:rPr lang="en-US" dirty="0" err="1"/>
              <a:t>watch?v</a:t>
            </a:r>
            <a:r>
              <a:rPr lang="en-US" dirty="0"/>
              <a:t>=GDl8euKhd3U</a:t>
            </a:r>
          </a:p>
        </p:txBody>
      </p:sp>
      <p:sp>
        <p:nvSpPr>
          <p:cNvPr id="4" name="Slide Number Placeholder 3"/>
          <p:cNvSpPr>
            <a:spLocks noGrp="1"/>
          </p:cNvSpPr>
          <p:nvPr>
            <p:ph type="sldNum" sz="quarter" idx="5"/>
          </p:nvPr>
        </p:nvSpPr>
        <p:spPr/>
        <p:txBody>
          <a:bodyPr/>
          <a:lstStyle/>
          <a:p>
            <a:fld id="{60C99F7E-61C7-DA41-BA19-0FF186D008E1}" type="slidenum">
              <a:rPr lang="en-US" smtClean="0"/>
              <a:pPr/>
              <a:t>21</a:t>
            </a:fld>
            <a:endParaRPr lang="en-US" dirty="0"/>
          </a:p>
        </p:txBody>
      </p:sp>
    </p:spTree>
    <p:extLst>
      <p:ext uri="{BB962C8B-B14F-4D97-AF65-F5344CB8AC3E}">
        <p14:creationId xmlns:p14="http://schemas.microsoft.com/office/powerpoint/2010/main" val="3820611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09575"/>
            <a:ext cx="2862262" cy="1609725"/>
          </a:xfrm>
        </p:spPr>
      </p:sp>
      <p:sp>
        <p:nvSpPr>
          <p:cNvPr id="3" name="Notes Placeholder 2"/>
          <p:cNvSpPr>
            <a:spLocks noGrp="1"/>
          </p:cNvSpPr>
          <p:nvPr>
            <p:ph type="body" idx="1"/>
          </p:nvPr>
        </p:nvSpPr>
        <p:spPr>
          <a:xfrm>
            <a:off x="566738" y="2019300"/>
            <a:ext cx="5486400" cy="3600450"/>
          </a:xfrm>
        </p:spPr>
        <p:txBody>
          <a:bodyPr/>
          <a:lstStyle/>
          <a:p>
            <a:pPr marL="0" marR="0">
              <a:spcBef>
                <a:spcPts val="0"/>
              </a:spcBef>
              <a:spcAft>
                <a:spcPts val="0"/>
              </a:spcAft>
              <a:tabLst>
                <a:tab pos="990600" algn="r"/>
                <a:tab pos="1080135" algn="l"/>
                <a:tab pos="1530350" algn="r"/>
                <a:tab pos="1710690" algn="l"/>
                <a:tab pos="5943600" algn="r"/>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tabLst>
                <a:tab pos="990600" algn="r"/>
                <a:tab pos="1080135" algn="l"/>
                <a:tab pos="1530350" algn="r"/>
                <a:tab pos="1710690" algn="l"/>
                <a:tab pos="5943600" algn="r"/>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41 - Recognizing our limitations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77800" marR="0" indent="-171450">
              <a:spcBef>
                <a:spcPts val="0"/>
              </a:spcBef>
              <a:spcAft>
                <a:spcPts val="0"/>
              </a:spcAft>
              <a:buClr>
                <a:schemeClr val="tx1"/>
              </a:buClr>
              <a:buFont typeface="Arial" panose="020B0604020202020204" pitchFamily="34" charset="0"/>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Complicated, traumatic, and catastrophic losses,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77800" marR="0" indent="-171450">
              <a:spcBef>
                <a:spcPts val="0"/>
              </a:spcBef>
              <a:spcAft>
                <a:spcPts val="0"/>
              </a:spcAft>
              <a:buClr>
                <a:schemeClr val="tx1"/>
              </a:buClr>
              <a:buFont typeface="Arial" panose="020B0604020202020204" pitchFamily="34" charset="0"/>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Prolonged or delayed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77800" marR="0" indent="-171450">
              <a:spcBef>
                <a:spcPts val="0"/>
              </a:spcBef>
              <a:spcAft>
                <a:spcPts val="0"/>
              </a:spcAft>
              <a:buClr>
                <a:schemeClr val="tx1"/>
              </a:buClr>
              <a:buFont typeface="Arial" panose="020B0604020202020204" pitchFamily="34" charset="0"/>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Disenfranchised losses––infertility, miscarriage, stillbirth; suicide; extra-marital relationships, etc.,</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77800" marR="0" indent="-171450">
              <a:spcBef>
                <a:spcPts val="0"/>
              </a:spcBef>
              <a:spcAft>
                <a:spcPts val="0"/>
              </a:spcAft>
              <a:buClr>
                <a:schemeClr val="tx1"/>
              </a:buClr>
              <a:buFont typeface="Arial" panose="020B0604020202020204" pitchFamily="34" charset="0"/>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Severe depression, violent outbursts, signs of possible suicide, and how to respond [also—need to differentiate between wishing they had died with the person who died and actual suicidal talk]</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77800" indent="-171450">
              <a:buClr>
                <a:schemeClr val="tx1"/>
              </a:buClr>
              <a:buFont typeface="Arial" panose="020B0604020202020204" pitchFamily="34" charset="0"/>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Short-term vs long-term support</a:t>
            </a:r>
            <a:r>
              <a:rPr lang="en-CA"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A9DDA38-7D86-802F-D007-5D3E1985D42B}"/>
              </a:ext>
            </a:extLst>
          </p:cNvPr>
          <p:cNvSpPr>
            <a:spLocks noGrp="1"/>
          </p:cNvSpPr>
          <p:nvPr>
            <p:ph type="sldNum" sz="quarter" idx="5"/>
          </p:nvPr>
        </p:nvSpPr>
        <p:spPr/>
        <p:txBody>
          <a:bodyPr/>
          <a:lstStyle/>
          <a:p>
            <a:fld id="{60C99F7E-61C7-DA41-BA19-0FF186D008E1}" type="slidenum">
              <a:rPr lang="en-US" smtClean="0"/>
              <a:t>22</a:t>
            </a:fld>
            <a:endParaRPr lang="en-US"/>
          </a:p>
        </p:txBody>
      </p:sp>
      <p:sp>
        <p:nvSpPr>
          <p:cNvPr id="6" name="TextBox 5">
            <a:extLst>
              <a:ext uri="{FF2B5EF4-FFF2-40B4-BE49-F238E27FC236}">
                <a16:creationId xmlns:a16="http://schemas.microsoft.com/office/drawing/2014/main" id="{D3834141-6C59-0855-AF44-B92D5DBABDB0}"/>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41-43</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12:45-1:05p</a:t>
            </a:r>
          </a:p>
        </p:txBody>
      </p:sp>
    </p:spTree>
    <p:extLst>
      <p:ext uri="{BB962C8B-B14F-4D97-AF65-F5344CB8AC3E}">
        <p14:creationId xmlns:p14="http://schemas.microsoft.com/office/powerpoint/2010/main" val="217347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30213"/>
            <a:ext cx="2862262" cy="1609725"/>
          </a:xfrm>
        </p:spPr>
      </p:sp>
      <p:sp>
        <p:nvSpPr>
          <p:cNvPr id="3" name="Notes Placeholder 2"/>
          <p:cNvSpPr>
            <a:spLocks noGrp="1"/>
          </p:cNvSpPr>
          <p:nvPr>
            <p:ph type="body" idx="1"/>
          </p:nvPr>
        </p:nvSpPr>
        <p:spPr>
          <a:xfrm>
            <a:off x="566738" y="2039938"/>
            <a:ext cx="5486400" cy="3600450"/>
          </a:xfrm>
        </p:spPr>
        <p:txBody>
          <a:bodyPr/>
          <a:lstStyle/>
          <a:p>
            <a:pPr marL="6350" marR="0">
              <a:spcBef>
                <a:spcPts val="0"/>
              </a:spcBef>
              <a:spcAft>
                <a:spcPts val="0"/>
              </a:spcAft>
              <a:tabLst>
                <a:tab pos="809625" algn="r"/>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350" marR="0">
              <a:spcBef>
                <a:spcPts val="0"/>
              </a:spcBef>
              <a:spcAft>
                <a:spcPts val="0"/>
              </a:spcAft>
              <a:tabLst>
                <a:tab pos="809625" algn="r"/>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42 – Emergency numbers for suicidal persons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5BD852F4-3DD9-D480-38A5-577490BEB855}"/>
              </a:ext>
            </a:extLst>
          </p:cNvPr>
          <p:cNvSpPr>
            <a:spLocks noGrp="1"/>
          </p:cNvSpPr>
          <p:nvPr>
            <p:ph type="sldNum" sz="quarter" idx="5"/>
          </p:nvPr>
        </p:nvSpPr>
        <p:spPr/>
        <p:txBody>
          <a:bodyPr/>
          <a:lstStyle/>
          <a:p>
            <a:fld id="{60C99F7E-61C7-DA41-BA19-0FF186D008E1}" type="slidenum">
              <a:rPr lang="en-US" smtClean="0"/>
              <a:t>23</a:t>
            </a:fld>
            <a:endParaRPr lang="en-US"/>
          </a:p>
        </p:txBody>
      </p:sp>
      <p:sp>
        <p:nvSpPr>
          <p:cNvPr id="6" name="TextBox 5">
            <a:extLst>
              <a:ext uri="{FF2B5EF4-FFF2-40B4-BE49-F238E27FC236}">
                <a16:creationId xmlns:a16="http://schemas.microsoft.com/office/drawing/2014/main" id="{4B167DB5-4FFC-6012-B8A8-B7BD8BE4E017}"/>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41-43</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12:45-1:05p</a:t>
            </a:r>
          </a:p>
        </p:txBody>
      </p:sp>
    </p:spTree>
    <p:extLst>
      <p:ext uri="{BB962C8B-B14F-4D97-AF65-F5344CB8AC3E}">
        <p14:creationId xmlns:p14="http://schemas.microsoft.com/office/powerpoint/2010/main" val="577543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50850"/>
            <a:ext cx="2862262" cy="1609725"/>
          </a:xfrm>
        </p:spPr>
      </p:sp>
      <p:sp>
        <p:nvSpPr>
          <p:cNvPr id="3" name="Notes Placeholder 2"/>
          <p:cNvSpPr>
            <a:spLocks noGrp="1"/>
          </p:cNvSpPr>
          <p:nvPr>
            <p:ph type="body" idx="1"/>
          </p:nvPr>
        </p:nvSpPr>
        <p:spPr>
          <a:xfrm>
            <a:off x="618565" y="2060575"/>
            <a:ext cx="5486400" cy="3600450"/>
          </a:xfrm>
        </p:spPr>
        <p:txBody>
          <a:bodyPr/>
          <a:lstStyle/>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43 – Referral numbers for counsellors and Grief Care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2993ACBB-BC5A-C444-93BC-D92FA27BD382}"/>
              </a:ext>
            </a:extLst>
          </p:cNvPr>
          <p:cNvSpPr>
            <a:spLocks noGrp="1"/>
          </p:cNvSpPr>
          <p:nvPr>
            <p:ph type="sldNum" sz="quarter" idx="5"/>
          </p:nvPr>
        </p:nvSpPr>
        <p:spPr/>
        <p:txBody>
          <a:bodyPr/>
          <a:lstStyle/>
          <a:p>
            <a:fld id="{60C99F7E-61C7-DA41-BA19-0FF186D008E1}" type="slidenum">
              <a:rPr lang="en-US" smtClean="0"/>
              <a:t>24</a:t>
            </a:fld>
            <a:endParaRPr lang="en-US"/>
          </a:p>
        </p:txBody>
      </p:sp>
      <p:sp>
        <p:nvSpPr>
          <p:cNvPr id="6" name="TextBox 5">
            <a:extLst>
              <a:ext uri="{FF2B5EF4-FFF2-40B4-BE49-F238E27FC236}">
                <a16:creationId xmlns:a16="http://schemas.microsoft.com/office/drawing/2014/main" id="{92D81465-393C-7242-6EDC-DBCEE2DF5561}"/>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TERRY</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41-43</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12:45-1:05p</a:t>
            </a:r>
          </a:p>
        </p:txBody>
      </p:sp>
    </p:spTree>
    <p:extLst>
      <p:ext uri="{BB962C8B-B14F-4D97-AF65-F5344CB8AC3E}">
        <p14:creationId xmlns:p14="http://schemas.microsoft.com/office/powerpoint/2010/main" val="2040868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44500"/>
            <a:ext cx="2860675" cy="1609725"/>
          </a:xfrm>
        </p:spPr>
      </p:sp>
      <p:sp>
        <p:nvSpPr>
          <p:cNvPr id="3" name="Notes Placeholder 2"/>
          <p:cNvSpPr>
            <a:spLocks noGrp="1"/>
          </p:cNvSpPr>
          <p:nvPr>
            <p:ph type="body" idx="1"/>
          </p:nvPr>
        </p:nvSpPr>
        <p:spPr>
          <a:xfrm>
            <a:off x="568325" y="2054225"/>
            <a:ext cx="5486400" cy="3600450"/>
          </a:xfrm>
        </p:spPr>
        <p:txBody>
          <a:bodyPr/>
          <a:lstStyle/>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a:t>
            </a:r>
            <a:r>
              <a:rPr lang="en-CA" dirty="0">
                <a:solidFill>
                  <a:srgbClr val="000000"/>
                </a:solidFill>
                <a:ea typeface="Calibri" panose="020F0502020204030204" pitchFamily="34" charset="0"/>
                <a:cs typeface="Times New Roman" panose="02020603050405020304" pitchFamily="18" charset="0"/>
              </a:rPr>
              <a:t>44</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Coffee break x 15 minutes.</a:t>
            </a:r>
          </a:p>
          <a:p>
            <a:endParaRPr lang="en-CA" dirty="0">
              <a:solidFill>
                <a:srgbClr val="000000"/>
              </a:solidFill>
              <a:ea typeface="Calibri" panose="020F0502020204030204" pitchFamily="34" charset="0"/>
              <a:cs typeface="Times New Roman" panose="02020603050405020304" pitchFamily="18" charset="0"/>
            </a:endParaRPr>
          </a:p>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b="1" i="1" dirty="0">
                <a:solidFill>
                  <a:srgbClr val="000000"/>
                </a:solidFill>
                <a:ea typeface="Calibri" panose="020F0502020204030204" pitchFamily="34" charset="0"/>
                <a:cs typeface="Times New Roman" panose="02020603050405020304" pitchFamily="18" charset="0"/>
              </a:rPr>
              <a:t>If running short on time, shorten or skip.</a:t>
            </a:r>
            <a:endParaRPr lang="en-CA" b="1" i="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10F5D0EF-B5D9-B731-21EE-6A24E48BA3CB}"/>
              </a:ext>
            </a:extLst>
          </p:cNvPr>
          <p:cNvSpPr>
            <a:spLocks noGrp="1"/>
          </p:cNvSpPr>
          <p:nvPr>
            <p:ph type="sldNum" sz="quarter" idx="5"/>
          </p:nvPr>
        </p:nvSpPr>
        <p:spPr/>
        <p:txBody>
          <a:bodyPr/>
          <a:lstStyle/>
          <a:p>
            <a:fld id="{60C99F7E-61C7-DA41-BA19-0FF186D008E1}" type="slidenum">
              <a:rPr lang="en-US" smtClean="0"/>
              <a:t>25</a:t>
            </a:fld>
            <a:endParaRPr lang="en-US"/>
          </a:p>
        </p:txBody>
      </p:sp>
      <p:sp>
        <p:nvSpPr>
          <p:cNvPr id="6" name="TextBox 5">
            <a:extLst>
              <a:ext uri="{FF2B5EF4-FFF2-40B4-BE49-F238E27FC236}">
                <a16:creationId xmlns:a16="http://schemas.microsoft.com/office/drawing/2014/main" id="{07D128D8-EC2A-D79E-1C14-03790E51DF74}"/>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44</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1:05-1:20p</a:t>
            </a:r>
          </a:p>
        </p:txBody>
      </p:sp>
    </p:spTree>
    <p:extLst>
      <p:ext uri="{BB962C8B-B14F-4D97-AF65-F5344CB8AC3E}">
        <p14:creationId xmlns:p14="http://schemas.microsoft.com/office/powerpoint/2010/main" val="468039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44500"/>
            <a:ext cx="2862262" cy="1609725"/>
          </a:xfrm>
        </p:spPr>
      </p:sp>
      <p:sp>
        <p:nvSpPr>
          <p:cNvPr id="3" name="Notes Placeholder 2"/>
          <p:cNvSpPr>
            <a:spLocks noGrp="1"/>
          </p:cNvSpPr>
          <p:nvPr>
            <p:ph type="body" idx="1"/>
          </p:nvPr>
        </p:nvSpPr>
        <p:spPr>
          <a:xfrm>
            <a:off x="566738" y="2040777"/>
            <a:ext cx="5486400" cy="3600450"/>
          </a:xfrm>
        </p:spPr>
        <p:txBody>
          <a:bodyPr/>
          <a:lstStyle/>
          <a:p>
            <a:endParaRPr lang="en-US" dirty="0"/>
          </a:p>
          <a:p>
            <a:r>
              <a:rPr lang="en-US" dirty="0"/>
              <a:t>Slide 45</a:t>
            </a:r>
          </a:p>
        </p:txBody>
      </p:sp>
      <p:sp>
        <p:nvSpPr>
          <p:cNvPr id="5" name="Slide Number Placeholder 4">
            <a:extLst>
              <a:ext uri="{FF2B5EF4-FFF2-40B4-BE49-F238E27FC236}">
                <a16:creationId xmlns:a16="http://schemas.microsoft.com/office/drawing/2014/main" id="{30F09701-19FE-3D85-8418-CD44AC9B8F67}"/>
              </a:ext>
            </a:extLst>
          </p:cNvPr>
          <p:cNvSpPr>
            <a:spLocks noGrp="1"/>
          </p:cNvSpPr>
          <p:nvPr>
            <p:ph type="sldNum" sz="quarter" idx="5"/>
          </p:nvPr>
        </p:nvSpPr>
        <p:spPr/>
        <p:txBody>
          <a:bodyPr/>
          <a:lstStyle/>
          <a:p>
            <a:fld id="{60C99F7E-61C7-DA41-BA19-0FF186D008E1}" type="slidenum">
              <a:rPr lang="en-US" smtClean="0"/>
              <a:t>26</a:t>
            </a:fld>
            <a:endParaRPr lang="en-US"/>
          </a:p>
        </p:txBody>
      </p:sp>
      <p:sp>
        <p:nvSpPr>
          <p:cNvPr id="6" name="TextBox 5">
            <a:extLst>
              <a:ext uri="{FF2B5EF4-FFF2-40B4-BE49-F238E27FC236}">
                <a16:creationId xmlns:a16="http://schemas.microsoft.com/office/drawing/2014/main" id="{7B3FD654-17C9-0A78-6079-1C40C78C16C0}"/>
              </a:ext>
            </a:extLst>
          </p:cNvPr>
          <p:cNvSpPr txBox="1"/>
          <p:nvPr/>
        </p:nvSpPr>
        <p:spPr>
          <a:xfrm>
            <a:off x="4417359" y="450850"/>
            <a:ext cx="1873903" cy="1292662"/>
          </a:xfrm>
          <a:prstGeom prst="rect">
            <a:avLst/>
          </a:prstGeom>
          <a:noFill/>
        </p:spPr>
        <p:txBody>
          <a:bodyPr wrap="square">
            <a:spAutoFit/>
          </a:bodyPr>
          <a:lstStyle/>
          <a:p>
            <a:pPr algn="r"/>
            <a:r>
              <a:rPr lang="en-US" sz="1800" b="1" i="1" dirty="0">
                <a:latin typeface="Times New Roman" panose="02020603050405020304" pitchFamily="18" charset="0"/>
                <a:cs typeface="Times New Roman" panose="02020603050405020304" pitchFamily="18" charset="0"/>
              </a:rPr>
              <a:t>FRED or</a:t>
            </a:r>
          </a:p>
          <a:p>
            <a:pPr algn="r"/>
            <a:r>
              <a:rPr lang="en-US" sz="1800" b="1" i="1" dirty="0">
                <a:latin typeface="Times New Roman" panose="02020603050405020304" pitchFamily="18" charset="0"/>
                <a:cs typeface="Times New Roman" panose="02020603050405020304" pitchFamily="18" charset="0"/>
              </a:rPr>
              <a:t>CAROLYN</a:t>
            </a:r>
          </a:p>
          <a:p>
            <a:pPr marL="758825" indent="-758825"/>
            <a:r>
              <a:rPr lang="en-US" sz="1400" i="1" dirty="0">
                <a:latin typeface="Times New Roman" panose="02020603050405020304" pitchFamily="18" charset="0"/>
                <a:cs typeface="Times New Roman" panose="02020603050405020304" pitchFamily="18" charset="0"/>
              </a:rPr>
              <a:t>Slide 45</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1:20-1:40p</a:t>
            </a:r>
          </a:p>
        </p:txBody>
      </p:sp>
    </p:spTree>
    <p:extLst>
      <p:ext uri="{BB962C8B-B14F-4D97-AF65-F5344CB8AC3E}">
        <p14:creationId xmlns:p14="http://schemas.microsoft.com/office/powerpoint/2010/main" val="4262258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09575"/>
            <a:ext cx="2862262" cy="1609725"/>
          </a:xfrm>
        </p:spPr>
      </p:sp>
      <p:sp>
        <p:nvSpPr>
          <p:cNvPr id="3" name="Notes Placeholder 2"/>
          <p:cNvSpPr>
            <a:spLocks noGrp="1"/>
          </p:cNvSpPr>
          <p:nvPr>
            <p:ph type="body" idx="1"/>
          </p:nvPr>
        </p:nvSpPr>
        <p:spPr>
          <a:xfrm>
            <a:off x="566738" y="2019300"/>
            <a:ext cx="5486400" cy="3600450"/>
          </a:xfrm>
        </p:spPr>
        <p:txBody>
          <a:bodyPr/>
          <a:lstStyle/>
          <a:p>
            <a:endParaRPr lang="en-US" dirty="0"/>
          </a:p>
          <a:p>
            <a:r>
              <a:rPr lang="en-US" dirty="0"/>
              <a:t>Slide 46</a:t>
            </a:r>
          </a:p>
          <a:p>
            <a:r>
              <a:rPr lang="en-US" b="1" i="1" dirty="0"/>
              <a:t>Invite questions for all presenters.</a:t>
            </a:r>
          </a:p>
        </p:txBody>
      </p:sp>
      <p:sp>
        <p:nvSpPr>
          <p:cNvPr id="5" name="Slide Number Placeholder 4">
            <a:extLst>
              <a:ext uri="{FF2B5EF4-FFF2-40B4-BE49-F238E27FC236}">
                <a16:creationId xmlns:a16="http://schemas.microsoft.com/office/drawing/2014/main" id="{355C75D5-9166-C77F-CD05-76CDC5752B71}"/>
              </a:ext>
            </a:extLst>
          </p:cNvPr>
          <p:cNvSpPr>
            <a:spLocks noGrp="1"/>
          </p:cNvSpPr>
          <p:nvPr>
            <p:ph type="sldNum" sz="quarter" idx="5"/>
          </p:nvPr>
        </p:nvSpPr>
        <p:spPr/>
        <p:txBody>
          <a:bodyPr/>
          <a:lstStyle/>
          <a:p>
            <a:fld id="{60C99F7E-61C7-DA41-BA19-0FF186D008E1}" type="slidenum">
              <a:rPr lang="en-US" smtClean="0"/>
              <a:t>27</a:t>
            </a:fld>
            <a:endParaRPr lang="en-US"/>
          </a:p>
        </p:txBody>
      </p:sp>
      <p:sp>
        <p:nvSpPr>
          <p:cNvPr id="7" name="TextBox 6">
            <a:extLst>
              <a:ext uri="{FF2B5EF4-FFF2-40B4-BE49-F238E27FC236}">
                <a16:creationId xmlns:a16="http://schemas.microsoft.com/office/drawing/2014/main" id="{8EA22050-F0D7-8F2E-DE99-F426DA9156C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46</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1:40-1:55p</a:t>
            </a:r>
          </a:p>
        </p:txBody>
      </p:sp>
    </p:spTree>
    <p:extLst>
      <p:ext uri="{BB962C8B-B14F-4D97-AF65-F5344CB8AC3E}">
        <p14:creationId xmlns:p14="http://schemas.microsoft.com/office/powerpoint/2010/main" val="1930818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36563"/>
            <a:ext cx="2860675" cy="1609725"/>
          </a:xfrm>
        </p:spPr>
      </p:sp>
      <p:sp>
        <p:nvSpPr>
          <p:cNvPr id="3" name="Notes Placeholder 2"/>
          <p:cNvSpPr>
            <a:spLocks noGrp="1"/>
          </p:cNvSpPr>
          <p:nvPr>
            <p:ph type="body" idx="1"/>
          </p:nvPr>
        </p:nvSpPr>
        <p:spPr>
          <a:xfrm>
            <a:off x="568325" y="2046288"/>
            <a:ext cx="5486400" cy="3600450"/>
          </a:xfrm>
        </p:spPr>
        <p:txBody>
          <a:bodyPr/>
          <a:lstStyle/>
          <a:p>
            <a:r>
              <a:rPr lang="en-US" dirty="0"/>
              <a:t>Slide 47 – Feedback form </a:t>
            </a:r>
          </a:p>
        </p:txBody>
      </p:sp>
      <p:sp>
        <p:nvSpPr>
          <p:cNvPr id="5" name="Slide Number Placeholder 4">
            <a:extLst>
              <a:ext uri="{FF2B5EF4-FFF2-40B4-BE49-F238E27FC236}">
                <a16:creationId xmlns:a16="http://schemas.microsoft.com/office/drawing/2014/main" id="{363BB2C1-9AFE-414F-8915-184A173E6C5C}"/>
              </a:ext>
            </a:extLst>
          </p:cNvPr>
          <p:cNvSpPr>
            <a:spLocks noGrp="1"/>
          </p:cNvSpPr>
          <p:nvPr>
            <p:ph type="sldNum" sz="quarter" idx="5"/>
          </p:nvPr>
        </p:nvSpPr>
        <p:spPr/>
        <p:txBody>
          <a:bodyPr/>
          <a:lstStyle/>
          <a:p>
            <a:fld id="{60C99F7E-61C7-DA41-BA19-0FF186D008E1}" type="slidenum">
              <a:rPr lang="en-US" smtClean="0"/>
              <a:t>28</a:t>
            </a:fld>
            <a:endParaRPr lang="en-US"/>
          </a:p>
        </p:txBody>
      </p:sp>
      <p:sp>
        <p:nvSpPr>
          <p:cNvPr id="6" name="TextBox 5">
            <a:extLst>
              <a:ext uri="{FF2B5EF4-FFF2-40B4-BE49-F238E27FC236}">
                <a16:creationId xmlns:a16="http://schemas.microsoft.com/office/drawing/2014/main" id="{C73D851C-B93E-BFD5-B6A5-285690B28F88}"/>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47</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1:55-2:05p</a:t>
            </a:r>
          </a:p>
        </p:txBody>
      </p:sp>
    </p:spTree>
    <p:extLst>
      <p:ext uri="{BB962C8B-B14F-4D97-AF65-F5344CB8AC3E}">
        <p14:creationId xmlns:p14="http://schemas.microsoft.com/office/powerpoint/2010/main" val="1432076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30213"/>
            <a:ext cx="2862262" cy="1609725"/>
          </a:xfrm>
        </p:spPr>
      </p:sp>
      <p:sp>
        <p:nvSpPr>
          <p:cNvPr id="3" name="Notes Placeholder 2"/>
          <p:cNvSpPr>
            <a:spLocks noGrp="1"/>
          </p:cNvSpPr>
          <p:nvPr>
            <p:ph type="body" idx="1"/>
          </p:nvPr>
        </p:nvSpPr>
        <p:spPr>
          <a:xfrm>
            <a:off x="566738" y="2039938"/>
            <a:ext cx="5486400" cy="3600450"/>
          </a:xfrm>
        </p:spPr>
        <p:txBody>
          <a:bodyPr/>
          <a:lstStyle/>
          <a:p>
            <a:endParaRPr lang="en-US" dirty="0"/>
          </a:p>
          <a:p>
            <a:r>
              <a:rPr lang="en-US" dirty="0"/>
              <a:t>Slide 48 </a:t>
            </a:r>
          </a:p>
          <a:p>
            <a:endParaRPr lang="en-US" dirty="0"/>
          </a:p>
          <a:p>
            <a:pPr marL="171450" indent="-171450">
              <a:buFont typeface="Arial" panose="020B0604020202020204" pitchFamily="34" charset="0"/>
              <a:buChar char="•"/>
            </a:pPr>
            <a:r>
              <a:rPr lang="en-US" dirty="0"/>
              <a:t>Thank participants for attending and engaging.</a:t>
            </a:r>
          </a:p>
          <a:p>
            <a:pPr marL="171450" indent="-171450">
              <a:buFont typeface="Arial" panose="020B0604020202020204" pitchFamily="34" charset="0"/>
              <a:buChar char="•"/>
            </a:pPr>
            <a:r>
              <a:rPr lang="en-US" dirty="0"/>
              <a:t>Thank hospitality team and presenters.</a:t>
            </a:r>
          </a:p>
          <a:p>
            <a:pPr marL="171450" indent="-171450">
              <a:buFont typeface="Arial" panose="020B0604020202020204" pitchFamily="34" charset="0"/>
              <a:buChar char="•"/>
            </a:pPr>
            <a:endParaRPr lang="en-US" dirty="0"/>
          </a:p>
          <a:p>
            <a:r>
              <a:rPr lang="en-US" b="1" i="1" dirty="0"/>
              <a:t>Send off with a prayer for empowerment/enablement to minister to those that mourn.</a:t>
            </a:r>
          </a:p>
        </p:txBody>
      </p:sp>
      <p:sp>
        <p:nvSpPr>
          <p:cNvPr id="5" name="Slide Number Placeholder 4">
            <a:extLst>
              <a:ext uri="{FF2B5EF4-FFF2-40B4-BE49-F238E27FC236}">
                <a16:creationId xmlns:a16="http://schemas.microsoft.com/office/drawing/2014/main" id="{58079467-4024-44D6-3D9F-28ADB95B22DB}"/>
              </a:ext>
            </a:extLst>
          </p:cNvPr>
          <p:cNvSpPr>
            <a:spLocks noGrp="1"/>
          </p:cNvSpPr>
          <p:nvPr>
            <p:ph type="sldNum" sz="quarter" idx="5"/>
          </p:nvPr>
        </p:nvSpPr>
        <p:spPr/>
        <p:txBody>
          <a:bodyPr/>
          <a:lstStyle/>
          <a:p>
            <a:fld id="{60C99F7E-61C7-DA41-BA19-0FF186D008E1}" type="slidenum">
              <a:rPr lang="en-US" smtClean="0"/>
              <a:t>29</a:t>
            </a:fld>
            <a:endParaRPr lang="en-US"/>
          </a:p>
        </p:txBody>
      </p:sp>
      <p:sp>
        <p:nvSpPr>
          <p:cNvPr id="6" name="TextBox 5">
            <a:extLst>
              <a:ext uri="{FF2B5EF4-FFF2-40B4-BE49-F238E27FC236}">
                <a16:creationId xmlns:a16="http://schemas.microsoft.com/office/drawing/2014/main" id="{A6F064F1-D444-60EC-6D12-B2715BDCB27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FRED</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48</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2:05-2:15p</a:t>
            </a:r>
          </a:p>
        </p:txBody>
      </p:sp>
    </p:spTree>
    <p:extLst>
      <p:ext uri="{BB962C8B-B14F-4D97-AF65-F5344CB8AC3E}">
        <p14:creationId xmlns:p14="http://schemas.microsoft.com/office/powerpoint/2010/main" val="278787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09575"/>
            <a:ext cx="2860675" cy="1609725"/>
          </a:xfrm>
        </p:spPr>
      </p:sp>
      <p:sp>
        <p:nvSpPr>
          <p:cNvPr id="3" name="Notes Placeholder 2"/>
          <p:cNvSpPr>
            <a:spLocks noGrp="1"/>
          </p:cNvSpPr>
          <p:nvPr>
            <p:ph type="body" idx="1"/>
          </p:nvPr>
        </p:nvSpPr>
        <p:spPr>
          <a:xfrm>
            <a:off x="568325" y="2019300"/>
            <a:ext cx="5486400" cy="3600450"/>
          </a:xfrm>
        </p:spPr>
        <p:txBody>
          <a:bodyPr/>
          <a:lstStyle/>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25 – A biblical reflection on grief— [suggested: 2 Corinthians 1:3-11]</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5621A49-A2A3-8119-0AC6-71422804FAED}"/>
              </a:ext>
            </a:extLst>
          </p:cNvPr>
          <p:cNvSpPr>
            <a:spLocks noGrp="1"/>
          </p:cNvSpPr>
          <p:nvPr>
            <p:ph type="sldNum" sz="quarter" idx="5"/>
          </p:nvPr>
        </p:nvSpPr>
        <p:spPr/>
        <p:txBody>
          <a:bodyPr/>
          <a:lstStyle/>
          <a:p>
            <a:fld id="{60C99F7E-61C7-DA41-BA19-0FF186D008E1}" type="slidenum">
              <a:rPr lang="en-US" smtClean="0"/>
              <a:t>3</a:t>
            </a:fld>
            <a:endParaRPr lang="en-US"/>
          </a:p>
        </p:txBody>
      </p:sp>
      <p:sp>
        <p:nvSpPr>
          <p:cNvPr id="6" name="TextBox 5">
            <a:extLst>
              <a:ext uri="{FF2B5EF4-FFF2-40B4-BE49-F238E27FC236}">
                <a16:creationId xmlns:a16="http://schemas.microsoft.com/office/drawing/2014/main" id="{52CB8F9F-DA34-73EE-D266-D303928BDB64}"/>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CAROLYN</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25-26</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9:25-9:35a</a:t>
            </a:r>
          </a:p>
        </p:txBody>
      </p:sp>
    </p:spTree>
    <p:extLst>
      <p:ext uri="{BB962C8B-B14F-4D97-AF65-F5344CB8AC3E}">
        <p14:creationId xmlns:p14="http://schemas.microsoft.com/office/powerpoint/2010/main" val="1443952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23863"/>
            <a:ext cx="2862262" cy="1609725"/>
          </a:xfrm>
        </p:spPr>
      </p:sp>
      <p:sp>
        <p:nvSpPr>
          <p:cNvPr id="3" name="Notes Placeholder 2"/>
          <p:cNvSpPr>
            <a:spLocks noGrp="1"/>
          </p:cNvSpPr>
          <p:nvPr>
            <p:ph type="body" idx="1"/>
          </p:nvPr>
        </p:nvSpPr>
        <p:spPr>
          <a:xfrm>
            <a:off x="566738" y="2033588"/>
            <a:ext cx="5486400" cy="3600450"/>
          </a:xfrm>
        </p:spPr>
        <p:txBody>
          <a:bodyPr/>
          <a:lstStyle/>
          <a:p>
            <a:endParaRPr lang="en-US" dirty="0"/>
          </a:p>
        </p:txBody>
      </p:sp>
      <p:sp>
        <p:nvSpPr>
          <p:cNvPr id="5" name="Slide Number Placeholder 4">
            <a:extLst>
              <a:ext uri="{FF2B5EF4-FFF2-40B4-BE49-F238E27FC236}">
                <a16:creationId xmlns:a16="http://schemas.microsoft.com/office/drawing/2014/main" id="{85C14235-BEA3-AFCF-BD8E-C9A64D28004E}"/>
              </a:ext>
            </a:extLst>
          </p:cNvPr>
          <p:cNvSpPr>
            <a:spLocks noGrp="1"/>
          </p:cNvSpPr>
          <p:nvPr>
            <p:ph type="sldNum" sz="quarter" idx="5"/>
          </p:nvPr>
        </p:nvSpPr>
        <p:spPr/>
        <p:txBody>
          <a:bodyPr/>
          <a:lstStyle/>
          <a:p>
            <a:fld id="{60C99F7E-61C7-DA41-BA19-0FF186D008E1}" type="slidenum">
              <a:rPr lang="en-US" smtClean="0"/>
              <a:t>30</a:t>
            </a:fld>
            <a:endParaRPr lang="en-US"/>
          </a:p>
        </p:txBody>
      </p:sp>
    </p:spTree>
    <p:extLst>
      <p:ext uri="{BB962C8B-B14F-4D97-AF65-F5344CB8AC3E}">
        <p14:creationId xmlns:p14="http://schemas.microsoft.com/office/powerpoint/2010/main" val="1677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450850"/>
            <a:ext cx="2859087" cy="1609725"/>
          </a:xfrm>
        </p:spPr>
      </p:sp>
      <p:sp>
        <p:nvSpPr>
          <p:cNvPr id="3" name="Notes Placeholder 2"/>
          <p:cNvSpPr>
            <a:spLocks noGrp="1"/>
          </p:cNvSpPr>
          <p:nvPr>
            <p:ph type="body" idx="1"/>
          </p:nvPr>
        </p:nvSpPr>
        <p:spPr>
          <a:xfrm>
            <a:off x="569913" y="2060575"/>
            <a:ext cx="5486400" cy="3600450"/>
          </a:xfrm>
        </p:spPr>
        <p:txBody>
          <a:bodyPr/>
          <a:lstStyle/>
          <a:p>
            <a:pPr marL="9525" marR="0" indent="9525">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26 – 2 Corinthians 1:3-5</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Prayer</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D7FAF571-8C07-21A0-A0C5-58E595B22976}"/>
              </a:ext>
            </a:extLst>
          </p:cNvPr>
          <p:cNvSpPr>
            <a:spLocks noGrp="1"/>
          </p:cNvSpPr>
          <p:nvPr>
            <p:ph type="sldNum" sz="quarter" idx="5"/>
          </p:nvPr>
        </p:nvSpPr>
        <p:spPr/>
        <p:txBody>
          <a:bodyPr/>
          <a:lstStyle/>
          <a:p>
            <a:fld id="{60C99F7E-61C7-DA41-BA19-0FF186D008E1}" type="slidenum">
              <a:rPr lang="en-US" smtClean="0"/>
              <a:t>4</a:t>
            </a:fld>
            <a:endParaRPr lang="en-US"/>
          </a:p>
        </p:txBody>
      </p:sp>
      <p:sp>
        <p:nvSpPr>
          <p:cNvPr id="6" name="TextBox 5">
            <a:extLst>
              <a:ext uri="{FF2B5EF4-FFF2-40B4-BE49-F238E27FC236}">
                <a16:creationId xmlns:a16="http://schemas.microsoft.com/office/drawing/2014/main" id="{588A7CB9-2208-0628-25AB-8CB35B598AB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CAROLYN</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25-26</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9:25-9:35a</a:t>
            </a:r>
          </a:p>
        </p:txBody>
      </p:sp>
    </p:spTree>
    <p:extLst>
      <p:ext uri="{BB962C8B-B14F-4D97-AF65-F5344CB8AC3E}">
        <p14:creationId xmlns:p14="http://schemas.microsoft.com/office/powerpoint/2010/main" val="130601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30213"/>
            <a:ext cx="2862262" cy="1609725"/>
          </a:xfrm>
        </p:spPr>
      </p:sp>
      <p:sp>
        <p:nvSpPr>
          <p:cNvPr id="3" name="Notes Placeholder 2"/>
          <p:cNvSpPr>
            <a:spLocks noGrp="1"/>
          </p:cNvSpPr>
          <p:nvPr>
            <p:ph type="body" idx="1"/>
          </p:nvPr>
        </p:nvSpPr>
        <p:spPr>
          <a:xfrm>
            <a:off x="566738" y="2470244"/>
            <a:ext cx="5486400" cy="3600450"/>
          </a:xfrm>
        </p:spPr>
        <p:txBody>
          <a:bodyPr/>
          <a:lstStyle/>
          <a:p>
            <a:pPr marL="9525" marR="0" indent="952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27 – Think back to a grief that you experienced. Then, if comfortable, </a:t>
            </a:r>
            <a:r>
              <a:rPr lang="en-CA"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briefly</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share with tablemates: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someone said to you that either helped or irritated or even hurt you.</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someone did for you that helped or didn’t help you in your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you have said or done that you know has been appreciated by someone who is grieving.</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r>
              <a:rPr lang="en-CA"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Then:</a:t>
            </a:r>
          </a:p>
          <a:p>
            <a:pPr marL="9525" indent="9525"/>
            <a:r>
              <a:rPr lang="en-CA"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did you learn from your tablemates?</a:t>
            </a:r>
            <a:endParaRPr lang="en-CA"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82CC01C-3FFB-D149-E419-9A615952E5D5}"/>
              </a:ext>
            </a:extLst>
          </p:cNvPr>
          <p:cNvSpPr>
            <a:spLocks noGrp="1"/>
          </p:cNvSpPr>
          <p:nvPr>
            <p:ph type="sldNum" sz="quarter" idx="5"/>
          </p:nvPr>
        </p:nvSpPr>
        <p:spPr/>
        <p:txBody>
          <a:bodyPr/>
          <a:lstStyle/>
          <a:p>
            <a:fld id="{60C99F7E-61C7-DA41-BA19-0FF186D008E1}" type="slidenum">
              <a:rPr lang="en-US" smtClean="0"/>
              <a:t>5</a:t>
            </a:fld>
            <a:endParaRPr lang="en-US"/>
          </a:p>
        </p:txBody>
      </p:sp>
      <p:sp>
        <p:nvSpPr>
          <p:cNvPr id="6" name="TextBox 5">
            <a:extLst>
              <a:ext uri="{FF2B5EF4-FFF2-40B4-BE49-F238E27FC236}">
                <a16:creationId xmlns:a16="http://schemas.microsoft.com/office/drawing/2014/main" id="{15DF28DE-6C6C-6869-E9D9-FF230257793E}"/>
              </a:ext>
            </a:extLst>
          </p:cNvPr>
          <p:cNvSpPr txBox="1"/>
          <p:nvPr/>
        </p:nvSpPr>
        <p:spPr>
          <a:xfrm>
            <a:off x="4713194" y="450850"/>
            <a:ext cx="1578068" cy="1877437"/>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27</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9:35-9:55a</a:t>
            </a:r>
          </a:p>
          <a:p>
            <a:endParaRPr lang="en-US" sz="1400" i="1" dirty="0">
              <a:latin typeface="Times New Roman" panose="02020603050405020304" pitchFamily="18" charset="0"/>
              <a:cs typeface="Times New Roman" panose="02020603050405020304" pitchFamily="18" charset="0"/>
            </a:endParaRPr>
          </a:p>
          <a:p>
            <a:pPr algn="r"/>
            <a:r>
              <a:rPr lang="en-US" sz="1400" b="1" i="1" dirty="0">
                <a:latin typeface="Times New Roman" panose="02020603050405020304" pitchFamily="18" charset="0"/>
                <a:cs typeface="Times New Roman" panose="02020603050405020304" pitchFamily="18" charset="0"/>
              </a:rPr>
              <a:t>Feedback</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9:55-10:15a</a:t>
            </a:r>
          </a:p>
        </p:txBody>
      </p:sp>
    </p:spTree>
    <p:extLst>
      <p:ext uri="{BB962C8B-B14F-4D97-AF65-F5344CB8AC3E}">
        <p14:creationId xmlns:p14="http://schemas.microsoft.com/office/powerpoint/2010/main" val="367112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23863"/>
            <a:ext cx="2860675" cy="1609725"/>
          </a:xfrm>
        </p:spPr>
      </p:sp>
      <p:sp>
        <p:nvSpPr>
          <p:cNvPr id="3" name="Notes Placeholder 2"/>
          <p:cNvSpPr>
            <a:spLocks noGrp="1"/>
          </p:cNvSpPr>
          <p:nvPr>
            <p:ph type="body" idx="1"/>
          </p:nvPr>
        </p:nvSpPr>
        <p:spPr>
          <a:xfrm>
            <a:off x="568325" y="2033588"/>
            <a:ext cx="5486400" cy="3600450"/>
          </a:xfrm>
        </p:spPr>
        <p:txBody>
          <a:bodyPr/>
          <a:lstStyle/>
          <a:p>
            <a:pPr marL="9525" marR="0" indent="9525">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28 – </a:t>
            </a:r>
            <a:r>
              <a:rPr lang="en-CA"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Wolterstorff</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quote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comfort me, you have to come close. Come sit beside me on my mourning bench.”</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139950" marR="0">
              <a:spcBef>
                <a:spcPts val="0"/>
              </a:spcBef>
              <a:spcAft>
                <a:spcPts val="0"/>
              </a:spcAft>
            </a:pPr>
            <a:r>
              <a:rPr lang="en-CA" sz="1000" dirty="0" err="1">
                <a:effectLst/>
                <a:latin typeface="Times New Roman" panose="02020603050405020304" pitchFamily="18" charset="0"/>
                <a:ea typeface="Calibri" panose="020F0502020204030204" pitchFamily="34" charset="0"/>
                <a:cs typeface="Times New Roman" panose="02020603050405020304" pitchFamily="18" charset="0"/>
              </a:rPr>
              <a:t>Wolterstorff</a:t>
            </a: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 Nicholas. </a:t>
            </a:r>
            <a:r>
              <a:rPr lang="en-CA" sz="1000" u="sng" dirty="0">
                <a:effectLst/>
                <a:latin typeface="Times New Roman" panose="02020603050405020304" pitchFamily="18" charset="0"/>
                <a:ea typeface="Calibri" panose="020F0502020204030204" pitchFamily="34" charset="0"/>
                <a:cs typeface="Times New Roman" panose="02020603050405020304" pitchFamily="18" charset="0"/>
              </a:rPr>
              <a:t>Lament for a Son</a:t>
            </a: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 Grand Rapids: Eerdmans Publishing, 1987, 34.</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0EC0EF2-C659-C282-AD03-65F33B54FF0D}"/>
              </a:ext>
            </a:extLst>
          </p:cNvPr>
          <p:cNvSpPr>
            <a:spLocks noGrp="1"/>
          </p:cNvSpPr>
          <p:nvPr>
            <p:ph type="sldNum" sz="quarter" idx="5"/>
          </p:nvPr>
        </p:nvSpPr>
        <p:spPr/>
        <p:txBody>
          <a:bodyPr/>
          <a:lstStyle/>
          <a:p>
            <a:fld id="{60C99F7E-61C7-DA41-BA19-0FF186D008E1}" type="slidenum">
              <a:rPr lang="en-US" smtClean="0"/>
              <a:t>6</a:t>
            </a:fld>
            <a:endParaRPr lang="en-US"/>
          </a:p>
        </p:txBody>
      </p:sp>
      <p:sp>
        <p:nvSpPr>
          <p:cNvPr id="7" name="TextBox 6">
            <a:extLst>
              <a:ext uri="{FF2B5EF4-FFF2-40B4-BE49-F238E27FC236}">
                <a16:creationId xmlns:a16="http://schemas.microsoft.com/office/drawing/2014/main" id="{66020CF4-583C-9798-6630-56FEBCC15882}"/>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28-29</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10:15-10:35a</a:t>
            </a:r>
          </a:p>
        </p:txBody>
      </p:sp>
    </p:spTree>
    <p:extLst>
      <p:ext uri="{BB962C8B-B14F-4D97-AF65-F5344CB8AC3E}">
        <p14:creationId xmlns:p14="http://schemas.microsoft.com/office/powerpoint/2010/main" val="74258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Brene</a:t>
            </a:r>
            <a:r>
              <a:rPr lang="en-US" dirty="0"/>
              <a:t> Brown, Empathy vs sympathy</a:t>
            </a:r>
          </a:p>
        </p:txBody>
      </p:sp>
      <p:sp>
        <p:nvSpPr>
          <p:cNvPr id="4" name="Slide Number Placeholder 3"/>
          <p:cNvSpPr>
            <a:spLocks noGrp="1"/>
          </p:cNvSpPr>
          <p:nvPr>
            <p:ph type="sldNum" sz="quarter" idx="5"/>
          </p:nvPr>
        </p:nvSpPr>
        <p:spPr/>
        <p:txBody>
          <a:bodyPr/>
          <a:lstStyle/>
          <a:p>
            <a:fld id="{60C99F7E-61C7-DA41-BA19-0FF186D008E1}" type="slidenum">
              <a:rPr lang="en-US" smtClean="0"/>
              <a:pPr/>
              <a:t>7</a:t>
            </a:fld>
            <a:endParaRPr lang="en-US" dirty="0"/>
          </a:p>
        </p:txBody>
      </p:sp>
    </p:spTree>
    <p:extLst>
      <p:ext uri="{BB962C8B-B14F-4D97-AF65-F5344CB8AC3E}">
        <p14:creationId xmlns:p14="http://schemas.microsoft.com/office/powerpoint/2010/main" val="109591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30213"/>
            <a:ext cx="2862262" cy="1609725"/>
          </a:xfrm>
        </p:spPr>
      </p:sp>
      <p:sp>
        <p:nvSpPr>
          <p:cNvPr id="3" name="Notes Placeholder 2"/>
          <p:cNvSpPr>
            <a:spLocks noGrp="1"/>
          </p:cNvSpPr>
          <p:nvPr>
            <p:ph type="body" idx="1"/>
          </p:nvPr>
        </p:nvSpPr>
        <p:spPr>
          <a:xfrm>
            <a:off x="566738" y="2039938"/>
            <a:ext cx="5486400" cy="4157823"/>
          </a:xfrm>
        </p:spPr>
        <p:txBody>
          <a:bodyPr/>
          <a:lstStyle/>
          <a:p>
            <a:pPr>
              <a:tabLst>
                <a:tab pos="990600" algn="r"/>
                <a:tab pos="1080135" algn="l"/>
                <a:tab pos="1530350" algn="r"/>
                <a:tab pos="1710690"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990600" algn="r"/>
                <a:tab pos="1080135" algn="l"/>
                <a:tab pos="1530350" algn="r"/>
                <a:tab pos="1710690"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29</a:t>
            </a:r>
            <a:r>
              <a:rPr lang="en-CA" dirty="0">
                <a:latin typeface="Times New Roman" panose="02020603050405020304" pitchFamily="18" charset="0"/>
                <a:ea typeface="Calibri" panose="020F0502020204030204" pitchFamily="34" charset="0"/>
                <a:cs typeface="Times New Roman" panose="02020603050405020304" pitchFamily="18" charset="0"/>
              </a:rPr>
              <a:t> - </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Principles of helping</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44475" marR="0" indent="-24447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Be available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“Our availability speaks . . . of our love, sympathy and care” (</a:t>
            </a:r>
            <a:r>
              <a:rPr lang="en-CA" sz="1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Dau</a:t>
            </a: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2002, 228).</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 a non-anxious presence; present and attentive, in the moment.</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244475" marR="0" indent="-24447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Be authentic</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is important for simply being ‘fully human’ to discover our hearts, to know our affections, to discern our emotions, so that we can truly love God with heart, mind and strength, and our neighbor as ourselves” (Hastings 2016, 35).</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Don’t spiritualize grief. “Since my diagnosis with cancer, I’ve found that my fellow Christians know how to rejoice about answered prayer and also how to petition God for help, but many don’t know what to do when I express sorrow and loss or talk about death” (Billings 2015, 41).</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244475" marR="0" indent="-24447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Be patient</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“Mourning is a process, not an event” (Wolfelt 1996, quoted in Arnold 2018, 22).</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Recognize that the griever will never return to the state prior to loss. They will now need to search out a new normal, which takes time. </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244475" marR="0" indent="-24447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Be Christ-like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comfort we give . . . isn’t the ‘you can do it’ and ‘everything will be okay’ comfort of the world. . . It doesn’t sugar-coat or wish things away. Instead, it seeks hope and help outside of our own strength and in the only One who can save. It’s grounded in the glad news of who Christ is and what he descended to do” (Fox 2018).</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357188" marR="0" lvl="0" indent="-163513">
              <a:spcBef>
                <a:spcPts val="0"/>
              </a:spcBef>
              <a:spcAft>
                <a:spcPts val="0"/>
              </a:spcAft>
              <a:buFont typeface="Symbol" pitchFamily="2" charset="2"/>
              <a:buChar char=""/>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Sometimes we need to hold the griever in our embrace (figuratively or literally), allowing them to “borrow” strength and courage for the journey (Cash 2015, 3).</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FA30FD7-1DC0-BFE3-9996-0FBD103C6328}"/>
              </a:ext>
            </a:extLst>
          </p:cNvPr>
          <p:cNvSpPr>
            <a:spLocks noGrp="1"/>
          </p:cNvSpPr>
          <p:nvPr>
            <p:ph type="sldNum" sz="quarter" idx="5"/>
          </p:nvPr>
        </p:nvSpPr>
        <p:spPr/>
        <p:txBody>
          <a:bodyPr/>
          <a:lstStyle/>
          <a:p>
            <a:fld id="{60C99F7E-61C7-DA41-BA19-0FF186D008E1}" type="slidenum">
              <a:rPr lang="en-US" smtClean="0"/>
              <a:t>8</a:t>
            </a:fld>
            <a:endParaRPr lang="en-US"/>
          </a:p>
        </p:txBody>
      </p:sp>
      <p:sp>
        <p:nvSpPr>
          <p:cNvPr id="7" name="TextBox 6">
            <a:extLst>
              <a:ext uri="{FF2B5EF4-FFF2-40B4-BE49-F238E27FC236}">
                <a16:creationId xmlns:a16="http://schemas.microsoft.com/office/drawing/2014/main" id="{2D9757A7-FE46-68DC-BE72-0D1E890AD277}"/>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28-29</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10:15-10:35a</a:t>
            </a:r>
          </a:p>
        </p:txBody>
      </p:sp>
    </p:spTree>
    <p:extLst>
      <p:ext uri="{BB962C8B-B14F-4D97-AF65-F5344CB8AC3E}">
        <p14:creationId xmlns:p14="http://schemas.microsoft.com/office/powerpoint/2010/main" val="364363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44500"/>
            <a:ext cx="2860675" cy="1609725"/>
          </a:xfrm>
        </p:spPr>
      </p:sp>
      <p:sp>
        <p:nvSpPr>
          <p:cNvPr id="3" name="Notes Placeholder 2"/>
          <p:cNvSpPr>
            <a:spLocks noGrp="1"/>
          </p:cNvSpPr>
          <p:nvPr>
            <p:ph type="body" idx="1"/>
          </p:nvPr>
        </p:nvSpPr>
        <p:spPr>
          <a:xfrm>
            <a:off x="568325" y="2054225"/>
            <a:ext cx="5486400" cy="3600450"/>
          </a:xfrm>
        </p:spPr>
        <p:txBody>
          <a:bodyPr/>
          <a:lstStyle/>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30 – Coffee break x 20 minutes.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10F5D0EF-B5D9-B731-21EE-6A24E48BA3CB}"/>
              </a:ext>
            </a:extLst>
          </p:cNvPr>
          <p:cNvSpPr>
            <a:spLocks noGrp="1"/>
          </p:cNvSpPr>
          <p:nvPr>
            <p:ph type="sldNum" sz="quarter" idx="5"/>
          </p:nvPr>
        </p:nvSpPr>
        <p:spPr/>
        <p:txBody>
          <a:bodyPr/>
          <a:lstStyle/>
          <a:p>
            <a:fld id="{60C99F7E-61C7-DA41-BA19-0FF186D008E1}" type="slidenum">
              <a:rPr lang="en-US" smtClean="0"/>
              <a:t>9</a:t>
            </a:fld>
            <a:endParaRPr lang="en-US"/>
          </a:p>
        </p:txBody>
      </p:sp>
      <p:sp>
        <p:nvSpPr>
          <p:cNvPr id="6" name="TextBox 5">
            <a:extLst>
              <a:ext uri="{FF2B5EF4-FFF2-40B4-BE49-F238E27FC236}">
                <a16:creationId xmlns:a16="http://schemas.microsoft.com/office/drawing/2014/main" id="{07D128D8-EC2A-D79E-1C14-03790E51DF74}"/>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30</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10:35-10:55a</a:t>
            </a:r>
          </a:p>
        </p:txBody>
      </p:sp>
    </p:spTree>
    <p:extLst>
      <p:ext uri="{BB962C8B-B14F-4D97-AF65-F5344CB8AC3E}">
        <p14:creationId xmlns:p14="http://schemas.microsoft.com/office/powerpoint/2010/main" val="356692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Friday, July 26,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8792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Friday, July 26,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9226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Friday, July 26,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5486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Friday, July 26,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9994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Friday, July 26,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37150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Friday, July 26,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8373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Friday, July 26,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74278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Friday, July 26,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0007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Friday, July 26,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98752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Friday, July 26,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9918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Friday, July 26,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6310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Friday, July 26,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685619750"/>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63" r:id="rId6"/>
    <p:sldLayoutId id="2147483858" r:id="rId7"/>
    <p:sldLayoutId id="2147483859" r:id="rId8"/>
    <p:sldLayoutId id="2147483860" r:id="rId9"/>
    <p:sldLayoutId id="2147483862" r:id="rId10"/>
    <p:sldLayoutId id="214748386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jfDyTUiL8xs?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pixabay.com/en/help-hand-isolated-charity-sticker-265525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pixabay.com/en/help-hand-isolated-charity-sticker-265525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pixabay.com/en/help-hand-isolated-charity-sticker-265525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pixabay.com/en/help-hand-isolated-charity-sticker-265525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pixabay.com/en/question-mark-question-response-101998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pixabay.com/en/crowd-of-people-crowd-football-fans-148821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pixabay.com/en/rainbow-river-nature-landscape-242464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pexels.com/photo/photo-of-wooden-directional-sign-314681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pixabay.com/en/rainbow-river-nature-landscape-2424647/"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www.youtube.com/embed/GDl8euKhd3U?feature=oembed" TargetMode="Externa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thrillingdaysofyesteryear.blogspot.com/2016/10/terror-tv-blogathon-bellero-shield.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www.picserver.org/highway-signs2/e/emergency-plan.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wallpaperflare.com/dont-touch-artistic-typography-words-message-text-written-wallpaper-cthjt"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freepngimg.com/png/85354-text-question-blog-questions-logo-an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pixabay.com/en/feedback-white-male-3d-model-1889007/"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pxfuel.com/en/free-photo-xnyza"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aliem.com/2011/04/article-review-reframing-research-on/facdev/"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6.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nobaproject.com/modules/time-and-culture" TargetMode="External"/><Relationship Id="rId5" Type="http://schemas.openxmlformats.org/officeDocument/2006/relationships/image" Target="../media/image7.jpg"/><Relationship Id="rId4" Type="http://schemas.openxmlformats.org/officeDocument/2006/relationships/hyperlink" Target="https://wmconnection.blogspot.com/2016/11/leadership-lessons-for-women-volume-4.html"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1Evwgu369Jw?feature=oembed"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pngall.com/help-p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wallpaperflare.com/dont-touch-artistic-typography-words-message-text-written-wallpaper-cthj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217D-AF12-6FED-E8F7-DAFC8A005B06}"/>
              </a:ext>
            </a:extLst>
          </p:cNvPr>
          <p:cNvSpPr>
            <a:spLocks noGrp="1"/>
          </p:cNvSpPr>
          <p:nvPr>
            <p:ph type="ctrTitle" idx="4294967295"/>
          </p:nvPr>
        </p:nvSpPr>
        <p:spPr>
          <a:xfrm>
            <a:off x="6096000" y="1458913"/>
            <a:ext cx="5555172" cy="1970087"/>
          </a:xfrm>
        </p:spPr>
        <p:txBody>
          <a:bodyPr vert="horz" wrap="square" lIns="0" tIns="0" rIns="0" bIns="0" rtlCol="0" anchor="b" anchorCtr="0">
            <a:normAutofit/>
          </a:bodyPr>
          <a:lstStyle/>
          <a:p>
            <a:pPr algn="ctr">
              <a:lnSpc>
                <a:spcPct val="90000"/>
              </a:lnSpc>
            </a:pPr>
            <a:r>
              <a:rPr lang="en-US" b="1" dirty="0"/>
              <a:t>COMFORT YE MY PEOPLE</a:t>
            </a:r>
            <a:br>
              <a:rPr lang="en-US" sz="3500" dirty="0"/>
            </a:br>
            <a:br>
              <a:rPr lang="en-US" sz="1200" dirty="0"/>
            </a:br>
            <a:r>
              <a:rPr lang="en-US" sz="3000" spc="-150" dirty="0">
                <a:latin typeface="+mn-lt"/>
              </a:rPr>
              <a:t>A Grief Care Workshop</a:t>
            </a:r>
          </a:p>
        </p:txBody>
      </p:sp>
      <p:sp>
        <p:nvSpPr>
          <p:cNvPr id="3" name="Subtitle 2">
            <a:extLst>
              <a:ext uri="{FF2B5EF4-FFF2-40B4-BE49-F238E27FC236}">
                <a16:creationId xmlns:a16="http://schemas.microsoft.com/office/drawing/2014/main" id="{179FB862-414E-42CB-A53C-FA112DCA8158}"/>
              </a:ext>
            </a:extLst>
          </p:cNvPr>
          <p:cNvSpPr>
            <a:spLocks noGrp="1"/>
          </p:cNvSpPr>
          <p:nvPr>
            <p:ph type="subTitle" idx="4294967295"/>
          </p:nvPr>
        </p:nvSpPr>
        <p:spPr>
          <a:xfrm>
            <a:off x="6455521" y="3939049"/>
            <a:ext cx="5014912" cy="993775"/>
          </a:xfrm>
        </p:spPr>
        <p:txBody>
          <a:bodyPr vert="horz" lIns="0" tIns="0" rIns="0" bIns="0" rtlCol="0">
            <a:normAutofit fontScale="92500" lnSpcReduction="20000"/>
          </a:bodyPr>
          <a:lstStyle/>
          <a:p>
            <a:pPr marL="0" indent="0" algn="ctr">
              <a:lnSpc>
                <a:spcPct val="110000"/>
              </a:lnSpc>
              <a:buNone/>
            </a:pPr>
            <a:r>
              <a:rPr lang="en-US" sz="1800" spc="0" dirty="0">
                <a:solidFill>
                  <a:schemeClr val="tx2">
                    <a:lumMod val="90000"/>
                  </a:schemeClr>
                </a:solidFill>
              </a:rPr>
              <a:t>Northridge Community Church SA</a:t>
            </a:r>
          </a:p>
          <a:p>
            <a:pPr marL="0" indent="0" algn="ctr">
              <a:lnSpc>
                <a:spcPct val="110000"/>
              </a:lnSpc>
              <a:buNone/>
            </a:pPr>
            <a:r>
              <a:rPr lang="en-US" sz="1800" spc="0" dirty="0">
                <a:solidFill>
                  <a:schemeClr val="tx2">
                    <a:lumMod val="90000"/>
                  </a:schemeClr>
                </a:solidFill>
              </a:rPr>
              <a:t>March 31 and April 1, 2023</a:t>
            </a:r>
          </a:p>
          <a:p>
            <a:pPr marL="0" indent="0" algn="ctr">
              <a:lnSpc>
                <a:spcPct val="110000"/>
              </a:lnSpc>
              <a:buNone/>
            </a:pPr>
            <a:r>
              <a:rPr lang="en-US" sz="1800" spc="0" dirty="0">
                <a:solidFill>
                  <a:schemeClr val="tx2">
                    <a:lumMod val="90000"/>
                  </a:schemeClr>
                </a:solidFill>
              </a:rPr>
              <a:t>Day 2</a:t>
            </a:r>
          </a:p>
        </p:txBody>
      </p:sp>
      <p:pic>
        <p:nvPicPr>
          <p:cNvPr id="4" name="Picture 3" descr="Cherry blossoms">
            <a:extLst>
              <a:ext uri="{FF2B5EF4-FFF2-40B4-BE49-F238E27FC236}">
                <a16:creationId xmlns:a16="http://schemas.microsoft.com/office/drawing/2014/main" id="{64651FE4-306D-D833-70A3-D9ACA8AB5701}"/>
              </a:ext>
            </a:extLst>
          </p:cNvPr>
          <p:cNvPicPr>
            <a:picLocks noChangeAspect="1"/>
          </p:cNvPicPr>
          <p:nvPr/>
        </p:nvPicPr>
        <p:blipFill rotWithShape="1">
          <a:blip r:embed="rId3"/>
          <a:srcRect l="8321" r="34216" b="-1"/>
          <a:stretch/>
        </p:blipFill>
        <p:spPr>
          <a:xfrm>
            <a:off x="899058" y="720000"/>
            <a:ext cx="4656684" cy="5409338"/>
          </a:xfrm>
          <a:custGeom>
            <a:avLst/>
            <a:gdLst/>
            <a:ahLst/>
            <a:cxnLst/>
            <a:rect l="l" t="t" r="r" b="b"/>
            <a:pathLst>
              <a:path w="5014800" h="5409338">
                <a:moveTo>
                  <a:pt x="0" y="0"/>
                </a:moveTo>
                <a:lnTo>
                  <a:pt x="5014800" y="0"/>
                </a:lnTo>
                <a:lnTo>
                  <a:pt x="5014800" y="5409338"/>
                </a:lnTo>
                <a:lnTo>
                  <a:pt x="0" y="5409338"/>
                </a:lnTo>
                <a:close/>
              </a:path>
            </a:pathLst>
          </a:custGeom>
        </p:spPr>
      </p:pic>
      <p:pic>
        <p:nvPicPr>
          <p:cNvPr id="6" name="Picture 5" descr="A picture containing text, sign&#10;&#10;Description automatically generated">
            <a:extLst>
              <a:ext uri="{FF2B5EF4-FFF2-40B4-BE49-F238E27FC236}">
                <a16:creationId xmlns:a16="http://schemas.microsoft.com/office/drawing/2014/main" id="{D07BBE12-EA1E-CD5D-D0C9-535EB2AE490A}"/>
              </a:ext>
            </a:extLst>
          </p:cNvPr>
          <p:cNvPicPr>
            <a:picLocks noChangeAspect="1"/>
          </p:cNvPicPr>
          <p:nvPr/>
        </p:nvPicPr>
        <p:blipFill>
          <a:blip r:embed="rId4"/>
          <a:stretch>
            <a:fillRect/>
          </a:stretch>
        </p:blipFill>
        <p:spPr>
          <a:xfrm>
            <a:off x="9299151" y="5651193"/>
            <a:ext cx="2439517" cy="956290"/>
          </a:xfrm>
          <a:prstGeom prst="rect">
            <a:avLst/>
          </a:prstGeom>
          <a:solidFill>
            <a:schemeClr val="tx1"/>
          </a:solidFill>
        </p:spPr>
      </p:pic>
    </p:spTree>
    <p:extLst>
      <p:ext uri="{BB962C8B-B14F-4D97-AF65-F5344CB8AC3E}">
        <p14:creationId xmlns:p14="http://schemas.microsoft.com/office/powerpoint/2010/main" val="407082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Carol Burnett and Robin Williams -The Funeral">
            <a:hlinkClick r:id="" action="ppaction://media"/>
            <a:extLst>
              <a:ext uri="{FF2B5EF4-FFF2-40B4-BE49-F238E27FC236}">
                <a16:creationId xmlns:a16="http://schemas.microsoft.com/office/drawing/2014/main" id="{446BA1F2-7357-65B3-7A61-2AC6DAE3B858}"/>
              </a:ext>
            </a:extLst>
          </p:cNvPr>
          <p:cNvPicPr>
            <a:picLocks noRot="1" noChangeAspect="1"/>
          </p:cNvPicPr>
          <p:nvPr>
            <a:videoFile r:link="rId1"/>
          </p:nvPr>
        </p:nvPicPr>
        <p:blipFill>
          <a:blip r:embed="rId4"/>
          <a:stretch>
            <a:fillRect/>
          </a:stretch>
        </p:blipFill>
        <p:spPr>
          <a:xfrm>
            <a:off x="1863306" y="254479"/>
            <a:ext cx="8465387" cy="6349041"/>
          </a:xfrm>
          <a:prstGeom prst="rect">
            <a:avLst/>
          </a:prstGeom>
        </p:spPr>
      </p:pic>
    </p:spTree>
    <p:extLst>
      <p:ext uri="{BB962C8B-B14F-4D97-AF65-F5344CB8AC3E}">
        <p14:creationId xmlns:p14="http://schemas.microsoft.com/office/powerpoint/2010/main" val="115127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7A9CF7D-503A-E8AA-8578-A0C6300D5335}"/>
              </a:ext>
            </a:extLst>
          </p:cNvPr>
          <p:cNvPicPr>
            <a:picLocks noChangeAspect="1"/>
          </p:cNvPicPr>
          <p:nvPr/>
        </p:nvPicPr>
        <p:blipFill rotWithShape="1">
          <a:blip r:embed="rId3"/>
          <a:srcRect l="31373" t="37977" r="41612" b="8712"/>
          <a:stretch/>
        </p:blipFill>
        <p:spPr>
          <a:xfrm>
            <a:off x="3435476" y="184667"/>
            <a:ext cx="5050335" cy="6231466"/>
          </a:xfrm>
          <a:prstGeom prst="rect">
            <a:avLst/>
          </a:prstGeom>
        </p:spPr>
      </p:pic>
      <p:sp>
        <p:nvSpPr>
          <p:cNvPr id="4" name="TextBox 3">
            <a:extLst>
              <a:ext uri="{FF2B5EF4-FFF2-40B4-BE49-F238E27FC236}">
                <a16:creationId xmlns:a16="http://schemas.microsoft.com/office/drawing/2014/main" id="{582D2344-8BE9-DF8C-69B7-6D6A1B32F0DF}"/>
              </a:ext>
            </a:extLst>
          </p:cNvPr>
          <p:cNvSpPr txBox="1"/>
          <p:nvPr/>
        </p:nvSpPr>
        <p:spPr>
          <a:xfrm>
            <a:off x="8568267" y="6231467"/>
            <a:ext cx="3623733" cy="369332"/>
          </a:xfrm>
          <a:prstGeom prst="rect">
            <a:avLst/>
          </a:prstGeom>
          <a:noFill/>
        </p:spPr>
        <p:txBody>
          <a:bodyPr wrap="square" rtlCol="0">
            <a:spAutoFit/>
          </a:bodyPr>
          <a:lstStyle/>
          <a:p>
            <a:r>
              <a:rPr lang="en-US" dirty="0"/>
              <a:t>William Blake, </a:t>
            </a:r>
            <a:r>
              <a:rPr lang="en-US" i="1" dirty="0"/>
              <a:t>Job’s Comforters</a:t>
            </a:r>
            <a:endParaRPr lang="en-US" dirty="0"/>
          </a:p>
        </p:txBody>
      </p:sp>
    </p:spTree>
    <p:extLst>
      <p:ext uri="{BB962C8B-B14F-4D97-AF65-F5344CB8AC3E}">
        <p14:creationId xmlns:p14="http://schemas.microsoft.com/office/powerpoint/2010/main" val="417959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190395" y="889145"/>
            <a:ext cx="5014913" cy="1970087"/>
          </a:xfrm>
        </p:spPr>
        <p:txBody>
          <a:bodyPr vert="horz" wrap="square" lIns="0" tIns="0" rIns="0" bIns="0" rtlCol="0" anchor="b" anchorCtr="0">
            <a:normAutofit/>
          </a:bodyPr>
          <a:lstStyle/>
          <a:p>
            <a:pPr algn="ctr"/>
            <a:r>
              <a:rPr lang="en-US" sz="4800" spc="-100" dirty="0"/>
              <a:t>Practices of helping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974392" y="3707492"/>
            <a:ext cx="10032913" cy="2642508"/>
          </a:xfrm>
        </p:spPr>
        <p:txBody>
          <a:bodyPr vert="horz" lIns="0" tIns="0" rIns="0" bIns="0" rtlCol="0">
            <a:normAutofit/>
          </a:bodyPr>
          <a:lstStyle/>
          <a:p>
            <a:pPr marL="533400" indent="-533400">
              <a:lnSpc>
                <a:spcPct val="110000"/>
              </a:lnSpc>
              <a:buFont typeface="Wingdings" pitchFamily="2" charset="2"/>
              <a:buChar char="ü"/>
            </a:pPr>
            <a:r>
              <a:rPr lang="en-US" sz="4100" dirty="0">
                <a:solidFill>
                  <a:schemeClr val="tx1"/>
                </a:solidFill>
              </a:rPr>
              <a:t>What not to say/what to not to say</a:t>
            </a:r>
          </a:p>
          <a:p>
            <a:pPr algn="ctr">
              <a:lnSpc>
                <a:spcPct val="110000"/>
              </a:lnSpc>
            </a:pPr>
            <a:endParaRPr lang="en-US" sz="1300" dirty="0">
              <a:solidFill>
                <a:schemeClr val="tx2">
                  <a:lumMod val="90000"/>
                </a:schemeClr>
              </a:solidFill>
            </a:endParaRPr>
          </a:p>
        </p:txBody>
      </p:sp>
      <p:pic>
        <p:nvPicPr>
          <p:cNvPr id="7" name="Picture 6" descr="Icon&#10;&#10;Description automatically generated">
            <a:extLst>
              <a:ext uri="{FF2B5EF4-FFF2-40B4-BE49-F238E27FC236}">
                <a16:creationId xmlns:a16="http://schemas.microsoft.com/office/drawing/2014/main" id="{D10D4760-24CB-40ED-4F13-D664C7013E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650" r="3265"/>
          <a:stretch/>
        </p:blipFill>
        <p:spPr>
          <a:xfrm>
            <a:off x="7626947" y="508000"/>
            <a:ext cx="4301861" cy="3744686"/>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240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190395" y="889145"/>
            <a:ext cx="5014913" cy="1970087"/>
          </a:xfrm>
        </p:spPr>
        <p:txBody>
          <a:bodyPr vert="horz" wrap="square" lIns="0" tIns="0" rIns="0" bIns="0" rtlCol="0" anchor="b" anchorCtr="0">
            <a:normAutofit/>
          </a:bodyPr>
          <a:lstStyle/>
          <a:p>
            <a:pPr algn="ctr"/>
            <a:r>
              <a:rPr lang="en-US" sz="4800" spc="-100" dirty="0"/>
              <a:t>Practices of helping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974392" y="3707492"/>
            <a:ext cx="10032913" cy="2642508"/>
          </a:xfrm>
        </p:spPr>
        <p:txBody>
          <a:bodyPr vert="horz" lIns="0" tIns="0" rIns="0" bIns="0" rtlCol="0">
            <a:normAutofit/>
          </a:bodyPr>
          <a:lstStyle/>
          <a:p>
            <a:pPr marL="533400" indent="-533400">
              <a:lnSpc>
                <a:spcPct val="110000"/>
              </a:lnSpc>
              <a:buFont typeface="Wingdings" pitchFamily="2" charset="2"/>
              <a:buChar char="ü"/>
            </a:pPr>
            <a:r>
              <a:rPr lang="en-US" sz="4100" dirty="0">
                <a:solidFill>
                  <a:schemeClr val="tx1"/>
                </a:solidFill>
              </a:rPr>
              <a:t>What not to say/what to not to say</a:t>
            </a:r>
          </a:p>
          <a:p>
            <a:pPr algn="ctr">
              <a:lnSpc>
                <a:spcPct val="110000"/>
              </a:lnSpc>
            </a:pPr>
            <a:endParaRPr lang="en-US" sz="1300" dirty="0">
              <a:solidFill>
                <a:schemeClr val="tx2">
                  <a:lumMod val="90000"/>
                </a:schemeClr>
              </a:solidFill>
            </a:endParaRPr>
          </a:p>
        </p:txBody>
      </p:sp>
      <p:pic>
        <p:nvPicPr>
          <p:cNvPr id="7" name="Picture 6" descr="Icon&#10;&#10;Description automatically generated">
            <a:extLst>
              <a:ext uri="{FF2B5EF4-FFF2-40B4-BE49-F238E27FC236}">
                <a16:creationId xmlns:a16="http://schemas.microsoft.com/office/drawing/2014/main" id="{D10D4760-24CB-40ED-4F13-D664C7013E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650" r="3265"/>
          <a:stretch/>
        </p:blipFill>
        <p:spPr>
          <a:xfrm>
            <a:off x="7626947" y="508000"/>
            <a:ext cx="4301861" cy="3744686"/>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40114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190395" y="889145"/>
            <a:ext cx="5014913" cy="1970087"/>
          </a:xfrm>
        </p:spPr>
        <p:txBody>
          <a:bodyPr vert="horz" wrap="square" lIns="0" tIns="0" rIns="0" bIns="0" rtlCol="0" anchor="b" anchorCtr="0">
            <a:normAutofit/>
          </a:bodyPr>
          <a:lstStyle/>
          <a:p>
            <a:pPr algn="ctr"/>
            <a:r>
              <a:rPr lang="en-US" sz="4800" spc="-100" dirty="0"/>
              <a:t>Practices of helping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974393" y="3707492"/>
            <a:ext cx="8461830" cy="2642508"/>
          </a:xfrm>
        </p:spPr>
        <p:txBody>
          <a:bodyPr vert="horz" lIns="0" tIns="0" rIns="0" bIns="0" rtlCol="0">
            <a:normAutofit/>
          </a:bodyPr>
          <a:lstStyle/>
          <a:p>
            <a:pPr marL="533400" indent="-533400">
              <a:lnSpc>
                <a:spcPct val="110000"/>
              </a:lnSpc>
              <a:buFont typeface="Wingdings" pitchFamily="2" charset="2"/>
              <a:buChar char="ü"/>
            </a:pPr>
            <a:r>
              <a:rPr lang="en-US" sz="4100" dirty="0">
                <a:solidFill>
                  <a:schemeClr val="tx1"/>
                </a:solidFill>
              </a:rPr>
              <a:t>What not to say/what to say</a:t>
            </a:r>
          </a:p>
          <a:p>
            <a:pPr marL="533400" indent="-533400">
              <a:lnSpc>
                <a:spcPct val="110000"/>
              </a:lnSpc>
              <a:buFont typeface="Wingdings" pitchFamily="2" charset="2"/>
              <a:buChar char="ü"/>
            </a:pPr>
            <a:r>
              <a:rPr lang="en-US" sz="4100" dirty="0">
                <a:solidFill>
                  <a:schemeClr val="tx1"/>
                </a:solidFill>
              </a:rPr>
              <a:t>What not to do/what to do</a:t>
            </a:r>
          </a:p>
          <a:p>
            <a:pPr algn="ctr">
              <a:lnSpc>
                <a:spcPct val="110000"/>
              </a:lnSpc>
            </a:pPr>
            <a:endParaRPr lang="en-US" sz="1300" dirty="0">
              <a:solidFill>
                <a:schemeClr val="tx2">
                  <a:lumMod val="90000"/>
                </a:schemeClr>
              </a:solidFill>
            </a:endParaRPr>
          </a:p>
        </p:txBody>
      </p:sp>
      <p:pic>
        <p:nvPicPr>
          <p:cNvPr id="7" name="Picture 6" descr="Icon&#10;&#10;Description automatically generated">
            <a:extLst>
              <a:ext uri="{FF2B5EF4-FFF2-40B4-BE49-F238E27FC236}">
                <a16:creationId xmlns:a16="http://schemas.microsoft.com/office/drawing/2014/main" id="{D10D4760-24CB-40ED-4F13-D664C7013E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650" r="3265"/>
          <a:stretch/>
        </p:blipFill>
        <p:spPr>
          <a:xfrm>
            <a:off x="7626947" y="508000"/>
            <a:ext cx="4301861" cy="3744686"/>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4990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190395" y="889145"/>
            <a:ext cx="5014913" cy="1970087"/>
          </a:xfrm>
        </p:spPr>
        <p:txBody>
          <a:bodyPr vert="horz" wrap="square" lIns="0" tIns="0" rIns="0" bIns="0" rtlCol="0" anchor="b" anchorCtr="0">
            <a:normAutofit/>
          </a:bodyPr>
          <a:lstStyle/>
          <a:p>
            <a:pPr algn="ctr"/>
            <a:r>
              <a:rPr lang="en-US" sz="4800" spc="-100" dirty="0"/>
              <a:t>Practices of helping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974393" y="3707492"/>
            <a:ext cx="8461830" cy="2642508"/>
          </a:xfrm>
        </p:spPr>
        <p:txBody>
          <a:bodyPr vert="horz" lIns="0" tIns="0" rIns="0" bIns="0" rtlCol="0">
            <a:normAutofit fontScale="70000" lnSpcReduction="20000"/>
          </a:bodyPr>
          <a:lstStyle/>
          <a:p>
            <a:pPr marL="533400" indent="-533400">
              <a:lnSpc>
                <a:spcPct val="110000"/>
              </a:lnSpc>
              <a:buFont typeface="Wingdings" pitchFamily="2" charset="2"/>
              <a:buChar char="ü"/>
            </a:pPr>
            <a:r>
              <a:rPr lang="en-US" sz="5800" dirty="0">
                <a:solidFill>
                  <a:schemeClr val="tx1"/>
                </a:solidFill>
              </a:rPr>
              <a:t>What not to say/what to say</a:t>
            </a:r>
          </a:p>
          <a:p>
            <a:pPr marL="533400" indent="-533400">
              <a:lnSpc>
                <a:spcPct val="110000"/>
              </a:lnSpc>
              <a:buFont typeface="Wingdings" pitchFamily="2" charset="2"/>
              <a:buChar char="ü"/>
            </a:pPr>
            <a:r>
              <a:rPr lang="en-US" sz="5800" dirty="0">
                <a:solidFill>
                  <a:schemeClr val="tx1"/>
                </a:solidFill>
              </a:rPr>
              <a:t>What not to do/what to do</a:t>
            </a:r>
          </a:p>
          <a:p>
            <a:pPr marL="533400" indent="-533400">
              <a:lnSpc>
                <a:spcPct val="110000"/>
              </a:lnSpc>
              <a:buFont typeface="Wingdings" pitchFamily="2" charset="2"/>
              <a:buChar char="ü"/>
            </a:pPr>
            <a:r>
              <a:rPr lang="en-US" sz="5800" dirty="0">
                <a:solidFill>
                  <a:schemeClr val="tx1"/>
                </a:solidFill>
              </a:rPr>
              <a:t>What not to think/what to think</a:t>
            </a:r>
          </a:p>
          <a:p>
            <a:pPr algn="ctr">
              <a:lnSpc>
                <a:spcPct val="110000"/>
              </a:lnSpc>
            </a:pPr>
            <a:endParaRPr lang="en-US" sz="1300" dirty="0">
              <a:solidFill>
                <a:schemeClr val="tx2">
                  <a:lumMod val="90000"/>
                </a:schemeClr>
              </a:solidFill>
            </a:endParaRPr>
          </a:p>
        </p:txBody>
      </p:sp>
      <p:pic>
        <p:nvPicPr>
          <p:cNvPr id="7" name="Picture 6" descr="Icon&#10;&#10;Description automatically generated">
            <a:extLst>
              <a:ext uri="{FF2B5EF4-FFF2-40B4-BE49-F238E27FC236}">
                <a16:creationId xmlns:a16="http://schemas.microsoft.com/office/drawing/2014/main" id="{D10D4760-24CB-40ED-4F13-D664C7013E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650" r="3265"/>
          <a:stretch/>
        </p:blipFill>
        <p:spPr>
          <a:xfrm>
            <a:off x="7626947" y="508000"/>
            <a:ext cx="4301861" cy="3744686"/>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09103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0A18138A-D0FF-F9DD-508C-2DA9AC3BA0B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40348" y="790366"/>
            <a:ext cx="5350294" cy="5350294"/>
          </a:xfrm>
          <a:prstGeom prst="rect">
            <a:avLst/>
          </a:prstGeom>
        </p:spPr>
      </p:pic>
    </p:spTree>
    <p:extLst>
      <p:ext uri="{BB962C8B-B14F-4D97-AF65-F5344CB8AC3E}">
        <p14:creationId xmlns:p14="http://schemas.microsoft.com/office/powerpoint/2010/main" val="2882987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83E487D-AA59-02AA-6B9A-CCC85F0B19EC}"/>
              </a:ext>
            </a:extLst>
          </p:cNvPr>
          <p:cNvSpPr txBox="1"/>
          <p:nvPr/>
        </p:nvSpPr>
        <p:spPr>
          <a:xfrm>
            <a:off x="720000" y="2826327"/>
            <a:ext cx="4991962" cy="602674"/>
          </a:xfrm>
          <a:prstGeom prst="rect">
            <a:avLst/>
          </a:prstGeom>
        </p:spPr>
        <p:txBody>
          <a:bodyPr vert="horz" lIns="0" tIns="0" rIns="0" bIns="0" rtlCol="0">
            <a:noAutofit/>
          </a:bodyPr>
          <a:lstStyle/>
          <a:p>
            <a:pPr algn="ctr">
              <a:lnSpc>
                <a:spcPct val="120000"/>
              </a:lnSpc>
              <a:spcAft>
                <a:spcPts val="600"/>
              </a:spcAft>
              <a:buClr>
                <a:schemeClr val="accent4"/>
              </a:buClr>
            </a:pPr>
            <a:r>
              <a:rPr lang="en-US" sz="4800" spc="20" dirty="0">
                <a:latin typeface="+mj-lt"/>
              </a:rPr>
              <a:t>Lunch</a:t>
            </a:r>
          </a:p>
        </p:txBody>
      </p:sp>
      <p:pic>
        <p:nvPicPr>
          <p:cNvPr id="42" name="Picture 41" descr="Overhead of open lunch boxes">
            <a:extLst>
              <a:ext uri="{FF2B5EF4-FFF2-40B4-BE49-F238E27FC236}">
                <a16:creationId xmlns:a16="http://schemas.microsoft.com/office/drawing/2014/main" id="{1195ECA9-EB8E-407C-4B53-01FD8007E8AD}"/>
              </a:ext>
            </a:extLst>
          </p:cNvPr>
          <p:cNvPicPr>
            <a:picLocks noChangeAspect="1"/>
          </p:cNvPicPr>
          <p:nvPr/>
        </p:nvPicPr>
        <p:blipFill rotWithShape="1">
          <a:blip r:embed="rId3"/>
          <a:srcRect t="26967" r="1" b="14508"/>
          <a:stretch/>
        </p:blipFill>
        <p:spPr>
          <a:xfrm>
            <a:off x="6444525" y="1957198"/>
            <a:ext cx="5014800" cy="2934941"/>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394396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6640060" y="749705"/>
            <a:ext cx="5014912" cy="1552326"/>
          </a:xfrm>
        </p:spPr>
        <p:txBody>
          <a:bodyPr vert="horz" wrap="square" lIns="0" tIns="0" rIns="0" bIns="0" rtlCol="0" anchor="b" anchorCtr="0">
            <a:normAutofit/>
          </a:bodyPr>
          <a:lstStyle/>
          <a:p>
            <a:pPr algn="ctr">
              <a:lnSpc>
                <a:spcPct val="90000"/>
              </a:lnSpc>
            </a:pPr>
            <a:r>
              <a:rPr lang="en-US" sz="4800" spc="-100" dirty="0"/>
              <a:t>Particular considerations .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6640060" y="2770146"/>
            <a:ext cx="5014912" cy="3571648"/>
          </a:xfrm>
        </p:spPr>
        <p:txBody>
          <a:bodyPr vert="horz" lIns="0" tIns="0" rIns="0" bIns="0" rtlCol="0">
            <a:noAutofit/>
          </a:bodyPr>
          <a:lstStyle/>
          <a:p>
            <a:pPr marL="533400" indent="-533400">
              <a:lnSpc>
                <a:spcPct val="150000"/>
              </a:lnSpc>
              <a:spcBef>
                <a:spcPts val="0"/>
              </a:spcBef>
              <a:buFont typeface="Wingdings" pitchFamily="2" charset="2"/>
              <a:buChar char="ü"/>
            </a:pPr>
            <a:r>
              <a:rPr lang="en-US" sz="2400" dirty="0">
                <a:solidFill>
                  <a:schemeClr val="tx1"/>
                </a:solidFill>
              </a:rPr>
              <a:t>Various ages and stages of life</a:t>
            </a:r>
          </a:p>
          <a:p>
            <a:pPr marL="533400" indent="-533400">
              <a:lnSpc>
                <a:spcPct val="150000"/>
              </a:lnSpc>
              <a:spcBef>
                <a:spcPts val="0"/>
              </a:spcBef>
              <a:buFont typeface="Wingdings" pitchFamily="2" charset="2"/>
              <a:buChar char="ü"/>
            </a:pPr>
            <a:r>
              <a:rPr lang="en-US" sz="2400" dirty="0">
                <a:solidFill>
                  <a:schemeClr val="tx1"/>
                </a:solidFill>
              </a:rPr>
              <a:t>Gender and sexual orientation</a:t>
            </a:r>
          </a:p>
          <a:p>
            <a:pPr marL="533400" indent="-533400">
              <a:lnSpc>
                <a:spcPct val="150000"/>
              </a:lnSpc>
              <a:spcBef>
                <a:spcPts val="0"/>
              </a:spcBef>
              <a:buFont typeface="Wingdings" pitchFamily="2" charset="2"/>
              <a:buChar char="ü"/>
            </a:pPr>
            <a:r>
              <a:rPr lang="en-US" sz="2400" dirty="0">
                <a:solidFill>
                  <a:schemeClr val="tx1"/>
                </a:solidFill>
              </a:rPr>
              <a:t>Cultural differences</a:t>
            </a:r>
          </a:p>
          <a:p>
            <a:pPr marL="533400" indent="-533400">
              <a:lnSpc>
                <a:spcPct val="150000"/>
              </a:lnSpc>
              <a:spcBef>
                <a:spcPts val="0"/>
              </a:spcBef>
              <a:buFont typeface="Wingdings" pitchFamily="2" charset="2"/>
              <a:buChar char="ü"/>
            </a:pPr>
            <a:r>
              <a:rPr lang="en-US" sz="2400" dirty="0">
                <a:solidFill>
                  <a:schemeClr val="tx1"/>
                </a:solidFill>
              </a:rPr>
              <a:t>Mentally challenged persons</a:t>
            </a:r>
          </a:p>
          <a:p>
            <a:pPr marL="533400" indent="-533400">
              <a:lnSpc>
                <a:spcPct val="150000"/>
              </a:lnSpc>
              <a:spcBef>
                <a:spcPts val="0"/>
              </a:spcBef>
              <a:buFont typeface="Wingdings" pitchFamily="2" charset="2"/>
              <a:buChar char="ü"/>
            </a:pPr>
            <a:r>
              <a:rPr lang="en-US" sz="2400" dirty="0">
                <a:solidFill>
                  <a:schemeClr val="tx1"/>
                </a:solidFill>
              </a:rPr>
              <a:t>Disenfranchised grief</a:t>
            </a:r>
          </a:p>
          <a:p>
            <a:pPr marL="533400" indent="-533400">
              <a:lnSpc>
                <a:spcPct val="150000"/>
              </a:lnSpc>
              <a:spcBef>
                <a:spcPts val="0"/>
              </a:spcBef>
              <a:buFont typeface="Wingdings" pitchFamily="2" charset="2"/>
              <a:buChar char="ü"/>
            </a:pPr>
            <a:r>
              <a:rPr lang="en-US" sz="2400" dirty="0">
                <a:solidFill>
                  <a:schemeClr val="tx1"/>
                </a:solidFill>
              </a:rPr>
              <a:t>Faith /religious beliefs or not</a:t>
            </a:r>
          </a:p>
        </p:txBody>
      </p:sp>
      <p:pic>
        <p:nvPicPr>
          <p:cNvPr id="10" name="Picture 9" descr="A crowd of people&#10;&#10;Description automatically generated with medium confidence">
            <a:extLst>
              <a:ext uri="{FF2B5EF4-FFF2-40B4-BE49-F238E27FC236}">
                <a16:creationId xmlns:a16="http://schemas.microsoft.com/office/drawing/2014/main" id="{5F14ED4D-B517-EB91-3E86-167B197627E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828" r="21461" b="2"/>
          <a:stretch/>
        </p:blipFill>
        <p:spPr>
          <a:xfrm>
            <a:off x="720000" y="952905"/>
            <a:ext cx="5014800" cy="494352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6385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rainbow over a lake&#10;&#10;Description automatically generated with low confidence">
            <a:extLst>
              <a:ext uri="{FF2B5EF4-FFF2-40B4-BE49-F238E27FC236}">
                <a16:creationId xmlns:a16="http://schemas.microsoft.com/office/drawing/2014/main" id="{E87B1FDC-2256-67F6-1F64-5E753BCF19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7577" y="0"/>
            <a:ext cx="12425082" cy="7100047"/>
          </a:xfrm>
          <a:prstGeom prst="rect">
            <a:avLst/>
          </a:prstGeom>
        </p:spPr>
      </p:pic>
      <p:sp>
        <p:nvSpPr>
          <p:cNvPr id="17" name="TextBox 16">
            <a:extLst>
              <a:ext uri="{FF2B5EF4-FFF2-40B4-BE49-F238E27FC236}">
                <a16:creationId xmlns:a16="http://schemas.microsoft.com/office/drawing/2014/main" id="{950AB064-A04B-C9FB-3CA2-C6CDACD37EEA}"/>
              </a:ext>
            </a:extLst>
          </p:cNvPr>
          <p:cNvSpPr txBox="1"/>
          <p:nvPr/>
        </p:nvSpPr>
        <p:spPr>
          <a:xfrm>
            <a:off x="803563" y="277147"/>
            <a:ext cx="10584874" cy="4944943"/>
          </a:xfrm>
          <a:prstGeom prst="rect">
            <a:avLst/>
          </a:prstGeom>
          <a:noFill/>
        </p:spPr>
        <p:txBody>
          <a:bodyPr wrap="square" rtlCol="0">
            <a:spAutoFit/>
          </a:bodyPr>
          <a:lstStyle/>
          <a:p>
            <a:pPr algn="ctr"/>
            <a:r>
              <a:rPr lang="en-US" sz="3100" dirty="0">
                <a:solidFill>
                  <a:schemeClr val="tx2">
                    <a:lumMod val="10000"/>
                  </a:schemeClr>
                </a:solidFill>
              </a:rPr>
              <a:t>“The comfort of God in the midst of loss</a:t>
            </a:r>
          </a:p>
          <a:p>
            <a:pPr algn="ctr"/>
            <a:r>
              <a:rPr lang="en-US" sz="3100" dirty="0">
                <a:solidFill>
                  <a:schemeClr val="tx2">
                    <a:lumMod val="10000"/>
                  </a:schemeClr>
                </a:solidFill>
              </a:rPr>
              <a:t>is extended to </a:t>
            </a:r>
            <a:r>
              <a:rPr lang="en-US" sz="3100" u="sng" dirty="0">
                <a:solidFill>
                  <a:schemeClr val="tx2">
                    <a:lumMod val="10000"/>
                  </a:schemeClr>
                </a:solidFill>
              </a:rPr>
              <a:t>ALL</a:t>
            </a:r>
            <a:r>
              <a:rPr lang="en-US" sz="3100" dirty="0">
                <a:solidFill>
                  <a:schemeClr val="tx2">
                    <a:lumMod val="10000"/>
                  </a:schemeClr>
                </a:solidFill>
              </a:rPr>
              <a:t> people. . . </a:t>
            </a:r>
          </a:p>
          <a:p>
            <a:pPr algn="ctr"/>
            <a:r>
              <a:rPr lang="en-US" sz="3100" dirty="0">
                <a:solidFill>
                  <a:schemeClr val="tx2">
                    <a:lumMod val="10000"/>
                  </a:schemeClr>
                </a:solidFill>
              </a:rPr>
              <a:t>His face shines on even</a:t>
            </a:r>
          </a:p>
          <a:p>
            <a:pPr algn="ctr"/>
            <a:r>
              <a:rPr lang="en-US" sz="3100" dirty="0">
                <a:solidFill>
                  <a:schemeClr val="tx2">
                    <a:lumMod val="10000"/>
                  </a:schemeClr>
                </a:solidFill>
              </a:rPr>
              <a:t>the most image-marred human being. . . </a:t>
            </a:r>
          </a:p>
          <a:p>
            <a:pPr algn="ctr"/>
            <a:endParaRPr lang="en-US" sz="1400" dirty="0">
              <a:solidFill>
                <a:schemeClr val="tx2">
                  <a:lumMod val="10000"/>
                </a:schemeClr>
              </a:solidFill>
            </a:endParaRPr>
          </a:p>
          <a:p>
            <a:pPr algn="ctr"/>
            <a:r>
              <a:rPr lang="en-US" sz="3100" dirty="0">
                <a:solidFill>
                  <a:schemeClr val="tx2">
                    <a:lumMod val="10000"/>
                  </a:schemeClr>
                </a:solidFill>
              </a:rPr>
              <a:t>“It is true that being in relationship with God</a:t>
            </a:r>
          </a:p>
          <a:p>
            <a:pPr algn="ctr"/>
            <a:r>
              <a:rPr lang="en-US" sz="3100" dirty="0">
                <a:solidFill>
                  <a:schemeClr val="tx2">
                    <a:lumMod val="10000"/>
                  </a:schemeClr>
                </a:solidFill>
              </a:rPr>
              <a:t>gives access to the comfort of the ‘God of all comfort,</a:t>
            </a:r>
          </a:p>
          <a:p>
            <a:pPr algn="ctr"/>
            <a:r>
              <a:rPr lang="en-US" sz="3100" dirty="0">
                <a:solidFill>
                  <a:schemeClr val="bg1"/>
                </a:solidFill>
              </a:rPr>
              <a:t>but God’s intention is to woo and redeem and</a:t>
            </a:r>
          </a:p>
          <a:p>
            <a:pPr algn="ctr"/>
            <a:r>
              <a:rPr lang="en-US" sz="3100" dirty="0">
                <a:solidFill>
                  <a:schemeClr val="bg1"/>
                </a:solidFill>
              </a:rPr>
              <a:t>reconcile every human life.</a:t>
            </a:r>
          </a:p>
          <a:p>
            <a:pPr algn="ctr"/>
            <a:endParaRPr lang="en-US" sz="3200" baseline="30000" dirty="0">
              <a:solidFill>
                <a:schemeClr val="tx2">
                  <a:lumMod val="10000"/>
                </a:schemeClr>
              </a:solidFill>
            </a:endParaRPr>
          </a:p>
          <a:p>
            <a:pPr algn="ctr"/>
            <a:endParaRPr lang="en-US" sz="3200" dirty="0"/>
          </a:p>
        </p:txBody>
      </p:sp>
    </p:spTree>
    <p:extLst>
      <p:ext uri="{BB962C8B-B14F-4D97-AF65-F5344CB8AC3E}">
        <p14:creationId xmlns:p14="http://schemas.microsoft.com/office/powerpoint/2010/main" val="214320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6234546" y="928111"/>
            <a:ext cx="5638800" cy="1970087"/>
          </a:xfrm>
        </p:spPr>
        <p:txBody>
          <a:bodyPr vert="horz" wrap="square" lIns="0" tIns="0" rIns="0" bIns="0" rtlCol="0" anchor="b" anchorCtr="0">
            <a:normAutofit/>
          </a:bodyPr>
          <a:lstStyle/>
          <a:p>
            <a:pPr algn="ctr">
              <a:lnSpc>
                <a:spcPct val="90000"/>
              </a:lnSpc>
            </a:pPr>
            <a:r>
              <a:rPr lang="en-US" sz="4800" spc="-100" dirty="0"/>
              <a:t>Where we are headed today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6317673" y="3429000"/>
            <a:ext cx="5638800" cy="2500889"/>
          </a:xfrm>
        </p:spPr>
        <p:txBody>
          <a:bodyPr vert="horz" lIns="0" tIns="0" rIns="0" bIns="0" rtlCol="0">
            <a:normAutofit lnSpcReduction="10000"/>
          </a:bodyPr>
          <a:lstStyle/>
          <a:p>
            <a:pPr marL="360363" indent="-360363">
              <a:lnSpc>
                <a:spcPct val="110000"/>
              </a:lnSpc>
              <a:buFont typeface="Wingdings" pitchFamily="2" charset="2"/>
              <a:buChar char="ü"/>
              <a:tabLst>
                <a:tab pos="1598613" algn="l"/>
              </a:tabLst>
            </a:pPr>
            <a:r>
              <a:rPr lang="en-US" sz="2400" dirty="0">
                <a:solidFill>
                  <a:schemeClr val="tx2">
                    <a:lumMod val="90000"/>
                  </a:schemeClr>
                </a:solidFill>
              </a:rPr>
              <a:t>Principles and practices of helping</a:t>
            </a:r>
          </a:p>
          <a:p>
            <a:pPr marL="360363" indent="-360363">
              <a:lnSpc>
                <a:spcPct val="110000"/>
              </a:lnSpc>
              <a:buFont typeface="Wingdings" pitchFamily="2" charset="2"/>
              <a:buChar char="ü"/>
              <a:tabLst>
                <a:tab pos="1598613" algn="l"/>
              </a:tabLst>
            </a:pPr>
            <a:r>
              <a:rPr lang="en-US" sz="2400" dirty="0">
                <a:solidFill>
                  <a:schemeClr val="tx2">
                    <a:lumMod val="90000"/>
                  </a:schemeClr>
                </a:solidFill>
              </a:rPr>
              <a:t>Particular situations</a:t>
            </a:r>
          </a:p>
          <a:p>
            <a:pPr marL="360363" indent="-360363">
              <a:lnSpc>
                <a:spcPct val="110000"/>
              </a:lnSpc>
              <a:buFont typeface="Wingdings" pitchFamily="2" charset="2"/>
              <a:buChar char="ü"/>
              <a:tabLst>
                <a:tab pos="1598613" algn="l"/>
              </a:tabLst>
            </a:pPr>
            <a:r>
              <a:rPr lang="en-US" sz="2400" dirty="0">
                <a:solidFill>
                  <a:schemeClr val="tx2">
                    <a:lumMod val="90000"/>
                  </a:schemeClr>
                </a:solidFill>
              </a:rPr>
              <a:t>Recognizing our limitations</a:t>
            </a:r>
          </a:p>
          <a:p>
            <a:pPr marL="360363" indent="-360363">
              <a:lnSpc>
                <a:spcPct val="110000"/>
              </a:lnSpc>
              <a:buFont typeface="Wingdings" pitchFamily="2" charset="2"/>
              <a:buChar char="ü"/>
              <a:tabLst>
                <a:tab pos="1598613" algn="l"/>
              </a:tabLst>
            </a:pPr>
            <a:r>
              <a:rPr lang="en-US" sz="2400" dirty="0">
                <a:solidFill>
                  <a:schemeClr val="tx2">
                    <a:lumMod val="90000"/>
                  </a:schemeClr>
                </a:solidFill>
              </a:rPr>
              <a:t>Praying for/with grieving people</a:t>
            </a:r>
          </a:p>
          <a:p>
            <a:pPr marL="360363" indent="-360363">
              <a:lnSpc>
                <a:spcPct val="110000"/>
              </a:lnSpc>
              <a:buFont typeface="Wingdings" pitchFamily="2" charset="2"/>
              <a:buChar char="ü"/>
              <a:tabLst>
                <a:tab pos="1598613" algn="l"/>
              </a:tabLst>
            </a:pPr>
            <a:r>
              <a:rPr lang="en-US" sz="2400" dirty="0">
                <a:solidFill>
                  <a:schemeClr val="tx2">
                    <a:lumMod val="90000"/>
                  </a:schemeClr>
                </a:solidFill>
              </a:rPr>
              <a:t>Q &amp; A and closing</a:t>
            </a:r>
          </a:p>
          <a:p>
            <a:pPr algn="ctr">
              <a:lnSpc>
                <a:spcPct val="110000"/>
              </a:lnSpc>
              <a:tabLst>
                <a:tab pos="346075" algn="l"/>
              </a:tabLst>
            </a:pPr>
            <a:endParaRPr lang="en-US" sz="700" dirty="0">
              <a:solidFill>
                <a:schemeClr val="tx2">
                  <a:lumMod val="90000"/>
                </a:schemeClr>
              </a:solidFill>
            </a:endParaRPr>
          </a:p>
          <a:p>
            <a:pPr algn="ctr">
              <a:lnSpc>
                <a:spcPct val="110000"/>
              </a:lnSpc>
              <a:tabLst>
                <a:tab pos="346075" algn="l"/>
              </a:tabLst>
            </a:pPr>
            <a:endParaRPr lang="en-US" sz="700" dirty="0">
              <a:solidFill>
                <a:schemeClr val="tx2">
                  <a:lumMod val="90000"/>
                </a:schemeClr>
              </a:solidFill>
            </a:endParaRPr>
          </a:p>
          <a:p>
            <a:pPr algn="ctr">
              <a:lnSpc>
                <a:spcPct val="110000"/>
              </a:lnSpc>
              <a:tabLst>
                <a:tab pos="346075" algn="l"/>
              </a:tabLst>
            </a:pPr>
            <a:endParaRPr lang="en-US" sz="700" dirty="0">
              <a:solidFill>
                <a:schemeClr val="tx2">
                  <a:lumMod val="90000"/>
                </a:schemeClr>
              </a:solidFill>
            </a:endParaRPr>
          </a:p>
          <a:p>
            <a:pPr algn="ctr">
              <a:lnSpc>
                <a:spcPct val="110000"/>
              </a:lnSpc>
            </a:pPr>
            <a:endParaRPr lang="en-US" sz="700" dirty="0">
              <a:solidFill>
                <a:schemeClr val="tx2">
                  <a:lumMod val="90000"/>
                </a:schemeClr>
              </a:solidFill>
            </a:endParaRPr>
          </a:p>
          <a:p>
            <a:pPr algn="ctr">
              <a:lnSpc>
                <a:spcPct val="110000"/>
              </a:lnSpc>
            </a:pPr>
            <a:endParaRPr lang="en-US" sz="700" dirty="0">
              <a:solidFill>
                <a:schemeClr val="tx2">
                  <a:lumMod val="90000"/>
                </a:schemeClr>
              </a:solidFill>
            </a:endParaRPr>
          </a:p>
          <a:p>
            <a:pPr algn="ctr">
              <a:lnSpc>
                <a:spcPct val="110000"/>
              </a:lnSpc>
              <a:tabLst>
                <a:tab pos="1774825" algn="l"/>
                <a:tab pos="2741613" algn="l"/>
              </a:tabLst>
            </a:pPr>
            <a:endParaRPr lang="en-US" sz="700" dirty="0">
              <a:solidFill>
                <a:schemeClr val="tx2">
                  <a:lumMod val="90000"/>
                </a:schemeClr>
              </a:solidFill>
            </a:endParaRPr>
          </a:p>
          <a:p>
            <a:pPr algn="ctr">
              <a:lnSpc>
                <a:spcPct val="110000"/>
              </a:lnSpc>
              <a:tabLst>
                <a:tab pos="1774825" algn="l"/>
                <a:tab pos="2741613" algn="l"/>
              </a:tabLst>
            </a:pPr>
            <a:endParaRPr lang="en-US" sz="700" dirty="0">
              <a:solidFill>
                <a:schemeClr val="tx2">
                  <a:lumMod val="90000"/>
                </a:schemeClr>
              </a:solidFill>
            </a:endParaRPr>
          </a:p>
          <a:p>
            <a:pPr algn="ctr">
              <a:lnSpc>
                <a:spcPct val="110000"/>
              </a:lnSpc>
              <a:tabLst>
                <a:tab pos="1816100" algn="l"/>
                <a:tab pos="2741613" algn="l"/>
              </a:tabLst>
            </a:pPr>
            <a:endParaRPr lang="en-US" sz="700" dirty="0">
              <a:solidFill>
                <a:schemeClr val="tx2">
                  <a:lumMod val="90000"/>
                </a:schemeClr>
              </a:solidFill>
            </a:endParaRPr>
          </a:p>
          <a:p>
            <a:pPr algn="ctr">
              <a:lnSpc>
                <a:spcPct val="110000"/>
              </a:lnSpc>
            </a:pPr>
            <a:endParaRPr lang="en-US" sz="700" dirty="0">
              <a:solidFill>
                <a:schemeClr val="tx2">
                  <a:lumMod val="90000"/>
                </a:schemeClr>
              </a:solidFill>
            </a:endParaRPr>
          </a:p>
        </p:txBody>
      </p:sp>
      <p:pic>
        <p:nvPicPr>
          <p:cNvPr id="7" name="Picture 6" descr="A picture containing grass, outdoor, sky, tree&#10;&#10;Description automatically generated">
            <a:extLst>
              <a:ext uri="{FF2B5EF4-FFF2-40B4-BE49-F238E27FC236}">
                <a16:creationId xmlns:a16="http://schemas.microsoft.com/office/drawing/2014/main" id="{CEE88699-850C-1F1E-F382-E8DC5049FE6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98898" y="720000"/>
            <a:ext cx="4057003"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40031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rainbow over a lake&#10;&#10;Description automatically generated with low confidence">
            <a:extLst>
              <a:ext uri="{FF2B5EF4-FFF2-40B4-BE49-F238E27FC236}">
                <a16:creationId xmlns:a16="http://schemas.microsoft.com/office/drawing/2014/main" id="{E87B1FDC-2256-67F6-1F64-5E753BCF19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3082" y="35625"/>
            <a:ext cx="12425082" cy="7100047"/>
          </a:xfrm>
          <a:prstGeom prst="rect">
            <a:avLst/>
          </a:prstGeom>
        </p:spPr>
      </p:pic>
      <p:sp>
        <p:nvSpPr>
          <p:cNvPr id="17" name="TextBox 16">
            <a:extLst>
              <a:ext uri="{FF2B5EF4-FFF2-40B4-BE49-F238E27FC236}">
                <a16:creationId xmlns:a16="http://schemas.microsoft.com/office/drawing/2014/main" id="{950AB064-A04B-C9FB-3CA2-C6CDACD37EEA}"/>
              </a:ext>
            </a:extLst>
          </p:cNvPr>
          <p:cNvSpPr txBox="1"/>
          <p:nvPr/>
        </p:nvSpPr>
        <p:spPr>
          <a:xfrm>
            <a:off x="1457375" y="407660"/>
            <a:ext cx="9277249" cy="3021340"/>
          </a:xfrm>
          <a:prstGeom prst="rect">
            <a:avLst/>
          </a:prstGeom>
          <a:noFill/>
        </p:spPr>
        <p:txBody>
          <a:bodyPr wrap="square" rtlCol="0">
            <a:spAutoFit/>
          </a:bodyPr>
          <a:lstStyle/>
          <a:p>
            <a:pPr algn="ctr"/>
            <a:r>
              <a:rPr lang="en-US" sz="3100" dirty="0">
                <a:solidFill>
                  <a:schemeClr val="bg1"/>
                </a:solidFill>
              </a:rPr>
              <a:t>“In caring for . . . bereaved people . . . </a:t>
            </a:r>
          </a:p>
          <a:p>
            <a:pPr algn="ctr"/>
            <a:r>
              <a:rPr lang="en-US" sz="3100" dirty="0">
                <a:solidFill>
                  <a:schemeClr val="bg1"/>
                </a:solidFill>
              </a:rPr>
              <a:t>God is at work in their hearts, and . . . </a:t>
            </a:r>
          </a:p>
          <a:p>
            <a:pPr algn="ctr"/>
            <a:endParaRPr lang="en-US" sz="1400" dirty="0">
              <a:solidFill>
                <a:schemeClr val="bg1"/>
              </a:solidFill>
            </a:endParaRPr>
          </a:p>
          <a:p>
            <a:pPr algn="ctr"/>
            <a:r>
              <a:rPr lang="en-US" sz="3100" dirty="0">
                <a:solidFill>
                  <a:schemeClr val="bg1"/>
                </a:solidFill>
              </a:rPr>
              <a:t>“As we walk in the Spirit, we are participating in what God may be up to in them, even as they grapple with what is happening.”</a:t>
            </a:r>
            <a:r>
              <a:rPr lang="en-US" sz="3100" baseline="30000" dirty="0">
                <a:solidFill>
                  <a:schemeClr val="bg1"/>
                </a:solidFill>
              </a:rPr>
              <a:t>7</a:t>
            </a:r>
          </a:p>
          <a:p>
            <a:pPr algn="ctr"/>
            <a:endParaRPr lang="en-US" sz="3200" baseline="30000" dirty="0">
              <a:solidFill>
                <a:schemeClr val="tx2">
                  <a:lumMod val="10000"/>
                </a:schemeClr>
              </a:solidFill>
            </a:endParaRPr>
          </a:p>
        </p:txBody>
      </p:sp>
    </p:spTree>
    <p:extLst>
      <p:ext uri="{BB962C8B-B14F-4D97-AF65-F5344CB8AC3E}">
        <p14:creationId xmlns:p14="http://schemas.microsoft.com/office/powerpoint/2010/main" val="208402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Man on the Middle Cross Said I Could Come - Alistair Begg">
            <a:hlinkClick r:id="" action="ppaction://media"/>
            <a:extLst>
              <a:ext uri="{FF2B5EF4-FFF2-40B4-BE49-F238E27FC236}">
                <a16:creationId xmlns:a16="http://schemas.microsoft.com/office/drawing/2014/main" id="{42ECB453-1E66-BCDF-AE57-D743A96C2741}"/>
              </a:ext>
            </a:extLst>
          </p:cNvPr>
          <p:cNvPicPr>
            <a:picLocks noRot="1" noChangeAspect="1"/>
          </p:cNvPicPr>
          <p:nvPr>
            <a:videoFile r:link="rId1"/>
          </p:nvPr>
        </p:nvPicPr>
        <p:blipFill>
          <a:blip r:embed="rId4"/>
          <a:stretch>
            <a:fillRect/>
          </a:stretch>
        </p:blipFill>
        <p:spPr>
          <a:xfrm>
            <a:off x="1246970" y="729660"/>
            <a:ext cx="9555186" cy="5398680"/>
          </a:xfrm>
          <a:prstGeom prst="rect">
            <a:avLst/>
          </a:prstGeom>
        </p:spPr>
      </p:pic>
    </p:spTree>
    <p:extLst>
      <p:ext uri="{BB962C8B-B14F-4D97-AF65-F5344CB8AC3E}">
        <p14:creationId xmlns:p14="http://schemas.microsoft.com/office/powerpoint/2010/main" val="25432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6625758" y="359464"/>
            <a:ext cx="5014912" cy="1970087"/>
          </a:xfrm>
        </p:spPr>
        <p:txBody>
          <a:bodyPr vert="horz" wrap="square" lIns="0" tIns="0" rIns="0" bIns="0" rtlCol="0" anchor="b" anchorCtr="0">
            <a:normAutofit/>
          </a:bodyPr>
          <a:lstStyle/>
          <a:p>
            <a:pPr algn="ctr"/>
            <a:r>
              <a:rPr lang="en-US" sz="4800" spc="-100" dirty="0"/>
              <a:t>Recognizing our limitations .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6302608" y="2641886"/>
            <a:ext cx="5661211" cy="3856649"/>
          </a:xfrm>
        </p:spPr>
        <p:txBody>
          <a:bodyPr vert="horz" lIns="0" tIns="0" rIns="0" bIns="0" rtlCol="0">
            <a:noAutofit/>
          </a:bodyPr>
          <a:lstStyle/>
          <a:p>
            <a:pPr marL="590550" indent="-590550">
              <a:lnSpc>
                <a:spcPct val="150000"/>
              </a:lnSpc>
              <a:spcBef>
                <a:spcPts val="0"/>
              </a:spcBef>
              <a:buFont typeface="Wingdings" pitchFamily="2" charset="2"/>
              <a:buChar char="ü"/>
            </a:pPr>
            <a:r>
              <a:rPr lang="en-US" sz="2400" dirty="0">
                <a:solidFill>
                  <a:schemeClr val="tx2">
                    <a:lumMod val="90000"/>
                  </a:schemeClr>
                </a:solidFill>
              </a:rPr>
              <a:t>Complicated, traumatic, and catastrophic losses</a:t>
            </a:r>
          </a:p>
          <a:p>
            <a:pPr marL="590550" indent="-590550">
              <a:lnSpc>
                <a:spcPct val="150000"/>
              </a:lnSpc>
              <a:spcBef>
                <a:spcPts val="0"/>
              </a:spcBef>
              <a:buFont typeface="Wingdings" pitchFamily="2" charset="2"/>
              <a:buChar char="ü"/>
            </a:pPr>
            <a:r>
              <a:rPr lang="en-US" sz="2400" dirty="0">
                <a:solidFill>
                  <a:schemeClr val="tx2">
                    <a:lumMod val="90000"/>
                  </a:schemeClr>
                </a:solidFill>
              </a:rPr>
              <a:t>Prolonged or delayed grief</a:t>
            </a:r>
          </a:p>
          <a:p>
            <a:pPr marL="590550" indent="-590550">
              <a:lnSpc>
                <a:spcPct val="150000"/>
              </a:lnSpc>
              <a:spcBef>
                <a:spcPts val="0"/>
              </a:spcBef>
              <a:buFont typeface="Wingdings" pitchFamily="2" charset="2"/>
              <a:buChar char="ü"/>
            </a:pPr>
            <a:r>
              <a:rPr lang="en-US" sz="2400" dirty="0">
                <a:solidFill>
                  <a:schemeClr val="tx2">
                    <a:lumMod val="90000"/>
                  </a:schemeClr>
                </a:solidFill>
              </a:rPr>
              <a:t>Disenfranchised grief</a:t>
            </a:r>
          </a:p>
          <a:p>
            <a:pPr marL="590550" indent="-590550">
              <a:lnSpc>
                <a:spcPct val="150000"/>
              </a:lnSpc>
              <a:spcBef>
                <a:spcPts val="0"/>
              </a:spcBef>
              <a:buFont typeface="Wingdings" pitchFamily="2" charset="2"/>
              <a:buChar char="ü"/>
            </a:pPr>
            <a:r>
              <a:rPr lang="en-US" sz="2400" dirty="0">
                <a:solidFill>
                  <a:schemeClr val="tx2">
                    <a:lumMod val="90000"/>
                  </a:schemeClr>
                </a:solidFill>
              </a:rPr>
              <a:t>Mental health challenges, substance abuse, suicidal thoughts</a:t>
            </a:r>
          </a:p>
          <a:p>
            <a:pPr marL="590550" indent="-590550">
              <a:lnSpc>
                <a:spcPct val="150000"/>
              </a:lnSpc>
              <a:spcBef>
                <a:spcPts val="0"/>
              </a:spcBef>
              <a:buFont typeface="Wingdings" pitchFamily="2" charset="2"/>
              <a:buChar char="ü"/>
            </a:pPr>
            <a:r>
              <a:rPr lang="en-US" sz="2400" dirty="0">
                <a:solidFill>
                  <a:schemeClr val="tx2">
                    <a:lumMod val="90000"/>
                  </a:schemeClr>
                </a:solidFill>
              </a:rPr>
              <a:t>Short-term vs long-term support</a:t>
            </a:r>
          </a:p>
        </p:txBody>
      </p:sp>
      <p:pic>
        <p:nvPicPr>
          <p:cNvPr id="8" name="Picture 7" descr="A close up of a logo&#10;&#10;Description automatically generated with low confidence">
            <a:extLst>
              <a:ext uri="{FF2B5EF4-FFF2-40B4-BE49-F238E27FC236}">
                <a16:creationId xmlns:a16="http://schemas.microsoft.com/office/drawing/2014/main" id="{7B17D7A8-3D71-DB49-5041-26E1B77D2E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0000" y="1344508"/>
            <a:ext cx="5014800" cy="4160322"/>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769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4">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street sign&#10;&#10;Description automatically generated with medium confidence">
            <a:extLst>
              <a:ext uri="{FF2B5EF4-FFF2-40B4-BE49-F238E27FC236}">
                <a16:creationId xmlns:a16="http://schemas.microsoft.com/office/drawing/2014/main" id="{8E69F0EA-0FA1-5A6D-176D-C95B184EDE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5188" y="1755310"/>
            <a:ext cx="5014800" cy="3347379"/>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TextBox 2">
            <a:extLst>
              <a:ext uri="{FF2B5EF4-FFF2-40B4-BE49-F238E27FC236}">
                <a16:creationId xmlns:a16="http://schemas.microsoft.com/office/drawing/2014/main" id="{1AFD68C5-5AF1-1832-504F-2AF5E8E563FC}"/>
              </a:ext>
            </a:extLst>
          </p:cNvPr>
          <p:cNvSpPr txBox="1"/>
          <p:nvPr/>
        </p:nvSpPr>
        <p:spPr>
          <a:xfrm>
            <a:off x="6266329" y="2084295"/>
            <a:ext cx="5661211" cy="3458426"/>
          </a:xfrm>
          <a:prstGeom prst="rect">
            <a:avLst/>
          </a:prstGeom>
        </p:spPr>
        <p:txBody>
          <a:bodyPr vert="horz" lIns="0" tIns="0" rIns="0" bIns="0" rtlCol="0">
            <a:normAutofit/>
          </a:bodyPr>
          <a:lstStyle/>
          <a:p>
            <a:pPr lvl="0" algn="ctr">
              <a:lnSpc>
                <a:spcPct val="200000"/>
              </a:lnSpc>
              <a:spcBef>
                <a:spcPts val="0"/>
              </a:spcBef>
              <a:buClr>
                <a:schemeClr val="accent4"/>
              </a:buClr>
            </a:pPr>
            <a:r>
              <a:rPr lang="en-US" sz="2200" b="1" spc="20" dirty="0"/>
              <a:t>Emergency numbers for suicidal persons</a:t>
            </a:r>
          </a:p>
          <a:p>
            <a:pPr lvl="0" algn="ctr">
              <a:lnSpc>
                <a:spcPct val="200000"/>
              </a:lnSpc>
              <a:spcBef>
                <a:spcPts val="0"/>
              </a:spcBef>
              <a:buClr>
                <a:schemeClr val="accent4"/>
              </a:buClr>
            </a:pPr>
            <a:r>
              <a:rPr lang="en-US" sz="2200" b="1" spc="20" dirty="0"/>
              <a:t>Call 911</a:t>
            </a:r>
          </a:p>
          <a:p>
            <a:pPr lvl="0" algn="ctr">
              <a:lnSpc>
                <a:spcPct val="200000"/>
              </a:lnSpc>
              <a:spcBef>
                <a:spcPts val="0"/>
              </a:spcBef>
              <a:buClr>
                <a:schemeClr val="accent4"/>
              </a:buClr>
            </a:pPr>
            <a:r>
              <a:rPr lang="en-US" sz="2200" b="1" spc="20" dirty="0"/>
              <a:t>Call 1-855-310-cope (2673)</a:t>
            </a:r>
          </a:p>
          <a:p>
            <a:pPr lvl="0" algn="ctr">
              <a:lnSpc>
                <a:spcPct val="200000"/>
              </a:lnSpc>
              <a:spcBef>
                <a:spcPts val="0"/>
              </a:spcBef>
              <a:buClr>
                <a:schemeClr val="accent4"/>
              </a:buClr>
            </a:pPr>
            <a:r>
              <a:rPr lang="en-US" sz="2200" spc="20" dirty="0"/>
              <a:t>Available 24 hours a day, 7 days a week.</a:t>
            </a:r>
          </a:p>
        </p:txBody>
      </p:sp>
    </p:spTree>
    <p:extLst>
      <p:ext uri="{BB962C8B-B14F-4D97-AF65-F5344CB8AC3E}">
        <p14:creationId xmlns:p14="http://schemas.microsoft.com/office/powerpoint/2010/main" val="31517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p:nvPr>
        </p:nvSpPr>
        <p:spPr>
          <a:xfrm>
            <a:off x="720000" y="619200"/>
            <a:ext cx="10728326" cy="803200"/>
          </a:xfrm>
        </p:spPr>
        <p:txBody>
          <a:bodyPr>
            <a:normAutofit/>
          </a:bodyPr>
          <a:lstStyle/>
          <a:p>
            <a:r>
              <a:rPr lang="en-US" sz="4800" dirty="0"/>
              <a:t>Non-emergency contacts .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1"/>
          </p:nvPr>
        </p:nvSpPr>
        <p:spPr>
          <a:xfrm>
            <a:off x="719910" y="2322286"/>
            <a:ext cx="10728326" cy="3455714"/>
          </a:xfrm>
        </p:spPr>
        <p:txBody>
          <a:bodyPr>
            <a:normAutofit lnSpcReduction="10000"/>
          </a:bodyPr>
          <a:lstStyle/>
          <a:p>
            <a:pPr marL="457200" indent="-457200">
              <a:buFont typeface="Wingdings" pitchFamily="2" charset="2"/>
              <a:buChar char="ü"/>
              <a:tabLst>
                <a:tab pos="4300538" algn="l"/>
                <a:tab pos="5365750" algn="l"/>
              </a:tabLst>
            </a:pPr>
            <a:r>
              <a:rPr lang="en-US" dirty="0">
                <a:solidFill>
                  <a:schemeClr val="tx1"/>
                </a:solidFill>
              </a:rPr>
              <a:t>Pastor Fred Reid	</a:t>
            </a:r>
            <a:r>
              <a:rPr lang="en-US" dirty="0" err="1">
                <a:solidFill>
                  <a:schemeClr val="tx1"/>
                </a:solidFill>
              </a:rPr>
              <a:t>fred.reid@northridgesa.com</a:t>
            </a:r>
            <a:endParaRPr lang="en-US" dirty="0">
              <a:solidFill>
                <a:schemeClr val="tx1"/>
              </a:solidFill>
            </a:endParaRPr>
          </a:p>
          <a:p>
            <a:pPr marL="457200" indent="-457200">
              <a:buFont typeface="Wingdings" pitchFamily="2" charset="2"/>
              <a:buChar char="ü"/>
              <a:tabLst>
                <a:tab pos="4300538" algn="l"/>
                <a:tab pos="5365750" algn="l"/>
              </a:tabLst>
            </a:pPr>
            <a:r>
              <a:rPr lang="en-US" dirty="0">
                <a:solidFill>
                  <a:schemeClr val="tx1"/>
                </a:solidFill>
              </a:rPr>
              <a:t>Pastor Carolyn Reid	c</a:t>
            </a:r>
            <a:r>
              <a:rPr lang="en-US">
                <a:solidFill>
                  <a:schemeClr val="tx1"/>
                </a:solidFill>
              </a:rPr>
              <a:t>arolyn</a:t>
            </a:r>
            <a:r>
              <a:rPr lang="en-US" dirty="0" err="1">
                <a:solidFill>
                  <a:schemeClr val="tx1"/>
                </a:solidFill>
              </a:rPr>
              <a:t>.reid@</a:t>
            </a:r>
            <a:r>
              <a:rPr lang="en-US" err="1">
                <a:solidFill>
                  <a:schemeClr val="tx1"/>
                </a:solidFill>
              </a:rPr>
              <a:t>northridgesa</a:t>
            </a:r>
            <a:r>
              <a:rPr lang="en-US">
                <a:solidFill>
                  <a:schemeClr val="tx1"/>
                </a:solidFill>
              </a:rPr>
              <a:t>.com</a:t>
            </a:r>
            <a:endParaRPr lang="en-US" dirty="0">
              <a:solidFill>
                <a:schemeClr val="tx1"/>
              </a:solidFill>
            </a:endParaRPr>
          </a:p>
          <a:p>
            <a:pPr marL="457200" indent="-457200">
              <a:buFont typeface="Wingdings" pitchFamily="2" charset="2"/>
              <a:buChar char="ü"/>
              <a:tabLst>
                <a:tab pos="4300538" algn="l"/>
                <a:tab pos="5365750" algn="l"/>
              </a:tabLst>
            </a:pPr>
            <a:r>
              <a:rPr lang="en-US" dirty="0">
                <a:solidFill>
                  <a:schemeClr val="tx1"/>
                </a:solidFill>
              </a:rPr>
              <a:t>Gabriella </a:t>
            </a:r>
            <a:r>
              <a:rPr lang="en-US" dirty="0" err="1">
                <a:solidFill>
                  <a:schemeClr val="tx1"/>
                </a:solidFill>
              </a:rPr>
              <a:t>Meleca</a:t>
            </a:r>
            <a:r>
              <a:rPr lang="en-US" dirty="0">
                <a:solidFill>
                  <a:schemeClr val="tx1"/>
                </a:solidFill>
              </a:rPr>
              <a:t>	</a:t>
            </a:r>
            <a:r>
              <a:rPr lang="en-US" dirty="0" err="1">
                <a:solidFill>
                  <a:schemeClr val="tx1"/>
                </a:solidFill>
              </a:rPr>
              <a:t>gabriella.meleca@northridgesa.com</a:t>
            </a:r>
            <a:endParaRPr lang="en-US" dirty="0">
              <a:solidFill>
                <a:schemeClr val="tx1"/>
              </a:solidFill>
            </a:endParaRPr>
          </a:p>
          <a:p>
            <a:pPr marL="457200" indent="-457200">
              <a:buFont typeface="Wingdings" pitchFamily="2" charset="2"/>
              <a:buChar char="ü"/>
              <a:tabLst>
                <a:tab pos="4300538" algn="l"/>
                <a:tab pos="5365750" algn="l"/>
              </a:tabLst>
            </a:pPr>
            <a:r>
              <a:rPr lang="en-US" dirty="0">
                <a:solidFill>
                  <a:schemeClr val="tx1"/>
                </a:solidFill>
              </a:rPr>
              <a:t>Vicki </a:t>
            </a:r>
            <a:r>
              <a:rPr lang="en-US" dirty="0" err="1">
                <a:solidFill>
                  <a:schemeClr val="tx1"/>
                </a:solidFill>
              </a:rPr>
              <a:t>Nishihama</a:t>
            </a:r>
            <a:r>
              <a:rPr lang="en-US" dirty="0">
                <a:solidFill>
                  <a:schemeClr val="tx1"/>
                </a:solidFill>
              </a:rPr>
              <a:t>	</a:t>
            </a:r>
            <a:r>
              <a:rPr lang="en-US" dirty="0" err="1">
                <a:solidFill>
                  <a:schemeClr val="tx1"/>
                </a:solidFill>
              </a:rPr>
              <a:t>vicki.nishihama@northridgesa.com</a:t>
            </a:r>
            <a:endParaRPr lang="en-US" dirty="0">
              <a:solidFill>
                <a:schemeClr val="tx1"/>
              </a:solidFill>
            </a:endParaRPr>
          </a:p>
          <a:p>
            <a:pPr marL="457200" indent="-457200">
              <a:buFont typeface="Wingdings" pitchFamily="2" charset="2"/>
              <a:buChar char="ü"/>
              <a:tabLst>
                <a:tab pos="4300538" algn="l"/>
                <a:tab pos="5365750" algn="l"/>
              </a:tabLst>
            </a:pPr>
            <a:r>
              <a:rPr lang="en-US" dirty="0">
                <a:solidFill>
                  <a:schemeClr val="tx1"/>
                </a:solidFill>
              </a:rPr>
              <a:t>Terry Wiseman	</a:t>
            </a:r>
            <a:r>
              <a:rPr lang="en-US" dirty="0" err="1">
                <a:solidFill>
                  <a:schemeClr val="tx1"/>
                </a:solidFill>
              </a:rPr>
              <a:t>terry@ancoracounselling.ca</a:t>
            </a:r>
            <a:endParaRPr lang="en-US" dirty="0">
              <a:solidFill>
                <a:schemeClr val="tx1"/>
              </a:solidFill>
            </a:endParaRPr>
          </a:p>
          <a:p>
            <a:pPr marL="457200" indent="-457200">
              <a:buFont typeface="Wingdings" pitchFamily="2" charset="2"/>
              <a:buChar char="ü"/>
              <a:tabLst>
                <a:tab pos="4300538" algn="l"/>
                <a:tab pos="5365750" algn="l"/>
              </a:tabLst>
            </a:pPr>
            <a:r>
              <a:rPr lang="en-US" dirty="0">
                <a:solidFill>
                  <a:schemeClr val="tx1"/>
                </a:solidFill>
              </a:rPr>
              <a:t>Grief Care	knitwhitt47@rogers.com</a:t>
            </a:r>
          </a:p>
        </p:txBody>
      </p:sp>
    </p:spTree>
    <p:extLst>
      <p:ext uri="{BB962C8B-B14F-4D97-AF65-F5344CB8AC3E}">
        <p14:creationId xmlns:p14="http://schemas.microsoft.com/office/powerpoint/2010/main" val="332621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85E0BF-E573-0B87-3E82-5EC6C4F9AA2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585" r="13864"/>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Tree>
    <p:extLst>
      <p:ext uri="{BB962C8B-B14F-4D97-AF65-F5344CB8AC3E}">
        <p14:creationId xmlns:p14="http://schemas.microsoft.com/office/powerpoint/2010/main" val="389060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p:nvPr>
        </p:nvSpPr>
        <p:spPr>
          <a:xfrm>
            <a:off x="377371" y="391886"/>
            <a:ext cx="11538858" cy="1930400"/>
          </a:xfrm>
        </p:spPr>
        <p:txBody>
          <a:bodyPr>
            <a:normAutofit fontScale="90000"/>
          </a:bodyPr>
          <a:lstStyle/>
          <a:p>
            <a:pPr marL="5781675" indent="-5632450">
              <a:tabLst>
                <a:tab pos="5764213" algn="l"/>
              </a:tabLst>
            </a:pPr>
            <a:r>
              <a:rPr lang="en-US" sz="5300" dirty="0"/>
              <a:t>Praying for and with</a:t>
            </a:r>
            <a:br>
              <a:rPr lang="en-US" sz="5300" dirty="0"/>
            </a:br>
            <a:r>
              <a:rPr lang="en-US" sz="5300" dirty="0"/>
              <a:t>grieving people . . .</a:t>
            </a:r>
            <a:endParaRPr lang="en-US" sz="3600" dirty="0"/>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1"/>
          </p:nvPr>
        </p:nvSpPr>
        <p:spPr>
          <a:xfrm>
            <a:off x="782637" y="2807858"/>
            <a:ext cx="10728326" cy="3455714"/>
          </a:xfrm>
        </p:spPr>
        <p:txBody>
          <a:bodyPr>
            <a:normAutofit lnSpcReduction="10000"/>
          </a:bodyPr>
          <a:lstStyle/>
          <a:p>
            <a:pPr>
              <a:lnSpc>
                <a:spcPct val="150000"/>
              </a:lnSpc>
              <a:spcBef>
                <a:spcPts val="0"/>
              </a:spcBef>
            </a:pPr>
            <a:r>
              <a:rPr lang="en-US" sz="3200" dirty="0">
                <a:solidFill>
                  <a:schemeClr val="tx1"/>
                </a:solidFill>
              </a:rPr>
              <a:t>Some suggestions:</a:t>
            </a:r>
          </a:p>
          <a:p>
            <a:pPr marL="457200" indent="-457200">
              <a:lnSpc>
                <a:spcPct val="150000"/>
              </a:lnSpc>
              <a:spcBef>
                <a:spcPts val="0"/>
              </a:spcBef>
              <a:buFont typeface="Wingdings" pitchFamily="2" charset="2"/>
              <a:buChar char="ü"/>
            </a:pPr>
            <a:r>
              <a:rPr lang="en-US" sz="3200" dirty="0">
                <a:solidFill>
                  <a:schemeClr val="tx1"/>
                </a:solidFill>
              </a:rPr>
              <a:t>Pre-prayer prep</a:t>
            </a:r>
          </a:p>
          <a:p>
            <a:pPr marL="457200" indent="-457200">
              <a:lnSpc>
                <a:spcPct val="150000"/>
              </a:lnSpc>
              <a:spcBef>
                <a:spcPts val="0"/>
              </a:spcBef>
              <a:buFont typeface="Wingdings" pitchFamily="2" charset="2"/>
              <a:buChar char="ü"/>
            </a:pPr>
            <a:r>
              <a:rPr lang="en-US" sz="3200" dirty="0">
                <a:solidFill>
                  <a:schemeClr val="tx1"/>
                </a:solidFill>
              </a:rPr>
              <a:t>Prayer</a:t>
            </a:r>
          </a:p>
          <a:p>
            <a:pPr marL="457200" indent="-457200">
              <a:lnSpc>
                <a:spcPct val="150000"/>
              </a:lnSpc>
              <a:spcBef>
                <a:spcPts val="0"/>
              </a:spcBef>
              <a:buFont typeface="Wingdings" pitchFamily="2" charset="2"/>
              <a:buChar char="ü"/>
            </a:pPr>
            <a:r>
              <a:rPr lang="en-US" sz="3200" dirty="0">
                <a:solidFill>
                  <a:schemeClr val="tx1"/>
                </a:solidFill>
              </a:rPr>
              <a:t>Post-prayer</a:t>
            </a:r>
          </a:p>
          <a:p>
            <a:pPr marL="457200" indent="-457200">
              <a:lnSpc>
                <a:spcPct val="150000"/>
              </a:lnSpc>
              <a:spcBef>
                <a:spcPts val="0"/>
              </a:spcBef>
              <a:buFont typeface="Wingdings" pitchFamily="2" charset="2"/>
              <a:buChar char="ü"/>
            </a:pPr>
            <a:r>
              <a:rPr lang="en-US" sz="3200" dirty="0">
                <a:solidFill>
                  <a:schemeClr val="tx1"/>
                </a:solidFill>
              </a:rPr>
              <a:t>An example</a:t>
            </a:r>
          </a:p>
        </p:txBody>
      </p:sp>
    </p:spTree>
    <p:extLst>
      <p:ext uri="{BB962C8B-B14F-4D97-AF65-F5344CB8AC3E}">
        <p14:creationId xmlns:p14="http://schemas.microsoft.com/office/powerpoint/2010/main" val="232934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12AE32-7B4B-A308-3CF2-C6B1FFC0233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7772" r="1" b="10943"/>
          <a:stretch/>
        </p:blipFill>
        <p:spPr>
          <a:xfrm>
            <a:off x="20" y="10"/>
            <a:ext cx="11717872" cy="6857990"/>
          </a:xfrm>
          <a:custGeom>
            <a:avLst/>
            <a:gdLst/>
            <a:ahLst/>
            <a:cxnLst/>
            <a:rect l="l" t="t" r="r" b="b"/>
            <a:pathLst>
              <a:path w="11717892" h="6858000">
                <a:moveTo>
                  <a:pt x="0" y="0"/>
                </a:moveTo>
                <a:lnTo>
                  <a:pt x="11717590" y="0"/>
                </a:lnTo>
                <a:lnTo>
                  <a:pt x="11717892" y="23369"/>
                </a:lnTo>
                <a:cubicBezTo>
                  <a:pt x="11712891" y="1065174"/>
                  <a:pt x="11552855" y="2043809"/>
                  <a:pt x="11552855" y="2300500"/>
                </a:cubicBezTo>
                <a:cubicBezTo>
                  <a:pt x="11552855" y="4075154"/>
                  <a:pt x="10591842" y="4734311"/>
                  <a:pt x="10136625" y="5444173"/>
                </a:cubicBezTo>
                <a:cubicBezTo>
                  <a:pt x="9984886" y="5786428"/>
                  <a:pt x="9555750" y="6221377"/>
                  <a:pt x="9041261" y="6647413"/>
                </a:cubicBezTo>
                <a:lnTo>
                  <a:pt x="8779307" y="6858000"/>
                </a:lnTo>
                <a:lnTo>
                  <a:pt x="0" y="6858000"/>
                </a:lnTo>
                <a:close/>
              </a:path>
            </a:pathLst>
          </a:custGeom>
        </p:spPr>
      </p:pic>
    </p:spTree>
    <p:extLst>
      <p:ext uri="{BB962C8B-B14F-4D97-AF65-F5344CB8AC3E}">
        <p14:creationId xmlns:p14="http://schemas.microsoft.com/office/powerpoint/2010/main" val="2700970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ED9D9B7-3951-5A8D-A5BE-9A47B50AB137}"/>
              </a:ext>
            </a:extLst>
          </p:cNvPr>
          <p:cNvSpPr txBox="1"/>
          <p:nvPr/>
        </p:nvSpPr>
        <p:spPr>
          <a:xfrm>
            <a:off x="6480000" y="1554630"/>
            <a:ext cx="5015638" cy="2712570"/>
          </a:xfrm>
          <a:prstGeom prst="rect">
            <a:avLst/>
          </a:prstGeom>
        </p:spPr>
        <p:txBody>
          <a:bodyPr vert="horz" wrap="square" lIns="0" tIns="0" rIns="0" bIns="0" rtlCol="0" anchor="b" anchorCtr="0">
            <a:normAutofit/>
          </a:bodyPr>
          <a:lstStyle/>
          <a:p>
            <a:pPr algn="ctr">
              <a:lnSpc>
                <a:spcPct val="90000"/>
              </a:lnSpc>
              <a:spcBef>
                <a:spcPct val="0"/>
              </a:spcBef>
              <a:spcAft>
                <a:spcPts val="600"/>
              </a:spcAft>
              <a:buClr>
                <a:schemeClr val="accent4"/>
              </a:buClr>
            </a:pPr>
            <a:r>
              <a:rPr lang="en-US" sz="4800" b="1" spc="-100" dirty="0">
                <a:latin typeface="+mj-lt"/>
                <a:ea typeface="+mj-ea"/>
                <a:cs typeface="+mj-cs"/>
              </a:rPr>
              <a:t>Feedback Form</a:t>
            </a:r>
          </a:p>
          <a:p>
            <a:pPr algn="ctr">
              <a:lnSpc>
                <a:spcPct val="90000"/>
              </a:lnSpc>
              <a:spcBef>
                <a:spcPct val="0"/>
              </a:spcBef>
              <a:spcAft>
                <a:spcPts val="600"/>
              </a:spcAft>
              <a:buClr>
                <a:schemeClr val="accent4"/>
              </a:buClr>
            </a:pPr>
            <a:endParaRPr lang="en-US" sz="3100" spc="-100" dirty="0">
              <a:latin typeface="+mj-lt"/>
              <a:ea typeface="+mj-ea"/>
              <a:cs typeface="+mj-cs"/>
            </a:endParaRPr>
          </a:p>
          <a:p>
            <a:pPr algn="ctr">
              <a:lnSpc>
                <a:spcPct val="90000"/>
              </a:lnSpc>
              <a:spcBef>
                <a:spcPct val="0"/>
              </a:spcBef>
              <a:spcAft>
                <a:spcPts val="600"/>
              </a:spcAft>
              <a:buClr>
                <a:schemeClr val="accent4"/>
              </a:buClr>
            </a:pPr>
            <a:r>
              <a:rPr lang="en-US" sz="3100" spc="-100" dirty="0">
                <a:latin typeface="+mj-lt"/>
                <a:ea typeface="+mj-ea"/>
                <a:cs typeface="+mj-cs"/>
              </a:rPr>
              <a:t>Please complete and leave on the table afterwards.</a:t>
            </a:r>
          </a:p>
          <a:p>
            <a:pPr algn="ctr">
              <a:lnSpc>
                <a:spcPct val="90000"/>
              </a:lnSpc>
              <a:spcBef>
                <a:spcPct val="0"/>
              </a:spcBef>
              <a:spcAft>
                <a:spcPts val="600"/>
              </a:spcAft>
              <a:buClr>
                <a:schemeClr val="accent4"/>
              </a:buClr>
            </a:pPr>
            <a:r>
              <a:rPr lang="en-US" sz="3100" spc="-100" dirty="0">
                <a:latin typeface="+mj-lt"/>
                <a:ea typeface="+mj-ea"/>
                <a:cs typeface="+mj-cs"/>
              </a:rPr>
              <a:t>Thank you!</a:t>
            </a:r>
          </a:p>
        </p:txBody>
      </p:sp>
      <p:pic>
        <p:nvPicPr>
          <p:cNvPr id="20" name="Picture 19" descr="A picture containing light&#10;&#10;Description automatically generated">
            <a:extLst>
              <a:ext uri="{FF2B5EF4-FFF2-40B4-BE49-F238E27FC236}">
                <a16:creationId xmlns:a16="http://schemas.microsoft.com/office/drawing/2014/main" id="{6EEBB8E2-398C-6DF2-F390-3AC936AC31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3708" y="930596"/>
            <a:ext cx="5014800" cy="5014800"/>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34401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 calcmode="lin" valueType="num">
                                      <p:cBhvr>
                                        <p:cTn id="7"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2" end="2"/>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anim calcmode="lin" valueType="num">
                                      <p:cBhvr>
                                        <p:cTn id="11"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12" dur="500" fill="hold"/>
                                        <p:tgtEl>
                                          <p:spTgt spid="1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902B30-6B23-8083-2441-45054FC40F99}"/>
              </a:ext>
            </a:extLst>
          </p:cNvPr>
          <p:cNvSpPr txBox="1"/>
          <p:nvPr/>
        </p:nvSpPr>
        <p:spPr>
          <a:xfrm>
            <a:off x="1360098" y="2161090"/>
            <a:ext cx="9471804" cy="2963825"/>
          </a:xfrm>
          <a:prstGeom prst="rect">
            <a:avLst/>
          </a:prstGeom>
          <a:noFill/>
        </p:spPr>
        <p:txBody>
          <a:bodyPr wrap="square">
            <a:spAutoFit/>
          </a:bodyPr>
          <a:lstStyle/>
          <a:p>
            <a:pPr algn="ctr">
              <a:lnSpc>
                <a:spcPct val="150000"/>
              </a:lnSpc>
            </a:pPr>
            <a:r>
              <a:rPr lang="en-CA" sz="4800" i="0" u="none" strike="noStrike" dirty="0">
                <a:effectLst/>
              </a:rPr>
              <a:t>Rejoice with those who rejoice; mourn with those who mourn.</a:t>
            </a:r>
          </a:p>
          <a:p>
            <a:pPr algn="ctr">
              <a:lnSpc>
                <a:spcPct val="150000"/>
              </a:lnSpc>
            </a:pPr>
            <a:r>
              <a:rPr lang="en-CA" sz="3200" dirty="0"/>
              <a:t>Romans 12:15 NIV</a:t>
            </a:r>
            <a:endParaRPr lang="en-CA" sz="3200" i="0" u="none" strike="noStrike" dirty="0">
              <a:effectLst/>
            </a:endParaRPr>
          </a:p>
        </p:txBody>
      </p:sp>
    </p:spTree>
    <p:extLst>
      <p:ext uri="{BB962C8B-B14F-4D97-AF65-F5344CB8AC3E}">
        <p14:creationId xmlns:p14="http://schemas.microsoft.com/office/powerpoint/2010/main" val="4084445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B0D851-78F3-713C-FE07-F97CDB4C9355}"/>
              </a:ext>
            </a:extLst>
          </p:cNvPr>
          <p:cNvSpPr txBox="1"/>
          <p:nvPr/>
        </p:nvSpPr>
        <p:spPr>
          <a:xfrm>
            <a:off x="6480838" y="2164230"/>
            <a:ext cx="5015638" cy="1969770"/>
          </a:xfrm>
          <a:prstGeom prst="rect">
            <a:avLst/>
          </a:prstGeom>
        </p:spPr>
        <p:txBody>
          <a:bodyPr vert="horz" wrap="square" lIns="0" tIns="0" rIns="0" bIns="0" rtlCol="0" anchor="b" anchorCtr="0">
            <a:normAutofit/>
          </a:bodyPr>
          <a:lstStyle/>
          <a:p>
            <a:pPr algn="ctr">
              <a:lnSpc>
                <a:spcPct val="90000"/>
              </a:lnSpc>
              <a:spcBef>
                <a:spcPct val="0"/>
              </a:spcBef>
              <a:spcAft>
                <a:spcPts val="600"/>
              </a:spcAft>
            </a:pPr>
            <a:r>
              <a:rPr lang="en-US" sz="4800" spc="-100" dirty="0">
                <a:latin typeface="+mj-lt"/>
                <a:ea typeface="+mj-ea"/>
                <a:cs typeface="+mj-cs"/>
              </a:rPr>
              <a:t>A biblical reflection on grief</a:t>
            </a:r>
          </a:p>
        </p:txBody>
      </p:sp>
      <p:pic>
        <p:nvPicPr>
          <p:cNvPr id="5" name="Picture 4" descr="A book open on a table&#10;&#10;Description automatically generated with medium confidence">
            <a:extLst>
              <a:ext uri="{FF2B5EF4-FFF2-40B4-BE49-F238E27FC236}">
                <a16:creationId xmlns:a16="http://schemas.microsoft.com/office/drawing/2014/main" id="{7B4F18E1-7563-0253-118C-111FDD7444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0000" y="1750979"/>
            <a:ext cx="5014800" cy="3347379"/>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75604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9A4C-62AE-D466-FD41-C52C39904F02}"/>
              </a:ext>
            </a:extLst>
          </p:cNvPr>
          <p:cNvSpPr>
            <a:spLocks noGrp="1"/>
          </p:cNvSpPr>
          <p:nvPr>
            <p:ph type="title"/>
          </p:nvPr>
        </p:nvSpPr>
        <p:spPr>
          <a:xfrm>
            <a:off x="720000" y="619200"/>
            <a:ext cx="10728322" cy="660960"/>
          </a:xfrm>
        </p:spPr>
        <p:txBody>
          <a:bodyPr/>
          <a:lstStyle/>
          <a:p>
            <a:pPr algn="ctr"/>
            <a:r>
              <a:rPr lang="en-US" dirty="0"/>
              <a:t>Citations</a:t>
            </a:r>
          </a:p>
        </p:txBody>
      </p:sp>
      <p:sp>
        <p:nvSpPr>
          <p:cNvPr id="3" name="TextBox 2">
            <a:extLst>
              <a:ext uri="{FF2B5EF4-FFF2-40B4-BE49-F238E27FC236}">
                <a16:creationId xmlns:a16="http://schemas.microsoft.com/office/drawing/2014/main" id="{15606995-B85F-12A5-59D3-0BF9E1AE8B66}"/>
              </a:ext>
            </a:extLst>
          </p:cNvPr>
          <p:cNvSpPr txBox="1"/>
          <p:nvPr/>
        </p:nvSpPr>
        <p:spPr>
          <a:xfrm>
            <a:off x="720000" y="1371600"/>
            <a:ext cx="10728322" cy="4616072"/>
          </a:xfrm>
          <a:prstGeom prst="rect">
            <a:avLst/>
          </a:prstGeom>
          <a:noFill/>
        </p:spPr>
        <p:txBody>
          <a:bodyPr wrap="square" rtlCol="0">
            <a:spAutoFit/>
          </a:bodyPr>
          <a:lstStyle/>
          <a:p>
            <a:pPr indent="403225">
              <a:lnSpc>
                <a:spcPct val="150000"/>
              </a:lnSpc>
            </a:pPr>
            <a:r>
              <a:rPr lang="en-US" baseline="30000" dirty="0"/>
              <a:t>1</a:t>
            </a:r>
            <a:r>
              <a:rPr lang="en-US" dirty="0"/>
              <a:t>Hastings, W. Ross. </a:t>
            </a:r>
            <a:r>
              <a:rPr lang="en-US" i="1" dirty="0"/>
              <a:t>Where Do Broken Hearts Go? An Integrative, </a:t>
            </a:r>
            <a:r>
              <a:rPr lang="en-US" i="1" dirty="0" err="1"/>
              <a:t>Participational</a:t>
            </a:r>
            <a:r>
              <a:rPr lang="en-US" i="1" dirty="0"/>
              <a:t> Theology of Grief. </a:t>
            </a:r>
            <a:r>
              <a:rPr lang="en-US" dirty="0"/>
              <a:t>Eugene: Cascade Books, 2016, 2.</a:t>
            </a:r>
          </a:p>
          <a:p>
            <a:pPr indent="403225">
              <a:lnSpc>
                <a:spcPct val="150000"/>
              </a:lnSpc>
            </a:pPr>
            <a:r>
              <a:rPr lang="en-US" baseline="30000" dirty="0"/>
              <a:t>2</a:t>
            </a:r>
            <a:r>
              <a:rPr lang="en-US" dirty="0"/>
              <a:t>Hastings, 3.</a:t>
            </a:r>
          </a:p>
          <a:p>
            <a:pPr indent="403225">
              <a:lnSpc>
                <a:spcPct val="150000"/>
              </a:lnSpc>
            </a:pPr>
            <a:r>
              <a:rPr lang="en-CA" baseline="30000" dirty="0">
                <a:effectLst/>
                <a:ea typeface="Calibri" panose="020F0502020204030204" pitchFamily="34" charset="0"/>
                <a:cs typeface="Arial" panose="020B0604020202020204" pitchFamily="34" charset="0"/>
              </a:rPr>
              <a:t>3</a:t>
            </a:r>
            <a:r>
              <a:rPr lang="en-CA" dirty="0">
                <a:ea typeface="Calibri" panose="020F0502020204030204" pitchFamily="34" charset="0"/>
                <a:cs typeface="Arial" panose="020B0604020202020204" pitchFamily="34" charset="0"/>
              </a:rPr>
              <a:t>Shakespeare, q</a:t>
            </a:r>
            <a:r>
              <a:rPr lang="en-CA" dirty="0">
                <a:effectLst/>
                <a:ea typeface="Calibri" panose="020F0502020204030204" pitchFamily="34" charset="0"/>
                <a:cs typeface="Arial" panose="020B0604020202020204" pitchFamily="34" charset="0"/>
              </a:rPr>
              <a:t>uoted by Ken </a:t>
            </a:r>
            <a:r>
              <a:rPr lang="en-CA" dirty="0" err="1">
                <a:effectLst/>
                <a:ea typeface="Calibri" panose="020F0502020204030204" pitchFamily="34" charset="0"/>
                <a:cs typeface="Arial" panose="020B0604020202020204" pitchFamily="34" charset="0"/>
              </a:rPr>
              <a:t>Gire</a:t>
            </a:r>
            <a:r>
              <a:rPr lang="en-CA" dirty="0">
                <a:effectLst/>
                <a:ea typeface="Calibri" panose="020F0502020204030204" pitchFamily="34" charset="0"/>
                <a:cs typeface="Arial" panose="020B0604020202020204" pitchFamily="34" charset="0"/>
              </a:rPr>
              <a:t> in </a:t>
            </a:r>
            <a:r>
              <a:rPr lang="en-CA" u="sng" dirty="0">
                <a:effectLst/>
                <a:ea typeface="Calibri" panose="020F0502020204030204" pitchFamily="34" charset="0"/>
                <a:cs typeface="Arial" panose="020B0604020202020204" pitchFamily="34" charset="0"/>
              </a:rPr>
              <a:t>Winter’s Promise: Hope-Filled Reflections for the Difficult Seasons</a:t>
            </a:r>
            <a:r>
              <a:rPr lang="en-CA" dirty="0">
                <a:effectLst/>
                <a:ea typeface="Calibri" panose="020F0502020204030204" pitchFamily="34" charset="0"/>
                <a:cs typeface="Arial" panose="020B0604020202020204" pitchFamily="34" charset="0"/>
              </a:rPr>
              <a:t>, 2013 Harvest House Publishers, 137.</a:t>
            </a:r>
            <a:endParaRPr lang="en-US" dirty="0"/>
          </a:p>
          <a:p>
            <a:pPr indent="403225">
              <a:lnSpc>
                <a:spcPct val="150000"/>
              </a:lnSpc>
            </a:pPr>
            <a:r>
              <a:rPr lang="en-US" baseline="30000" dirty="0"/>
              <a:t>4</a:t>
            </a:r>
            <a:r>
              <a:rPr lang="en-US" dirty="0"/>
              <a:t>Worden, J. William. </a:t>
            </a:r>
            <a:r>
              <a:rPr lang="en-US" i="1" dirty="0"/>
              <a:t>Grief Counselling and Grief Therapy: A Handbook for the Mental Health Practitioner. </a:t>
            </a:r>
            <a:r>
              <a:rPr lang="en-US" dirty="0"/>
              <a:t>New York: Springer Publishing, 2009, 8.</a:t>
            </a:r>
          </a:p>
          <a:p>
            <a:pPr indent="403225">
              <a:lnSpc>
                <a:spcPct val="150000"/>
              </a:lnSpc>
            </a:pPr>
            <a:r>
              <a:rPr lang="en-US" baseline="30000" dirty="0"/>
              <a:t>5</a:t>
            </a:r>
            <a:r>
              <a:rPr lang="en-CA" dirty="0">
                <a:effectLst/>
                <a:ea typeface="Calibri" panose="020F0502020204030204" pitchFamily="34" charset="0"/>
                <a:cs typeface="Arial" panose="020B0604020202020204" pitchFamily="34" charset="0"/>
              </a:rPr>
              <a:t>Neuhaus, Richard. The Eternal Pity: Reflections on Dying. Notre Dame: University of Notre Dame Press, 2000, quoted in Hastings, 83.</a:t>
            </a:r>
            <a:r>
              <a:rPr lang="en-CA" dirty="0">
                <a:effectLst/>
              </a:rPr>
              <a:t> </a:t>
            </a:r>
          </a:p>
          <a:p>
            <a:pPr indent="403225">
              <a:lnSpc>
                <a:spcPct val="150000"/>
              </a:lnSpc>
            </a:pPr>
            <a:r>
              <a:rPr lang="en-US" baseline="30000" dirty="0"/>
              <a:t>6</a:t>
            </a:r>
            <a:r>
              <a:rPr lang="en-US" dirty="0"/>
              <a:t>Wolterstorff, Nicholas. </a:t>
            </a:r>
            <a:r>
              <a:rPr lang="en-US" i="1" dirty="0"/>
              <a:t>Lament for a Son</a:t>
            </a:r>
            <a:r>
              <a:rPr lang="en-US" dirty="0"/>
              <a:t>. Grand Rapids: Eerdmans Publishing, 1987, 34.</a:t>
            </a:r>
          </a:p>
          <a:p>
            <a:pPr indent="403225">
              <a:lnSpc>
                <a:spcPct val="150000"/>
              </a:lnSpc>
            </a:pPr>
            <a:r>
              <a:rPr lang="en-US" baseline="30000" dirty="0"/>
              <a:t>7</a:t>
            </a:r>
            <a:r>
              <a:rPr lang="en-US" dirty="0"/>
              <a:t>Hastings, 66.</a:t>
            </a:r>
          </a:p>
        </p:txBody>
      </p:sp>
    </p:spTree>
    <p:extLst>
      <p:ext uri="{BB962C8B-B14F-4D97-AF65-F5344CB8AC3E}">
        <p14:creationId xmlns:p14="http://schemas.microsoft.com/office/powerpoint/2010/main" val="4196481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8122A-0549-475D-CBE1-23E5C42AAFCA}"/>
              </a:ext>
            </a:extLst>
          </p:cNvPr>
          <p:cNvSpPr txBox="1"/>
          <p:nvPr/>
        </p:nvSpPr>
        <p:spPr>
          <a:xfrm>
            <a:off x="576943" y="1083552"/>
            <a:ext cx="11038114" cy="5016758"/>
          </a:xfrm>
          <a:prstGeom prst="rect">
            <a:avLst/>
          </a:prstGeom>
          <a:noFill/>
        </p:spPr>
        <p:txBody>
          <a:bodyPr wrap="square" rtlCol="0">
            <a:spAutoFit/>
          </a:bodyPr>
          <a:lstStyle/>
          <a:p>
            <a:pPr algn="ctr"/>
            <a:r>
              <a:rPr lang="en-CA" sz="3200" i="0" u="none" strike="noStrike" baseline="30000" dirty="0">
                <a:effectLst/>
              </a:rPr>
              <a:t>3 ”</a:t>
            </a:r>
            <a:r>
              <a:rPr lang="en-CA" sz="3200" i="0" u="none" strike="noStrike" dirty="0">
                <a:effectLst/>
              </a:rPr>
              <a:t>Praise be to the God and Father of our Lord Jesus Christ, the Father of compassion and the God of all comfort,</a:t>
            </a:r>
          </a:p>
          <a:p>
            <a:pPr algn="ctr"/>
            <a:endParaRPr lang="en-CA" sz="3200" i="0" u="none" strike="noStrike" dirty="0">
              <a:effectLst/>
            </a:endParaRPr>
          </a:p>
          <a:p>
            <a:pPr algn="ctr"/>
            <a:r>
              <a:rPr lang="en-CA" sz="3200" i="0" u="none" strike="noStrike" baseline="30000" dirty="0">
                <a:effectLst/>
              </a:rPr>
              <a:t>4 </a:t>
            </a:r>
            <a:r>
              <a:rPr lang="en-CA" sz="3200" i="0" u="none" strike="noStrike" dirty="0">
                <a:effectLst/>
              </a:rPr>
              <a:t>who comforts us in all our troubles, so that we can comfort those in any trouble with the comfort we ourselves receive from God.</a:t>
            </a:r>
          </a:p>
          <a:p>
            <a:pPr algn="ctr"/>
            <a:endParaRPr lang="en-CA" sz="3200" i="0" u="none" strike="noStrike" dirty="0">
              <a:effectLst/>
            </a:endParaRPr>
          </a:p>
          <a:p>
            <a:pPr algn="ctr"/>
            <a:r>
              <a:rPr lang="en-CA" sz="3200" i="0" u="none" strike="noStrike" dirty="0">
                <a:effectLst/>
              </a:rPr>
              <a:t> </a:t>
            </a:r>
            <a:r>
              <a:rPr lang="en-CA" sz="3200" i="0" u="none" strike="noStrike" baseline="30000" dirty="0">
                <a:effectLst/>
              </a:rPr>
              <a:t>5 </a:t>
            </a:r>
            <a:r>
              <a:rPr lang="en-CA" sz="3200" i="0" u="none" strike="noStrike" dirty="0">
                <a:effectLst/>
              </a:rPr>
              <a:t>For just as we share abundantly in the sufferings of Christ, so also our comfort abounds through </a:t>
            </a:r>
            <a:r>
              <a:rPr lang="en-CA" sz="3200" b="0" i="0" u="none" strike="noStrike" dirty="0">
                <a:effectLst/>
              </a:rPr>
              <a:t>Christ.”</a:t>
            </a:r>
            <a:endParaRPr lang="en-US" sz="3200" dirty="0"/>
          </a:p>
        </p:txBody>
      </p:sp>
      <p:sp>
        <p:nvSpPr>
          <p:cNvPr id="4" name="TextBox 3">
            <a:extLst>
              <a:ext uri="{FF2B5EF4-FFF2-40B4-BE49-F238E27FC236}">
                <a16:creationId xmlns:a16="http://schemas.microsoft.com/office/drawing/2014/main" id="{0C8A12DC-DA71-72FE-B410-4DA3D16853B3}"/>
              </a:ext>
            </a:extLst>
          </p:cNvPr>
          <p:cNvSpPr txBox="1"/>
          <p:nvPr/>
        </p:nvSpPr>
        <p:spPr>
          <a:xfrm>
            <a:off x="493486" y="464457"/>
            <a:ext cx="2627085" cy="400110"/>
          </a:xfrm>
          <a:prstGeom prst="rect">
            <a:avLst/>
          </a:prstGeom>
          <a:noFill/>
        </p:spPr>
        <p:txBody>
          <a:bodyPr wrap="square" rtlCol="0">
            <a:spAutoFit/>
          </a:bodyPr>
          <a:lstStyle/>
          <a:p>
            <a:r>
              <a:rPr lang="en-US" sz="2000" dirty="0"/>
              <a:t>2 Corinthians 1:3-5</a:t>
            </a:r>
          </a:p>
        </p:txBody>
      </p:sp>
    </p:spTree>
    <p:extLst>
      <p:ext uri="{BB962C8B-B14F-4D97-AF65-F5344CB8AC3E}">
        <p14:creationId xmlns:p14="http://schemas.microsoft.com/office/powerpoint/2010/main" val="275042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5DA1-754A-1F1C-5E72-C46B70791F83}"/>
              </a:ext>
            </a:extLst>
          </p:cNvPr>
          <p:cNvSpPr>
            <a:spLocks noGrp="1"/>
          </p:cNvSpPr>
          <p:nvPr>
            <p:ph type="title"/>
          </p:nvPr>
        </p:nvSpPr>
        <p:spPr>
          <a:xfrm>
            <a:off x="6095999" y="630630"/>
            <a:ext cx="5804803" cy="1186295"/>
          </a:xfrm>
        </p:spPr>
        <p:txBody>
          <a:bodyPr>
            <a:noAutofit/>
          </a:bodyPr>
          <a:lstStyle/>
          <a:p>
            <a:r>
              <a:rPr lang="en-US" dirty="0"/>
              <a:t>If </a:t>
            </a:r>
            <a:r>
              <a:rPr lang="en-US" b="1" dirty="0"/>
              <a:t>comfortable, </a:t>
            </a:r>
            <a:r>
              <a:rPr lang="en-US" b="1" i="1" u="sng" dirty="0"/>
              <a:t>briefly</a:t>
            </a:r>
            <a:r>
              <a:rPr lang="en-US" b="1" dirty="0"/>
              <a:t> share with your tablemates . . .</a:t>
            </a:r>
          </a:p>
        </p:txBody>
      </p:sp>
      <p:sp>
        <p:nvSpPr>
          <p:cNvPr id="3" name="Content Placeholder 2">
            <a:extLst>
              <a:ext uri="{FF2B5EF4-FFF2-40B4-BE49-F238E27FC236}">
                <a16:creationId xmlns:a16="http://schemas.microsoft.com/office/drawing/2014/main" id="{C7DED4DE-BF43-E8CE-C81A-754E19FD8AFE}"/>
              </a:ext>
            </a:extLst>
          </p:cNvPr>
          <p:cNvSpPr>
            <a:spLocks noGrp="1"/>
          </p:cNvSpPr>
          <p:nvPr>
            <p:ph idx="1"/>
          </p:nvPr>
        </p:nvSpPr>
        <p:spPr>
          <a:xfrm>
            <a:off x="6095999" y="1936426"/>
            <a:ext cx="5474998" cy="2754328"/>
          </a:xfrm>
          <a:noFill/>
          <a:ln>
            <a:noFill/>
          </a:ln>
        </p:spPr>
        <p:style>
          <a:lnRef idx="3">
            <a:schemeClr val="lt1"/>
          </a:lnRef>
          <a:fillRef idx="1">
            <a:schemeClr val="dk1"/>
          </a:fillRef>
          <a:effectRef idx="1">
            <a:schemeClr val="dk1"/>
          </a:effectRef>
          <a:fontRef idx="minor">
            <a:schemeClr val="lt1"/>
          </a:fontRef>
        </p:style>
        <p:txBody>
          <a:bodyPr>
            <a:normAutofit fontScale="92500" lnSpcReduction="10000"/>
          </a:bodyPr>
          <a:lstStyle/>
          <a:p>
            <a:pPr marL="403225" indent="-403225">
              <a:buFont typeface="Wingdings" pitchFamily="2" charset="2"/>
              <a:buChar char="ü"/>
            </a:pPr>
            <a:r>
              <a:rPr lang="en-US" sz="2200" dirty="0"/>
              <a:t>What someone said to you that either helped or irritated or even hurt you.</a:t>
            </a:r>
          </a:p>
          <a:p>
            <a:pPr marL="403225" indent="-403225">
              <a:buFont typeface="Wingdings" pitchFamily="2" charset="2"/>
              <a:buChar char="ü"/>
            </a:pPr>
            <a:r>
              <a:rPr lang="en-US" sz="2200" dirty="0"/>
              <a:t>What someone did for you that helped or didn’t help you in your grief.</a:t>
            </a:r>
          </a:p>
          <a:p>
            <a:pPr marL="403225" indent="-403225">
              <a:buFont typeface="Wingdings" pitchFamily="2" charset="2"/>
              <a:buChar char="ü"/>
            </a:pPr>
            <a:r>
              <a:rPr lang="en-US" sz="2200" dirty="0"/>
              <a:t>What you have said or done that you know has been appreciated by someone who is grieving.</a:t>
            </a:r>
          </a:p>
        </p:txBody>
      </p:sp>
      <p:sp>
        <p:nvSpPr>
          <p:cNvPr id="5" name="TextBox 4">
            <a:extLst>
              <a:ext uri="{FF2B5EF4-FFF2-40B4-BE49-F238E27FC236}">
                <a16:creationId xmlns:a16="http://schemas.microsoft.com/office/drawing/2014/main" id="{3EE4ABDF-EDD3-1A19-D2B8-C51C5C3F58E9}"/>
              </a:ext>
            </a:extLst>
          </p:cNvPr>
          <p:cNvSpPr txBox="1"/>
          <p:nvPr/>
        </p:nvSpPr>
        <p:spPr>
          <a:xfrm>
            <a:off x="6095998" y="4810255"/>
            <a:ext cx="5804803" cy="1077218"/>
          </a:xfrm>
          <a:prstGeom prst="rect">
            <a:avLst/>
          </a:prstGeom>
          <a:noFill/>
        </p:spPr>
        <p:txBody>
          <a:bodyPr wrap="square" rtlCol="0">
            <a:spAutoFit/>
          </a:bodyPr>
          <a:lstStyle/>
          <a:p>
            <a:r>
              <a:rPr lang="en-US" sz="3200" dirty="0"/>
              <a:t>What did you learn from your tablemates?</a:t>
            </a:r>
          </a:p>
        </p:txBody>
      </p:sp>
      <p:pic>
        <p:nvPicPr>
          <p:cNvPr id="4" name="Picture 3" descr="A picture containing indoor, toy, decorated&#10;&#10;Description automatically generated">
            <a:extLst>
              <a:ext uri="{FF2B5EF4-FFF2-40B4-BE49-F238E27FC236}">
                <a16:creationId xmlns:a16="http://schemas.microsoft.com/office/drawing/2014/main" id="{1540D494-5344-6A1C-8467-7AEAE2A4840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378" r="11598" b="1"/>
          <a:stretch/>
        </p:blipFill>
        <p:spPr>
          <a:xfrm>
            <a:off x="720038" y="724331"/>
            <a:ext cx="4656644"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2996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8122A-0549-475D-CBE1-23E5C42AAFCA}"/>
              </a:ext>
            </a:extLst>
          </p:cNvPr>
          <p:cNvSpPr txBox="1"/>
          <p:nvPr/>
        </p:nvSpPr>
        <p:spPr>
          <a:xfrm>
            <a:off x="6096000" y="2167996"/>
            <a:ext cx="5471886" cy="2795737"/>
          </a:xfrm>
          <a:prstGeom prst="rect">
            <a:avLst/>
          </a:prstGeom>
        </p:spPr>
        <p:txBody>
          <a:bodyPr vert="horz" wrap="square" lIns="0" tIns="0" rIns="0" bIns="0" rtlCol="0" anchor="b" anchorCtr="0">
            <a:normAutofit fontScale="92500" lnSpcReduction="20000"/>
          </a:bodyPr>
          <a:lstStyle/>
          <a:p>
            <a:pPr algn="ctr">
              <a:lnSpc>
                <a:spcPct val="150000"/>
              </a:lnSpc>
              <a:spcBef>
                <a:spcPct val="0"/>
              </a:spcBef>
            </a:pPr>
            <a:r>
              <a:rPr lang="en-US" sz="3600" spc="-100" dirty="0">
                <a:latin typeface="+mj-lt"/>
                <a:ea typeface="+mj-ea"/>
                <a:cs typeface="+mj-cs"/>
              </a:rPr>
              <a:t>“To comfort me,</a:t>
            </a:r>
          </a:p>
          <a:p>
            <a:pPr algn="ctr">
              <a:lnSpc>
                <a:spcPct val="150000"/>
              </a:lnSpc>
              <a:spcBef>
                <a:spcPct val="0"/>
              </a:spcBef>
            </a:pPr>
            <a:r>
              <a:rPr lang="en-US" sz="3600" spc="-100" dirty="0">
                <a:latin typeface="+mj-lt"/>
                <a:ea typeface="+mj-ea"/>
                <a:cs typeface="+mj-cs"/>
              </a:rPr>
              <a:t>you have to come close.</a:t>
            </a:r>
          </a:p>
          <a:p>
            <a:pPr algn="ctr">
              <a:lnSpc>
                <a:spcPct val="150000"/>
              </a:lnSpc>
              <a:spcBef>
                <a:spcPct val="0"/>
              </a:spcBef>
            </a:pPr>
            <a:r>
              <a:rPr lang="en-US" sz="3600" spc="-100" dirty="0">
                <a:latin typeface="+mj-lt"/>
                <a:ea typeface="+mj-ea"/>
                <a:cs typeface="+mj-cs"/>
              </a:rPr>
              <a:t>Come sit beside me</a:t>
            </a:r>
          </a:p>
          <a:p>
            <a:pPr algn="ctr">
              <a:lnSpc>
                <a:spcPct val="150000"/>
              </a:lnSpc>
              <a:spcBef>
                <a:spcPct val="0"/>
              </a:spcBef>
            </a:pPr>
            <a:r>
              <a:rPr lang="en-US" sz="3600" spc="-100" dirty="0">
                <a:latin typeface="+mj-lt"/>
                <a:ea typeface="+mj-ea"/>
                <a:cs typeface="+mj-cs"/>
              </a:rPr>
              <a:t>on my mourning bench.”</a:t>
            </a:r>
            <a:r>
              <a:rPr lang="en-US" sz="3500" spc="-100" baseline="30000" dirty="0">
                <a:latin typeface="+mj-lt"/>
                <a:ea typeface="+mj-ea"/>
                <a:cs typeface="+mj-cs"/>
              </a:rPr>
              <a:t>6</a:t>
            </a:r>
          </a:p>
          <a:p>
            <a:pPr algn="ctr">
              <a:lnSpc>
                <a:spcPct val="90000"/>
              </a:lnSpc>
              <a:spcBef>
                <a:spcPct val="0"/>
              </a:spcBef>
              <a:spcAft>
                <a:spcPts val="600"/>
              </a:spcAft>
            </a:pPr>
            <a:endParaRPr lang="en-US" sz="3500" spc="-100" dirty="0">
              <a:latin typeface="+mj-lt"/>
              <a:ea typeface="+mj-ea"/>
              <a:cs typeface="+mj-cs"/>
            </a:endParaRPr>
          </a:p>
        </p:txBody>
      </p:sp>
      <p:pic>
        <p:nvPicPr>
          <p:cNvPr id="39" name="Picture 38" descr="A person sitting on a bench with another person on her lap&#10;&#10;Description automatically generated with low confidence">
            <a:extLst>
              <a:ext uri="{FF2B5EF4-FFF2-40B4-BE49-F238E27FC236}">
                <a16:creationId xmlns:a16="http://schemas.microsoft.com/office/drawing/2014/main" id="{85A023A9-F75D-ABC5-267D-ACA6049027E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6" r="1611" b="-1"/>
          <a:stretch/>
        </p:blipFill>
        <p:spPr>
          <a:xfrm>
            <a:off x="5" y="10"/>
            <a:ext cx="5064601" cy="3427190"/>
          </a:xfrm>
          <a:custGeom>
            <a:avLst/>
            <a:gdLst/>
            <a:ahLst/>
            <a:cxnLst/>
            <a:rect l="l" t="t" r="r" b="b"/>
            <a:pathLst>
              <a:path w="5064601" h="3427200">
                <a:moveTo>
                  <a:pt x="0" y="0"/>
                </a:moveTo>
                <a:lnTo>
                  <a:pt x="5064601" y="0"/>
                </a:lnTo>
                <a:lnTo>
                  <a:pt x="4889878" y="279455"/>
                </a:lnTo>
                <a:cubicBezTo>
                  <a:pt x="4472354" y="1021447"/>
                  <a:pt x="4263593" y="1948936"/>
                  <a:pt x="4263593" y="3061922"/>
                </a:cubicBezTo>
                <a:cubicBezTo>
                  <a:pt x="4263593" y="3175492"/>
                  <a:pt x="4267380" y="3289063"/>
                  <a:pt x="4274954" y="3404052"/>
                </a:cubicBezTo>
                <a:lnTo>
                  <a:pt x="4277204" y="3427200"/>
                </a:lnTo>
                <a:lnTo>
                  <a:pt x="0" y="3427200"/>
                </a:lnTo>
                <a:close/>
              </a:path>
            </a:pathLst>
          </a:custGeom>
        </p:spPr>
      </p:pic>
      <p:pic>
        <p:nvPicPr>
          <p:cNvPr id="32" name="Picture 31" descr="Two men sitting on a wall&#10;&#10;Description automatically generated with medium confidence">
            <a:extLst>
              <a:ext uri="{FF2B5EF4-FFF2-40B4-BE49-F238E27FC236}">
                <a16:creationId xmlns:a16="http://schemas.microsoft.com/office/drawing/2014/main" id="{CBC581C2-811A-B780-9C15-07A266367CF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525" r="-2" b="30036"/>
          <a:stretch/>
        </p:blipFill>
        <p:spPr>
          <a:xfrm>
            <a:off x="-2" y="3427200"/>
            <a:ext cx="5662934" cy="3430800"/>
          </a:xfrm>
          <a:custGeom>
            <a:avLst/>
            <a:gdLst/>
            <a:ahLst/>
            <a:cxnLst/>
            <a:rect l="l" t="t" r="r" b="b"/>
            <a:pathLst>
              <a:path w="5662934" h="3430800">
                <a:moveTo>
                  <a:pt x="0" y="0"/>
                </a:moveTo>
                <a:lnTo>
                  <a:pt x="4277205" y="0"/>
                </a:lnTo>
                <a:lnTo>
                  <a:pt x="4309038" y="327500"/>
                </a:lnTo>
                <a:cubicBezTo>
                  <a:pt x="4339335" y="565997"/>
                  <a:pt x="4384779" y="815851"/>
                  <a:pt x="4445372" y="1088419"/>
                </a:cubicBezTo>
                <a:cubicBezTo>
                  <a:pt x="4596855" y="1603270"/>
                  <a:pt x="4748338" y="2087836"/>
                  <a:pt x="4990710" y="2542116"/>
                </a:cubicBezTo>
                <a:cubicBezTo>
                  <a:pt x="5172489" y="2848755"/>
                  <a:pt x="5371310" y="3117065"/>
                  <a:pt x="5583977" y="3350238"/>
                </a:cubicBezTo>
                <a:lnTo>
                  <a:pt x="5662934" y="3430800"/>
                </a:lnTo>
                <a:lnTo>
                  <a:pt x="0" y="3430800"/>
                </a:lnTo>
                <a:close/>
              </a:path>
            </a:pathLst>
          </a:custGeom>
        </p:spPr>
      </p:pic>
      <p:sp>
        <p:nvSpPr>
          <p:cNvPr id="33" name="TextBox 32">
            <a:extLst>
              <a:ext uri="{FF2B5EF4-FFF2-40B4-BE49-F238E27FC236}">
                <a16:creationId xmlns:a16="http://schemas.microsoft.com/office/drawing/2014/main" id="{AD1A6162-F0E2-2B68-72FC-F944A7741B7F}"/>
              </a:ext>
            </a:extLst>
          </p:cNvPr>
          <p:cNvSpPr txBox="1"/>
          <p:nvPr/>
        </p:nvSpPr>
        <p:spPr>
          <a:xfrm>
            <a:off x="9423293" y="6870700"/>
            <a:ext cx="276870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nobaproject.com/modules/time-and-cultur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40" name="TextBox 39">
            <a:extLst>
              <a:ext uri="{FF2B5EF4-FFF2-40B4-BE49-F238E27FC236}">
                <a16:creationId xmlns:a16="http://schemas.microsoft.com/office/drawing/2014/main" id="{2C413C11-53C9-621F-293D-A720EFF6B0C5}"/>
              </a:ext>
            </a:extLst>
          </p:cNvPr>
          <p:cNvSpPr txBox="1"/>
          <p:nvPr/>
        </p:nvSpPr>
        <p:spPr>
          <a:xfrm>
            <a:off x="6619444" y="6870700"/>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mconnection.blogspot.com/2016/11/leadership-lessons-for-women-volume-4.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30579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Brené Brown on Empathy">
            <a:hlinkClick r:id="" action="ppaction://media"/>
            <a:extLst>
              <a:ext uri="{FF2B5EF4-FFF2-40B4-BE49-F238E27FC236}">
                <a16:creationId xmlns:a16="http://schemas.microsoft.com/office/drawing/2014/main" id="{4B026E5E-E3FF-B0BD-5507-9A59C80EFDB6}"/>
              </a:ext>
            </a:extLst>
          </p:cNvPr>
          <p:cNvPicPr>
            <a:picLocks noRot="1" noChangeAspect="1"/>
          </p:cNvPicPr>
          <p:nvPr>
            <a:videoFile r:link="rId1"/>
          </p:nvPr>
        </p:nvPicPr>
        <p:blipFill>
          <a:blip r:embed="rId4"/>
          <a:stretch>
            <a:fillRect/>
          </a:stretch>
        </p:blipFill>
        <p:spPr>
          <a:xfrm>
            <a:off x="571235" y="347869"/>
            <a:ext cx="10906656" cy="6162261"/>
          </a:xfrm>
          <a:prstGeom prst="rect">
            <a:avLst/>
          </a:prstGeom>
        </p:spPr>
      </p:pic>
    </p:spTree>
    <p:extLst>
      <p:ext uri="{BB962C8B-B14F-4D97-AF65-F5344CB8AC3E}">
        <p14:creationId xmlns:p14="http://schemas.microsoft.com/office/powerpoint/2010/main" val="379137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304800" y="1470932"/>
            <a:ext cx="5791200" cy="993775"/>
          </a:xfrm>
        </p:spPr>
        <p:txBody>
          <a:bodyPr vert="horz" wrap="square" lIns="0" tIns="0" rIns="0" bIns="0" rtlCol="0" anchor="b" anchorCtr="0">
            <a:noAutofit/>
          </a:bodyPr>
          <a:lstStyle/>
          <a:p>
            <a:pPr algn="ctr"/>
            <a:r>
              <a:rPr lang="en-US" sz="4800" spc="-100" dirty="0"/>
              <a:t>Principles of</a:t>
            </a:r>
            <a:br>
              <a:rPr lang="en-US" sz="4800" spc="-100" dirty="0"/>
            </a:br>
            <a:r>
              <a:rPr lang="en-US" sz="4800" spc="-100" dirty="0"/>
              <a:t>helping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928914" y="3016024"/>
            <a:ext cx="5014913" cy="3322307"/>
          </a:xfrm>
        </p:spPr>
        <p:txBody>
          <a:bodyPr vert="horz" lIns="0" tIns="0" rIns="0" bIns="0" rtlCol="0">
            <a:noAutofit/>
          </a:bodyPr>
          <a:lstStyle/>
          <a:p>
            <a:pPr marL="533400" indent="-533400">
              <a:lnSpc>
                <a:spcPct val="110000"/>
              </a:lnSpc>
              <a:buFont typeface="Wingdings" pitchFamily="2" charset="2"/>
              <a:buChar char="ü"/>
            </a:pPr>
            <a:r>
              <a:rPr lang="en-US" sz="3200" dirty="0">
                <a:solidFill>
                  <a:schemeClr val="tx1"/>
                </a:solidFill>
              </a:rPr>
              <a:t>Be available</a:t>
            </a:r>
          </a:p>
          <a:p>
            <a:pPr marL="533400" indent="-533400">
              <a:lnSpc>
                <a:spcPct val="110000"/>
              </a:lnSpc>
              <a:buFont typeface="Wingdings" pitchFamily="2" charset="2"/>
              <a:buChar char="ü"/>
            </a:pPr>
            <a:r>
              <a:rPr lang="en-US" sz="3200" dirty="0">
                <a:solidFill>
                  <a:schemeClr val="tx1"/>
                </a:solidFill>
              </a:rPr>
              <a:t>Be authentic</a:t>
            </a:r>
          </a:p>
          <a:p>
            <a:pPr marL="533400" indent="-533400">
              <a:lnSpc>
                <a:spcPct val="110000"/>
              </a:lnSpc>
              <a:buFont typeface="Wingdings" pitchFamily="2" charset="2"/>
              <a:buChar char="ü"/>
            </a:pPr>
            <a:r>
              <a:rPr lang="en-US" sz="3200" dirty="0">
                <a:solidFill>
                  <a:schemeClr val="tx1"/>
                </a:solidFill>
              </a:rPr>
              <a:t>Be patient</a:t>
            </a:r>
          </a:p>
          <a:p>
            <a:pPr marL="533400" indent="-533400">
              <a:lnSpc>
                <a:spcPct val="110000"/>
              </a:lnSpc>
              <a:buFont typeface="Wingdings" pitchFamily="2" charset="2"/>
              <a:buChar char="ü"/>
            </a:pPr>
            <a:r>
              <a:rPr lang="en-US" sz="3200" dirty="0">
                <a:solidFill>
                  <a:schemeClr val="tx1"/>
                </a:solidFill>
              </a:rPr>
              <a:t>Be empathetic</a:t>
            </a:r>
          </a:p>
          <a:p>
            <a:pPr marL="533400" indent="-533400">
              <a:lnSpc>
                <a:spcPct val="110000"/>
              </a:lnSpc>
              <a:buFont typeface="Wingdings" pitchFamily="2" charset="2"/>
              <a:buChar char="ü"/>
            </a:pPr>
            <a:r>
              <a:rPr lang="en-US" sz="3200" dirty="0">
                <a:solidFill>
                  <a:schemeClr val="tx1"/>
                </a:solidFill>
              </a:rPr>
              <a:t>Be Christ-like</a:t>
            </a:r>
          </a:p>
        </p:txBody>
      </p:sp>
      <p:pic>
        <p:nvPicPr>
          <p:cNvPr id="12" name="Picture 11" descr="Icon&#10;&#10;Description automatically generated">
            <a:extLst>
              <a:ext uri="{FF2B5EF4-FFF2-40B4-BE49-F238E27FC236}">
                <a16:creationId xmlns:a16="http://schemas.microsoft.com/office/drawing/2014/main" id="{9A81AE63-37FA-B5C4-7325-B501B0B673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10399" y="1763515"/>
            <a:ext cx="4448925" cy="3322307"/>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54687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85E0BF-E573-0B87-3E82-5EC6C4F9AA2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585" r="13864"/>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Tree>
    <p:extLst>
      <p:ext uri="{BB962C8B-B14F-4D97-AF65-F5344CB8AC3E}">
        <p14:creationId xmlns:p14="http://schemas.microsoft.com/office/powerpoint/2010/main" val="1820572544"/>
      </p:ext>
    </p:extLst>
  </p:cSld>
  <p:clrMapOvr>
    <a:masterClrMapping/>
  </p:clrMapOvr>
</p:sld>
</file>

<file path=ppt/theme/theme1.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{10972651-72FD-944C-A985-F62A8188B27D}tf10001120</Template>
  <TotalTime>3998</TotalTime>
  <Words>3239</Words>
  <Application>Microsoft Macintosh PowerPoint</Application>
  <PresentationFormat>Widescreen</PresentationFormat>
  <Paragraphs>440</Paragraphs>
  <Slides>30</Slides>
  <Notes>30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Avenir Next LT Pro</vt:lpstr>
      <vt:lpstr>Calibri</vt:lpstr>
      <vt:lpstr>Rockwell Nova Light</vt:lpstr>
      <vt:lpstr>Symbol</vt:lpstr>
      <vt:lpstr>The Hand Extrablack</vt:lpstr>
      <vt:lpstr>Times New Roman</vt:lpstr>
      <vt:lpstr>Wingdings</vt:lpstr>
      <vt:lpstr>BlobVTI</vt:lpstr>
      <vt:lpstr>COMFORT YE MY PEOPLE  A Grief Care Workshop</vt:lpstr>
      <vt:lpstr>Where we are headed today . . .</vt:lpstr>
      <vt:lpstr>PowerPoint Presentation</vt:lpstr>
      <vt:lpstr>PowerPoint Presentation</vt:lpstr>
      <vt:lpstr>If comfortable, briefly share with your tablemates . . .</vt:lpstr>
      <vt:lpstr>PowerPoint Presentation</vt:lpstr>
      <vt:lpstr>PowerPoint Presentation</vt:lpstr>
      <vt:lpstr>Principles of helping . . .</vt:lpstr>
      <vt:lpstr>PowerPoint Presentation</vt:lpstr>
      <vt:lpstr>PowerPoint Presentation</vt:lpstr>
      <vt:lpstr>PowerPoint Presentation</vt:lpstr>
      <vt:lpstr>Practices of helping . . .</vt:lpstr>
      <vt:lpstr>Practices of helping . . .</vt:lpstr>
      <vt:lpstr>Practices of helping . . .</vt:lpstr>
      <vt:lpstr>Practices of helping . . .</vt:lpstr>
      <vt:lpstr>PowerPoint Presentation</vt:lpstr>
      <vt:lpstr>PowerPoint Presentation</vt:lpstr>
      <vt:lpstr>Particular considerations . . . </vt:lpstr>
      <vt:lpstr>PowerPoint Presentation</vt:lpstr>
      <vt:lpstr>PowerPoint Presentation</vt:lpstr>
      <vt:lpstr>PowerPoint Presentation</vt:lpstr>
      <vt:lpstr>Recognizing our limitations . . . </vt:lpstr>
      <vt:lpstr>PowerPoint Presentation</vt:lpstr>
      <vt:lpstr>Non-emergency contacts . . . </vt:lpstr>
      <vt:lpstr>PowerPoint Presentation</vt:lpstr>
      <vt:lpstr>Praying for and with grieving people . . .</vt:lpstr>
      <vt:lpstr>PowerPoint Presentation</vt:lpstr>
      <vt:lpstr>PowerPoint Presentation</vt:lpstr>
      <vt:lpstr>PowerPoint Presentation</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Grief Care Workshop</dc:title>
  <dc:creator>Ruth Whitt</dc:creator>
  <cp:lastModifiedBy>Ruth Whitt</cp:lastModifiedBy>
  <cp:revision>203</cp:revision>
  <cp:lastPrinted>2024-07-26T15:55:03Z</cp:lastPrinted>
  <dcterms:created xsi:type="dcterms:W3CDTF">2023-01-31T16:52:36Z</dcterms:created>
  <dcterms:modified xsi:type="dcterms:W3CDTF">2024-07-26T15:57:27Z</dcterms:modified>
</cp:coreProperties>
</file>