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9"/>
  </p:notesMasterIdLst>
  <p:handoutMasterIdLst>
    <p:handoutMasterId r:id="rId30"/>
  </p:handoutMasterIdLst>
  <p:sldIdLst>
    <p:sldId id="256" r:id="rId3"/>
    <p:sldId id="258" r:id="rId4"/>
    <p:sldId id="257" r:id="rId5"/>
    <p:sldId id="259" r:id="rId6"/>
    <p:sldId id="369" r:id="rId7"/>
    <p:sldId id="377" r:id="rId8"/>
    <p:sldId id="262" r:id="rId9"/>
    <p:sldId id="267" r:id="rId10"/>
    <p:sldId id="376" r:id="rId11"/>
    <p:sldId id="284" r:id="rId12"/>
    <p:sldId id="268" r:id="rId13"/>
    <p:sldId id="354" r:id="rId14"/>
    <p:sldId id="291" r:id="rId15"/>
    <p:sldId id="379" r:id="rId16"/>
    <p:sldId id="265" r:id="rId17"/>
    <p:sldId id="292" r:id="rId18"/>
    <p:sldId id="269" r:id="rId19"/>
    <p:sldId id="378" r:id="rId20"/>
    <p:sldId id="371" r:id="rId21"/>
    <p:sldId id="356" r:id="rId22"/>
    <p:sldId id="271" r:id="rId23"/>
    <p:sldId id="281" r:id="rId24"/>
    <p:sldId id="346" r:id="rId25"/>
    <p:sldId id="347" r:id="rId26"/>
    <p:sldId id="296" r:id="rId27"/>
    <p:sldId id="280"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6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2FF"/>
    <a:srgbClr val="FEF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4597"/>
    <p:restoredTop sz="93478"/>
  </p:normalViewPr>
  <p:slideViewPr>
    <p:cSldViewPr snapToGrid="0">
      <p:cViewPr varScale="1">
        <p:scale>
          <a:sx n="61" d="100"/>
          <a:sy n="61" d="100"/>
        </p:scale>
        <p:origin x="440" y="480"/>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56" d="100"/>
          <a:sy n="56" d="100"/>
        </p:scale>
        <p:origin x="2896" y="200"/>
      </p:cViewPr>
      <p:guideLst>
        <p:guide orient="horz" pos="2867"/>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AE5350-41CD-CE64-88D1-6F65D2DDCAE1}"/>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D19150D-B350-AEE5-C812-7101F899396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579BD0DF-82A8-1E64-46A4-98DFFED0A5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(Susan Duke, Grieving Forward—Embracing Life Beyond Loss. New York: Warner Faith, 2006, 27).</a:t>
            </a:r>
          </a:p>
          <a:p>
            <a:r>
              <a:rPr lang="en-US" dirty="0"/>
              <a:t>
Leanne Friessen, Grieving Room, 1-2.</a:t>
            </a:r>
          </a:p>
        </p:txBody>
      </p:sp>
      <p:sp>
        <p:nvSpPr>
          <p:cNvPr id="5" name="Slide Number Placeholder 4">
            <a:extLst>
              <a:ext uri="{FF2B5EF4-FFF2-40B4-BE49-F238E27FC236}">
                <a16:creationId xmlns:a16="http://schemas.microsoft.com/office/drawing/2014/main" id="{9BFEA093-2BDA-A6B9-340E-DECE3C51D2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10E169-F482-584D-B051-5F5C59728928}" type="slidenum">
              <a:rPr lang="en-US" smtClean="0"/>
              <a:t>‹#›</a:t>
            </a:fld>
            <a:endParaRPr lang="en-US" dirty="0"/>
          </a:p>
        </p:txBody>
      </p:sp>
    </p:spTree>
    <p:extLst>
      <p:ext uri="{BB962C8B-B14F-4D97-AF65-F5344CB8AC3E}">
        <p14:creationId xmlns:p14="http://schemas.microsoft.com/office/powerpoint/2010/main" val="653610397"/>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28T00:46:29.509"/>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2" name="Slide Number Placeholder 1">
            <a:extLst>
              <a:ext uri="{FF2B5EF4-FFF2-40B4-BE49-F238E27FC236}">
                <a16:creationId xmlns:a16="http://schemas.microsoft.com/office/drawing/2014/main" id="{26C6B26B-7637-4C69-6353-02F0679ADBF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EA2B-A416-334F-A7E0-C0FAF96699F9}" type="slidenum">
              <a:rPr lang="en-US" smtClean="0"/>
              <a:t>‹#›</a:t>
            </a:fld>
            <a:endParaRPr lang="en-US" dirty="0"/>
          </a:p>
        </p:txBody>
      </p:sp>
    </p:spTree>
  </p:cSld>
  <p:clrMap bg1="lt1" tx1="dk1" bg2="dk2" tx2="lt2" accent1="accent1" accent2="accent2" accent3="accent3" accent4="accent4" accent5="accent5" accent6="accent6" hlink="hlink" folHlink="folHlink"/>
  <p:hf hdr="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razygrief.com/myownjourney/anoceanofgrie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566738" y="2651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564630" y="1885613"/>
            <a:ext cx="5722044" cy="6653080"/>
          </a:xfrm>
          <a:prstGeom prst="rect">
            <a:avLst/>
          </a:prstGeom>
        </p:spPr>
        <p:txBody>
          <a:bodyPr spcFirstLastPara="1" wrap="square" lIns="91425" tIns="91425" rIns="91425" bIns="91425" anchor="t" anchorCtr="0">
            <a:noAutofit/>
          </a:bodyPr>
          <a:lstStyle/>
          <a:p>
            <a:pPr marL="14288" indent="0">
              <a:buNone/>
            </a:pPr>
            <a:r>
              <a:rPr lang="en-US" sz="1200" b="1" dirty="0">
                <a:latin typeface="Times New Roman" panose="02020603050405020304" pitchFamily="18" charset="0"/>
                <a:cs typeface="Times New Roman" panose="02020603050405020304" pitchFamily="18" charset="0"/>
              </a:rPr>
              <a:t>~ 5 minutes</a:t>
            </a:r>
          </a:p>
          <a:p>
            <a:pPr marL="14288"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14288" lvl="0" indent="0" algn="l" rtl="0">
              <a:spcBef>
                <a:spcPts val="0"/>
              </a:spcBef>
              <a:buNone/>
            </a:pPr>
            <a:r>
              <a:rPr lang="en-CA" sz="1200" b="1" u="sng" dirty="0">
                <a:latin typeface="Times New Roman" panose="02020603050405020304" pitchFamily="18" charset="0"/>
                <a:cs typeface="Times New Roman" panose="02020603050405020304" pitchFamily="18" charset="0"/>
              </a:rPr>
              <a:t>Pre-meeting</a:t>
            </a:r>
          </a:p>
          <a:p>
            <a:pPr marL="185738" indent="-171450"/>
            <a:r>
              <a:rPr lang="en-CA" sz="1200" i="1" dirty="0">
                <a:latin typeface="Times New Roman" panose="02020603050405020304" pitchFamily="18" charset="0"/>
                <a:cs typeface="Times New Roman" panose="02020603050405020304" pitchFamily="18" charset="0"/>
              </a:rPr>
              <a:t>Have this slide on screen before participants arrive.</a:t>
            </a:r>
          </a:p>
          <a:p>
            <a:pPr marL="185738" indent="-171450"/>
            <a:r>
              <a:rPr lang="en-CA" sz="1200" i="1" dirty="0">
                <a:latin typeface="Times New Roman" panose="02020603050405020304" pitchFamily="18" charset="0"/>
                <a:cs typeface="Times New Roman" panose="02020603050405020304" pitchFamily="18" charset="0"/>
              </a:rPr>
              <a:t>Play background music until meeting starts.</a:t>
            </a:r>
          </a:p>
          <a:p>
            <a:pPr marL="185738" indent="-171450"/>
            <a:r>
              <a:rPr lang="en-CA" sz="1200" i="1" dirty="0">
                <a:latin typeface="Times New Roman" panose="02020603050405020304" pitchFamily="18" charset="0"/>
                <a:cs typeface="Times New Roman" panose="02020603050405020304" pitchFamily="18" charset="0"/>
              </a:rPr>
              <a:t>Ensure everyone has a participant manual, journal, pen, and name tag.</a:t>
            </a:r>
          </a:p>
          <a:p>
            <a:pPr marL="185738" indent="-171450"/>
            <a:r>
              <a:rPr lang="en-CA" sz="1200" i="1" dirty="0">
                <a:latin typeface="Times New Roman" panose="02020603050405020304" pitchFamily="18" charset="0"/>
                <a:cs typeface="Times New Roman" panose="02020603050405020304" pitchFamily="18" charset="0"/>
              </a:rPr>
              <a:t>Collect any outstanding registration, agreement forms, and registration fees.</a:t>
            </a:r>
          </a:p>
          <a:p>
            <a:pPr marL="14288"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14288"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14288" lvl="0" indent="0" algn="l" rtl="0">
              <a:spcBef>
                <a:spcPts val="0"/>
              </a:spcBef>
              <a:buNone/>
            </a:pPr>
            <a:r>
              <a:rPr lang="en-CA" sz="1200" b="1" u="sng" dirty="0">
                <a:latin typeface="Times New Roman" panose="02020603050405020304" pitchFamily="18" charset="0"/>
                <a:cs typeface="Times New Roman" panose="02020603050405020304" pitchFamily="18" charset="0"/>
              </a:rPr>
              <a:t>Begin meeting</a:t>
            </a:r>
          </a:p>
          <a:p>
            <a:pPr marL="14288" lvl="0" indent="0" algn="l" rtl="0">
              <a:spcBef>
                <a:spcPts val="0"/>
              </a:spcBef>
              <a:buNone/>
            </a:pPr>
            <a:r>
              <a:rPr lang="en-CA" sz="1200" i="1" dirty="0">
                <a:latin typeface="Times New Roman" panose="02020603050405020304" pitchFamily="18" charset="0"/>
                <a:cs typeface="Times New Roman" panose="02020603050405020304" pitchFamily="18" charset="0"/>
              </a:rPr>
              <a:t>Welcome everyone and acknowledge the courage it took to come.</a:t>
            </a:r>
          </a:p>
          <a:p>
            <a:pPr marL="14288" lvl="0" indent="0" algn="l" rtl="0">
              <a:spcBef>
                <a:spcPts val="0"/>
              </a:spcBef>
              <a:buNone/>
            </a:pPr>
            <a:endParaRPr lang="en-CA" sz="1200" i="1" dirty="0">
              <a:latin typeface="Times New Roman" panose="02020603050405020304" pitchFamily="18" charset="0"/>
              <a:cs typeface="Times New Roman" panose="02020603050405020304" pitchFamily="18" charset="0"/>
            </a:endParaRPr>
          </a:p>
          <a:p>
            <a:pPr marL="9525" indent="4763">
              <a:buNone/>
            </a:pPr>
            <a:r>
              <a:rPr lang="en-CA" sz="1200" dirty="0">
                <a:latin typeface="Times New Roman" panose="02020603050405020304" pitchFamily="18" charset="0"/>
                <a:cs typeface="Times New Roman" panose="02020603050405020304" pitchFamily="18" charset="0"/>
              </a:rPr>
              <a:t>The death of a loved one or friend, whether sudden or anticipated, whether young or old, is always a surprise, and </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“grief surprises us with emotions we’ve never experienced.”</a:t>
            </a:r>
            <a:r>
              <a:rPr lang="en-CA" sz="1200" kern="100" baseline="30000" dirty="0">
                <a:effectLst/>
                <a:latin typeface="Times New Roman" panose="02020603050405020304" pitchFamily="18" charset="0"/>
                <a:ea typeface="Aptos" panose="020B0004020202020204" pitchFamily="34" charset="0"/>
                <a:cs typeface="Times New Roman" panose="02020603050405020304" pitchFamily="18" charset="0"/>
              </a:rPr>
              <a:t>1</a:t>
            </a:r>
          </a:p>
          <a:p>
            <a:pPr marL="14288" indent="0">
              <a:buNone/>
            </a:pPr>
            <a:endParaRPr lang="en-CA" kern="100" dirty="0">
              <a:latin typeface="Times New Roman" panose="02020603050405020304" pitchFamily="18" charset="0"/>
              <a:ea typeface="Aptos" panose="020B0004020202020204" pitchFamily="34" charset="0"/>
              <a:cs typeface="Times New Roman" panose="02020603050405020304" pitchFamily="18" charset="0"/>
            </a:endParaRPr>
          </a:p>
          <a:p>
            <a:pPr marL="14288" indent="0">
              <a:buNone/>
            </a:pPr>
            <a:r>
              <a:rPr lang="en-CA" sz="1200" dirty="0">
                <a:latin typeface="Times New Roman" panose="02020603050405020304" pitchFamily="18" charset="0"/>
                <a:cs typeface="Times New Roman" panose="02020603050405020304" pitchFamily="18" charset="0"/>
              </a:rPr>
              <a:t>We are bewildered and unsettled by the onslaught of emotions. We wonder what is going on and if we are going crazy.</a:t>
            </a:r>
          </a:p>
          <a:p>
            <a:pPr marL="14288" indent="0">
              <a:buNone/>
            </a:pPr>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14288" indent="0">
              <a:buNone/>
            </a:pP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In her book </a:t>
            </a:r>
            <a:r>
              <a:rPr lang="en-CA" sz="1200" i="1" kern="100" dirty="0">
                <a:effectLst/>
                <a:latin typeface="Times New Roman" panose="02020603050405020304" pitchFamily="18" charset="0"/>
                <a:ea typeface="Aptos" panose="020B0004020202020204" pitchFamily="34" charset="0"/>
                <a:cs typeface="Times New Roman" panose="02020603050405020304" pitchFamily="18" charset="0"/>
              </a:rPr>
              <a:t>Grieving Room</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Leanne Friessen </a:t>
            </a:r>
            <a:r>
              <a:rPr lang="en-CA" sz="1200" kern="100" dirty="0">
                <a:latin typeface="Times New Roman" panose="02020603050405020304" pitchFamily="18" charset="0"/>
                <a:ea typeface="Aptos" panose="020B0004020202020204" pitchFamily="34" charset="0"/>
                <a:cs typeface="Times New Roman" panose="02020603050405020304" pitchFamily="18" charset="0"/>
              </a:rPr>
              <a:t>write</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s that “a lot of us don’t know what to do with grief. We often think that the best thing to do with grief is to avoid it . . . [but] there is no skipping, avoiding, or going around grief.”</a:t>
            </a:r>
            <a:r>
              <a:rPr lang="en-CA" sz="1200" kern="100" baseline="30000" dirty="0">
                <a:effectLst/>
                <a:latin typeface="Times New Roman" panose="02020603050405020304" pitchFamily="18" charset="0"/>
                <a:ea typeface="Aptos" panose="020B0004020202020204" pitchFamily="34" charset="0"/>
                <a:cs typeface="Times New Roman" panose="02020603050405020304" pitchFamily="18" charset="0"/>
              </a:rPr>
              <a:t>2</a:t>
            </a:r>
          </a:p>
          <a:p>
            <a:pPr marL="11113" indent="0">
              <a:buNone/>
              <a:tabLst>
                <a:tab pos="354013" algn="l"/>
              </a:tabLst>
            </a:pPr>
            <a:endParaRPr lang="en-CA" sz="1200" dirty="0">
              <a:latin typeface="Times New Roman" panose="02020603050405020304" pitchFamily="18" charset="0"/>
              <a:cs typeface="Times New Roman" panose="02020603050405020304" pitchFamily="18" charset="0"/>
            </a:endParaRPr>
          </a:p>
          <a:p>
            <a:pPr marL="11113" indent="0">
              <a:buNone/>
              <a:tabLst>
                <a:tab pos="354013" algn="l"/>
              </a:tabLst>
            </a:pP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If our grief wounds are going to heal, we must face our grief head-on.</a:t>
            </a:r>
          </a:p>
          <a:p>
            <a:pPr marL="11113" indent="0">
              <a:buNone/>
              <a:tabLst>
                <a:tab pos="354013" algn="l"/>
              </a:tabLst>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11113" indent="0">
              <a:buNone/>
              <a:tabLst>
                <a:tab pos="354013" algn="l"/>
              </a:tabLst>
            </a:pPr>
            <a:r>
              <a:rPr lang="en-CA" sz="1200" dirty="0">
                <a:latin typeface="Times New Roman" panose="02020603050405020304" pitchFamily="18" charset="0"/>
                <a:cs typeface="Times New Roman" panose="02020603050405020304" pitchFamily="18" charset="0"/>
              </a:rPr>
              <a:t>The goal of </a:t>
            </a:r>
            <a:r>
              <a:rPr lang="en-CA" sz="1200" i="1" dirty="0">
                <a:latin typeface="Times New Roman" panose="02020603050405020304" pitchFamily="18" charset="0"/>
                <a:cs typeface="Times New Roman" panose="02020603050405020304" pitchFamily="18" charset="0"/>
              </a:rPr>
              <a:t>Grief Care </a:t>
            </a:r>
            <a:r>
              <a:rPr lang="en-CA" sz="1200" dirty="0">
                <a:latin typeface="Times New Roman" panose="02020603050405020304" pitchFamily="18" charset="0"/>
                <a:cs typeface="Times New Roman" panose="02020603050405020304" pitchFamily="18" charset="0"/>
              </a:rPr>
              <a:t>is to give you practical tools to face your grief so that you can learn to live with your loss in a healthy way.</a:t>
            </a:r>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11113" indent="0">
              <a:buNone/>
              <a:tabLst>
                <a:tab pos="354013" algn="l"/>
              </a:tabLst>
            </a:pPr>
            <a:endParaRPr lang="en-CA" sz="1200" dirty="0">
              <a:latin typeface="Times New Roman" panose="02020603050405020304" pitchFamily="18" charset="0"/>
              <a:cs typeface="Times New Roman" panose="02020603050405020304" pitchFamily="18" charset="0"/>
            </a:endParaRPr>
          </a:p>
          <a:p>
            <a:pPr marL="14288"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buNone/>
            </a:pPr>
            <a:endParaRPr lang="en-CA" sz="1200" dirty="0">
              <a:latin typeface="Times New Roman" panose="02020603050405020304" pitchFamily="18" charset="0"/>
              <a:cs typeface="Times New Roman" panose="02020603050405020304" pitchFamily="18" charset="0"/>
            </a:endParaRPr>
          </a:p>
          <a:p>
            <a:pPr marL="0" indent="182563">
              <a:buNone/>
            </a:pPr>
            <a:r>
              <a:rPr lang="en-CA" baseline="30000" dirty="0">
                <a:latin typeface="Times New Roman" panose="02020603050405020304" pitchFamily="18" charset="0"/>
                <a:cs typeface="Times New Roman" panose="02020603050405020304" pitchFamily="18" charset="0"/>
              </a:rPr>
              <a:t>1 </a:t>
            </a:r>
            <a:r>
              <a:rPr lang="en-CA" kern="100" dirty="0">
                <a:latin typeface="Times New Roman" panose="02020603050405020304" pitchFamily="18" charset="0"/>
                <a:ea typeface="Aptos" panose="020B0004020202020204" pitchFamily="34" charset="0"/>
                <a:cs typeface="Times New Roman" panose="02020603050405020304" pitchFamily="18" charset="0"/>
              </a:rPr>
              <a:t>Susan Duke, </a:t>
            </a:r>
            <a:r>
              <a:rPr lang="en-CA" i="1" kern="100" dirty="0">
                <a:latin typeface="Times New Roman" panose="02020603050405020304" pitchFamily="18" charset="0"/>
                <a:ea typeface="Aptos" panose="020B0004020202020204" pitchFamily="34" charset="0"/>
                <a:cs typeface="Times New Roman" panose="02020603050405020304" pitchFamily="18" charset="0"/>
              </a:rPr>
              <a:t>Grieving Forward—Embracing Life Beyond Loss.</a:t>
            </a:r>
            <a:r>
              <a:rPr lang="en-CA" kern="100" dirty="0">
                <a:latin typeface="Times New Roman" panose="02020603050405020304" pitchFamily="18" charset="0"/>
                <a:ea typeface="Aptos" panose="020B0004020202020204" pitchFamily="34" charset="0"/>
                <a:cs typeface="Times New Roman" panose="02020603050405020304" pitchFamily="18" charset="0"/>
              </a:rPr>
              <a:t> (New York: Warner Faith, 2006), 27.</a:t>
            </a:r>
          </a:p>
          <a:p>
            <a:pPr marL="0" indent="182563">
              <a:buNone/>
            </a:pPr>
            <a:r>
              <a:rPr lang="en-CA" kern="100" baseline="30000" dirty="0">
                <a:latin typeface="Times New Roman" panose="02020603050405020304" pitchFamily="18" charset="0"/>
                <a:ea typeface="Aptos" panose="020B0004020202020204" pitchFamily="34" charset="0"/>
                <a:cs typeface="Times New Roman" panose="02020603050405020304" pitchFamily="18" charset="0"/>
              </a:rPr>
              <a:t>2 </a:t>
            </a:r>
            <a:r>
              <a:rPr lang="en-CA" kern="100" dirty="0">
                <a:latin typeface="Times New Roman" panose="02020603050405020304" pitchFamily="18" charset="0"/>
                <a:ea typeface="Aptos" panose="020B0004020202020204" pitchFamily="34" charset="0"/>
                <a:cs typeface="Times New Roman" panose="02020603050405020304" pitchFamily="18" charset="0"/>
              </a:rPr>
              <a:t>Leanne Friesen, </a:t>
            </a:r>
            <a:r>
              <a:rPr lang="en-CA" i="1" kern="100" dirty="0">
                <a:latin typeface="Times New Roman" panose="02020603050405020304" pitchFamily="18" charset="0"/>
                <a:ea typeface="Aptos" panose="020B0004020202020204" pitchFamily="34" charset="0"/>
                <a:cs typeface="Times New Roman" panose="02020603050405020304" pitchFamily="18" charset="0"/>
              </a:rPr>
              <a:t>Grieving Room—Making Space for all the Hard Things after Death and Loss</a:t>
            </a:r>
            <a:r>
              <a:rPr lang="en-CA" kern="100" dirty="0">
                <a:latin typeface="Times New Roman" panose="02020603050405020304" pitchFamily="18" charset="0"/>
                <a:ea typeface="Aptos" panose="020B0004020202020204" pitchFamily="34" charset="0"/>
                <a:cs typeface="Times New Roman" panose="02020603050405020304" pitchFamily="18" charset="0"/>
              </a:rPr>
              <a:t>. (Minneapolis: Broadleaf Books, 2024), 1-2.</a:t>
            </a: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lvl="0" indent="0" algn="l" rtl="0">
              <a:spcBef>
                <a:spcPts val="0"/>
              </a:spcBef>
              <a:buNone/>
            </a:pPr>
            <a:endParaRPr lang="en-CA" sz="12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7D41893-277C-83BE-F645-F25DE2094FC0}"/>
              </a:ext>
            </a:extLst>
          </p:cNvPr>
          <p:cNvSpPr>
            <a:spLocks noGrp="1"/>
          </p:cNvSpPr>
          <p:nvPr>
            <p:ph type="sldNum" sz="quarter" idx="5"/>
          </p:nvPr>
        </p:nvSpPr>
        <p:spPr/>
        <p:txBody>
          <a:bodyPr/>
          <a:lstStyle/>
          <a:p>
            <a:fld id="{5978EA2B-A416-334F-A7E0-C0FAF96699F9}"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784442374_1_6:notes"/>
          <p:cNvSpPr>
            <a:spLocks noGrp="1" noRot="1" noChangeAspect="1"/>
          </p:cNvSpPr>
          <p:nvPr>
            <p:ph type="sldImg" idx="2"/>
          </p:nvPr>
        </p:nvSpPr>
        <p:spPr>
          <a:xfrm>
            <a:off x="565150" y="26193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4784442374_1_6:notes"/>
          <p:cNvSpPr txBox="1">
            <a:spLocks noGrp="1"/>
          </p:cNvSpPr>
          <p:nvPr>
            <p:ph type="body" idx="1"/>
          </p:nvPr>
        </p:nvSpPr>
        <p:spPr>
          <a:xfrm>
            <a:off x="560016" y="1871663"/>
            <a:ext cx="5731618" cy="56721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latin typeface="Times New Roman" panose="02020603050405020304" pitchFamily="18" charset="0"/>
                <a:cs typeface="Times New Roman" panose="02020603050405020304" pitchFamily="18" charset="0"/>
              </a:rPr>
              <a:t>~ 2 minutes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BEB8C87-51A0-99EF-BEBE-A2670A5965D7}"/>
              </a:ext>
            </a:extLst>
          </p:cNvPr>
          <p:cNvSpPr>
            <a:spLocks noGrp="1"/>
          </p:cNvSpPr>
          <p:nvPr>
            <p:ph type="sldNum" sz="quarter" idx="5"/>
          </p:nvPr>
        </p:nvSpPr>
        <p:spPr>
          <a:xfrm>
            <a:off x="3886200" y="8685213"/>
            <a:ext cx="2971800" cy="458787"/>
          </a:xfrm>
        </p:spPr>
        <p:txBody>
          <a:bodyPr/>
          <a:lstStyle/>
          <a:p>
            <a:fld id="{5978EA2B-A416-334F-A7E0-C0FAF96699F9}" type="slidenum">
              <a:rPr lang="en-US" smtClean="0"/>
              <a:t>10</a:t>
            </a:fld>
            <a:endParaRPr lang="en-US" dirty="0"/>
          </a:p>
        </p:txBody>
      </p:sp>
    </p:spTree>
    <p:extLst>
      <p:ext uri="{BB962C8B-B14F-4D97-AF65-F5344CB8AC3E}">
        <p14:creationId xmlns:p14="http://schemas.microsoft.com/office/powerpoint/2010/main" val="3358022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4784442374_1_18:notes"/>
          <p:cNvSpPr>
            <a:spLocks noGrp="1" noRot="1" noChangeAspect="1"/>
          </p:cNvSpPr>
          <p:nvPr>
            <p:ph type="sldImg" idx="2"/>
          </p:nvPr>
        </p:nvSpPr>
        <p:spPr>
          <a:xfrm>
            <a:off x="568325" y="2651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4784442374_1_18:notes"/>
          <p:cNvSpPr txBox="1">
            <a:spLocks noGrp="1"/>
          </p:cNvSpPr>
          <p:nvPr>
            <p:ph type="body" idx="1"/>
          </p:nvPr>
        </p:nvSpPr>
        <p:spPr>
          <a:xfrm>
            <a:off x="568326" y="1874838"/>
            <a:ext cx="5721350" cy="5694426"/>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3 minutes</a:t>
            </a:r>
          </a:p>
          <a:p>
            <a:pPr marL="0" lvl="0" indent="0" algn="l" rtl="0">
              <a:spcBef>
                <a:spcPts val="0"/>
              </a:spcBef>
              <a:spcAft>
                <a:spcPts val="0"/>
              </a:spcAft>
              <a:buNone/>
            </a:pPr>
            <a:endParaRPr lang="en-CA" sz="1200" i="1" dirty="0">
              <a:latin typeface="Times New Roman" panose="02020603050405020304" pitchFamily="18" charset="0"/>
              <a:cs typeface="Times New Roman" panose="02020603050405020304" pitchFamily="18" charset="0"/>
            </a:endParaRPr>
          </a:p>
          <a:p>
            <a:pPr marL="0" indent="0">
              <a:buNone/>
            </a:pPr>
            <a:r>
              <a:rPr lang="en-CA" sz="1200" b="1" i="1" dirty="0">
                <a:latin typeface="Times New Roman" panose="02020603050405020304" pitchFamily="18" charset="0"/>
                <a:cs typeface="Times New Roman" panose="02020603050405020304" pitchFamily="18" charset="0"/>
              </a:rPr>
              <a:t>Don’t show author.</a:t>
            </a:r>
            <a:endParaRPr lang="en-CA" sz="1200"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Have any of you experienced this? If so, you are in good company.</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An ancient king described his grief as groaning and profuse crying.</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highlight>
                <a:srgbClr val="FFFF00"/>
              </a:highligh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i="1" dirty="0">
                <a:latin typeface="Times New Roman" panose="02020603050405020304" pitchFamily="18" charset="0"/>
                <a:cs typeface="Times New Roman" panose="02020603050405020304" pitchFamily="18" charset="0"/>
              </a:rPr>
              <a:t>Show author.</a:t>
            </a:r>
          </a:p>
          <a:p>
            <a:pPr marL="0" lvl="0" indent="0" algn="l" rtl="0">
              <a:spcBef>
                <a:spcPts val="0"/>
              </a:spcBef>
              <a:spcAft>
                <a:spcPts val="0"/>
              </a:spcAft>
              <a:buNone/>
            </a:pPr>
            <a:endParaRPr lang="en-CA"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The king’s name was David, and his description is found in Psalm 6, verse 6, in the Bible. </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Next week we will talk about the value of tears.</a:t>
            </a:r>
            <a:endParaRPr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8524FD31-AF5E-8ED5-0F96-46FB3F199812}"/>
              </a:ext>
            </a:extLst>
          </p:cNvPr>
          <p:cNvSpPr>
            <a:spLocks noGrp="1"/>
          </p:cNvSpPr>
          <p:nvPr>
            <p:ph type="sldNum" sz="quarter" idx="5"/>
          </p:nvPr>
        </p:nvSpPr>
        <p:spPr/>
        <p:txBody>
          <a:bodyPr/>
          <a:lstStyle/>
          <a:p>
            <a:fld id="{5978EA2B-A416-334F-A7E0-C0FAF96699F9}" type="slidenum">
              <a:rPr lang="en-US" smtClean="0"/>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4784442374_1_0:notes"/>
          <p:cNvSpPr>
            <a:spLocks noGrp="1" noRot="1" noChangeAspect="1"/>
          </p:cNvSpPr>
          <p:nvPr>
            <p:ph type="sldImg" idx="2"/>
          </p:nvPr>
        </p:nvSpPr>
        <p:spPr>
          <a:xfrm>
            <a:off x="568325" y="25400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4784442374_1_0:notes"/>
          <p:cNvSpPr txBox="1">
            <a:spLocks noGrp="1"/>
          </p:cNvSpPr>
          <p:nvPr>
            <p:ph type="body" idx="1"/>
          </p:nvPr>
        </p:nvSpPr>
        <p:spPr>
          <a:xfrm>
            <a:off x="568325" y="1873164"/>
            <a:ext cx="5744723" cy="56721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2 minutes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indent="0">
              <a:buNone/>
            </a:pPr>
            <a:r>
              <a:rPr lang="en-CA" sz="1200" dirty="0">
                <a:latin typeface="Times New Roman" panose="02020603050405020304" pitchFamily="18" charset="0"/>
                <a:cs typeface="Times New Roman" panose="02020603050405020304" pitchFamily="18" charset="0"/>
              </a:rPr>
              <a:t>Grieving affects every part of our being– emotionally, physically, mentally, socially, relationally, behaviourally, vocationally, and spiritually—every “crack and crevice.” And it affects each of us differently. We will consider each of these areas in the coming weeks, beginning with the uniqueness of grief next week.</a:t>
            </a:r>
          </a:p>
          <a:p>
            <a:pPr marL="0" indent="0">
              <a:buNone/>
            </a:pPr>
            <a:endParaRPr lang="en-CA"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BEB9F1C-6FDF-BE0E-D97E-4F98BB007209}"/>
              </a:ext>
            </a:extLst>
          </p:cNvPr>
          <p:cNvSpPr>
            <a:spLocks noGrp="1"/>
          </p:cNvSpPr>
          <p:nvPr>
            <p:ph type="sldNum" sz="quarter" idx="5"/>
          </p:nvPr>
        </p:nvSpPr>
        <p:spPr/>
        <p:txBody>
          <a:bodyPr/>
          <a:lstStyle/>
          <a:p>
            <a:fld id="{5978EA2B-A416-334F-A7E0-C0FAF96699F9}" type="slidenum">
              <a:rPr lang="en-US" smtClean="0"/>
              <a:t>12</a:t>
            </a:fld>
            <a:endParaRPr lang="en-US" dirty="0"/>
          </a:p>
        </p:txBody>
      </p:sp>
    </p:spTree>
    <p:extLst>
      <p:ext uri="{BB962C8B-B14F-4D97-AF65-F5344CB8AC3E}">
        <p14:creationId xmlns:p14="http://schemas.microsoft.com/office/powerpoint/2010/main" val="180059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784442374_0_29:notes"/>
          <p:cNvSpPr>
            <a:spLocks noGrp="1" noRot="1" noChangeAspect="1"/>
          </p:cNvSpPr>
          <p:nvPr>
            <p:ph type="sldImg" idx="2"/>
          </p:nvPr>
        </p:nvSpPr>
        <p:spPr>
          <a:xfrm>
            <a:off x="568325" y="24130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Slide Number Placeholder 4">
            <a:extLst>
              <a:ext uri="{FF2B5EF4-FFF2-40B4-BE49-F238E27FC236}">
                <a16:creationId xmlns:a16="http://schemas.microsoft.com/office/drawing/2014/main" id="{42A134BA-0132-49EF-6661-6ECC39DAB05F}"/>
              </a:ext>
            </a:extLst>
          </p:cNvPr>
          <p:cNvSpPr>
            <a:spLocks noGrp="1"/>
          </p:cNvSpPr>
          <p:nvPr>
            <p:ph type="sldNum" sz="quarter" idx="5"/>
          </p:nvPr>
        </p:nvSpPr>
        <p:spPr/>
        <p:txBody>
          <a:bodyPr/>
          <a:lstStyle/>
          <a:p>
            <a:fld id="{5978EA2B-A416-334F-A7E0-C0FAF96699F9}" type="slidenum">
              <a:rPr lang="en-US" smtClean="0"/>
              <a:t>13</a:t>
            </a:fld>
            <a:endParaRPr lang="en-US" dirty="0"/>
          </a:p>
        </p:txBody>
      </p:sp>
      <p:sp>
        <p:nvSpPr>
          <p:cNvPr id="2" name="Notes Placeholder 1">
            <a:extLst>
              <a:ext uri="{FF2B5EF4-FFF2-40B4-BE49-F238E27FC236}">
                <a16:creationId xmlns:a16="http://schemas.microsoft.com/office/drawing/2014/main" id="{CD95DEC1-EE65-8D3A-F7B7-ACF949973227}"/>
              </a:ext>
            </a:extLst>
          </p:cNvPr>
          <p:cNvSpPr>
            <a:spLocks noGrp="1"/>
          </p:cNvSpPr>
          <p:nvPr>
            <p:ph type="body" idx="1"/>
          </p:nvPr>
        </p:nvSpPr>
        <p:spPr>
          <a:xfrm>
            <a:off x="568325" y="1851025"/>
            <a:ext cx="5721350" cy="4114800"/>
          </a:xfrm>
        </p:spPr>
        <p:txBody>
          <a:bodyPr/>
          <a:lstStyle/>
          <a:p>
            <a:pPr marL="6350" indent="0">
              <a:buNone/>
            </a:pPr>
            <a:r>
              <a:rPr lang="en-US" sz="1200" b="1" dirty="0">
                <a:latin typeface="Times New Roman" panose="02020603050405020304" pitchFamily="18" charset="0"/>
                <a:cs typeface="Times New Roman" panose="02020603050405020304" pitchFamily="18" charset="0"/>
              </a:rPr>
              <a:t>~ 3 minutes</a:t>
            </a: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r>
              <a:rPr lang="en-US" sz="1200" dirty="0">
                <a:latin typeface="Times New Roman" panose="02020603050405020304" pitchFamily="18" charset="0"/>
                <a:cs typeface="Times New Roman" panose="02020603050405020304" pitchFamily="18" charset="0"/>
              </a:rPr>
              <a:t>We experience grief before we even have words—think about an infant losing their soother, or a toddler their blanket or teddy bear—they express their loss through inconsolable crying and wailing.</a:t>
            </a:r>
          </a:p>
          <a:p>
            <a:pPr marL="6350" indent="0"/>
            <a:endParaRPr lang="en-US" sz="1200" dirty="0">
              <a:latin typeface="Times New Roman" panose="02020603050405020304" pitchFamily="18" charset="0"/>
              <a:cs typeface="Times New Roman" panose="02020603050405020304" pitchFamily="18" charset="0"/>
            </a:endParaRPr>
          </a:p>
          <a:p>
            <a:pPr marL="6350" indent="0">
              <a:buNone/>
            </a:pPr>
            <a:r>
              <a:rPr lang="en-US" sz="1200" dirty="0">
                <a:latin typeface="Times New Roman" panose="02020603050405020304" pitchFamily="18" charset="0"/>
                <a:cs typeface="Times New Roman" panose="02020603050405020304" pitchFamily="18" charset="0"/>
              </a:rPr>
              <a:t>Grief also occurs in the death of a person with whom there was </a:t>
            </a:r>
            <a:r>
              <a:rPr lang="en-US" sz="1200" i="1" dirty="0">
                <a:latin typeface="Times New Roman" panose="02020603050405020304" pitchFamily="18" charset="0"/>
                <a:cs typeface="Times New Roman" panose="02020603050405020304" pitchFamily="18" charset="0"/>
              </a:rPr>
              <a:t>not</a:t>
            </a:r>
            <a:r>
              <a:rPr lang="en-US" sz="1200" dirty="0">
                <a:latin typeface="Times New Roman" panose="02020603050405020304" pitchFamily="18" charset="0"/>
                <a:cs typeface="Times New Roman" panose="02020603050405020304" pitchFamily="18" charset="0"/>
              </a:rPr>
              <a:t> a good relationship—grief over what could have been and never was, or what once was and was lost, grief over not having reconciled.</a:t>
            </a: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r>
              <a:rPr lang="en-US" sz="1200" b="1" i="1" u="sng" dirty="0">
                <a:latin typeface="Times New Roman" panose="02020603050405020304" pitchFamily="18" charset="0"/>
                <a:cs typeface="Times New Roman" panose="02020603050405020304" pitchFamily="18" charset="0"/>
              </a:rPr>
              <a:t>Note for facilitators</a:t>
            </a:r>
          </a:p>
          <a:p>
            <a:pPr marL="6350" indent="0">
              <a:buNone/>
            </a:pPr>
            <a:r>
              <a:rPr lang="en-US" sz="1200" dirty="0">
                <a:latin typeface="Times New Roman" panose="02020603050405020304" pitchFamily="18" charset="0"/>
                <a:cs typeface="Times New Roman" panose="02020603050405020304" pitchFamily="18" charset="0"/>
              </a:rPr>
              <a:t>Throughout this series, the person who died is referred to as a “loved” one. If someone in the group is grieving the death of someone who they would not describe as a “loved” one, then it would be more appropriate to refer to deceased persons as “the person who died.” You will need to change those references throughout the Facilitator and Participant Manuals.</a:t>
            </a:r>
          </a:p>
        </p:txBody>
      </p:sp>
    </p:spTree>
    <p:extLst>
      <p:ext uri="{BB962C8B-B14F-4D97-AF65-F5344CB8AC3E}">
        <p14:creationId xmlns:p14="http://schemas.microsoft.com/office/powerpoint/2010/main" val="190917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98463"/>
            <a:ext cx="2862262" cy="1611312"/>
          </a:xfrm>
        </p:spPr>
      </p:sp>
      <p:sp>
        <p:nvSpPr>
          <p:cNvPr id="3" name="Notes Placeholder 2"/>
          <p:cNvSpPr>
            <a:spLocks noGrp="1"/>
          </p:cNvSpPr>
          <p:nvPr>
            <p:ph type="body" idx="1"/>
          </p:nvPr>
        </p:nvSpPr>
        <p:spPr>
          <a:xfrm>
            <a:off x="566738" y="2009775"/>
            <a:ext cx="5486400" cy="6541797"/>
          </a:xfrm>
        </p:spPr>
        <p:txBody>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1 minute</a:t>
            </a:r>
          </a:p>
          <a:p>
            <a:pPr marL="0" lvl="0" indent="0" algn="l" rtl="0">
              <a:spcBef>
                <a:spcPts val="0"/>
              </a:spcBef>
              <a:spcAft>
                <a:spcPts val="0"/>
              </a:spcAft>
              <a:buNone/>
            </a:pPr>
            <a:endParaRPr lang="en-CA"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What we grieve</a:t>
            </a:r>
          </a:p>
          <a:p>
            <a:pPr marL="223838" lvl="0" indent="-223838" algn="l" rtl="0">
              <a:spcBef>
                <a:spcPts val="0"/>
              </a:spcBef>
              <a:spcAft>
                <a:spcPts val="0"/>
              </a:spcAft>
              <a:buAutoNum type="arabicParenR"/>
            </a:pPr>
            <a:r>
              <a:rPr lang="en-CA" sz="1200" dirty="0">
                <a:latin typeface="Times New Roman" panose="02020603050405020304" pitchFamily="18" charset="0"/>
                <a:cs typeface="Times New Roman" panose="02020603050405020304" pitchFamily="18" charset="0"/>
              </a:rPr>
              <a:t>the death of the person who died,</a:t>
            </a:r>
          </a:p>
          <a:p>
            <a:pPr marL="223838" lvl="0" indent="-223838" algn="l" rtl="0">
              <a:spcBef>
                <a:spcPts val="0"/>
              </a:spcBef>
              <a:spcAft>
                <a:spcPts val="0"/>
              </a:spcAft>
              <a:buAutoNum type="arabicParenR"/>
            </a:pPr>
            <a:r>
              <a:rPr lang="en-CA" sz="1200" dirty="0">
                <a:latin typeface="Times New Roman" panose="02020603050405020304" pitchFamily="18" charset="0"/>
                <a:cs typeface="Times New Roman" panose="02020603050405020304" pitchFamily="18" charset="0"/>
              </a:rPr>
              <a:t>our future without that person, and</a:t>
            </a:r>
          </a:p>
          <a:p>
            <a:pPr marL="223838" lvl="0" indent="-223838" algn="l" rtl="0">
              <a:spcBef>
                <a:spcPts val="0"/>
              </a:spcBef>
              <a:spcAft>
                <a:spcPts val="0"/>
              </a:spcAft>
              <a:buAutoNum type="arabicParenR"/>
            </a:pPr>
            <a:r>
              <a:rPr lang="en-CA" sz="1200" dirty="0">
                <a:latin typeface="Times New Roman" panose="02020603050405020304" pitchFamily="18" charset="0"/>
                <a:cs typeface="Times New Roman" panose="02020603050405020304" pitchFamily="18" charset="0"/>
              </a:rPr>
              <a:t>the unexpected experience of grief itself.</a:t>
            </a:r>
            <a:r>
              <a:rPr lang="en-CA" sz="1200" baseline="30000" dirty="0">
                <a:latin typeface="Times New Roman" panose="02020603050405020304" pitchFamily="18" charset="0"/>
                <a:cs typeface="Times New Roman" panose="02020603050405020304" pitchFamily="18" charset="0"/>
              </a:rPr>
              <a:t>6</a:t>
            </a: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223838" lvl="0" indent="-223838" algn="l" rtl="0">
              <a:spcBef>
                <a:spcPts val="0"/>
              </a:spcBef>
              <a:spcAft>
                <a:spcPts val="0"/>
              </a:spcAft>
              <a:buAutoNum type="arabicParenR"/>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indent="182563">
              <a:buNone/>
            </a:pPr>
            <a:r>
              <a:rPr lang="en-CA" baseline="30000" dirty="0">
                <a:latin typeface="Times New Roman" panose="02020603050405020304" pitchFamily="18" charset="0"/>
                <a:cs typeface="Times New Roman" panose="02020603050405020304" pitchFamily="18" charset="0"/>
              </a:rPr>
              <a:t>6 </a:t>
            </a:r>
            <a:r>
              <a:rPr lang="en-CA" dirty="0">
                <a:latin typeface="Times New Roman" panose="02020603050405020304" pitchFamily="18" charset="0"/>
                <a:cs typeface="Times New Roman" panose="02020603050405020304" pitchFamily="18" charset="0"/>
              </a:rPr>
              <a:t>Kenneth R. Mitchell and Herbert Anderson, </a:t>
            </a:r>
            <a:r>
              <a:rPr lang="en-CA" i="1" dirty="0">
                <a:latin typeface="Times New Roman" panose="02020603050405020304" pitchFamily="18" charset="0"/>
                <a:cs typeface="Times New Roman" panose="02020603050405020304" pitchFamily="18" charset="0"/>
              </a:rPr>
              <a:t>All Our Losses, All Our Griefs—Resources for Pastoral Care.</a:t>
            </a:r>
            <a:r>
              <a:rPr lang="en-CA" dirty="0">
                <a:latin typeface="Times New Roman" panose="02020603050405020304" pitchFamily="18" charset="0"/>
                <a:cs typeface="Times New Roman" panose="02020603050405020304" pitchFamily="18" charset="0"/>
              </a:rPr>
              <a:t> (Philadelphia: Westminster Press, 1983), 61.</a:t>
            </a:r>
          </a:p>
          <a:p>
            <a:pPr marL="0" lvl="0" indent="182563" algn="l" rtl="0">
              <a:spcBef>
                <a:spcPts val="0"/>
              </a:spcBef>
              <a:spcAft>
                <a:spcPts val="0"/>
              </a:spcAft>
              <a:buNone/>
            </a:pPr>
            <a:endParaRPr lang="en-CA" sz="1200" baseline="300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78EA2B-A416-334F-A7E0-C0FAF96699F9}" type="slidenum">
              <a:rPr lang="en-US" smtClean="0"/>
              <a:t>14</a:t>
            </a:fld>
            <a:endParaRPr lang="en-US" dirty="0"/>
          </a:p>
        </p:txBody>
      </p:sp>
    </p:spTree>
    <p:extLst>
      <p:ext uri="{BB962C8B-B14F-4D97-AF65-F5344CB8AC3E}">
        <p14:creationId xmlns:p14="http://schemas.microsoft.com/office/powerpoint/2010/main" val="2276719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4784442374_0_55:notes"/>
          <p:cNvSpPr>
            <a:spLocks noGrp="1" noRot="1" noChangeAspect="1"/>
          </p:cNvSpPr>
          <p:nvPr>
            <p:ph type="sldImg" idx="2"/>
          </p:nvPr>
        </p:nvSpPr>
        <p:spPr>
          <a:xfrm>
            <a:off x="552450" y="27463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 name="Slide Number Placeholder 4">
            <a:extLst>
              <a:ext uri="{FF2B5EF4-FFF2-40B4-BE49-F238E27FC236}">
                <a16:creationId xmlns:a16="http://schemas.microsoft.com/office/drawing/2014/main" id="{951F099C-FDFD-9B60-3C2D-6AB777A304E8}"/>
              </a:ext>
            </a:extLst>
          </p:cNvPr>
          <p:cNvSpPr>
            <a:spLocks noGrp="1"/>
          </p:cNvSpPr>
          <p:nvPr>
            <p:ph type="sldNum" sz="quarter" idx="5"/>
          </p:nvPr>
        </p:nvSpPr>
        <p:spPr/>
        <p:txBody>
          <a:bodyPr/>
          <a:lstStyle/>
          <a:p>
            <a:fld id="{5978EA2B-A416-334F-A7E0-C0FAF96699F9}" type="slidenum">
              <a:rPr lang="en-US" smtClean="0"/>
              <a:t>15</a:t>
            </a:fld>
            <a:endParaRPr lang="en-US" dirty="0"/>
          </a:p>
        </p:txBody>
      </p:sp>
      <p:sp>
        <p:nvSpPr>
          <p:cNvPr id="2" name="TextBox 1">
            <a:extLst>
              <a:ext uri="{FF2B5EF4-FFF2-40B4-BE49-F238E27FC236}">
                <a16:creationId xmlns:a16="http://schemas.microsoft.com/office/drawing/2014/main" id="{FB21D628-F4BB-D1EC-A8CB-62038D3270D4}"/>
              </a:ext>
            </a:extLst>
          </p:cNvPr>
          <p:cNvSpPr txBox="1"/>
          <p:nvPr/>
        </p:nvSpPr>
        <p:spPr>
          <a:xfrm>
            <a:off x="536395" y="1884363"/>
            <a:ext cx="5753460" cy="830997"/>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Read slide about what grieving is not.</a:t>
            </a:r>
          </a:p>
          <a:p>
            <a:endParaRPr lang="en-US" sz="12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4784442374_0_29:notes"/>
          <p:cNvSpPr>
            <a:spLocks noGrp="1" noRot="1" noChangeAspect="1"/>
          </p:cNvSpPr>
          <p:nvPr>
            <p:ph type="sldImg" idx="2"/>
          </p:nvPr>
        </p:nvSpPr>
        <p:spPr>
          <a:xfrm>
            <a:off x="568325" y="25082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4784442374_0_29:notes"/>
          <p:cNvSpPr txBox="1">
            <a:spLocks noGrp="1"/>
          </p:cNvSpPr>
          <p:nvPr>
            <p:ph type="body" idx="1"/>
          </p:nvPr>
        </p:nvSpPr>
        <p:spPr>
          <a:xfrm>
            <a:off x="568325" y="1860550"/>
            <a:ext cx="5739319" cy="5600700"/>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2 minutes</a:t>
            </a: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r>
              <a:rPr lang="en-CA" sz="1200" b="1" i="1" u="sng" dirty="0">
                <a:latin typeface="Times New Roman" panose="02020603050405020304" pitchFamily="18" charset="0"/>
                <a:cs typeface="Times New Roman" panose="02020603050405020304" pitchFamily="18" charset="0"/>
              </a:rPr>
              <a:t>Note for facilitators</a:t>
            </a:r>
          </a:p>
          <a:p>
            <a:pPr marL="171450" indent="-171450"/>
            <a:r>
              <a:rPr lang="en-CA" sz="1200" dirty="0">
                <a:latin typeface="Times New Roman" panose="02020603050405020304" pitchFamily="18" charset="0"/>
                <a:cs typeface="Times New Roman" panose="02020603050405020304" pitchFamily="18" charset="0"/>
              </a:rPr>
              <a:t>Grief is what we feel internally.</a:t>
            </a:r>
          </a:p>
          <a:p>
            <a:pPr marL="171450" indent="-171450"/>
            <a:r>
              <a:rPr lang="en-CA" sz="1200" dirty="0">
                <a:latin typeface="Times New Roman" panose="02020603050405020304" pitchFamily="18" charset="0"/>
                <a:cs typeface="Times New Roman" panose="02020603050405020304" pitchFamily="18" charset="0"/>
              </a:rPr>
              <a:t>Grieving/mourning is how our grief/internal feelings are manifested outwardly.</a:t>
            </a:r>
          </a:p>
          <a:p>
            <a:pPr marL="171450" indent="-171450"/>
            <a:r>
              <a:rPr lang="en-CA" sz="1200" dirty="0">
                <a:latin typeface="Times New Roman" panose="02020603050405020304" pitchFamily="18" charset="0"/>
                <a:cs typeface="Times New Roman" panose="02020603050405020304" pitchFamily="18" charset="0"/>
              </a:rPr>
              <a:t>Many people use these terms interchangeably, as we will throughout this series.</a:t>
            </a:r>
          </a:p>
          <a:p>
            <a:pPr marL="0" indent="0">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3BE5570-4FF1-C723-32DB-01EA92D11726}"/>
              </a:ext>
            </a:extLst>
          </p:cNvPr>
          <p:cNvSpPr>
            <a:spLocks noGrp="1"/>
          </p:cNvSpPr>
          <p:nvPr>
            <p:ph type="sldNum" sz="quarter" idx="5"/>
          </p:nvPr>
        </p:nvSpPr>
        <p:spPr/>
        <p:txBody>
          <a:bodyPr/>
          <a:lstStyle/>
          <a:p>
            <a:fld id="{5978EA2B-A416-334F-A7E0-C0FAF96699F9}" type="slidenum">
              <a:rPr lang="en-US" smtClean="0"/>
              <a:t>16</a:t>
            </a:fld>
            <a:endParaRPr lang="en-US" dirty="0"/>
          </a:p>
        </p:txBody>
      </p:sp>
    </p:spTree>
    <p:extLst>
      <p:ext uri="{BB962C8B-B14F-4D97-AF65-F5344CB8AC3E}">
        <p14:creationId xmlns:p14="http://schemas.microsoft.com/office/powerpoint/2010/main" val="133272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4784442374_1_24:notes"/>
          <p:cNvSpPr>
            <a:spLocks noGrp="1" noRot="1" noChangeAspect="1"/>
          </p:cNvSpPr>
          <p:nvPr>
            <p:ph type="sldImg" idx="2"/>
          </p:nvPr>
        </p:nvSpPr>
        <p:spPr>
          <a:xfrm>
            <a:off x="566738" y="266700"/>
            <a:ext cx="2862262"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4784442374_1_24:notes"/>
          <p:cNvSpPr txBox="1">
            <a:spLocks noGrp="1"/>
          </p:cNvSpPr>
          <p:nvPr>
            <p:ph type="body" idx="1"/>
          </p:nvPr>
        </p:nvSpPr>
        <p:spPr>
          <a:xfrm>
            <a:off x="566738" y="1876425"/>
            <a:ext cx="5760193" cy="5957887"/>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3 minutes</a:t>
            </a:r>
          </a:p>
          <a:p>
            <a:pPr marL="0" lvl="0" indent="0" algn="l" rtl="0">
              <a:spcBef>
                <a:spcPts val="0"/>
              </a:spcBef>
              <a:spcAft>
                <a:spcPts val="0"/>
              </a:spcAft>
              <a:buNone/>
            </a:pPr>
            <a:endParaRPr lang="en-CA" sz="1200"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Have any of you felt this way?</a:t>
            </a:r>
          </a:p>
          <a:p>
            <a:pPr marL="0" lvl="0" indent="0" algn="l" rtl="0">
              <a:spcBef>
                <a:spcPts val="0"/>
              </a:spcBef>
              <a:spcAft>
                <a:spcPts val="0"/>
              </a:spcAft>
              <a:buNone/>
            </a:pPr>
            <a:endParaRPr lang="en-CA" sz="1200"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In our lostness, every part of us grieves—body, mind, spirit, but be assured that . . . Grief is a normal response to loss, and in our grief, we may wish we had died with or instead of our loved one. This too is normal.</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AD61814-4804-66CE-FED9-2A833AA5DBEE}"/>
              </a:ext>
            </a:extLst>
          </p:cNvPr>
          <p:cNvSpPr>
            <a:spLocks noGrp="1"/>
          </p:cNvSpPr>
          <p:nvPr>
            <p:ph type="sldNum" sz="quarter" idx="5"/>
          </p:nvPr>
        </p:nvSpPr>
        <p:spPr/>
        <p:txBody>
          <a:bodyPr/>
          <a:lstStyle/>
          <a:p>
            <a:fld id="{5978EA2B-A416-334F-A7E0-C0FAF96699F9}" type="slidenum">
              <a:rPr lang="en-US" smtClean="0"/>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236538"/>
            <a:ext cx="2862262" cy="1609725"/>
          </a:xfrm>
        </p:spPr>
      </p:sp>
      <p:sp>
        <p:nvSpPr>
          <p:cNvPr id="3" name="Notes Placeholder 2"/>
          <p:cNvSpPr>
            <a:spLocks noGrp="1"/>
          </p:cNvSpPr>
          <p:nvPr>
            <p:ph type="body" idx="1"/>
          </p:nvPr>
        </p:nvSpPr>
        <p:spPr>
          <a:xfrm>
            <a:off x="566738" y="1846263"/>
            <a:ext cx="5724524" cy="4114800"/>
          </a:xfrm>
        </p:spPr>
        <p:txBody>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3 minutes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What’s </a:t>
            </a:r>
            <a:r>
              <a:rPr lang="en-CA" sz="1200" b="1" i="1" u="sng" dirty="0">
                <a:latin typeface="Times New Roman" panose="02020603050405020304" pitchFamily="18" charset="0"/>
                <a:cs typeface="Times New Roman" panose="02020603050405020304" pitchFamily="18" charset="0"/>
              </a:rPr>
              <a:t>not</a:t>
            </a:r>
            <a:r>
              <a:rPr lang="en-CA" sz="1200" b="1" dirty="0">
                <a:latin typeface="Times New Roman" panose="02020603050405020304" pitchFamily="18" charset="0"/>
                <a:cs typeface="Times New Roman" panose="02020603050405020304" pitchFamily="18" charset="0"/>
              </a:rPr>
              <a:t> normal is</a:t>
            </a:r>
            <a:r>
              <a:rPr lang="en-CA" sz="1200" b="1" i="1" dirty="0">
                <a:latin typeface="Times New Roman" panose="02020603050405020304" pitchFamily="18" charset="0"/>
                <a:cs typeface="Times New Roman" panose="02020603050405020304" pitchFamily="18" charset="0"/>
              </a:rPr>
              <a:t> self-harm</a:t>
            </a:r>
            <a:r>
              <a:rPr lang="en-CA" sz="1200" b="1" dirty="0">
                <a:latin typeface="Times New Roman" panose="02020603050405020304" pitchFamily="18" charset="0"/>
                <a:cs typeface="Times New Roman" panose="02020603050405020304" pitchFamily="18" charset="0"/>
              </a:rPr>
              <a:t> or </a:t>
            </a:r>
            <a:r>
              <a:rPr lang="en-CA" sz="1200" b="1" i="1" dirty="0">
                <a:latin typeface="Times New Roman" panose="02020603050405020304" pitchFamily="18" charset="0"/>
                <a:cs typeface="Times New Roman" panose="02020603050405020304" pitchFamily="18" charset="0"/>
              </a:rPr>
              <a:t>contemplating ending one’s life.</a:t>
            </a:r>
          </a:p>
          <a:p>
            <a:pPr marL="0" lvl="0" indent="0" algn="l" rtl="0">
              <a:spcBef>
                <a:spcPts val="0"/>
              </a:spcBef>
              <a:spcAft>
                <a:spcPts val="0"/>
              </a:spcAft>
              <a:buNone/>
            </a:pPr>
            <a:endParaRPr lang="en-CA" sz="1200" b="1"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Have participants turn to pages v and vi in the Participant Manual with emergency numbers and contact information for professionals that can help. </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We invite you to speak to us further about this at any time.</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buNone/>
            </a:pPr>
            <a:r>
              <a:rPr lang="en-US" sz="1200" dirty="0">
                <a:latin typeface="Times New Roman" panose="02020603050405020304" pitchFamily="18" charset="0"/>
                <a:cs typeface="Times New Roman" panose="02020603050405020304" pitchFamily="18" charset="0"/>
              </a:rPr>
              <a:t>Someone has described grief this way (move to next slide):</a:t>
            </a:r>
            <a:endParaRPr lang="en-CA" sz="1200" dirty="0">
              <a:latin typeface="Times New Roman" panose="02020603050405020304" pitchFamily="18" charset="0"/>
              <a:cs typeface="Times New Roman" panose="02020603050405020304" pitchFamily="18" charset="0"/>
            </a:endParaRPr>
          </a:p>
          <a:p>
            <a:pPr marL="158750" indent="0">
              <a:buNone/>
            </a:pPr>
            <a:endParaRPr lang="en-US" dirty="0"/>
          </a:p>
        </p:txBody>
      </p:sp>
      <p:sp>
        <p:nvSpPr>
          <p:cNvPr id="4" name="Slide Number Placeholder 3"/>
          <p:cNvSpPr>
            <a:spLocks noGrp="1"/>
          </p:cNvSpPr>
          <p:nvPr>
            <p:ph type="sldNum" sz="quarter" idx="5"/>
          </p:nvPr>
        </p:nvSpPr>
        <p:spPr/>
        <p:txBody>
          <a:bodyPr/>
          <a:lstStyle/>
          <a:p>
            <a:fld id="{5978EA2B-A416-334F-A7E0-C0FAF96699F9}" type="slidenum">
              <a:rPr lang="en-US" smtClean="0"/>
              <a:t>18</a:t>
            </a:fld>
            <a:endParaRPr lang="en-US" dirty="0"/>
          </a:p>
        </p:txBody>
      </p:sp>
    </p:spTree>
    <p:extLst>
      <p:ext uri="{BB962C8B-B14F-4D97-AF65-F5344CB8AC3E}">
        <p14:creationId xmlns:p14="http://schemas.microsoft.com/office/powerpoint/2010/main" val="1791985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4784442374_1_24:notes"/>
          <p:cNvSpPr>
            <a:spLocks noGrp="1" noRot="1" noChangeAspect="1"/>
          </p:cNvSpPr>
          <p:nvPr>
            <p:ph type="sldImg" idx="2"/>
          </p:nvPr>
        </p:nvSpPr>
        <p:spPr>
          <a:xfrm>
            <a:off x="549275" y="2682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4784442374_1_24:notes"/>
          <p:cNvSpPr txBox="1">
            <a:spLocks noGrp="1"/>
          </p:cNvSpPr>
          <p:nvPr>
            <p:ph type="body" idx="1"/>
          </p:nvPr>
        </p:nvSpPr>
        <p:spPr>
          <a:xfrm>
            <a:off x="549275" y="1878013"/>
            <a:ext cx="5760193" cy="5957887"/>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1 minute</a:t>
            </a: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r>
              <a:rPr lang="en-CA" sz="1200" dirty="0">
                <a:latin typeface="Times New Roman" panose="02020603050405020304" pitchFamily="18" charset="0"/>
                <a:cs typeface="Times New Roman" panose="02020603050405020304" pitchFamily="18" charset="0"/>
              </a:rPr>
              <a:t>Now that we’ve established that grieving is normal, let’s look for a few minutes at some other aspects of our grief.</a:t>
            </a: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US"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i="1"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F31093FA-0780-9D10-FF9A-1F8C8454CC90}"/>
              </a:ext>
            </a:extLst>
          </p:cNvPr>
          <p:cNvSpPr>
            <a:spLocks noGrp="1"/>
          </p:cNvSpPr>
          <p:nvPr>
            <p:ph type="sldNum" sz="quarter" idx="5"/>
          </p:nvPr>
        </p:nvSpPr>
        <p:spPr/>
        <p:txBody>
          <a:bodyPr/>
          <a:lstStyle/>
          <a:p>
            <a:fld id="{5978EA2B-A416-334F-A7E0-C0FAF96699F9}" type="slidenum">
              <a:rPr lang="en-US" smtClean="0"/>
              <a:t>19</a:t>
            </a:fld>
            <a:endParaRPr lang="en-US" dirty="0"/>
          </a:p>
        </p:txBody>
      </p:sp>
    </p:spTree>
    <p:extLst>
      <p:ext uri="{BB962C8B-B14F-4D97-AF65-F5344CB8AC3E}">
        <p14:creationId xmlns:p14="http://schemas.microsoft.com/office/powerpoint/2010/main" val="406186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4784442374_0_14:notes"/>
          <p:cNvSpPr>
            <a:spLocks noGrp="1" noRot="1" noChangeAspect="1"/>
          </p:cNvSpPr>
          <p:nvPr>
            <p:ph type="sldImg" idx="2"/>
          </p:nvPr>
        </p:nvSpPr>
        <p:spPr>
          <a:xfrm>
            <a:off x="568325" y="225425"/>
            <a:ext cx="2862263"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4784442374_0_14:notes"/>
          <p:cNvSpPr txBox="1">
            <a:spLocks noGrp="1"/>
          </p:cNvSpPr>
          <p:nvPr>
            <p:ph type="body" idx="1"/>
          </p:nvPr>
        </p:nvSpPr>
        <p:spPr>
          <a:xfrm>
            <a:off x="568325" y="1835149"/>
            <a:ext cx="5721350" cy="6690665"/>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5 minutes</a:t>
            </a:r>
          </a:p>
          <a:p>
            <a:pPr marL="0" lvl="0" indent="0" algn="l" rtl="0">
              <a:spcBef>
                <a:spcPts val="0"/>
              </a:spcBef>
              <a:spcAft>
                <a:spcPts val="0"/>
              </a:spcAft>
              <a:buNone/>
            </a:pPr>
            <a:endParaRPr lang="en-CA" sz="800" u="sng"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Focus</a:t>
            </a: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Our  sessions will focus on the common experiences of grief and refer to the losses that bring each of you to </a:t>
            </a:r>
            <a:r>
              <a:rPr lang="en-CA" sz="1200" i="1" dirty="0">
                <a:latin typeface="Times New Roman" panose="02020603050405020304" pitchFamily="18" charset="0"/>
                <a:cs typeface="Times New Roman" panose="02020603050405020304" pitchFamily="18" charset="0"/>
              </a:rPr>
              <a:t>Grief Care</a:t>
            </a:r>
            <a:r>
              <a:rPr lang="en-CA" sz="1200" dirty="0">
                <a:latin typeface="Times New Roman" panose="02020603050405020304" pitchFamily="18" charset="0"/>
                <a:cs typeface="Times New Roman" panose="02020603050405020304" pitchFamily="18" charset="0"/>
              </a:rPr>
              <a:t>. The series is based on an evangelical, biblical worldview but with respect for all perspectives.</a:t>
            </a:r>
          </a:p>
          <a:p>
            <a:pPr marL="0" lvl="0" indent="0" algn="l" rtl="0">
              <a:spcBef>
                <a:spcPts val="0"/>
              </a:spcBef>
              <a:spcAft>
                <a:spcPts val="0"/>
              </a:spcAft>
              <a:buNone/>
            </a:pPr>
            <a:endParaRPr lang="en-CA" sz="800" dirty="0">
              <a:latin typeface="Times New Roman" panose="02020603050405020304" pitchFamily="18" charset="0"/>
              <a:cs typeface="Times New Roman" panose="02020603050405020304" pitchFamily="18" charset="0"/>
            </a:endParaRPr>
          </a:p>
          <a:p>
            <a:pPr marL="0" lvl="0" indent="0">
              <a:buNone/>
            </a:pPr>
            <a:r>
              <a:rPr lang="en-CA" sz="1200" b="1" u="sng" dirty="0">
                <a:solidFill>
                  <a:schemeClr val="tx1"/>
                </a:solidFill>
                <a:latin typeface="Times New Roman" panose="02020603050405020304" pitchFamily="18" charset="0"/>
                <a:cs typeface="Times New Roman" panose="02020603050405020304" pitchFamily="18" charset="0"/>
              </a:rPr>
              <a:t>Guidelines</a:t>
            </a:r>
          </a:p>
          <a:p>
            <a:pPr marL="0" lvl="0" indent="0">
              <a:buNone/>
            </a:pPr>
            <a:r>
              <a:rPr lang="en-CA" sz="1200" dirty="0">
                <a:solidFill>
                  <a:schemeClr val="tx1"/>
                </a:solidFill>
                <a:latin typeface="Times New Roman" panose="02020603050405020304" pitchFamily="18" charset="0"/>
                <a:cs typeface="Times New Roman" panose="02020603050405020304" pitchFamily="18" charset="0"/>
              </a:rPr>
              <a:t>With respect to the </a:t>
            </a:r>
            <a:r>
              <a:rPr lang="en-CA" sz="1200" i="1" dirty="0">
                <a:solidFill>
                  <a:schemeClr val="tx1"/>
                </a:solidFill>
                <a:latin typeface="Times New Roman" panose="02020603050405020304" pitchFamily="18" charset="0"/>
                <a:cs typeface="Times New Roman" panose="02020603050405020304" pitchFamily="18" charset="0"/>
              </a:rPr>
              <a:t>Participant Agreement </a:t>
            </a:r>
            <a:r>
              <a:rPr lang="en-CA" sz="1200" dirty="0">
                <a:solidFill>
                  <a:schemeClr val="tx1"/>
                </a:solidFill>
                <a:latin typeface="Times New Roman" panose="02020603050405020304" pitchFamily="18" charset="0"/>
                <a:cs typeface="Times New Roman" panose="02020603050405020304" pitchFamily="18" charset="0"/>
              </a:rPr>
              <a:t>that you have been asked to sign, we just remind you that for this group to function well, it is essential that we </a:t>
            </a:r>
          </a:p>
          <a:p>
            <a:pPr marL="266700" lvl="0" indent="-222250">
              <a:buAutoNum type="arabicPeriod"/>
            </a:pPr>
            <a:r>
              <a:rPr lang="en-CA" sz="1200" u="sng" dirty="0">
                <a:solidFill>
                  <a:schemeClr val="tx1"/>
                </a:solidFill>
                <a:latin typeface="Times New Roman" panose="02020603050405020304" pitchFamily="18" charset="0"/>
                <a:cs typeface="Times New Roman" panose="02020603050405020304" pitchFamily="18" charset="0"/>
              </a:rPr>
              <a:t>Maintain confidentiality</a:t>
            </a:r>
            <a:r>
              <a:rPr lang="en-CA" sz="1200" dirty="0">
                <a:solidFill>
                  <a:schemeClr val="tx1"/>
                </a:solidFill>
                <a:latin typeface="Times New Roman" panose="02020603050405020304" pitchFamily="18" charset="0"/>
                <a:cs typeface="Times New Roman" panose="02020603050405020304" pitchFamily="18" charset="0"/>
              </a:rPr>
              <a:t>. </a:t>
            </a:r>
            <a:r>
              <a:rPr lang="en-CA" sz="1200" i="1" dirty="0">
                <a:solidFill>
                  <a:schemeClr val="tx1"/>
                </a:solidFill>
                <a:latin typeface="Times New Roman" panose="02020603050405020304" pitchFamily="18" charset="0"/>
                <a:cs typeface="Times New Roman" panose="02020603050405020304" pitchFamily="18" charset="0"/>
              </a:rPr>
              <a:t>What happens in Vegas, stays in Vegas. </a:t>
            </a:r>
            <a:r>
              <a:rPr lang="en-CA" sz="1200" dirty="0">
                <a:solidFill>
                  <a:schemeClr val="tx1"/>
                </a:solidFill>
                <a:latin typeface="Times New Roman" panose="02020603050405020304" pitchFamily="18" charset="0"/>
                <a:cs typeface="Times New Roman" panose="02020603050405020304" pitchFamily="18" charset="0"/>
              </a:rPr>
              <a:t>Sessions are not to be recorded.</a:t>
            </a:r>
          </a:p>
          <a:p>
            <a:pPr marL="266700" lvl="0" indent="-222250">
              <a:buAutoNum type="arabicPeriod"/>
            </a:pPr>
            <a:r>
              <a:rPr lang="en-CA" sz="1200" u="sng" dirty="0">
                <a:solidFill>
                  <a:schemeClr val="tx1"/>
                </a:solidFill>
                <a:latin typeface="Times New Roman" panose="02020603050405020304" pitchFamily="18" charset="0"/>
                <a:cs typeface="Times New Roman" panose="02020603050405020304" pitchFamily="18" charset="0"/>
              </a:rPr>
              <a:t>Be respectful</a:t>
            </a:r>
            <a:r>
              <a:rPr lang="en-CA" sz="1200" dirty="0">
                <a:solidFill>
                  <a:schemeClr val="tx1"/>
                </a:solidFill>
                <a:latin typeface="Times New Roman" panose="02020603050405020304" pitchFamily="18" charset="0"/>
                <a:cs typeface="Times New Roman" panose="02020603050405020304" pitchFamily="18" charset="0"/>
              </a:rPr>
              <a:t> of others’ opinions, feelings, experiences, lifestyle, and doctrinal stances—no debating.</a:t>
            </a:r>
          </a:p>
          <a:p>
            <a:pPr marL="266700" lvl="0" indent="-222250">
              <a:buAutoNum type="arabicPeriod"/>
            </a:pPr>
            <a:r>
              <a:rPr lang="en-CA" sz="1200" u="sng" dirty="0">
                <a:solidFill>
                  <a:schemeClr val="tx1"/>
                </a:solidFill>
                <a:latin typeface="Times New Roman" panose="02020603050405020304" pitchFamily="18" charset="0"/>
                <a:cs typeface="Times New Roman" panose="02020603050405020304" pitchFamily="18" charset="0"/>
              </a:rPr>
              <a:t>Silence electronic devices </a:t>
            </a:r>
            <a:r>
              <a:rPr lang="en-CA" sz="1200" dirty="0">
                <a:solidFill>
                  <a:schemeClr val="tx1"/>
                </a:solidFill>
                <a:latin typeface="Times New Roman" panose="02020603050405020304" pitchFamily="18" charset="0"/>
                <a:cs typeface="Times New Roman" panose="02020603050405020304" pitchFamily="18" charset="0"/>
              </a:rPr>
              <a:t>during sessions.</a:t>
            </a:r>
          </a:p>
          <a:p>
            <a:pPr marL="44450" lvl="0" indent="0">
              <a:buNone/>
            </a:pPr>
            <a:r>
              <a:rPr lang="en-CA" sz="1200" i="1" dirty="0">
                <a:solidFill>
                  <a:schemeClr val="tx1"/>
                </a:solidFill>
                <a:latin typeface="Times New Roman" panose="02020603050405020304" pitchFamily="18" charset="0"/>
                <a:cs typeface="Times New Roman" panose="02020603050405020304" pitchFamily="18" charset="0"/>
              </a:rPr>
              <a:t>Ask if there are any questions about the Participant Agreement form.</a:t>
            </a:r>
          </a:p>
          <a:p>
            <a:pPr marL="0" lvl="0" indent="0">
              <a:buNone/>
            </a:pPr>
            <a:endParaRPr lang="en-CA" sz="8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b="1" u="sng" dirty="0">
                <a:solidFill>
                  <a:schemeClr val="tx1"/>
                </a:solidFill>
                <a:latin typeface="Times New Roman" panose="02020603050405020304" pitchFamily="18" charset="0"/>
                <a:cs typeface="Times New Roman" panose="02020603050405020304" pitchFamily="18" charset="0"/>
              </a:rPr>
              <a:t>Disclaimers/Facilitators</a:t>
            </a:r>
            <a:endParaRPr lang="en-CA" sz="12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dirty="0">
                <a:solidFill>
                  <a:schemeClr val="tx1"/>
                </a:solidFill>
                <a:latin typeface="Times New Roman" panose="02020603050405020304" pitchFamily="18" charset="0"/>
                <a:cs typeface="Times New Roman" panose="02020603050405020304" pitchFamily="18" charset="0"/>
              </a:rPr>
              <a:t>This </a:t>
            </a:r>
            <a:r>
              <a:rPr lang="en-CA" sz="1200" i="1" dirty="0">
                <a:solidFill>
                  <a:schemeClr val="tx1"/>
                </a:solidFill>
                <a:latin typeface="Times New Roman" panose="02020603050405020304" pitchFamily="18" charset="0"/>
                <a:cs typeface="Times New Roman" panose="02020603050405020304" pitchFamily="18" charset="0"/>
              </a:rPr>
              <a:t>Grief Care </a:t>
            </a:r>
            <a:r>
              <a:rPr lang="en-CA" sz="1200" dirty="0">
                <a:solidFill>
                  <a:schemeClr val="tx1"/>
                </a:solidFill>
                <a:latin typeface="Times New Roman" panose="02020603050405020304" pitchFamily="18" charset="0"/>
                <a:cs typeface="Times New Roman" panose="02020603050405020304" pitchFamily="18" charset="0"/>
              </a:rPr>
              <a:t>series will be facilitated by _______________ and _______________. </a:t>
            </a:r>
          </a:p>
          <a:p>
            <a:pPr marL="0" lvl="0" indent="0">
              <a:buNone/>
            </a:pPr>
            <a:endParaRPr lang="en-CA" sz="8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b="1" u="sng" dirty="0">
                <a:solidFill>
                  <a:schemeClr val="tx1"/>
                </a:solidFill>
                <a:latin typeface="Times New Roman" panose="02020603050405020304" pitchFamily="18" charset="0"/>
                <a:cs typeface="Times New Roman" panose="02020603050405020304" pitchFamily="18" charset="0"/>
              </a:rPr>
              <a:t>Attendance</a:t>
            </a:r>
            <a:endParaRPr lang="en-CA" sz="12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dirty="0">
                <a:solidFill>
                  <a:schemeClr val="tx1"/>
                </a:solidFill>
                <a:latin typeface="Times New Roman" panose="02020603050405020304" pitchFamily="18" charset="0"/>
                <a:cs typeface="Times New Roman" panose="02020603050405020304" pitchFamily="18" charset="0"/>
              </a:rPr>
              <a:t>Each week will build on the previous week’s discussion, so to get the most from this series, it is important to attend all sessions and complete the weekly assignments to the best of your ability. If you know you will be absent or something arises last minute, please inform a facilitator as soon as possible.</a:t>
            </a:r>
          </a:p>
          <a:p>
            <a:pPr marL="0" lvl="0" indent="0">
              <a:buNone/>
            </a:pPr>
            <a:endParaRPr lang="en-CA" sz="8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dirty="0">
                <a:solidFill>
                  <a:schemeClr val="tx1"/>
                </a:solidFill>
                <a:latin typeface="Times New Roman" panose="02020603050405020304" pitchFamily="18" charset="0"/>
                <a:cs typeface="Times New Roman" panose="02020603050405020304" pitchFamily="18" charset="0"/>
              </a:rPr>
              <a:t>Regarding the weekly journal assignments—these are for your eyes only. We do not collect them or check to see if you have completed them.</a:t>
            </a:r>
          </a:p>
          <a:p>
            <a:pPr marL="0" lvl="0" indent="0">
              <a:buNone/>
            </a:pPr>
            <a:endParaRPr lang="en-CA" sz="800" dirty="0">
              <a:solidFill>
                <a:schemeClr val="tx1"/>
              </a:solidFill>
              <a:latin typeface="Times New Roman" panose="02020603050405020304" pitchFamily="18" charset="0"/>
              <a:cs typeface="Times New Roman" panose="02020603050405020304" pitchFamily="18" charset="0"/>
            </a:endParaRPr>
          </a:p>
          <a:p>
            <a:pPr marL="0" lvl="0" indent="0">
              <a:buNone/>
            </a:pPr>
            <a:r>
              <a:rPr lang="en-CA" sz="1200" b="1" u="sng" dirty="0">
                <a:solidFill>
                  <a:schemeClr val="tx1"/>
                </a:solidFill>
                <a:latin typeface="Times New Roman" panose="02020603050405020304" pitchFamily="18" charset="0"/>
                <a:cs typeface="Times New Roman" panose="02020603050405020304" pitchFamily="18" charset="0"/>
              </a:rPr>
              <a:t>Format of meetings</a:t>
            </a:r>
          </a:p>
          <a:p>
            <a:pPr marL="841375" lvl="0" indent="-841375">
              <a:buNone/>
            </a:pPr>
            <a:r>
              <a:rPr lang="en-CA" sz="1200" dirty="0">
                <a:solidFill>
                  <a:schemeClr val="tx1"/>
                </a:solidFill>
                <a:latin typeface="Times New Roman" panose="02020603050405020304" pitchFamily="18" charset="0"/>
                <a:cs typeface="Times New Roman" panose="02020603050405020304" pitchFamily="18" charset="0"/>
              </a:rPr>
              <a:t>Time:	We begin promptly at _______ and end by _______.</a:t>
            </a:r>
          </a:p>
          <a:p>
            <a:pPr marL="841375" lvl="0" indent="-841375">
              <a:buNone/>
            </a:pPr>
            <a:r>
              <a:rPr lang="en-CA" sz="1200" dirty="0">
                <a:solidFill>
                  <a:schemeClr val="tx1"/>
                </a:solidFill>
                <a:latin typeface="Times New Roman" panose="02020603050405020304" pitchFamily="18" charset="0"/>
                <a:cs typeface="Times New Roman" panose="02020603050405020304" pitchFamily="18" charset="0"/>
              </a:rPr>
              <a:t>Format:	Welcome, sharing about our week, reviewing the previous week’s journal assignment, a brief prayer, the evening topic followed by questions and/or feedback, a journal assignment for the week ahead, and a closing prayer. The format is interactive, so we invite you to engage with the evening’s topic as you are comfortable.</a:t>
            </a:r>
          </a:p>
          <a:p>
            <a:pPr marL="847725" lvl="0" indent="-847725">
              <a:buNone/>
            </a:pPr>
            <a:r>
              <a:rPr lang="en-CA" sz="1200" dirty="0">
                <a:solidFill>
                  <a:schemeClr val="tx1"/>
                </a:solidFill>
                <a:latin typeface="Times New Roman" panose="02020603050405020304" pitchFamily="18" charset="0"/>
                <a:cs typeface="Times New Roman" panose="02020603050405020304" pitchFamily="18" charset="0"/>
              </a:rPr>
              <a:t>Handouts:	Each week, you will receive a summary of that week’s topic.</a:t>
            </a:r>
            <a:endParaRPr lang="en-CA"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1D8CED3-3545-78F3-26D2-F1AFFD389998}"/>
              </a:ext>
            </a:extLst>
          </p:cNvPr>
          <p:cNvSpPr>
            <a:spLocks noGrp="1"/>
          </p:cNvSpPr>
          <p:nvPr>
            <p:ph type="sldNum" sz="quarter" idx="5"/>
          </p:nvPr>
        </p:nvSpPr>
        <p:spPr/>
        <p:txBody>
          <a:bodyPr/>
          <a:lstStyle/>
          <a:p>
            <a:fld id="{5978EA2B-A416-334F-A7E0-C0FAF96699F9}" type="slidenum">
              <a:rPr lang="en-US" sz="1100" smtClean="0"/>
              <a:t>2</a:t>
            </a:fld>
            <a:endParaRPr lang="en-US" sz="11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4784442374_1_24:notes"/>
          <p:cNvSpPr>
            <a:spLocks noGrp="1" noRot="1" noChangeAspect="1"/>
          </p:cNvSpPr>
          <p:nvPr>
            <p:ph type="sldImg" idx="2"/>
          </p:nvPr>
        </p:nvSpPr>
        <p:spPr>
          <a:xfrm>
            <a:off x="566738" y="266700"/>
            <a:ext cx="2862262"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4784442374_1_24:notes"/>
          <p:cNvSpPr txBox="1">
            <a:spLocks noGrp="1"/>
          </p:cNvSpPr>
          <p:nvPr>
            <p:ph type="body" idx="1"/>
          </p:nvPr>
        </p:nvSpPr>
        <p:spPr>
          <a:xfrm>
            <a:off x="566738" y="1876425"/>
            <a:ext cx="5751073" cy="6675147"/>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5 minutes</a:t>
            </a: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r>
              <a:rPr lang="en-CA" sz="1200" i="1" dirty="0">
                <a:latin typeface="Times New Roman" panose="02020603050405020304" pitchFamily="18" charset="0"/>
                <a:cs typeface="Times New Roman" panose="02020603050405020304" pitchFamily="18" charset="0"/>
              </a:rPr>
              <a:t>Give participants opportunity to respond to the question.</a:t>
            </a: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r>
              <a:rPr lang="en-CA" sz="1200" dirty="0">
                <a:latin typeface="Times New Roman" panose="02020603050405020304" pitchFamily="18" charset="0"/>
                <a:cs typeface="Times New Roman" panose="02020603050405020304" pitchFamily="18" charset="0"/>
              </a:rPr>
              <a:t>One writer says this: “It is reassuring to discover that there is a kind of normal craziness to grief.”</a:t>
            </a:r>
            <a:r>
              <a:rPr lang="en-CA" sz="1200" baseline="30000" dirty="0">
                <a:latin typeface="Times New Roman" panose="02020603050405020304" pitchFamily="18" charset="0"/>
                <a:cs typeface="Times New Roman" panose="02020603050405020304" pitchFamily="18" charset="0"/>
              </a:rPr>
              <a:t>7</a:t>
            </a:r>
            <a:endParaRPr lang="en-CA" sz="1200"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0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200" dirty="0">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0">
              <a:buNone/>
            </a:pPr>
            <a:endParaRPr lang="en-CA" sz="1200" b="1" dirty="0">
              <a:highlight>
                <a:srgbClr val="FFFF00"/>
              </a:highlight>
              <a:latin typeface="Times New Roman" panose="02020603050405020304" pitchFamily="18" charset="0"/>
              <a:cs typeface="Times New Roman" panose="02020603050405020304" pitchFamily="18" charset="0"/>
            </a:endParaRPr>
          </a:p>
          <a:p>
            <a:pPr marL="0" indent="187325">
              <a:buNone/>
            </a:pPr>
            <a:r>
              <a:rPr lang="en-CA" baseline="30000" dirty="0">
                <a:latin typeface="Times New Roman" panose="02020603050405020304" pitchFamily="18" charset="0"/>
                <a:cs typeface="Times New Roman" panose="02020603050405020304" pitchFamily="18" charset="0"/>
              </a:rPr>
              <a:t>7</a:t>
            </a:r>
            <a:r>
              <a:rPr lang="en-CA" dirty="0">
                <a:latin typeface="Times New Roman" panose="02020603050405020304" pitchFamily="18" charset="0"/>
                <a:cs typeface="Times New Roman" panose="02020603050405020304" pitchFamily="18" charset="0"/>
              </a:rPr>
              <a:t> Kenneth R. Mitchell and Herbert Anderson, </a:t>
            </a:r>
            <a:r>
              <a:rPr lang="en-CA" i="1" dirty="0">
                <a:latin typeface="Times New Roman" panose="02020603050405020304" pitchFamily="18" charset="0"/>
                <a:cs typeface="Times New Roman" panose="02020603050405020304" pitchFamily="18" charset="0"/>
              </a:rPr>
              <a:t>All Our Losses, All Our Griefs—Resources for Pastoral Care.</a:t>
            </a:r>
            <a:r>
              <a:rPr lang="en-CA" dirty="0">
                <a:latin typeface="Times New Roman" panose="02020603050405020304" pitchFamily="18" charset="0"/>
                <a:cs typeface="Times New Roman" panose="02020603050405020304" pitchFamily="18" charset="0"/>
              </a:rPr>
              <a:t> (Philadelphia: Westminster Press, 1983), 72.</a:t>
            </a:r>
          </a:p>
          <a:p>
            <a:pPr marL="0" lvl="0" indent="0" algn="l" rtl="0">
              <a:spcBef>
                <a:spcPts val="0"/>
              </a:spcBef>
              <a:spcAft>
                <a:spcPts val="0"/>
              </a:spcAft>
              <a:buNone/>
            </a:pPr>
            <a:endParaRPr sz="1200" baseline="300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FAF139F-D01E-0B63-C6E7-159E87B419F7}"/>
              </a:ext>
            </a:extLst>
          </p:cNvPr>
          <p:cNvSpPr>
            <a:spLocks noGrp="1"/>
          </p:cNvSpPr>
          <p:nvPr>
            <p:ph type="sldNum" sz="quarter" idx="5"/>
          </p:nvPr>
        </p:nvSpPr>
        <p:spPr/>
        <p:txBody>
          <a:bodyPr/>
          <a:lstStyle/>
          <a:p>
            <a:fld id="{5978EA2B-A416-334F-A7E0-C0FAF96699F9}" type="slidenum">
              <a:rPr lang="en-US" smtClean="0"/>
              <a:t>20</a:t>
            </a:fld>
            <a:endParaRPr lang="en-US" dirty="0"/>
          </a:p>
        </p:txBody>
      </p:sp>
    </p:spTree>
    <p:extLst>
      <p:ext uri="{BB962C8B-B14F-4D97-AF65-F5344CB8AC3E}">
        <p14:creationId xmlns:p14="http://schemas.microsoft.com/office/powerpoint/2010/main" val="2505523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68325" y="24923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568325" y="1858963"/>
            <a:ext cx="5770123" cy="5829300"/>
          </a:xfrm>
          <a:prstGeom prst="rect">
            <a:avLst/>
          </a:prstGeom>
        </p:spPr>
        <p:txBody>
          <a:bodyPr spcFirstLastPara="1" wrap="square" lIns="91425" tIns="91425" rIns="91425" bIns="91425" anchor="t" anchorCtr="0">
            <a:noAutofit/>
          </a:bodyPr>
          <a:lstStyle/>
          <a:p>
            <a:pPr marL="0" indent="0">
              <a:buNone/>
            </a:pPr>
            <a:r>
              <a:rPr lang="en-CA" sz="1200" b="1" dirty="0">
                <a:latin typeface="Times New Roman" panose="02020603050405020304" pitchFamily="18" charset="0"/>
                <a:cs typeface="Times New Roman" panose="02020603050405020304" pitchFamily="18" charset="0"/>
              </a:rPr>
              <a:t>~ 3 minutes</a:t>
            </a: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Your presence today indicates your desire to heal, so let’s work together, encouraging each other on our journeys.</a:t>
            </a:r>
            <a:endParaRPr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534D4ACE-3579-AB2E-C19D-3737F42FCE0C}"/>
              </a:ext>
            </a:extLst>
          </p:cNvPr>
          <p:cNvSpPr>
            <a:spLocks noGrp="1"/>
          </p:cNvSpPr>
          <p:nvPr>
            <p:ph type="sldNum" sz="quarter" idx="5"/>
          </p:nvPr>
        </p:nvSpPr>
        <p:spPr/>
        <p:txBody>
          <a:bodyPr/>
          <a:lstStyle/>
          <a:p>
            <a:fld id="{5978EA2B-A416-334F-A7E0-C0FAF96699F9}" type="slidenum">
              <a:rPr lang="en-US" smtClean="0"/>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68325" y="27305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568325" y="1882774"/>
            <a:ext cx="5750668" cy="6681677"/>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3 minutes</a:t>
            </a:r>
          </a:p>
          <a:p>
            <a:pPr marL="0" lvl="0" indent="0" algn="l" rtl="0">
              <a:spcBef>
                <a:spcPts val="0"/>
              </a:spcBef>
              <a:spcAft>
                <a:spcPts val="0"/>
              </a:spcAft>
              <a:buNone/>
            </a:pPr>
            <a:endParaRPr lang="en-CA" sz="1200" i="1" u="sng"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Re: point #1</a:t>
            </a:r>
          </a:p>
          <a:p>
            <a:pPr marL="0" lvl="0" indent="0" algn="l" rtl="0">
              <a:spcBef>
                <a:spcPts val="0"/>
              </a:spcBef>
              <a:spcAft>
                <a:spcPts val="0"/>
              </a:spcAft>
              <a:buNone/>
            </a:pPr>
            <a:r>
              <a:rPr lang="en-CA" sz="1200" i="0" dirty="0">
                <a:latin typeface="Times New Roman" panose="02020603050405020304" pitchFamily="18" charset="0"/>
                <a:cs typeface="Times New Roman" panose="02020603050405020304" pitchFamily="18" charset="0"/>
              </a:rPr>
              <a:t>We must feel the pain and acknowledge our emotions to begin the work of healing.</a:t>
            </a:r>
          </a:p>
          <a:p>
            <a:pPr marL="0" lvl="0" indent="0" algn="l" rtl="0">
              <a:spcBef>
                <a:spcPts val="0"/>
              </a:spcBef>
              <a:spcAft>
                <a:spcPts val="0"/>
              </a:spcAft>
              <a:buNone/>
            </a:pPr>
            <a:endParaRPr lang="en-CA" sz="1200" i="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Re: point #2</a:t>
            </a:r>
          </a:p>
          <a:p>
            <a:pPr marL="0" lvl="0" indent="0" algn="l" rtl="0">
              <a:spcBef>
                <a:spcPts val="0"/>
              </a:spcBef>
              <a:spcAft>
                <a:spcPts val="0"/>
              </a:spcAft>
              <a:buNone/>
            </a:pPr>
            <a:r>
              <a:rPr lang="en-CA" sz="1200" i="0" dirty="0">
                <a:latin typeface="Times New Roman" panose="02020603050405020304" pitchFamily="18" charset="0"/>
                <a:cs typeface="Times New Roman" panose="02020603050405020304" pitchFamily="18" charset="0"/>
              </a:rPr>
              <a:t>We will talk more about this in our next session.</a:t>
            </a:r>
          </a:p>
          <a:p>
            <a:pPr marL="0" lvl="0" indent="0" algn="l" rtl="0">
              <a:spcBef>
                <a:spcPts val="0"/>
              </a:spcBef>
              <a:spcAft>
                <a:spcPts val="0"/>
              </a:spcAft>
              <a:buNone/>
            </a:pPr>
            <a:endParaRPr lang="en-CA" sz="1200" i="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u="sng" dirty="0">
                <a:latin typeface="Times New Roman" panose="02020603050405020304" pitchFamily="18" charset="0"/>
                <a:cs typeface="Times New Roman" panose="02020603050405020304" pitchFamily="18" charset="0"/>
              </a:rPr>
              <a:t>Re: point #3</a:t>
            </a:r>
          </a:p>
          <a:p>
            <a:pPr marL="0" lvl="0" indent="0" algn="l" rtl="0">
              <a:spcBef>
                <a:spcPts val="0"/>
              </a:spcBef>
              <a:spcAft>
                <a:spcPts val="0"/>
              </a:spcAft>
              <a:buNone/>
            </a:pPr>
            <a:r>
              <a:rPr lang="en-CA" sz="1200" i="0" dirty="0">
                <a:latin typeface="Times New Roman" panose="02020603050405020304" pitchFamily="18" charset="0"/>
                <a:cs typeface="Times New Roman" panose="02020603050405020304" pitchFamily="18" charset="0"/>
              </a:rPr>
              <a:t>The adage that </a:t>
            </a:r>
            <a:r>
              <a:rPr lang="en-CA" sz="1200" i="1" dirty="0">
                <a:latin typeface="Times New Roman" panose="02020603050405020304" pitchFamily="18" charset="0"/>
                <a:cs typeface="Times New Roman" panose="02020603050405020304" pitchFamily="18" charset="0"/>
              </a:rPr>
              <a:t>time heals</a:t>
            </a:r>
            <a:r>
              <a:rPr lang="en-CA" sz="1200" i="0" dirty="0">
                <a:latin typeface="Times New Roman" panose="02020603050405020304" pitchFamily="18" charset="0"/>
                <a:cs typeface="Times New Roman" panose="02020603050405020304" pitchFamily="18" charset="0"/>
              </a:rPr>
              <a:t> is bogus. Time itself does not heal grief; while our grief may become less intense with the passage of time, we heal by leaning into our grief and doing those things that will help us heal. And that is what we hope to help you do </a:t>
            </a:r>
            <a:r>
              <a:rPr lang="en-CA" sz="1200" dirty="0">
                <a:latin typeface="Times New Roman" panose="02020603050405020304" pitchFamily="18" charset="0"/>
                <a:cs typeface="Times New Roman" panose="02020603050405020304" pitchFamily="18" charset="0"/>
              </a:rPr>
              <a:t>in this series.</a:t>
            </a:r>
            <a:endParaRPr lang="en-CA" sz="1200" i="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i="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b="1" i="0" u="sng" dirty="0">
                <a:latin typeface="Times New Roman" panose="02020603050405020304" pitchFamily="18" charset="0"/>
                <a:cs typeface="Times New Roman" panose="02020603050405020304" pitchFamily="18" charset="0"/>
              </a:rPr>
              <a:t>Optional reading</a:t>
            </a:r>
          </a:p>
          <a:p>
            <a:pPr marL="0" indent="0">
              <a:buNone/>
            </a:pP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“Time only anesthetizes a wound long enough for it to become internally locked away.”</a:t>
            </a:r>
            <a:r>
              <a:rPr lang="en-CA" sz="1200" kern="100" baseline="30000" dirty="0">
                <a:effectLst/>
                <a:latin typeface="Times New Roman" panose="02020603050405020304" pitchFamily="18" charset="0"/>
                <a:ea typeface="Aptos" panose="020B0004020202020204" pitchFamily="34" charset="0"/>
                <a:cs typeface="Times New Roman" panose="02020603050405020304" pitchFamily="18" charset="0"/>
              </a:rPr>
              <a:t>8</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We need to do the work of grieving to heal.</a:t>
            </a: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latin typeface="Times New Roman" panose="02020603050405020304" pitchFamily="18" charset="0"/>
              <a:ea typeface="Aptos" panose="020B0004020202020204" pitchFamily="34" charset="0"/>
              <a:cs typeface="Times New Roman" panose="02020603050405020304" pitchFamily="18" charset="0"/>
            </a:endParaRPr>
          </a:p>
          <a:p>
            <a:pPr marL="0" indent="0">
              <a:buNone/>
            </a:pPr>
            <a:endParaRPr lang="en-CA" sz="12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9525" indent="177800">
              <a:buNone/>
            </a:pPr>
            <a:r>
              <a:rPr lang="en-CA" kern="100" baseline="30000" dirty="0">
                <a:latin typeface="Times New Roman" panose="02020603050405020304" pitchFamily="18" charset="0"/>
                <a:ea typeface="Aptos" panose="020B0004020202020204" pitchFamily="34" charset="0"/>
                <a:cs typeface="Times New Roman" panose="02020603050405020304" pitchFamily="18" charset="0"/>
              </a:rPr>
              <a:t>8 </a:t>
            </a:r>
            <a:r>
              <a:rPr lang="en-CA" kern="100" dirty="0">
                <a:effectLst/>
                <a:latin typeface="Times New Roman" panose="02020603050405020304" pitchFamily="18" charset="0"/>
                <a:ea typeface="Aptos" panose="020B0004020202020204" pitchFamily="34" charset="0"/>
                <a:cs typeface="Times New Roman" panose="02020603050405020304" pitchFamily="18" charset="0"/>
              </a:rPr>
              <a:t>Susan Duke, </a:t>
            </a:r>
            <a:r>
              <a:rPr lang="en-CA" i="1" kern="100" dirty="0">
                <a:effectLst/>
                <a:latin typeface="Times New Roman" panose="02020603050405020304" pitchFamily="18" charset="0"/>
                <a:ea typeface="Aptos" panose="020B0004020202020204" pitchFamily="34" charset="0"/>
                <a:cs typeface="Times New Roman" panose="02020603050405020304" pitchFamily="18" charset="0"/>
              </a:rPr>
              <a:t>Grieving Forward—Embracing Life Beyond Loss.</a:t>
            </a:r>
            <a:r>
              <a:rPr lang="en-CA" kern="100" dirty="0">
                <a:effectLst/>
                <a:latin typeface="Times New Roman" panose="02020603050405020304" pitchFamily="18" charset="0"/>
                <a:ea typeface="Aptos" panose="020B0004020202020204" pitchFamily="34" charset="0"/>
                <a:cs typeface="Times New Roman" panose="02020603050405020304" pitchFamily="18" charset="0"/>
              </a:rPr>
              <a:t> (New York: Warner Faith, 2006), 114.</a:t>
            </a:r>
            <a:endParaRPr lang="en-CA" i="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endParaRPr lang="en-CA" i="0" dirty="0">
              <a:latin typeface="Times New Roman" panose="02020603050405020304" pitchFamily="18" charset="0"/>
              <a:cs typeface="Times New Roman" panose="02020603050405020304" pitchFamily="18" charset="0"/>
            </a:endParaRPr>
          </a:p>
          <a:p>
            <a:pPr marL="0" lvl="0" indent="0" rtl="0">
              <a:spcBef>
                <a:spcPts val="0"/>
              </a:spcBef>
              <a:spcAft>
                <a:spcPts val="0"/>
              </a:spcAft>
              <a:buNone/>
            </a:pPr>
            <a:endParaRPr lang="en-CA"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i="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70A26537-64D7-7443-12C1-0D490EF9482D}"/>
              </a:ext>
            </a:extLst>
          </p:cNvPr>
          <p:cNvSpPr>
            <a:spLocks noGrp="1"/>
          </p:cNvSpPr>
          <p:nvPr>
            <p:ph type="sldNum" sz="quarter" idx="5"/>
          </p:nvPr>
        </p:nvSpPr>
        <p:spPr/>
        <p:txBody>
          <a:bodyPr/>
          <a:lstStyle/>
          <a:p>
            <a:fld id="{5978EA2B-A416-334F-A7E0-C0FAF96699F9}" type="slidenum">
              <a:rPr lang="en-US" smtClean="0"/>
              <a:t>22</a:t>
            </a:fld>
            <a:endParaRPr lang="en-US" dirty="0"/>
          </a:p>
        </p:txBody>
      </p:sp>
    </p:spTree>
    <p:extLst>
      <p:ext uri="{BB962C8B-B14F-4D97-AF65-F5344CB8AC3E}">
        <p14:creationId xmlns:p14="http://schemas.microsoft.com/office/powerpoint/2010/main" val="3093316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46063"/>
            <a:ext cx="2860675" cy="1609725"/>
          </a:xfrm>
        </p:spPr>
      </p:sp>
      <p:sp>
        <p:nvSpPr>
          <p:cNvPr id="7" name="Slide Number Placeholder 6">
            <a:extLst>
              <a:ext uri="{FF2B5EF4-FFF2-40B4-BE49-F238E27FC236}">
                <a16:creationId xmlns:a16="http://schemas.microsoft.com/office/drawing/2014/main" id="{4DC62047-9E87-65A9-094E-92CE580C0BE1}"/>
              </a:ext>
            </a:extLst>
          </p:cNvPr>
          <p:cNvSpPr>
            <a:spLocks noGrp="1"/>
          </p:cNvSpPr>
          <p:nvPr>
            <p:ph type="sldNum" sz="quarter" idx="5"/>
          </p:nvPr>
        </p:nvSpPr>
        <p:spPr/>
        <p:txBody>
          <a:bodyPr/>
          <a:lstStyle/>
          <a:p>
            <a:fld id="{5978EA2B-A416-334F-A7E0-C0FAF96699F9}" type="slidenum">
              <a:rPr lang="en-US" smtClean="0"/>
              <a:t>23</a:t>
            </a:fld>
            <a:endParaRPr lang="en-US" dirty="0"/>
          </a:p>
        </p:txBody>
      </p:sp>
      <p:sp>
        <p:nvSpPr>
          <p:cNvPr id="4" name="TextBox 3">
            <a:extLst>
              <a:ext uri="{FF2B5EF4-FFF2-40B4-BE49-F238E27FC236}">
                <a16:creationId xmlns:a16="http://schemas.microsoft.com/office/drawing/2014/main" id="{5F412CA9-7317-6CC7-9F07-6BFDE2084D2C}"/>
              </a:ext>
            </a:extLst>
          </p:cNvPr>
          <p:cNvSpPr txBox="1"/>
          <p:nvPr/>
        </p:nvSpPr>
        <p:spPr>
          <a:xfrm>
            <a:off x="568325" y="1855788"/>
            <a:ext cx="5757660" cy="1184940"/>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p>
          <a:p>
            <a:pPr marL="0"/>
            <a:endParaRPr lang="en-US" sz="1100" b="1" dirty="0"/>
          </a:p>
          <a:p>
            <a:pPr marL="0"/>
            <a:r>
              <a:rPr lang="en-US" sz="1200" dirty="0">
                <a:latin typeface="Times New Roman" panose="02020603050405020304" pitchFamily="18" charset="0"/>
                <a:cs typeface="Times New Roman" panose="02020603050405020304" pitchFamily="18" charset="0"/>
              </a:rPr>
              <a:t>What stands out for you from tonight’s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100" dirty="0"/>
              <a:t>W</a:t>
            </a:r>
            <a:r>
              <a:rPr lang="en-US" sz="1200" dirty="0">
                <a:latin typeface="Times New Roman" panose="02020603050405020304" pitchFamily="18" charset="0"/>
                <a:cs typeface="Times New Roman" panose="02020603050405020304" pitchFamily="18" charset="0"/>
              </a:rPr>
              <a:t>hat questions does tonight’s session raise for you?</a:t>
            </a:r>
          </a:p>
          <a:p>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969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54038" y="27463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4784442374_1_13:notes"/>
          <p:cNvSpPr txBox="1">
            <a:spLocks noGrp="1"/>
          </p:cNvSpPr>
          <p:nvPr>
            <p:ph type="body" idx="1"/>
          </p:nvPr>
        </p:nvSpPr>
        <p:spPr>
          <a:xfrm>
            <a:off x="539379" y="1884363"/>
            <a:ext cx="5750668" cy="57007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5 minutes</a:t>
            </a:r>
          </a:p>
          <a:p>
            <a:pPr marL="0" lvl="0" indent="0" algn="l" rtl="0">
              <a:spcBef>
                <a:spcPts val="0"/>
              </a:spcBef>
              <a:spcAft>
                <a:spcPts val="0"/>
              </a:spcAft>
              <a:buNone/>
            </a:pPr>
            <a:endParaRPr lang="en-CA"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Review assignment.</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Begin working on the assignment tomorrow—don’t wait until the day before or the morning of our next meeting. As in school, cramming generally produces short-term results.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indent="0">
              <a:buNone/>
            </a:pPr>
            <a:r>
              <a:rPr lang="en-CA" sz="1200" dirty="0">
                <a:latin typeface="Times New Roman" panose="02020603050405020304" pitchFamily="18" charset="0"/>
                <a:cs typeface="Times New Roman" panose="02020603050405020304" pitchFamily="18" charset="0"/>
              </a:rPr>
              <a:t>The more time and effort you put into the assignments, the more progress you will make toward healing. So, we encourage you to do your best this week.</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We will take a few minutes at the beginning of next week and each week thereafter to reflect on your journal assignments and share as you are comfortable, so remember to do your work and to bring your journal each week. </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For some of you, however, your grief may be so fresh that you find it difficult to do the assignments. Don’t be discouraged by this. Try your best and know that just being in a safe place to share what you are experiencing with others in grief will be beneficial, too.</a:t>
            </a:r>
          </a:p>
        </p:txBody>
      </p:sp>
      <p:sp>
        <p:nvSpPr>
          <p:cNvPr id="5" name="Slide Number Placeholder 4">
            <a:extLst>
              <a:ext uri="{FF2B5EF4-FFF2-40B4-BE49-F238E27FC236}">
                <a16:creationId xmlns:a16="http://schemas.microsoft.com/office/drawing/2014/main" id="{C51A161E-14E5-B320-2EC9-9A180D1F0C17}"/>
              </a:ext>
            </a:extLst>
          </p:cNvPr>
          <p:cNvSpPr>
            <a:spLocks noGrp="1"/>
          </p:cNvSpPr>
          <p:nvPr>
            <p:ph type="sldNum" sz="quarter" idx="5"/>
          </p:nvPr>
        </p:nvSpPr>
        <p:spPr/>
        <p:txBody>
          <a:bodyPr/>
          <a:lstStyle/>
          <a:p>
            <a:fld id="{5978EA2B-A416-334F-A7E0-C0FAF96699F9}" type="slidenum">
              <a:rPr lang="en-US" smtClean="0"/>
              <a:t>24</a:t>
            </a:fld>
            <a:endParaRPr lang="en-US" dirty="0"/>
          </a:p>
        </p:txBody>
      </p:sp>
    </p:spTree>
    <p:extLst>
      <p:ext uri="{BB962C8B-B14F-4D97-AF65-F5344CB8AC3E}">
        <p14:creationId xmlns:p14="http://schemas.microsoft.com/office/powerpoint/2010/main" val="309331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261938"/>
            <a:ext cx="2862262" cy="1609725"/>
          </a:xfrm>
        </p:spPr>
      </p:sp>
      <p:sp>
        <p:nvSpPr>
          <p:cNvPr id="3" name="Notes Placeholder 2"/>
          <p:cNvSpPr>
            <a:spLocks noGrp="1"/>
          </p:cNvSpPr>
          <p:nvPr>
            <p:ph type="body" idx="1"/>
          </p:nvPr>
        </p:nvSpPr>
        <p:spPr>
          <a:xfrm>
            <a:off x="566974" y="1871663"/>
            <a:ext cx="5724288" cy="5857875"/>
          </a:xfrm>
        </p:spPr>
        <p:txBody>
          <a:bodyPr/>
          <a:lstStyle/>
          <a:p>
            <a:pPr marL="6350" indent="0">
              <a:buNone/>
            </a:pPr>
            <a:r>
              <a:rPr lang="en-US" sz="1200" b="1" dirty="0">
                <a:latin typeface="Times New Roman" panose="02020603050405020304" pitchFamily="18" charset="0"/>
                <a:cs typeface="Times New Roman" panose="02020603050405020304" pitchFamily="18" charset="0"/>
              </a:rPr>
              <a:t>~ 2 minutes</a:t>
            </a:r>
          </a:p>
          <a:p>
            <a:pPr marL="6350" indent="0">
              <a:buNone/>
            </a:pPr>
            <a:endParaRPr lang="en-US" sz="1200" b="1" dirty="0">
              <a:latin typeface="Times New Roman" panose="02020603050405020304" pitchFamily="18" charset="0"/>
              <a:cs typeface="Times New Roman" panose="02020603050405020304" pitchFamily="18" charset="0"/>
            </a:endParaRPr>
          </a:p>
          <a:p>
            <a:pPr marL="6350" indent="0">
              <a:buNone/>
            </a:pPr>
            <a:r>
              <a:rPr lang="en-US" sz="1200" i="1" dirty="0">
                <a:latin typeface="Times New Roman" panose="02020603050405020304" pitchFamily="18" charset="0"/>
                <a:cs typeface="Times New Roman" panose="02020603050405020304" pitchFamily="18" charset="0"/>
              </a:rPr>
              <a:t>Announce next week’s topic.</a:t>
            </a: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r>
              <a:rPr lang="en-US" sz="1200" b="1" u="sng" dirty="0">
                <a:latin typeface="Times New Roman" panose="02020603050405020304" pitchFamily="18" charset="0"/>
                <a:cs typeface="Times New Roman" panose="02020603050405020304" pitchFamily="18" charset="0"/>
              </a:rPr>
              <a:t>Closing</a:t>
            </a:r>
          </a:p>
          <a:p>
            <a:pPr marL="177800" indent="-177800"/>
            <a:r>
              <a:rPr lang="en-US" sz="1200" dirty="0">
                <a:latin typeface="Times New Roman" panose="02020603050405020304" pitchFamily="18" charset="0"/>
                <a:cs typeface="Times New Roman" panose="02020603050405020304" pitchFamily="18" charset="0"/>
              </a:rPr>
              <a:t>The ancient king David, whom we quoted earlier, learned this in his grief: “The Lord is close to the brokenhearted and saves those who are crushed in spirit” (Psalm 34:18, NIV).</a:t>
            </a:r>
          </a:p>
          <a:p>
            <a:pPr marL="177800" indent="-177800"/>
            <a:r>
              <a:rPr lang="en-CA" sz="1200" dirty="0">
                <a:latin typeface="Times New Roman" panose="02020603050405020304" pitchFamily="18" charset="0"/>
                <a:cs typeface="Times New Roman" panose="02020603050405020304" pitchFamily="18" charset="0"/>
              </a:rPr>
              <a:t>Eugene Peterson paraphrases it this way: “If your heart is broken, you’ll find God right there; if you’re kicked in the gut, he’ll help you catch your breath” (Psalm 34:18, </a:t>
            </a:r>
            <a:r>
              <a:rPr lang="en-CA" sz="1200" i="1" dirty="0">
                <a:latin typeface="Times New Roman" panose="02020603050405020304" pitchFamily="18" charset="0"/>
                <a:cs typeface="Times New Roman" panose="02020603050405020304" pitchFamily="18" charset="0"/>
              </a:rPr>
              <a:t>The Message</a:t>
            </a:r>
            <a:r>
              <a:rPr lang="en-CA" sz="1200" dirty="0">
                <a:latin typeface="Times New Roman" panose="02020603050405020304" pitchFamily="18" charset="0"/>
                <a:cs typeface="Times New Roman" panose="02020603050405020304" pitchFamily="18" charset="0"/>
              </a:rPr>
              <a:t>).</a:t>
            </a:r>
          </a:p>
          <a:p>
            <a:pPr marL="6350" indent="0">
              <a:buNone/>
            </a:pPr>
            <a:endParaRPr lang="en-US" sz="1200" dirty="0">
              <a:latin typeface="Times New Roman" panose="02020603050405020304" pitchFamily="18" charset="0"/>
              <a:cs typeface="Times New Roman" panose="02020603050405020304" pitchFamily="18" charset="0"/>
            </a:endParaRPr>
          </a:p>
          <a:p>
            <a:pPr marL="6350" indent="0">
              <a:buNone/>
            </a:pPr>
            <a:r>
              <a:rPr lang="en-US" sz="1200" b="1" u="sng" dirty="0">
                <a:latin typeface="Times New Roman" panose="02020603050405020304" pitchFamily="18" charset="0"/>
                <a:cs typeface="Times New Roman" panose="02020603050405020304" pitchFamily="18" charset="0"/>
              </a:rPr>
              <a:t>Prayer</a:t>
            </a:r>
            <a:endParaRPr lang="en-US" sz="1200" dirty="0">
              <a:latin typeface="Times New Roman" panose="02020603050405020304" pitchFamily="18" charset="0"/>
              <a:cs typeface="Times New Roman" panose="02020603050405020304" pitchFamily="18" charset="0"/>
            </a:endParaRPr>
          </a:p>
          <a:p>
            <a:pPr marL="6350" indent="0">
              <a:buNone/>
            </a:pPr>
            <a:r>
              <a:rPr lang="en-US" sz="1200" i="1" dirty="0">
                <a:latin typeface="Times New Roman" panose="02020603050405020304" pitchFamily="18" charset="0"/>
                <a:cs typeface="Times New Roman" panose="02020603050405020304" pitchFamily="18" charset="0"/>
              </a:rPr>
              <a:t>Lord, our hearts are broken and our spirits crushed. We ask that You would be close to each of us and mend our minds, bodies, and spirits. Amen.</a:t>
            </a:r>
          </a:p>
          <a:p>
            <a:pPr marL="6350" indent="0">
              <a:buNone/>
            </a:pPr>
            <a:endParaRPr lang="en-US" sz="1200" dirty="0">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780ECC00-B1D7-BE24-C5FE-13C2E7598814}"/>
              </a:ext>
            </a:extLst>
          </p:cNvPr>
          <p:cNvSpPr>
            <a:spLocks noGrp="1"/>
          </p:cNvSpPr>
          <p:nvPr>
            <p:ph type="sldNum" sz="quarter" idx="5"/>
          </p:nvPr>
        </p:nvSpPr>
        <p:spPr/>
        <p:txBody>
          <a:bodyPr/>
          <a:lstStyle/>
          <a:p>
            <a:fld id="{5978EA2B-A416-334F-A7E0-C0FAF96699F9}" type="slidenum">
              <a:rPr lang="en-US" smtClean="0"/>
              <a:t>25</a:t>
            </a:fld>
            <a:endParaRPr lang="en-US" dirty="0"/>
          </a:p>
        </p:txBody>
      </p:sp>
    </p:spTree>
    <p:extLst>
      <p:ext uri="{BB962C8B-B14F-4D97-AF65-F5344CB8AC3E}">
        <p14:creationId xmlns:p14="http://schemas.microsoft.com/office/powerpoint/2010/main" val="970996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4784442374_1_24:notes"/>
          <p:cNvSpPr>
            <a:spLocks noGrp="1" noRot="1" noChangeAspect="1"/>
          </p:cNvSpPr>
          <p:nvPr>
            <p:ph type="sldImg" idx="2"/>
          </p:nvPr>
        </p:nvSpPr>
        <p:spPr>
          <a:xfrm>
            <a:off x="579438" y="249238"/>
            <a:ext cx="2862262"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4784442374_1_24:notes"/>
          <p:cNvSpPr txBox="1">
            <a:spLocks noGrp="1"/>
          </p:cNvSpPr>
          <p:nvPr>
            <p:ph type="body" idx="1"/>
          </p:nvPr>
        </p:nvSpPr>
        <p:spPr>
          <a:xfrm>
            <a:off x="566163" y="1858963"/>
            <a:ext cx="5751073" cy="57081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200" b="1" dirty="0">
                <a:latin typeface="Times New Roman" panose="02020603050405020304" pitchFamily="18" charset="0"/>
                <a:cs typeface="Times New Roman" panose="02020603050405020304" pitchFamily="18" charset="0"/>
              </a:rPr>
              <a:t>~ 1 minute</a:t>
            </a:r>
          </a:p>
          <a:p>
            <a:pPr marL="0" lvl="0" indent="0" algn="l" rtl="0">
              <a:spcBef>
                <a:spcPts val="0"/>
              </a:spcBef>
              <a:spcAft>
                <a:spcPts val="0"/>
              </a:spcAft>
              <a:buNone/>
            </a:pPr>
            <a:endParaRPr lang="en-CA" sz="1200" b="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D539E795-16FB-496E-262B-32B37A25567A}"/>
              </a:ext>
            </a:extLst>
          </p:cNvPr>
          <p:cNvSpPr>
            <a:spLocks noGrp="1"/>
          </p:cNvSpPr>
          <p:nvPr>
            <p:ph type="sldNum" sz="quarter" idx="5"/>
          </p:nvPr>
        </p:nvSpPr>
        <p:spPr/>
        <p:txBody>
          <a:bodyPr/>
          <a:lstStyle/>
          <a:p>
            <a:fld id="{5978EA2B-A416-334F-A7E0-C0FAF96699F9}" type="slidenum">
              <a:rPr lang="en-US" smtClean="0"/>
              <a:t>26</a:t>
            </a:fld>
            <a:endParaRPr lang="en-US" dirty="0"/>
          </a:p>
        </p:txBody>
      </p:sp>
    </p:spTree>
    <p:extLst>
      <p:ext uri="{BB962C8B-B14F-4D97-AF65-F5344CB8AC3E}">
        <p14:creationId xmlns:p14="http://schemas.microsoft.com/office/powerpoint/2010/main" val="427705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784442374_0_8:notes"/>
          <p:cNvSpPr>
            <a:spLocks noGrp="1" noRot="1" noChangeAspect="1"/>
          </p:cNvSpPr>
          <p:nvPr>
            <p:ph type="sldImg" idx="2"/>
          </p:nvPr>
        </p:nvSpPr>
        <p:spPr>
          <a:xfrm>
            <a:off x="576263" y="236538"/>
            <a:ext cx="2859087"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784442374_0_8:notes"/>
          <p:cNvSpPr txBox="1">
            <a:spLocks noGrp="1"/>
          </p:cNvSpPr>
          <p:nvPr>
            <p:ph type="body" idx="1"/>
          </p:nvPr>
        </p:nvSpPr>
        <p:spPr>
          <a:xfrm>
            <a:off x="576263" y="1846263"/>
            <a:ext cx="5705474" cy="6715846"/>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15 minutes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Start introductions with co-facilitator, then participants, and end with lead facilitator.</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11113" indent="0">
              <a:buNone/>
            </a:pPr>
            <a:r>
              <a:rPr lang="en-CA" sz="1200" b="1" u="sng" dirty="0">
                <a:latin typeface="Times New Roman" panose="02020603050405020304" pitchFamily="18" charset="0"/>
                <a:cs typeface="Times New Roman" panose="02020603050405020304" pitchFamily="18" charset="0"/>
              </a:rPr>
              <a:t>Optional reading</a:t>
            </a:r>
            <a:endParaRPr lang="en-CA" sz="1200" b="1"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When we say we know something about grief,</a:t>
            </a:r>
          </a:p>
          <a:p>
            <a:pPr marL="7938" indent="3175" algn="ctr">
              <a:buNone/>
            </a:pPr>
            <a:r>
              <a:rPr lang="en-CA" sz="1200" dirty="0">
                <a:latin typeface="Times New Roman" panose="02020603050405020304" pitchFamily="18" charset="0"/>
                <a:cs typeface="Times New Roman" panose="02020603050405020304" pitchFamily="18" charset="0"/>
              </a:rPr>
              <a:t>we’re not saying we understand your pain—</a:t>
            </a:r>
          </a:p>
          <a:p>
            <a:pPr marL="7938" indent="3175" algn="ctr">
              <a:buNone/>
            </a:pPr>
            <a:r>
              <a:rPr lang="en-CA" sz="1200" dirty="0">
                <a:latin typeface="Times New Roman" panose="02020603050405020304" pitchFamily="18" charset="0"/>
                <a:cs typeface="Times New Roman" panose="02020603050405020304" pitchFamily="18" charset="0"/>
              </a:rPr>
              <a:t>we’re just whispering that we have also grieved. </a:t>
            </a:r>
          </a:p>
          <a:p>
            <a:pPr marL="7938" indent="3175" algn="ctr">
              <a:buNone/>
            </a:pPr>
            <a:endParaRPr lang="en-CA" sz="1200"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When we speak of surviving grief,</a:t>
            </a:r>
          </a:p>
          <a:p>
            <a:pPr marL="7938" indent="3175" algn="ctr">
              <a:buNone/>
            </a:pPr>
            <a:r>
              <a:rPr lang="en-CA" sz="1200" dirty="0">
                <a:latin typeface="Times New Roman" panose="02020603050405020304" pitchFamily="18" charset="0"/>
                <a:cs typeface="Times New Roman" panose="02020603050405020304" pitchFamily="18" charset="0"/>
              </a:rPr>
              <a:t>we’re not saying we are strong—</a:t>
            </a:r>
          </a:p>
          <a:p>
            <a:pPr marL="7938" indent="3175" algn="ctr">
              <a:buNone/>
            </a:pPr>
            <a:r>
              <a:rPr lang="en-CA" sz="1200" dirty="0">
                <a:latin typeface="Times New Roman" panose="02020603050405020304" pitchFamily="18" charset="0"/>
                <a:cs typeface="Times New Roman" panose="02020603050405020304" pitchFamily="18" charset="0"/>
              </a:rPr>
              <a:t>we’re professing that we are weak and continue to pray daily for strength.</a:t>
            </a:r>
          </a:p>
          <a:p>
            <a:pPr marL="7938" indent="3175" algn="ctr">
              <a:buNone/>
            </a:pPr>
            <a:endParaRPr lang="en-CA" sz="1200"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When we share our stories,</a:t>
            </a:r>
          </a:p>
          <a:p>
            <a:pPr marL="7938" indent="3175" algn="ctr">
              <a:buNone/>
            </a:pPr>
            <a:r>
              <a:rPr lang="en-CA" sz="1200" dirty="0">
                <a:latin typeface="Times New Roman" panose="02020603050405020304" pitchFamily="18" charset="0"/>
                <a:cs typeface="Times New Roman" panose="02020603050405020304" pitchFamily="18" charset="0"/>
              </a:rPr>
              <a:t>we’re not saying we have all the answers to grief’s questions—</a:t>
            </a:r>
          </a:p>
          <a:p>
            <a:pPr marL="7938" indent="3175" algn="ctr">
              <a:buNone/>
            </a:pPr>
            <a:r>
              <a:rPr lang="en-CA" sz="1200" dirty="0">
                <a:latin typeface="Times New Roman" panose="02020603050405020304" pitchFamily="18" charset="0"/>
                <a:cs typeface="Times New Roman" panose="02020603050405020304" pitchFamily="18" charset="0"/>
              </a:rPr>
              <a:t>we’re saying we’re willing to let you see inside our pain.</a:t>
            </a:r>
          </a:p>
          <a:p>
            <a:pPr marL="7938" indent="3175" algn="ctr">
              <a:buNone/>
            </a:pPr>
            <a:endParaRPr lang="en-CA" sz="1200"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When we offer you our hand,</a:t>
            </a:r>
          </a:p>
          <a:p>
            <a:pPr marL="7938" indent="3175" algn="ctr">
              <a:buNone/>
            </a:pPr>
            <a:r>
              <a:rPr lang="en-CA" sz="1200" dirty="0">
                <a:latin typeface="Times New Roman" panose="02020603050405020304" pitchFamily="18" charset="0"/>
                <a:cs typeface="Times New Roman" panose="02020603050405020304" pitchFamily="18" charset="0"/>
              </a:rPr>
              <a:t>it’s not because we are more courageous than you—</a:t>
            </a:r>
          </a:p>
          <a:p>
            <a:pPr marL="7938" indent="3175" algn="ctr">
              <a:buNone/>
            </a:pPr>
            <a:r>
              <a:rPr lang="en-CA" sz="1200" dirty="0">
                <a:latin typeface="Times New Roman" panose="02020603050405020304" pitchFamily="18" charset="0"/>
                <a:cs typeface="Times New Roman" panose="02020603050405020304" pitchFamily="18" charset="0"/>
              </a:rPr>
              <a:t>we offer because we understand weakness … and vulnerability.</a:t>
            </a:r>
          </a:p>
          <a:p>
            <a:pPr marL="7938" indent="3175" algn="ctr">
              <a:buNone/>
            </a:pPr>
            <a:endParaRPr lang="en-CA" sz="1200"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When we speak of God’s healing,</a:t>
            </a:r>
          </a:p>
          <a:p>
            <a:pPr marL="7938" indent="3175" algn="ctr">
              <a:buNone/>
            </a:pPr>
            <a:r>
              <a:rPr lang="en-CA" sz="1200" dirty="0">
                <a:latin typeface="Times New Roman" panose="02020603050405020304" pitchFamily="18" charset="0"/>
                <a:cs typeface="Times New Roman" panose="02020603050405020304" pitchFamily="18" charset="0"/>
              </a:rPr>
              <a:t>it doesn’t mean we don’t still feel the sting of grief—</a:t>
            </a:r>
          </a:p>
          <a:p>
            <a:pPr marL="7938" indent="3175" algn="ctr">
              <a:buNone/>
            </a:pPr>
            <a:r>
              <a:rPr lang="en-CA" sz="1200" dirty="0">
                <a:latin typeface="Times New Roman" panose="02020603050405020304" pitchFamily="18" charset="0"/>
                <a:cs typeface="Times New Roman" panose="02020603050405020304" pitchFamily="18" charset="0"/>
              </a:rPr>
              <a:t>it means we’ve found hope.</a:t>
            </a:r>
          </a:p>
          <a:p>
            <a:pPr marL="7938" indent="3175" algn="ctr">
              <a:buNone/>
            </a:pPr>
            <a:endParaRPr lang="en-CA" sz="1200" dirty="0">
              <a:latin typeface="Times New Roman" panose="02020603050405020304" pitchFamily="18" charset="0"/>
              <a:cs typeface="Times New Roman" panose="02020603050405020304" pitchFamily="18" charset="0"/>
            </a:endParaRPr>
          </a:p>
          <a:p>
            <a:pPr marL="7938" indent="3175" algn="ctr">
              <a:buNone/>
            </a:pPr>
            <a:r>
              <a:rPr lang="en-CA" sz="1200" dirty="0">
                <a:latin typeface="Times New Roman" panose="02020603050405020304" pitchFamily="18" charset="0"/>
                <a:cs typeface="Times New Roman" panose="02020603050405020304" pitchFamily="18" charset="0"/>
              </a:rPr>
              <a:t>And when we mention faith,</a:t>
            </a:r>
          </a:p>
          <a:p>
            <a:pPr marL="7938" indent="3175" algn="ctr">
              <a:buNone/>
            </a:pPr>
            <a:r>
              <a:rPr lang="en-CA" sz="1200" dirty="0">
                <a:latin typeface="Times New Roman" panose="02020603050405020304" pitchFamily="18" charset="0"/>
                <a:cs typeface="Times New Roman" panose="02020603050405020304" pitchFamily="18" charset="0"/>
              </a:rPr>
              <a:t>it’s not because we have found a formula for surviving loss—</a:t>
            </a:r>
          </a:p>
          <a:p>
            <a:pPr marL="7938" indent="3175" algn="ctr">
              <a:buNone/>
            </a:pPr>
            <a:r>
              <a:rPr lang="en-CA" sz="1200" dirty="0">
                <a:latin typeface="Times New Roman" panose="02020603050405020304" pitchFamily="18" charset="0"/>
                <a:cs typeface="Times New Roman" panose="02020603050405020304" pitchFamily="18" charset="0"/>
              </a:rPr>
              <a:t>it means we are here because God helped us find our way through the darkness.</a:t>
            </a:r>
            <a:r>
              <a:rPr lang="en-CA" sz="1200" baseline="30000" dirty="0">
                <a:latin typeface="Times New Roman" panose="02020603050405020304" pitchFamily="18" charset="0"/>
                <a:cs typeface="Times New Roman" panose="02020603050405020304" pitchFamily="18" charset="0"/>
              </a:rPr>
              <a:t>3</a:t>
            </a: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dirty="0">
                <a:latin typeface="Times New Roman" panose="02020603050405020304" pitchFamily="18" charset="0"/>
                <a:cs typeface="Times New Roman" panose="02020603050405020304" pitchFamily="18" charset="0"/>
              </a:rPr>
              <a:t>Acknowledge again the courage that it took to come today.</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11113" indent="171450">
              <a:buNone/>
            </a:pPr>
            <a:r>
              <a:rPr lang="en-CA" sz="1200" baseline="30000" dirty="0">
                <a:latin typeface="Times New Roman" panose="02020603050405020304" pitchFamily="18" charset="0"/>
                <a:cs typeface="Times New Roman" panose="02020603050405020304" pitchFamily="18" charset="0"/>
              </a:rPr>
              <a:t>3</a:t>
            </a:r>
            <a:r>
              <a:rPr lang="en-CA" sz="1200" dirty="0">
                <a:latin typeface="Times New Roman" panose="02020603050405020304" pitchFamily="18" charset="0"/>
                <a:cs typeface="Times New Roman" panose="02020603050405020304" pitchFamily="18" charset="0"/>
              </a:rPr>
              <a:t> Adapted from Susan Duke, “What I Know about Grief</a:t>
            </a:r>
            <a:r>
              <a:rPr lang="en-CA" sz="1200" i="1" dirty="0">
                <a:latin typeface="Times New Roman" panose="02020603050405020304" pitchFamily="18" charset="0"/>
                <a:cs typeface="Times New Roman" panose="02020603050405020304" pitchFamily="18" charset="0"/>
              </a:rPr>
              <a:t>,” </a:t>
            </a:r>
            <a:r>
              <a:rPr lang="en-CA" sz="1200" i="1" kern="100" dirty="0">
                <a:latin typeface="Times New Roman" panose="02020603050405020304" pitchFamily="18" charset="0"/>
                <a:ea typeface="Aptos" panose="020B0004020202020204" pitchFamily="34" charset="0"/>
                <a:cs typeface="Arial" panose="020B0604020202020204" pitchFamily="34" charset="0"/>
              </a:rPr>
              <a:t>Grieving Forward—Embracing Life Beyond Loss.</a:t>
            </a:r>
            <a:r>
              <a:rPr lang="en-CA" sz="1200" kern="100" dirty="0">
                <a:latin typeface="Times New Roman" panose="02020603050405020304" pitchFamily="18" charset="0"/>
                <a:ea typeface="Aptos" panose="020B0004020202020204" pitchFamily="34" charset="0"/>
                <a:cs typeface="Arial" panose="020B0604020202020204" pitchFamily="34" charset="0"/>
              </a:rPr>
              <a:t> (New York: Warner Faith, 2006), </a:t>
            </a:r>
            <a:r>
              <a:rPr lang="en-CA" sz="1200" dirty="0">
                <a:latin typeface="Times New Roman" panose="02020603050405020304" pitchFamily="18" charset="0"/>
                <a:cs typeface="Times New Roman" panose="02020603050405020304" pitchFamily="18" charset="0"/>
              </a:rPr>
              <a:t>188.</a:t>
            </a:r>
          </a:p>
          <a:p>
            <a:pPr marL="0" lvl="0" indent="182563"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3A69617A-1DC5-640F-E392-3EEC9F557E87}"/>
              </a:ext>
            </a:extLst>
          </p:cNvPr>
          <p:cNvSpPr>
            <a:spLocks noGrp="1"/>
          </p:cNvSpPr>
          <p:nvPr>
            <p:ph type="sldNum" sz="quarter" idx="5"/>
          </p:nvPr>
        </p:nvSpPr>
        <p:spPr/>
        <p:txBody>
          <a:bodyPr/>
          <a:lstStyle/>
          <a:p>
            <a:fld id="{5978EA2B-A416-334F-A7E0-C0FAF96699F9}" type="slidenum">
              <a:rPr lang="en-US" smtClean="0"/>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4784442374_0_19:notes"/>
          <p:cNvSpPr>
            <a:spLocks noGrp="1" noRot="1" noChangeAspect="1"/>
          </p:cNvSpPr>
          <p:nvPr>
            <p:ph type="sldImg" idx="2"/>
          </p:nvPr>
        </p:nvSpPr>
        <p:spPr>
          <a:xfrm>
            <a:off x="568325" y="239713"/>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4784442374_0_19:notes"/>
          <p:cNvSpPr txBox="1">
            <a:spLocks noGrp="1"/>
          </p:cNvSpPr>
          <p:nvPr>
            <p:ph type="body" idx="1"/>
          </p:nvPr>
        </p:nvSpPr>
        <p:spPr>
          <a:xfrm>
            <a:off x="568325" y="1849437"/>
            <a:ext cx="5770529" cy="6702135"/>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3 minutes</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In your grief, have you felt like you were going crazy or losing your mind?</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In today’s session, we will talk about the craziness of grief, what’s normal and what’s not.</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We’ll also talk about how grief affects us, why we grieve, what grief is, and how we should grieve.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In subsequent weeks, we will consider what to expect in our grief journey, the why questions, the challenges and tasks of grieving, if there is life after death, how to move forward, and other topics woven through each week.</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Throughout this series, we will share wisdom from ancient and modern writers, including those who wrote the Bible. It is interesting that </a:t>
            </a:r>
            <a:r>
              <a:rPr lang="en-US" sz="1200" i="1" dirty="0">
                <a:latin typeface="Times New Roman" panose="02020603050405020304" pitchFamily="18" charset="0"/>
                <a:cs typeface="Times New Roman" panose="02020603050405020304" pitchFamily="18" charset="0"/>
              </a:rPr>
              <a:t>death </a:t>
            </a:r>
            <a:r>
              <a:rPr lang="en-US" sz="1200" dirty="0">
                <a:latin typeface="Times New Roman" panose="02020603050405020304" pitchFamily="18" charset="0"/>
                <a:cs typeface="Times New Roman" panose="02020603050405020304" pitchFamily="18" charset="0"/>
              </a:rPr>
              <a:t>and </a:t>
            </a:r>
            <a:r>
              <a:rPr lang="en-US" sz="1200" i="1" dirty="0">
                <a:latin typeface="Times New Roman" panose="02020603050405020304" pitchFamily="18" charset="0"/>
                <a:cs typeface="Times New Roman" panose="02020603050405020304" pitchFamily="18" charset="0"/>
              </a:rPr>
              <a:t>dying </a:t>
            </a:r>
            <a:r>
              <a:rPr lang="en-US" sz="1200" dirty="0">
                <a:latin typeface="Times New Roman" panose="02020603050405020304" pitchFamily="18" charset="0"/>
                <a:cs typeface="Times New Roman" panose="02020603050405020304" pitchFamily="18" charset="0"/>
              </a:rPr>
              <a:t>are mentioned more than one thousand times in the Bible, from the first book, Genesis, to the last book, Revelation). God takes death, suffering, and grief seriously. He grieves with us and invites us to cry out to Him in our grief and comes alongside to offer comfort through His person, His presence, His promises, and His people.</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b="1" dirty="0">
                <a:latin typeface="Times New Roman" panose="02020603050405020304" pitchFamily="18" charset="0"/>
                <a:cs typeface="Times New Roman" panose="02020603050405020304" pitchFamily="18" charset="0"/>
              </a:rPr>
              <a:t>As we begin, let us offer a brief prayer.</a:t>
            </a:r>
          </a:p>
          <a:p>
            <a:pPr marL="0" indent="0">
              <a:buNone/>
            </a:pPr>
            <a:r>
              <a:rPr lang="en-US" sz="1200" i="1" dirty="0">
                <a:latin typeface="Times New Roman" panose="02020603050405020304" pitchFamily="18" charset="0"/>
                <a:cs typeface="Times New Roman" panose="02020603050405020304" pitchFamily="18" charset="0"/>
              </a:rPr>
              <a:t>Jesus, we have come here to find our way through the clouds of confusion, doubt, and fear brought on by the death of significant persons in our lives. Meet us in our grief, O God, and journey with us we pray. Amen.</a:t>
            </a:r>
            <a:r>
              <a:rPr lang="en-US" sz="1200" baseline="30000" dirty="0">
                <a:latin typeface="Times New Roman" panose="02020603050405020304" pitchFamily="18" charset="0"/>
                <a:cs typeface="Times New Roman" panose="02020603050405020304" pitchFamily="18" charset="0"/>
              </a:rPr>
              <a:t>4</a:t>
            </a: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sz="1200" baseline="30000"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182563">
              <a:buNone/>
            </a:pPr>
            <a:endParaRPr lang="en-US" baseline="30000" dirty="0">
              <a:latin typeface="Times New Roman" panose="02020603050405020304" pitchFamily="18" charset="0"/>
              <a:cs typeface="Times New Roman" panose="02020603050405020304" pitchFamily="18" charset="0"/>
            </a:endParaRPr>
          </a:p>
          <a:p>
            <a:pPr marL="0" indent="182563">
              <a:buNone/>
            </a:pPr>
            <a:r>
              <a:rPr lang="en-US" baseline="30000" dirty="0">
                <a:latin typeface="Times New Roman" panose="02020603050405020304" pitchFamily="18" charset="0"/>
                <a:cs typeface="Times New Roman" panose="02020603050405020304" pitchFamily="18" charset="0"/>
              </a:rPr>
              <a:t>4 </a:t>
            </a:r>
            <a:r>
              <a:rPr lang="en-US" dirty="0">
                <a:latin typeface="Times New Roman" panose="02020603050405020304" pitchFamily="18" charset="0"/>
                <a:cs typeface="Times New Roman" panose="02020603050405020304" pitchFamily="18" charset="0"/>
              </a:rPr>
              <a:t>Adapted from Douglas Kaine McKelvey, </a:t>
            </a:r>
            <a:r>
              <a:rPr lang="en-US" i="1" dirty="0">
                <a:latin typeface="Times New Roman" panose="02020603050405020304" pitchFamily="18" charset="0"/>
                <a:cs typeface="Times New Roman" panose="02020603050405020304" pitchFamily="18" charset="0"/>
              </a:rPr>
              <a:t>Every Moment Holy, Vol. 2.</a:t>
            </a:r>
            <a:r>
              <a:rPr lang="en-US" dirty="0">
                <a:latin typeface="Times New Roman" panose="02020603050405020304" pitchFamily="18" charset="0"/>
                <a:cs typeface="Times New Roman" panose="02020603050405020304" pitchFamily="18" charset="0"/>
              </a:rPr>
              <a:t> (Nashville: Rabbit Room Press, 2021), 155.</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E1418B20-252B-9CF5-FE1A-8D760415E057}"/>
              </a:ext>
            </a:extLst>
          </p:cNvPr>
          <p:cNvSpPr>
            <a:spLocks noGrp="1"/>
          </p:cNvSpPr>
          <p:nvPr>
            <p:ph type="sldNum" sz="quarter" idx="5"/>
          </p:nvPr>
        </p:nvSpPr>
        <p:spPr/>
        <p:txBody>
          <a:bodyPr/>
          <a:lstStyle/>
          <a:p>
            <a:fld id="{5978EA2B-A416-334F-A7E0-C0FAF96699F9}" type="slidenum">
              <a:rPr lang="en-US" smtClean="0"/>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60350"/>
            <a:ext cx="2860675" cy="1609725"/>
          </a:xfrm>
        </p:spPr>
      </p:sp>
      <p:sp>
        <p:nvSpPr>
          <p:cNvPr id="3" name="Notes Placeholder 2"/>
          <p:cNvSpPr>
            <a:spLocks noGrp="1"/>
          </p:cNvSpPr>
          <p:nvPr>
            <p:ph type="body" idx="1"/>
          </p:nvPr>
        </p:nvSpPr>
        <p:spPr>
          <a:xfrm>
            <a:off x="568325" y="1870075"/>
            <a:ext cx="5721350" cy="4114800"/>
          </a:xfrm>
        </p:spPr>
        <p:txBody>
          <a:bodyPr/>
          <a:lstStyle/>
          <a:p>
            <a:pPr marL="0" indent="0">
              <a:buNone/>
            </a:pPr>
            <a:r>
              <a:rPr lang="en-US" sz="1200" b="1" dirty="0">
                <a:latin typeface="Times New Roman" panose="02020603050405020304" pitchFamily="18" charset="0"/>
                <a:cs typeface="Times New Roman" panose="02020603050405020304" pitchFamily="18" charset="0"/>
              </a:rPr>
              <a:t>~ 5 minutes </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Let’s take a 5-minute break for coffee and to stretch before beginning today’s discussion.</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During this time, feel free to top up your coffee or tea as needed.</a:t>
            </a:r>
          </a:p>
        </p:txBody>
      </p:sp>
      <p:sp>
        <p:nvSpPr>
          <p:cNvPr id="7" name="Slide Number Placeholder 6">
            <a:extLst>
              <a:ext uri="{FF2B5EF4-FFF2-40B4-BE49-F238E27FC236}">
                <a16:creationId xmlns:a16="http://schemas.microsoft.com/office/drawing/2014/main" id="{CEE1A23F-8EC4-1FBA-5222-57985A008915}"/>
              </a:ext>
            </a:extLst>
          </p:cNvPr>
          <p:cNvSpPr>
            <a:spLocks noGrp="1"/>
          </p:cNvSpPr>
          <p:nvPr>
            <p:ph type="sldNum" sz="quarter" idx="5"/>
          </p:nvPr>
        </p:nvSpPr>
        <p:spPr/>
        <p:txBody>
          <a:bodyPr/>
          <a:lstStyle/>
          <a:p>
            <a:fld id="{5978EA2B-A416-334F-A7E0-C0FAF96699F9}" type="slidenum">
              <a:rPr lang="en-US" smtClean="0"/>
              <a:t>5</a:t>
            </a:fld>
            <a:endParaRPr lang="en-US" dirty="0"/>
          </a:p>
        </p:txBody>
      </p:sp>
    </p:spTree>
    <p:extLst>
      <p:ext uri="{BB962C8B-B14F-4D97-AF65-F5344CB8AC3E}">
        <p14:creationId xmlns:p14="http://schemas.microsoft.com/office/powerpoint/2010/main" val="397898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6738" y="306388"/>
            <a:ext cx="2862262" cy="1609725"/>
          </a:xfrm>
        </p:spPr>
      </p:sp>
      <p:sp>
        <p:nvSpPr>
          <p:cNvPr id="4" name="Slide Number Placeholder 3"/>
          <p:cNvSpPr>
            <a:spLocks noGrp="1"/>
          </p:cNvSpPr>
          <p:nvPr>
            <p:ph type="sldNum" sz="quarter" idx="5"/>
          </p:nvPr>
        </p:nvSpPr>
        <p:spPr/>
        <p:txBody>
          <a:bodyPr/>
          <a:lstStyle/>
          <a:p>
            <a:fld id="{5978EA2B-A416-334F-A7E0-C0FAF96699F9}" type="slidenum">
              <a:rPr lang="en-US" smtClean="0"/>
              <a:t>6</a:t>
            </a:fld>
            <a:endParaRPr lang="en-US" dirty="0"/>
          </a:p>
        </p:txBody>
      </p:sp>
      <p:sp>
        <p:nvSpPr>
          <p:cNvPr id="3" name="TextBox 2">
            <a:extLst>
              <a:ext uri="{FF2B5EF4-FFF2-40B4-BE49-F238E27FC236}">
                <a16:creationId xmlns:a16="http://schemas.microsoft.com/office/drawing/2014/main" id="{514109B3-B42C-153D-0597-836C8DBC6E19}"/>
              </a:ext>
            </a:extLst>
          </p:cNvPr>
          <p:cNvSpPr txBox="1"/>
          <p:nvPr/>
        </p:nvSpPr>
        <p:spPr>
          <a:xfrm>
            <a:off x="566738" y="1916113"/>
            <a:ext cx="5602638" cy="649408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5 minutes</a:t>
            </a:r>
            <a:endParaRPr lang="en-US" sz="1200" dirty="0">
              <a:latin typeface="Times New Roman" panose="02020603050405020304" pitchFamily="18" charset="0"/>
              <a:cs typeface="Times New Roman" panose="02020603050405020304" pitchFamily="18" charset="0"/>
            </a:endParaRPr>
          </a:p>
          <a:p>
            <a:endParaRPr lang="en-US" sz="1200" b="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Read slide and allow time for participants to write in their journals.</a:t>
            </a:r>
          </a:p>
          <a:p>
            <a:endParaRPr lang="en-US" sz="1200" i="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Ask if anyone would like to share what they wrote.</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Jerry </a:t>
            </a:r>
            <a:r>
              <a:rPr lang="en-US" sz="1200" dirty="0" err="1">
                <a:latin typeface="Times New Roman" panose="02020603050405020304" pitchFamily="18" charset="0"/>
                <a:cs typeface="Times New Roman" panose="02020603050405020304" pitchFamily="18" charset="0"/>
              </a:rPr>
              <a:t>Sittser</a:t>
            </a:r>
            <a:r>
              <a:rPr lang="en-US" sz="1200" dirty="0">
                <a:latin typeface="Times New Roman" panose="02020603050405020304" pitchFamily="18" charset="0"/>
                <a:cs typeface="Times New Roman" panose="02020603050405020304" pitchFamily="18" charset="0"/>
              </a:rPr>
              <a:t>, whose mother, wife and daughter were killed by a drunk driver, writes: “Grief, like floodwaters refusing to subside, finds every crack and crevice of the human spirit to enter and erode.”</a:t>
            </a:r>
            <a:r>
              <a:rPr lang="en-US" sz="1200" baseline="30000" dirty="0">
                <a:latin typeface="Times New Roman" panose="02020603050405020304" pitchFamily="18" charset="0"/>
                <a:cs typeface="Times New Roman" panose="02020603050405020304" pitchFamily="18" charset="0"/>
              </a:rPr>
              <a:t>5</a:t>
            </a:r>
            <a:endParaRPr lang="en-US" sz="1200" dirty="0">
              <a:latin typeface="Times New Roman" panose="02020603050405020304" pitchFamily="18" charset="0"/>
              <a:cs typeface="Times New Roman" panose="02020603050405020304" pitchFamily="18" charset="0"/>
            </a:endParaRPr>
          </a:p>
          <a:p>
            <a:pPr marL="6350"/>
            <a:endParaRPr lang="en-US" sz="1000" dirty="0">
              <a:latin typeface="Times New Roman" panose="02020603050405020304" pitchFamily="18" charset="0"/>
              <a:cs typeface="Times New Roman" panose="02020603050405020304" pitchFamily="18" charset="0"/>
            </a:endParaRPr>
          </a:p>
          <a:p>
            <a:pPr marL="6350"/>
            <a:r>
              <a:rPr lang="en-US" sz="1200" dirty="0">
                <a:latin typeface="Times New Roman" panose="02020603050405020304" pitchFamily="18" charset="0"/>
                <a:cs typeface="Times New Roman" panose="02020603050405020304" pitchFamily="18" charset="0"/>
              </a:rPr>
              <a:t>For the next few minutes, let’s look at the cracks and crevices that grief erodes.</a:t>
            </a: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endParaRPr lang="en-US" sz="1200" dirty="0">
              <a:latin typeface="Times New Roman" panose="02020603050405020304" pitchFamily="18" charset="0"/>
              <a:cs typeface="Times New Roman" panose="02020603050405020304" pitchFamily="18" charset="0"/>
            </a:endParaRPr>
          </a:p>
          <a:p>
            <a:pPr marL="6350"/>
            <a:r>
              <a:rPr lang="en-US" sz="1100" baseline="30000" dirty="0">
                <a:latin typeface="Times New Roman" panose="02020603050405020304" pitchFamily="18" charset="0"/>
                <a:cs typeface="Times New Roman" panose="02020603050405020304" pitchFamily="18" charset="0"/>
              </a:rPr>
              <a:t>5</a:t>
            </a:r>
            <a:r>
              <a:rPr lang="en-US" sz="1100" dirty="0">
                <a:latin typeface="Times New Roman" panose="02020603050405020304" pitchFamily="18" charset="0"/>
                <a:cs typeface="Times New Roman" panose="02020603050405020304" pitchFamily="18" charset="0"/>
              </a:rPr>
              <a:t> Jerry </a:t>
            </a:r>
            <a:r>
              <a:rPr lang="en-US" sz="1100" dirty="0" err="1">
                <a:latin typeface="Times New Roman" panose="02020603050405020304" pitchFamily="18" charset="0"/>
                <a:cs typeface="Times New Roman" panose="02020603050405020304" pitchFamily="18" charset="0"/>
              </a:rPr>
              <a:t>Sittser</a:t>
            </a:r>
            <a:r>
              <a:rPr lang="en-US" sz="1100" dirty="0">
                <a:latin typeface="Times New Roman" panose="02020603050405020304" pitchFamily="18" charset="0"/>
                <a:cs typeface="Times New Roman" panose="02020603050405020304" pitchFamily="18" charset="0"/>
              </a:rPr>
              <a:t>, </a:t>
            </a:r>
            <a:r>
              <a:rPr lang="en-US" sz="1100" i="1" dirty="0">
                <a:latin typeface="Times New Roman" panose="02020603050405020304" pitchFamily="18" charset="0"/>
                <a:cs typeface="Times New Roman" panose="02020603050405020304" pitchFamily="18" charset="0"/>
              </a:rPr>
              <a:t>How the Soul Grows through Loss, </a:t>
            </a:r>
            <a:r>
              <a:rPr lang="en-US" sz="1100" dirty="0">
                <a:latin typeface="Times New Roman" panose="02020603050405020304" pitchFamily="18" charset="0"/>
                <a:cs typeface="Times New Roman" panose="02020603050405020304" pitchFamily="18" charset="0"/>
              </a:rPr>
              <a:t>expanded edition. (Grand Rapids: Zondervan, 2004), 27.</a:t>
            </a:r>
          </a:p>
        </p:txBody>
      </p:sp>
    </p:spTree>
    <p:extLst>
      <p:ext uri="{BB962C8B-B14F-4D97-AF65-F5344CB8AC3E}">
        <p14:creationId xmlns:p14="http://schemas.microsoft.com/office/powerpoint/2010/main" val="765157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4784442374_0_34:notes"/>
          <p:cNvSpPr>
            <a:spLocks noGrp="1" noRot="1" noChangeAspect="1"/>
          </p:cNvSpPr>
          <p:nvPr>
            <p:ph type="sldImg" idx="2"/>
          </p:nvPr>
        </p:nvSpPr>
        <p:spPr>
          <a:xfrm>
            <a:off x="566738" y="261938"/>
            <a:ext cx="2862262"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4784442374_0_34:notes"/>
          <p:cNvSpPr txBox="1">
            <a:spLocks noGrp="1"/>
          </p:cNvSpPr>
          <p:nvPr>
            <p:ph type="body" idx="1"/>
          </p:nvPr>
        </p:nvSpPr>
        <p:spPr>
          <a:xfrm>
            <a:off x="566738" y="1871663"/>
            <a:ext cx="5724524" cy="5629275"/>
          </a:xfrm>
          <a:prstGeom prst="rect">
            <a:avLst/>
          </a:prstGeom>
        </p:spPr>
        <p:txBody>
          <a:bodyPr spcFirstLastPara="1" wrap="square" lIns="91425" tIns="91425" rIns="91425" bIns="91425" anchor="t" anchorCtr="0">
            <a:noAutofit/>
          </a:bodyPr>
          <a:lstStyle/>
          <a:p>
            <a:pPr marL="0" indent="0">
              <a:buNone/>
            </a:pPr>
            <a:r>
              <a:rPr lang="en-US" sz="1200" b="1" dirty="0">
                <a:latin typeface="Times New Roman" panose="02020603050405020304" pitchFamily="18" charset="0"/>
                <a:cs typeface="Times New Roman" panose="02020603050405020304" pitchFamily="18" charset="0"/>
              </a:rPr>
              <a:t>~ 10 minutes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Show this slide (no need to read it out loud) and ask participants if they have experienced any of these responses.</a:t>
            </a:r>
          </a:p>
          <a:p>
            <a:pPr marL="0" lvl="0" indent="0" algn="l" rtl="0">
              <a:spcBef>
                <a:spcPts val="0"/>
              </a:spcBef>
              <a:spcAft>
                <a:spcPts val="0"/>
              </a:spcAft>
              <a:buNone/>
            </a:pPr>
            <a:endParaRPr lang="en-CA" sz="1200" i="1"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Then invite participants to turn to pages 5 and 6, in the Participant Manual. Allow participants a few minutes to circle all the responses that describe their grief and add any others to the list. </a:t>
            </a:r>
          </a:p>
          <a:p>
            <a:pPr marL="6350" lvl="0" indent="0" algn="l" rtl="0">
              <a:spcBef>
                <a:spcPts val="0"/>
              </a:spcBef>
              <a:spcAft>
                <a:spcPts val="0"/>
              </a:spcAft>
              <a:buNone/>
            </a:pPr>
            <a:endParaRPr lang="en-CA" sz="1200" i="1" dirty="0">
              <a:latin typeface="Times New Roman" panose="02020603050405020304" pitchFamily="18" charset="0"/>
              <a:cs typeface="Times New Roman" panose="02020603050405020304" pitchFamily="18" charset="0"/>
            </a:endParaRPr>
          </a:p>
          <a:p>
            <a:pPr marL="6350" lvl="0" indent="0" algn="l" rtl="0">
              <a:spcBef>
                <a:spcPts val="0"/>
              </a:spcBef>
              <a:spcAft>
                <a:spcPts val="0"/>
              </a:spcAft>
              <a:buNone/>
            </a:pPr>
            <a:r>
              <a:rPr lang="en-CA" sz="1200" i="1" dirty="0">
                <a:latin typeface="Times New Roman" panose="02020603050405020304" pitchFamily="18" charset="0"/>
                <a:cs typeface="Times New Roman" panose="02020603050405020304" pitchFamily="18" charset="0"/>
              </a:rPr>
              <a:t>Invite participants to name three of their responses.</a:t>
            </a:r>
          </a:p>
        </p:txBody>
      </p:sp>
      <p:sp>
        <p:nvSpPr>
          <p:cNvPr id="5" name="Slide Number Placeholder 4">
            <a:extLst>
              <a:ext uri="{FF2B5EF4-FFF2-40B4-BE49-F238E27FC236}">
                <a16:creationId xmlns:a16="http://schemas.microsoft.com/office/drawing/2014/main" id="{B3DC2A35-BF6E-0FF4-666D-B5C76336DF91}"/>
              </a:ext>
            </a:extLst>
          </p:cNvPr>
          <p:cNvSpPr>
            <a:spLocks noGrp="1"/>
          </p:cNvSpPr>
          <p:nvPr>
            <p:ph type="sldNum" sz="quarter" idx="5"/>
          </p:nvPr>
        </p:nvSpPr>
        <p:spPr/>
        <p:txBody>
          <a:bodyPr/>
          <a:lstStyle/>
          <a:p>
            <a:fld id="{5978EA2B-A416-334F-A7E0-C0FAF96699F9}" type="slidenum">
              <a:rPr lang="en-US" smtClean="0"/>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4784442374_1_6:notes"/>
          <p:cNvSpPr>
            <a:spLocks noGrp="1" noRot="1" noChangeAspect="1"/>
          </p:cNvSpPr>
          <p:nvPr>
            <p:ph type="sldImg" idx="2"/>
          </p:nvPr>
        </p:nvSpPr>
        <p:spPr>
          <a:xfrm>
            <a:off x="568325" y="244475"/>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 name="TextBox 3">
            <a:extLst>
              <a:ext uri="{FF2B5EF4-FFF2-40B4-BE49-F238E27FC236}">
                <a16:creationId xmlns:a16="http://schemas.microsoft.com/office/drawing/2014/main" id="{BC217B64-73AC-5AC1-76FC-336CC029B0F7}"/>
              </a:ext>
            </a:extLst>
          </p:cNvPr>
          <p:cNvSpPr txBox="1"/>
          <p:nvPr/>
        </p:nvSpPr>
        <p:spPr>
          <a:xfrm>
            <a:off x="555024" y="1918541"/>
            <a:ext cx="5747951" cy="461665"/>
          </a:xfrm>
          <a:prstGeom prst="rect">
            <a:avLst/>
          </a:prstGeom>
          <a:noFill/>
        </p:spPr>
        <p:txBody>
          <a:bodyPr wrap="square" rtlCol="0">
            <a:spAutoFit/>
          </a:bodyPr>
          <a:lstStyle/>
          <a:p>
            <a:endParaRPr lang="en-US" sz="1200" b="1"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Allow time for participants to respond to the descriptions in the following slides</a:t>
            </a:r>
            <a:r>
              <a:rPr lang="en-US" sz="1200" dirty="0">
                <a:latin typeface="Times New Roman" panose="02020603050405020304" pitchFamily="18" charset="0"/>
                <a:cs typeface="Times New Roman" panose="02020603050405020304" pitchFamily="18" charset="0"/>
              </a:rPr>
              <a:t>.</a:t>
            </a:r>
          </a:p>
        </p:txBody>
      </p:sp>
      <p:sp>
        <p:nvSpPr>
          <p:cNvPr id="5" name="Slide Number Placeholder 4">
            <a:extLst>
              <a:ext uri="{FF2B5EF4-FFF2-40B4-BE49-F238E27FC236}">
                <a16:creationId xmlns:a16="http://schemas.microsoft.com/office/drawing/2014/main" id="{D8632FBF-6544-1D13-87C1-7EFAA5AF494C}"/>
              </a:ext>
            </a:extLst>
          </p:cNvPr>
          <p:cNvSpPr>
            <a:spLocks noGrp="1"/>
          </p:cNvSpPr>
          <p:nvPr>
            <p:ph type="sldNum" sz="quarter" idx="5"/>
          </p:nvPr>
        </p:nvSpPr>
        <p:spPr/>
        <p:txBody>
          <a:bodyPr/>
          <a:lstStyle/>
          <a:p>
            <a:fld id="{5978EA2B-A416-334F-A7E0-C0FAF96699F9}" type="slidenum">
              <a:rPr lang="en-US" smtClean="0"/>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239713"/>
            <a:ext cx="2860675" cy="1609725"/>
          </a:xfrm>
        </p:spPr>
      </p:sp>
      <p:sp>
        <p:nvSpPr>
          <p:cNvPr id="6" name="Slide Number Placeholder 5">
            <a:extLst>
              <a:ext uri="{FF2B5EF4-FFF2-40B4-BE49-F238E27FC236}">
                <a16:creationId xmlns:a16="http://schemas.microsoft.com/office/drawing/2014/main" id="{2092A6E1-FEE6-BC6B-F43D-81A834E6DA20}"/>
              </a:ext>
            </a:extLst>
          </p:cNvPr>
          <p:cNvSpPr>
            <a:spLocks noGrp="1"/>
          </p:cNvSpPr>
          <p:nvPr>
            <p:ph type="sldNum" sz="quarter" idx="5"/>
          </p:nvPr>
        </p:nvSpPr>
        <p:spPr/>
        <p:txBody>
          <a:bodyPr/>
          <a:lstStyle/>
          <a:p>
            <a:fld id="{5978EA2B-A416-334F-A7E0-C0FAF96699F9}" type="slidenum">
              <a:rPr lang="en-US" smtClean="0"/>
              <a:t>9</a:t>
            </a:fld>
            <a:endParaRPr lang="en-US" dirty="0"/>
          </a:p>
        </p:txBody>
      </p:sp>
      <p:sp>
        <p:nvSpPr>
          <p:cNvPr id="3" name="TextBox 2">
            <a:extLst>
              <a:ext uri="{FF2B5EF4-FFF2-40B4-BE49-F238E27FC236}">
                <a16:creationId xmlns:a16="http://schemas.microsoft.com/office/drawing/2014/main" id="{64FF7AC9-E06B-85A8-2C88-2ADBDFD0B76B}"/>
              </a:ext>
            </a:extLst>
          </p:cNvPr>
          <p:cNvSpPr txBox="1"/>
          <p:nvPr/>
        </p:nvSpPr>
        <p:spPr>
          <a:xfrm>
            <a:off x="568325" y="1849438"/>
            <a:ext cx="5747951" cy="1015663"/>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dirty="0">
              <a:latin typeface="Times New Roman" panose="02020603050405020304" pitchFamily="18" charset="0"/>
              <a:cs typeface="Times New Roman" panose="02020603050405020304" pitchFamily="18" charset="0"/>
            </a:endParaRPr>
          </a:p>
          <a:p>
            <a:r>
              <a:rPr lang="en-US" sz="1200" i="1" dirty="0">
                <a:latin typeface="Times New Roman" panose="02020603050405020304" pitchFamily="18" charset="0"/>
                <a:cs typeface="Times New Roman" panose="02020603050405020304" pitchFamily="18" charset="0"/>
              </a:rPr>
              <a:t>Play sound track while revealing description.</a:t>
            </a:r>
          </a:p>
          <a:p>
            <a:endParaRPr lang="en-US" sz="1200" dirty="0">
              <a:latin typeface="Times New Roman" panose="02020603050405020304" pitchFamily="18" charset="0"/>
              <a:cs typeface="Times New Roman" panose="02020603050405020304" pitchFamily="18" charset="0"/>
            </a:endParaRPr>
          </a:p>
          <a:p>
            <a:pPr algn="r"/>
            <a:r>
              <a:rPr lang="en-US" sz="1200" dirty="0">
                <a:solidFill>
                  <a:schemeClr val="tx1"/>
                </a:solidFill>
                <a:latin typeface="Times New Roman" panose="02020603050405020304" pitchFamily="18" charset="0"/>
                <a:cs typeface="Times New Roman" panose="02020603050405020304" pitchFamily="18" charset="0"/>
              </a:rPr>
              <a:t>Vicki Harrison, </a:t>
            </a:r>
            <a:r>
              <a:rPr lang="en-US" sz="1200"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https://www.crazygrief.com/myownjourney/anoceanofgrief</a:t>
            </a:r>
            <a:r>
              <a:rPr lang="en-US" sz="12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0708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atin typeface="Comic Sans MS" panose="030F09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A357-4146-DE1F-A3A0-C071382A15EB}"/>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5679E8-C6BD-E045-C9C9-0FB2D880CA1C}"/>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6B7A05-B4E4-15CE-6EEF-BC18E169185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B8FDE06-BF67-B215-5F62-F65271A287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FF0E53-BA22-CAFF-F5AC-0C3AE7D825DF}"/>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2777963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B2B5-A021-0799-2ABC-CFA5018D58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47BE75-B4BE-DEF3-D326-77BABEB1FF80}"/>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72BA2E-5A7B-8F0F-9E18-3DD78957EE0D}"/>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A7551-D2FA-95E9-366A-D791185750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F037226-CC81-E51D-4308-EF3BDBDED4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25BB9C-E0B0-3AB4-C491-7D18F1AE4B7C}"/>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257423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1A71-9F1C-6E47-F4CC-C5902705BD56}"/>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820CBB-BD64-5796-A4FA-C388BD1A0A8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C1C793-898C-7B01-A17B-05914264979A}"/>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58E46E-CF29-5F88-95B6-CE0A06B41B74}"/>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EC8996-EAC2-BD34-88BB-42BB1670338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6B792-F19B-0D35-7D8F-2CC6D890FAF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86C390C-FF5C-AC0F-2171-60D7B888EC9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08CCD60-D775-6549-6B93-586C82C86C95}"/>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97215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DC2CF-ED81-72D9-F35E-D9D23EE0BA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01997-2639-310D-D392-92F09273DC18}"/>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1474ABF-6D8A-9E35-0359-E9A76268E16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A5B4C4-FA92-A2FB-C6F2-E9C7A9012382}"/>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1246678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840C1-4EE2-DFE2-B3D7-BBF65186E159}"/>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9FD68676-B7E2-D326-0107-29657297A15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CB35A3-1E0E-9335-0A47-3DD88181090D}"/>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408480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EA9E-246B-828E-E319-53FD6BF0A71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C828C1-DEE7-527A-D816-39859ACF5EE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2D8DBF-0327-BCA1-DDE4-37BEA2D652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4E137-E618-FB9D-DACA-4DAC49374FA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CB33DF1-416D-D639-BFBC-107F5B8980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A288B3-1192-9D3F-7D2C-0A37C0EA9D05}"/>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1520099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569A-EE3C-BDC4-96DA-8ECA1BC728B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7F247C-FBA1-8192-58F7-65037477C7A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673155-EF15-376D-EA1E-7497846BC6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6490EE-2F44-9AB7-5C40-A1E3D1AD72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B1FFE2A-5F1C-8E57-A496-485EF80ADA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B95681-126C-D24D-D6D8-6EA35CC7D2B5}"/>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373109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4E7D-1EF7-F475-6968-095ED990F5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E83F64-5249-CD4E-5708-631DF6E14E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300F3-D2AE-FE2E-A558-B897B9900B4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4650521-7EEC-1FBC-35E8-DB83E15871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6F4B56-2F69-6D4B-457A-1C674DF58CE2}"/>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2723570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63C54-42AB-E61C-323E-49B6E1172B98}"/>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7D6300-21AB-C906-42C5-3607B62E6C35}"/>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16303-3237-84AC-FC89-28361F57C28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9AD226A-84CA-013C-2C63-7B865A5B27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695632-6FB5-B495-A2A0-E58000CFA2ED}"/>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1464559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4B2C-35BA-D27E-F026-1BDEB1F5BA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1E8524-B269-713B-9B1A-3FC05B519431}"/>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242DE81-D819-F6BE-B165-BED6D22258D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A9C790F-F864-A694-351D-3903B8EA5C52}"/>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220641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343050" y="1830475"/>
            <a:ext cx="4045200" cy="148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sz="20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dirty="0"/>
          </a:p>
        </p:txBody>
      </p:sp>
    </p:spTree>
    <p:extLst>
      <p:ext uri="{BB962C8B-B14F-4D97-AF65-F5344CB8AC3E}">
        <p14:creationId xmlns:p14="http://schemas.microsoft.com/office/powerpoint/2010/main" val="422466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5C76-E733-D7C5-432C-59489A77839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E6788B-D961-F953-6F6B-9B0B1DC4B3DE}"/>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A93B5B-55E8-9357-AFC0-082B98A1E3C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E9BF1EB-3DF0-220E-1FFB-FD5DB8D301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E78B59-9E46-1D6D-5E25-971D59E04C8D}"/>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177259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A085-F10B-73A6-2422-34DDE4406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7799C-01B9-8C77-0504-DD5A144E0F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32714-FB47-1A54-22F4-7DF6E90E12D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283F41D-3129-E6E4-7920-620AF279FD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1BBAC4-BBAC-6147-22A9-5494DBD0D8CB}"/>
              </a:ext>
            </a:extLst>
          </p:cNvPr>
          <p:cNvSpPr>
            <a:spLocks noGrp="1"/>
          </p:cNvSpPr>
          <p:nvPr>
            <p:ph type="sldNum" sz="quarter" idx="12"/>
          </p:nvPr>
        </p:nvSpPr>
        <p:spPr/>
        <p:txBody>
          <a:bodyPr/>
          <a:lstStyle/>
          <a:p>
            <a:fld id="{FF5316CB-C30E-7D45-A146-6421442ACADA}" type="slidenum">
              <a:rPr lang="en-US" smtClean="0"/>
              <a:t>‹#›</a:t>
            </a:fld>
            <a:endParaRPr lang="en-US" dirty="0"/>
          </a:p>
        </p:txBody>
      </p:sp>
    </p:spTree>
    <p:extLst>
      <p:ext uri="{BB962C8B-B14F-4D97-AF65-F5344CB8AC3E}">
        <p14:creationId xmlns:p14="http://schemas.microsoft.com/office/powerpoint/2010/main" val="269828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lt2" tx2="dk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7" r:id="rId6"/>
    <p:sldLayoutId id="214748367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902030302020204" pitchFamily="66" charset="0"/>
          <a:ea typeface="Comic Sans MS" panose="030F09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902030302020204" pitchFamily="66" charset="0"/>
          <a:ea typeface="Comic Sans MS" panose="030F09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5E720-0727-8FAF-C2DC-4AE55B03AF9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F293B-F88B-D0EF-7F68-EA13F8DBCE3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55B52-7DD6-2FCE-B567-71AF6175F76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B54B0058-AD5E-7278-7642-5A84867A2B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F6C421D-9834-B985-AF40-03F3AF0B4EC2}"/>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F5316CB-C30E-7D45-A146-6421442ACADA}" type="slidenum">
              <a:rPr lang="en-US" smtClean="0"/>
              <a:t>‹#›</a:t>
            </a:fld>
            <a:endParaRPr lang="en-US" dirty="0"/>
          </a:p>
        </p:txBody>
      </p:sp>
    </p:spTree>
    <p:extLst>
      <p:ext uri="{BB962C8B-B14F-4D97-AF65-F5344CB8AC3E}">
        <p14:creationId xmlns:p14="http://schemas.microsoft.com/office/powerpoint/2010/main" val="3076571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lindaeowens.blogspot.com/2015/11/tears-all-saints-day-meditation.htm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pngall.com/warning-sign-p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2.png"/><Relationship Id="rId4" Type="http://schemas.openxmlformats.org/officeDocument/2006/relationships/hyperlink" Target="https://freepngimg.com/png/85354-text-question-blog-questions-logo-an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hyperlink" Target="https://www.flickr.com/photos/nunonunes/3176882234/"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owl.excelsior.edu/writing-process/introductions-and-conclus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pixabay.com/illustrations/cartoon-smiley-questions-puzzle-308280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pexels.com/photo/beverage-black-coffee-break-time-coffee-60624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WHPEKLQID4U?feature=oembed"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866643" y="1117396"/>
            <a:ext cx="3982714" cy="1080282"/>
          </a:xfrm>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4000" b="1" dirty="0"/>
              <a:t>Welcome to</a:t>
            </a:r>
            <a:br>
              <a:rPr lang="en-GB" sz="4000" b="1" dirty="0"/>
            </a:br>
            <a:r>
              <a:rPr lang="en-GB" sz="4000" b="1" dirty="0"/>
              <a:t>Grief Care</a:t>
            </a:r>
          </a:p>
        </p:txBody>
      </p:sp>
      <p:pic>
        <p:nvPicPr>
          <p:cNvPr id="12" name="Picture 11" descr="A bridge over a dirt path in a forest&#10;&#10;AI-generated content may be incorrect.">
            <a:extLst>
              <a:ext uri="{FF2B5EF4-FFF2-40B4-BE49-F238E27FC236}">
                <a16:creationId xmlns:a16="http://schemas.microsoft.com/office/drawing/2014/main" id="{5584736A-D097-2C80-3F82-4680325EDAC5}"/>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195944" y="0"/>
            <a:ext cx="4767943" cy="5143500"/>
          </a:xfrm>
          <a:prstGeom prst="rect">
            <a:avLst/>
          </a:prstGeom>
          <a:noFill/>
          <a:ln>
            <a:noFill/>
          </a:ln>
        </p:spPr>
      </p:pic>
      <p:sp>
        <p:nvSpPr>
          <p:cNvPr id="2" name="TextBox 1">
            <a:extLst>
              <a:ext uri="{FF2B5EF4-FFF2-40B4-BE49-F238E27FC236}">
                <a16:creationId xmlns:a16="http://schemas.microsoft.com/office/drawing/2014/main" id="{94D792E3-388D-2BFA-337E-1FBCE295F553}"/>
              </a:ext>
            </a:extLst>
          </p:cNvPr>
          <p:cNvSpPr txBox="1"/>
          <p:nvPr/>
        </p:nvSpPr>
        <p:spPr>
          <a:xfrm>
            <a:off x="4572000" y="2945822"/>
            <a:ext cx="4572000" cy="1363525"/>
          </a:xfrm>
          <a:prstGeom prst="rect">
            <a:avLst/>
          </a:prstGeom>
          <a:noFill/>
          <a:ln>
            <a:noFill/>
          </a:ln>
        </p:spPr>
        <p:txBody>
          <a:bodyPr rtlCol="0" anchor="t">
            <a:normAutofit/>
          </a:bodyPr>
          <a:lstStyle/>
          <a:p>
            <a:pPr algn="ctr">
              <a:spcAft>
                <a:spcPts val="600"/>
              </a:spcAft>
            </a:pPr>
            <a:r>
              <a:rPr lang="en-US" sz="2400" b="0" i="0" u="none" strike="noStrike" cap="none" dirty="0">
                <a:solidFill>
                  <a:schemeClr val="dk1"/>
                </a:solidFill>
                <a:latin typeface="Comic Sans MS" panose="030F0902030302020204" pitchFamily="66" charset="0"/>
              </a:rPr>
              <a:t>Week #1</a:t>
            </a:r>
          </a:p>
          <a:p>
            <a:pPr algn="ctr">
              <a:spcAft>
                <a:spcPts val="600"/>
              </a:spcAft>
            </a:pPr>
            <a:r>
              <a:rPr lang="en-US" sz="2400" b="0" i="0" u="none" strike="noStrike" cap="none" dirty="0">
                <a:solidFill>
                  <a:schemeClr val="dk1"/>
                </a:solidFill>
                <a:latin typeface="Comic Sans MS" panose="030F0902030302020204" pitchFamily="66" charset="0"/>
              </a:rPr>
              <a:t>What’s normal? What’s not?</a:t>
            </a:r>
          </a:p>
          <a:p>
            <a:pPr algn="ctr">
              <a:spcAft>
                <a:spcPts val="600"/>
              </a:spcAft>
            </a:pPr>
            <a:r>
              <a:rPr lang="en-US" sz="2400" b="0" i="0" u="none" strike="noStrike" cap="none" dirty="0">
                <a:solidFill>
                  <a:schemeClr val="dk1"/>
                </a:solidFill>
                <a:latin typeface="Comic Sans MS" panose="030F0902030302020204" pitchFamily="66" charset="0"/>
              </a:rPr>
              <a:t>Am I going </a:t>
            </a:r>
            <a:r>
              <a:rPr lang="en-US" sz="2400" dirty="0">
                <a:solidFill>
                  <a:schemeClr val="dk1"/>
                </a:solidFill>
                <a:latin typeface="Comic Sans MS" panose="030F0902030302020204" pitchFamily="66" charset="0"/>
              </a:rPr>
              <a:t>c</a:t>
            </a:r>
            <a:r>
              <a:rPr lang="en-US" sz="2400" b="0" i="0" u="none" strike="noStrike" cap="none" dirty="0">
                <a:solidFill>
                  <a:schemeClr val="dk1"/>
                </a:solidFill>
                <a:latin typeface="Comic Sans MS" panose="030F0902030302020204" pitchFamily="66" charset="0"/>
              </a:rPr>
              <a:t>razy? </a:t>
            </a:r>
          </a:p>
        </p:txBody>
      </p:sp>
      <p:sp>
        <p:nvSpPr>
          <p:cNvPr id="3" name="Slide Number Placeholder 2">
            <a:extLst>
              <a:ext uri="{FF2B5EF4-FFF2-40B4-BE49-F238E27FC236}">
                <a16:creationId xmlns:a16="http://schemas.microsoft.com/office/drawing/2014/main" id="{6A82A715-2556-FE29-1BD5-AD75B26D9B1E}"/>
              </a:ext>
            </a:extLst>
          </p:cNvPr>
          <p:cNvSpPr>
            <a:spLocks noGrp="1"/>
          </p:cNvSpPr>
          <p:nvPr>
            <p:ph type="sldNum" idx="12"/>
          </p:nvPr>
        </p:nvSpPr>
        <p:spPr>
          <a:xfrm>
            <a:off x="8472458" y="4663217"/>
            <a:ext cx="548700" cy="394274"/>
          </a:xfrm>
        </p:spPr>
        <p:txBody>
          <a:bodyPr/>
          <a:lstStyle/>
          <a:p>
            <a:pPr marL="0" lvl="0" indent="0" algn="r" rtl="0">
              <a:spcBef>
                <a:spcPts val="0"/>
              </a:spcBef>
              <a:spcAft>
                <a:spcPts val="0"/>
              </a:spcAft>
              <a:buNone/>
            </a:pPr>
            <a:fld id="{00000000-1234-1234-1234-123412341234}" type="slidenum">
              <a:rPr lang="en-GB" smtClean="0">
                <a:latin typeface="Comic Sans MS" panose="030F0902030302020204" pitchFamily="66" charset="0"/>
              </a:rPr>
              <a:t>1</a:t>
            </a:fld>
            <a:endParaRPr lang="en-GB" dirty="0">
              <a:latin typeface="Comic Sans MS" panose="030F09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5" name="Title 4">
            <a:extLst>
              <a:ext uri="{FF2B5EF4-FFF2-40B4-BE49-F238E27FC236}">
                <a16:creationId xmlns:a16="http://schemas.microsoft.com/office/drawing/2014/main" id="{30930842-BF41-0AC4-A01D-9B927F007C21}"/>
              </a:ext>
            </a:extLst>
          </p:cNvPr>
          <p:cNvSpPr>
            <a:spLocks noGrp="1"/>
          </p:cNvSpPr>
          <p:nvPr>
            <p:ph type="title"/>
          </p:nvPr>
        </p:nvSpPr>
        <p:spPr/>
        <p:txBody>
          <a:bodyPr/>
          <a:lstStyle/>
          <a:p>
            <a:endParaRPr lang="en-US" dirty="0"/>
          </a:p>
        </p:txBody>
      </p:sp>
      <p:sp>
        <p:nvSpPr>
          <p:cNvPr id="123" name="Google Shape;123;p24"/>
          <p:cNvSpPr txBox="1">
            <a:spLocks noGrp="1"/>
          </p:cNvSpPr>
          <p:nvPr>
            <p:ph type="body" idx="2"/>
          </p:nvPr>
        </p:nvSpPr>
        <p:spPr>
          <a:xfrm>
            <a:off x="4572000" y="0"/>
            <a:ext cx="4572000" cy="5143500"/>
          </a:xfrm>
          <a:prstGeom prst="rect">
            <a:avLst/>
          </a:prstGeom>
          <a:solidFill>
            <a:schemeClr val="accent4">
              <a:lumMod val="40000"/>
              <a:lumOff val="60000"/>
            </a:schemeClr>
          </a:solidFill>
        </p:spPr>
        <p:txBody>
          <a:bodyPr spcFirstLastPara="1" wrap="square" lIns="91425" tIns="91425" rIns="91425" bIns="91425" anchor="t" anchorCtr="0">
            <a:noAutofit/>
          </a:bodyPr>
          <a:lstStyle/>
          <a:p>
            <a:pPr marL="0" lvl="0" indent="0" algn="ctr" rtl="0">
              <a:spcBef>
                <a:spcPts val="0"/>
              </a:spcBef>
              <a:spcAft>
                <a:spcPts val="0"/>
              </a:spcAft>
              <a:buNone/>
            </a:pPr>
            <a:endParaRPr lang="en-GB" sz="2800" dirty="0">
              <a:solidFill>
                <a:schemeClr val="tx1"/>
              </a:solidFill>
              <a:latin typeface="Comic Sans MS" panose="030F0902030302020204" pitchFamily="66" charset="0"/>
            </a:endParaRP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Grieving is like</a:t>
            </a: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having broken ribs.</a:t>
            </a:r>
            <a:endParaRPr sz="2400" b="1" dirty="0">
              <a:solidFill>
                <a:schemeClr val="tx1"/>
              </a:solidFill>
              <a:latin typeface="Comic Sans MS" panose="030F0902030302020204" pitchFamily="66" charset="0"/>
            </a:endParaRP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On the outside,</a:t>
            </a: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you might look fine,</a:t>
            </a:r>
            <a:endParaRPr sz="2400" b="1" dirty="0">
              <a:solidFill>
                <a:schemeClr val="tx1"/>
              </a:solidFill>
              <a:latin typeface="Comic Sans MS" panose="030F0902030302020204" pitchFamily="66" charset="0"/>
            </a:endParaRP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but with every breath,</a:t>
            </a:r>
          </a:p>
          <a:p>
            <a:pPr marL="0" lvl="0" indent="0" algn="ctr" rtl="0">
              <a:lnSpc>
                <a:spcPct val="150000"/>
              </a:lnSpc>
              <a:spcBef>
                <a:spcPts val="600"/>
              </a:spcBef>
              <a:buNone/>
            </a:pPr>
            <a:r>
              <a:rPr lang="en-GB" sz="2400" b="1" dirty="0">
                <a:solidFill>
                  <a:schemeClr val="tx1"/>
                </a:solidFill>
                <a:latin typeface="Comic Sans MS" panose="030F0902030302020204" pitchFamily="66" charset="0"/>
              </a:rPr>
              <a:t>it hurts.</a:t>
            </a:r>
          </a:p>
          <a:p>
            <a:pPr marL="0" lvl="0" indent="0" algn="ctr" rtl="0">
              <a:spcBef>
                <a:spcPts val="1200"/>
              </a:spcBef>
              <a:spcAft>
                <a:spcPts val="1200"/>
              </a:spcAft>
              <a:buNone/>
            </a:pPr>
            <a:endParaRPr lang="en-GB" sz="2800" dirty="0">
              <a:solidFill>
                <a:schemeClr val="tx1"/>
              </a:solidFill>
              <a:latin typeface="Comic Sans MS" panose="030F0902030302020204" pitchFamily="66" charset="0"/>
            </a:endParaRPr>
          </a:p>
          <a:p>
            <a:pPr marL="0" lvl="0" indent="0" algn="ctr" rtl="0">
              <a:spcBef>
                <a:spcPts val="1200"/>
              </a:spcBef>
              <a:spcAft>
                <a:spcPts val="1200"/>
              </a:spcAft>
              <a:buNone/>
            </a:pPr>
            <a:endParaRPr lang="en-GB" sz="2800" dirty="0">
              <a:solidFill>
                <a:schemeClr val="tx1"/>
              </a:solidFill>
            </a:endParaRPr>
          </a:p>
          <a:p>
            <a:pPr marL="0" lvl="0" indent="0" algn="ctr" rtl="0">
              <a:spcBef>
                <a:spcPts val="1200"/>
              </a:spcBef>
              <a:spcAft>
                <a:spcPts val="1200"/>
              </a:spcAft>
              <a:buNone/>
            </a:pPr>
            <a:endParaRPr sz="2800" dirty="0">
              <a:solidFill>
                <a:schemeClr val="tx1"/>
              </a:solidFill>
              <a:latin typeface="Comic Sans MS" panose="030F0902030302020204" pitchFamily="66" charset="0"/>
            </a:endParaRPr>
          </a:p>
        </p:txBody>
      </p:sp>
      <p:sp>
        <p:nvSpPr>
          <p:cNvPr id="124" name="Google Shape;124;p24"/>
          <p:cNvSpPr txBox="1"/>
          <p:nvPr/>
        </p:nvSpPr>
        <p:spPr>
          <a:xfrm>
            <a:off x="7087058" y="4408071"/>
            <a:ext cx="19341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dirty="0">
                <a:latin typeface="Comic Sans MS" panose="030F0902030302020204" pitchFamily="66" charset="0"/>
              </a:rPr>
              <a:t>Author </a:t>
            </a:r>
            <a:r>
              <a:rPr lang="en-GB" sz="1200" dirty="0">
                <a:latin typeface="Comic Sans MS" panose="030F0902030302020204" pitchFamily="66" charset="0"/>
              </a:rPr>
              <a:t>unknown</a:t>
            </a:r>
            <a:r>
              <a:rPr lang="en-GB" sz="1000" dirty="0">
                <a:latin typeface="Comic Sans MS" panose="030F0902030302020204" pitchFamily="66" charset="0"/>
              </a:rPr>
              <a:t>.</a:t>
            </a:r>
            <a:endParaRPr sz="1000" dirty="0">
              <a:latin typeface="Comic Sans MS" panose="030F0902030302020204" pitchFamily="66" charset="0"/>
            </a:endParaRPr>
          </a:p>
        </p:txBody>
      </p:sp>
      <p:pic>
        <p:nvPicPr>
          <p:cNvPr id="3" name="Picture 2" descr="Chest x-ray">
            <a:extLst>
              <a:ext uri="{FF2B5EF4-FFF2-40B4-BE49-F238E27FC236}">
                <a16:creationId xmlns:a16="http://schemas.microsoft.com/office/drawing/2014/main" id="{25DBFA70-F766-5E3A-55FB-FEA80D1D4AFB}"/>
              </a:ext>
            </a:extLst>
          </p:cNvPr>
          <p:cNvPicPr>
            <a:picLocks noChangeAspect="1"/>
          </p:cNvPicPr>
          <p:nvPr/>
        </p:nvPicPr>
        <p:blipFill>
          <a:blip r:embed="rId3"/>
          <a:stretch>
            <a:fillRect/>
          </a:stretch>
        </p:blipFill>
        <p:spPr>
          <a:xfrm>
            <a:off x="1" y="0"/>
            <a:ext cx="4572000" cy="5143500"/>
          </a:xfrm>
          <a:prstGeom prst="rect">
            <a:avLst/>
          </a:prstGeom>
        </p:spPr>
      </p:pic>
      <p:sp>
        <p:nvSpPr>
          <p:cNvPr id="2" name="Slide Number Placeholder 1">
            <a:extLst>
              <a:ext uri="{FF2B5EF4-FFF2-40B4-BE49-F238E27FC236}">
                <a16:creationId xmlns:a16="http://schemas.microsoft.com/office/drawing/2014/main" id="{04AE032B-4BBE-520F-5227-94892D70D4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10</a:t>
            </a:fld>
            <a:endParaRPr lang="en-GB" dirty="0"/>
          </a:p>
        </p:txBody>
      </p:sp>
    </p:spTree>
    <p:extLst>
      <p:ext uri="{BB962C8B-B14F-4D97-AF65-F5344CB8AC3E}">
        <p14:creationId xmlns:p14="http://schemas.microsoft.com/office/powerpoint/2010/main" val="3868518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Google Shape;130;p25"/>
          <p:cNvSpPr txBox="1"/>
          <p:nvPr/>
        </p:nvSpPr>
        <p:spPr>
          <a:xfrm>
            <a:off x="2393654" y="4589532"/>
            <a:ext cx="1934100" cy="553968"/>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latin typeface="Comic Sans MS" panose="030F0902030302020204" pitchFamily="66" charset="0"/>
              </a:rPr>
              <a:t>David, Psalm 6:6, Amplified Bible</a:t>
            </a:r>
            <a:endParaRPr sz="1200" dirty="0">
              <a:latin typeface="Comic Sans MS" panose="030F0902030302020204" pitchFamily="66" charset="0"/>
            </a:endParaRPr>
          </a:p>
        </p:txBody>
      </p:sp>
      <p:pic>
        <p:nvPicPr>
          <p:cNvPr id="24" name="Picture 23">
            <a:extLst>
              <a:ext uri="{FF2B5EF4-FFF2-40B4-BE49-F238E27FC236}">
                <a16:creationId xmlns:a16="http://schemas.microsoft.com/office/drawing/2014/main" id="{10523732-72ED-3E4B-0026-13B3F25771E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1998" y="0"/>
            <a:ext cx="4572001" cy="5143501"/>
          </a:xfrm>
          <a:prstGeom prst="rect">
            <a:avLst/>
          </a:prstGeom>
        </p:spPr>
      </p:pic>
      <p:sp>
        <p:nvSpPr>
          <p:cNvPr id="8" name="TextBox 7">
            <a:extLst>
              <a:ext uri="{FF2B5EF4-FFF2-40B4-BE49-F238E27FC236}">
                <a16:creationId xmlns:a16="http://schemas.microsoft.com/office/drawing/2014/main" id="{D61E0511-D3BA-295F-EEFA-D62285A160BA}"/>
              </a:ext>
            </a:extLst>
          </p:cNvPr>
          <p:cNvSpPr txBox="1"/>
          <p:nvPr/>
        </p:nvSpPr>
        <p:spPr>
          <a:xfrm>
            <a:off x="107654" y="935764"/>
            <a:ext cx="4572000" cy="3108864"/>
          </a:xfrm>
          <a:prstGeom prst="rect">
            <a:avLst/>
          </a:prstGeom>
          <a:noFill/>
        </p:spPr>
        <p:txBody>
          <a:bodyPr wrap="square">
            <a:spAutoFit/>
          </a:bodyPr>
          <a:lstStyle/>
          <a:p>
            <a:pPr marL="0" lvl="0" indent="0" algn="ctr" rtl="0">
              <a:lnSpc>
                <a:spcPct val="150000"/>
              </a:lnSpc>
              <a:spcBef>
                <a:spcPts val="600"/>
              </a:spcBef>
              <a:buNone/>
            </a:pPr>
            <a:r>
              <a:rPr lang="en-GB" sz="2400" b="1" dirty="0">
                <a:latin typeface="Comic Sans MS" panose="030F0902030302020204" pitchFamily="66" charset="0"/>
              </a:rPr>
              <a:t>I am weary with my groaning;</a:t>
            </a:r>
          </a:p>
          <a:p>
            <a:pPr marL="0" lvl="0" indent="0" algn="ctr" rtl="0">
              <a:lnSpc>
                <a:spcPct val="150000"/>
              </a:lnSpc>
              <a:spcBef>
                <a:spcPts val="600"/>
              </a:spcBef>
              <a:buNone/>
            </a:pPr>
            <a:r>
              <a:rPr lang="en-GB" sz="2400" b="1" dirty="0">
                <a:latin typeface="Comic Sans MS" panose="030F0902030302020204" pitchFamily="66" charset="0"/>
              </a:rPr>
              <a:t>Every night</a:t>
            </a:r>
          </a:p>
          <a:p>
            <a:pPr marL="0" lvl="0" indent="0" algn="ctr" rtl="0">
              <a:lnSpc>
                <a:spcPct val="150000"/>
              </a:lnSpc>
              <a:spcBef>
                <a:spcPts val="600"/>
              </a:spcBef>
              <a:buNone/>
            </a:pPr>
            <a:r>
              <a:rPr lang="en-GB" sz="2400" b="1" dirty="0">
                <a:latin typeface="Comic Sans MS" panose="030F0902030302020204" pitchFamily="66" charset="0"/>
              </a:rPr>
              <a:t>I soak my bed with tears,</a:t>
            </a:r>
          </a:p>
          <a:p>
            <a:pPr marL="0" lvl="0" indent="0" algn="ctr" rtl="0">
              <a:lnSpc>
                <a:spcPct val="150000"/>
              </a:lnSpc>
              <a:spcBef>
                <a:spcPts val="600"/>
              </a:spcBef>
              <a:buNone/>
            </a:pPr>
            <a:r>
              <a:rPr lang="en-GB" sz="2400" b="1" dirty="0">
                <a:latin typeface="Comic Sans MS" panose="030F0902030302020204" pitchFamily="66" charset="0"/>
              </a:rPr>
              <a:t>I drench my couch</a:t>
            </a:r>
          </a:p>
          <a:p>
            <a:pPr marL="0" lvl="0" indent="0" algn="ctr" rtl="0">
              <a:lnSpc>
                <a:spcPct val="150000"/>
              </a:lnSpc>
              <a:spcBef>
                <a:spcPts val="600"/>
              </a:spcBef>
              <a:buNone/>
            </a:pPr>
            <a:r>
              <a:rPr lang="en-GB" sz="2400" b="1" dirty="0">
                <a:latin typeface="Comic Sans MS" panose="030F0902030302020204" pitchFamily="66" charset="0"/>
              </a:rPr>
              <a:t>with my weeping.</a:t>
            </a:r>
          </a:p>
        </p:txBody>
      </p:sp>
      <p:sp>
        <p:nvSpPr>
          <p:cNvPr id="2" name="Slide Number Placeholder 1">
            <a:extLst>
              <a:ext uri="{FF2B5EF4-FFF2-40B4-BE49-F238E27FC236}">
                <a16:creationId xmlns:a16="http://schemas.microsoft.com/office/drawing/2014/main" id="{DAAE998E-86F2-0323-3854-8E1F6BA88A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11</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Google Shape;117;p23"/>
          <p:cNvSpPr txBox="1">
            <a:spLocks noGrp="1"/>
          </p:cNvSpPr>
          <p:nvPr>
            <p:ph type="body" idx="2"/>
          </p:nvPr>
        </p:nvSpPr>
        <p:spPr>
          <a:prstGeom prst="rect">
            <a:avLst/>
          </a:prstGeom>
        </p:spPr>
        <p:txBody>
          <a:bodyPr spcFirstLastPara="1" wrap="square" lIns="91425" tIns="91425" rIns="91425" bIns="91425" anchor="ctr" anchorCtr="0">
            <a:normAutofit/>
          </a:bodyPr>
          <a:lstStyle/>
          <a:p>
            <a:r>
              <a:rPr lang="en-GB" sz="2400" dirty="0">
                <a:solidFill>
                  <a:schemeClr val="tx1"/>
                </a:solidFill>
              </a:rPr>
              <a:t>Uniquely</a:t>
            </a: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Emotionally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Physically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Mentally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Socially/relationally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Behaviourally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Vocationally</a:t>
            </a:r>
            <a:endParaRPr sz="2400" dirty="0">
              <a:solidFill>
                <a:schemeClr val="tx1"/>
              </a:solidFill>
              <a:latin typeface="Comic Sans MS" panose="030F0902030302020204" pitchFamily="66" charset="0"/>
            </a:endParaRPr>
          </a:p>
          <a:p>
            <a:pPr marL="457200" lvl="0" indent="-342900" algn="l" rtl="0">
              <a:spcBef>
                <a:spcPts val="0"/>
              </a:spcBef>
              <a:spcAft>
                <a:spcPts val="0"/>
              </a:spcAft>
              <a:buSzPts val="1800"/>
              <a:buChar char="●"/>
            </a:pPr>
            <a:r>
              <a:rPr lang="en-GB" sz="2400" dirty="0">
                <a:solidFill>
                  <a:schemeClr val="tx1"/>
                </a:solidFill>
                <a:latin typeface="Comic Sans MS" panose="030F0902030302020204" pitchFamily="66" charset="0"/>
              </a:rPr>
              <a:t>Spiritually</a:t>
            </a:r>
            <a:endParaRPr sz="2400" dirty="0">
              <a:solidFill>
                <a:schemeClr val="tx1"/>
              </a:solidFill>
              <a:latin typeface="Comic Sans MS" panose="030F0902030302020204" pitchFamily="66" charset="0"/>
            </a:endParaRPr>
          </a:p>
        </p:txBody>
      </p:sp>
      <p:sp>
        <p:nvSpPr>
          <p:cNvPr id="116" name="Google Shape;116;p23"/>
          <p:cNvSpPr txBox="1">
            <a:spLocks noGrp="1"/>
          </p:cNvSpPr>
          <p:nvPr>
            <p:ph type="title"/>
          </p:nvPr>
        </p:nvSpPr>
        <p:spPr>
          <a:xfrm>
            <a:off x="0" y="1283544"/>
            <a:ext cx="4572000" cy="193062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3200" b="1" dirty="0">
                <a:latin typeface="Comic Sans MS" panose="030F0902030302020204" pitchFamily="66" charset="0"/>
              </a:rPr>
              <a:t>How grief</a:t>
            </a:r>
            <a:br>
              <a:rPr lang="en-GB" sz="3200" b="1" dirty="0">
                <a:latin typeface="Comic Sans MS" panose="030F0902030302020204" pitchFamily="66" charset="0"/>
              </a:rPr>
            </a:br>
            <a:r>
              <a:rPr lang="en-GB" sz="3200" b="1" dirty="0">
                <a:latin typeface="Comic Sans MS" panose="030F0902030302020204" pitchFamily="66" charset="0"/>
              </a:rPr>
              <a:t>affects us . . .</a:t>
            </a:r>
            <a:endParaRPr sz="3200" b="1" dirty="0">
              <a:latin typeface="Comic Sans MS" panose="030F0902030302020204" pitchFamily="66" charset="0"/>
            </a:endParaRPr>
          </a:p>
        </p:txBody>
      </p:sp>
      <p:sp>
        <p:nvSpPr>
          <p:cNvPr id="2" name="Slide Number Placeholder 1">
            <a:extLst>
              <a:ext uri="{FF2B5EF4-FFF2-40B4-BE49-F238E27FC236}">
                <a16:creationId xmlns:a16="http://schemas.microsoft.com/office/drawing/2014/main" id="{77D05D24-6EAC-3021-E6D2-2AE35CF434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12</a:t>
            </a:fld>
            <a:endParaRPr lang="en-GB" dirty="0"/>
          </a:p>
        </p:txBody>
      </p:sp>
    </p:spTree>
    <p:extLst>
      <p:ext uri="{BB962C8B-B14F-4D97-AF65-F5344CB8AC3E}">
        <p14:creationId xmlns:p14="http://schemas.microsoft.com/office/powerpoint/2010/main" val="1548723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8"/>
          <p:cNvSpPr txBox="1">
            <a:spLocks noGrp="1"/>
          </p:cNvSpPr>
          <p:nvPr>
            <p:ph type="body" idx="2"/>
          </p:nvPr>
        </p:nvSpPr>
        <p:spPr/>
        <p:txBody>
          <a:bodyPr spcFirstLastPara="1" wrap="square" lIns="91425" tIns="91425" rIns="91425" bIns="91425" anchor="ctr" anchorCtr="0">
            <a:normAutofit fontScale="92500" lnSpcReduction="20000"/>
          </a:bodyPr>
          <a:lstStyle/>
          <a:p>
            <a:pPr>
              <a:lnSpc>
                <a:spcPct val="110000"/>
              </a:lnSpc>
              <a:spcBef>
                <a:spcPts val="600"/>
              </a:spcBef>
            </a:pPr>
            <a:r>
              <a:rPr lang="en-GB" sz="2600" dirty="0">
                <a:solidFill>
                  <a:schemeClr val="tx1"/>
                </a:solidFill>
                <a:latin typeface="Comic Sans MS" panose="030F0902030302020204" pitchFamily="66" charset="0"/>
              </a:rPr>
              <a:t>Whatever we love––whether a person, a pet, an object, a home, a job––we may one day lose.</a:t>
            </a:r>
          </a:p>
          <a:p>
            <a:pPr>
              <a:lnSpc>
                <a:spcPct val="110000"/>
              </a:lnSpc>
              <a:spcBef>
                <a:spcPts val="600"/>
              </a:spcBef>
            </a:pPr>
            <a:endParaRPr lang="en-GB" sz="2600" dirty="0">
              <a:solidFill>
                <a:schemeClr val="tx1"/>
              </a:solidFill>
              <a:latin typeface="Comic Sans MS" panose="030F0902030302020204" pitchFamily="66" charset="0"/>
            </a:endParaRPr>
          </a:p>
          <a:p>
            <a:pPr>
              <a:lnSpc>
                <a:spcPct val="110000"/>
              </a:lnSpc>
              <a:spcBef>
                <a:spcPts val="600"/>
              </a:spcBef>
            </a:pPr>
            <a:r>
              <a:rPr lang="en-GB" sz="2600" dirty="0">
                <a:solidFill>
                  <a:schemeClr val="tx1"/>
                </a:solidFill>
                <a:latin typeface="Comic Sans MS" panose="030F0902030302020204" pitchFamily="66" charset="0"/>
              </a:rPr>
              <a:t>And when we lose what we love, we grieve that loss.</a:t>
            </a:r>
          </a:p>
          <a:p>
            <a:pPr marL="114300" indent="0">
              <a:spcAft>
                <a:spcPts val="600"/>
              </a:spcAft>
              <a:buNone/>
            </a:pPr>
            <a:endParaRPr lang="en-GB" dirty="0">
              <a:latin typeface="Comic Sans MS" panose="030F0902030302020204" pitchFamily="66" charset="0"/>
            </a:endParaRP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F8CB8A-3FC1-0D0D-9FEF-C80ECB14C4EB}"/>
                  </a:ext>
                </a:extLst>
              </p14:cNvPr>
              <p14:cNvContentPartPr/>
              <p14:nvPr/>
            </p14:nvContentPartPr>
            <p14:xfrm>
              <a:off x="1896200" y="1539160"/>
              <a:ext cx="360" cy="360"/>
            </p14:xfrm>
          </p:contentPart>
        </mc:Choice>
        <mc:Fallback xmlns="">
          <p:pic>
            <p:nvPicPr>
              <p:cNvPr id="6" name="Ink 5">
                <a:extLst>
                  <a:ext uri="{FF2B5EF4-FFF2-40B4-BE49-F238E27FC236}">
                    <a16:creationId xmlns:a16="http://schemas.microsoft.com/office/drawing/2014/main" id="{1DF8CB8A-3FC1-0D0D-9FEF-C80ECB14C4EB}"/>
                  </a:ext>
                </a:extLst>
              </p:cNvPr>
              <p:cNvPicPr/>
              <p:nvPr/>
            </p:nvPicPr>
            <p:blipFill>
              <a:blip r:embed="rId4"/>
              <a:stretch>
                <a:fillRect/>
              </a:stretch>
            </p:blipFill>
            <p:spPr>
              <a:xfrm>
                <a:off x="1887560" y="1530160"/>
                <a:ext cx="18000" cy="18000"/>
              </a:xfrm>
              <a:prstGeom prst="rect">
                <a:avLst/>
              </a:prstGeom>
            </p:spPr>
          </p:pic>
        </mc:Fallback>
      </mc:AlternateContent>
      <p:sp>
        <p:nvSpPr>
          <p:cNvPr id="33" name="TextBox 32">
            <a:extLst>
              <a:ext uri="{FF2B5EF4-FFF2-40B4-BE49-F238E27FC236}">
                <a16:creationId xmlns:a16="http://schemas.microsoft.com/office/drawing/2014/main" id="{56F66F2D-F481-48BF-70C8-42FE7310E624}"/>
              </a:ext>
            </a:extLst>
          </p:cNvPr>
          <p:cNvSpPr txBox="1"/>
          <p:nvPr/>
        </p:nvSpPr>
        <p:spPr>
          <a:xfrm>
            <a:off x="266015" y="1976163"/>
            <a:ext cx="4305985" cy="646331"/>
          </a:xfrm>
          <a:prstGeom prst="rect">
            <a:avLst/>
          </a:prstGeom>
          <a:noFill/>
        </p:spPr>
        <p:txBody>
          <a:bodyPr wrap="square">
            <a:spAutoFit/>
          </a:bodyPr>
          <a:lstStyle/>
          <a:p>
            <a:pPr algn="ctr"/>
            <a:r>
              <a:rPr lang="en-GB" sz="3600" b="1" dirty="0">
                <a:latin typeface="Comic Sans MS" panose="030F0902030302020204" pitchFamily="66" charset="0"/>
              </a:rPr>
              <a:t>Why we grieve . . . </a:t>
            </a:r>
            <a:endParaRPr lang="en-US" sz="3600" b="1" dirty="0"/>
          </a:p>
        </p:txBody>
      </p:sp>
      <p:sp>
        <p:nvSpPr>
          <p:cNvPr id="2" name="Slide Number Placeholder 1">
            <a:extLst>
              <a:ext uri="{FF2B5EF4-FFF2-40B4-BE49-F238E27FC236}">
                <a16:creationId xmlns:a16="http://schemas.microsoft.com/office/drawing/2014/main" id="{22F77836-437F-62F8-E6C7-5360654F3D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dirty="0"/>
          </a:p>
        </p:txBody>
      </p:sp>
    </p:spTree>
    <p:extLst>
      <p:ext uri="{BB962C8B-B14F-4D97-AF65-F5344CB8AC3E}">
        <p14:creationId xmlns:p14="http://schemas.microsoft.com/office/powerpoint/2010/main" val="298597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05AB-FF94-1695-69EF-6A42EF345956}"/>
              </a:ext>
            </a:extLst>
          </p:cNvPr>
          <p:cNvSpPr>
            <a:spLocks noGrp="1"/>
          </p:cNvSpPr>
          <p:nvPr>
            <p:ph type="title"/>
          </p:nvPr>
        </p:nvSpPr>
        <p:spPr>
          <a:xfrm>
            <a:off x="148856" y="1830475"/>
            <a:ext cx="4423144" cy="1482300"/>
          </a:xfrm>
        </p:spPr>
        <p:txBody>
          <a:bodyPr>
            <a:normAutofit/>
          </a:bodyPr>
          <a:lstStyle/>
          <a:p>
            <a:r>
              <a:rPr lang="en-US" sz="3600" b="1" dirty="0"/>
              <a:t>What we grieve . . .</a:t>
            </a:r>
          </a:p>
        </p:txBody>
      </p:sp>
      <p:sp>
        <p:nvSpPr>
          <p:cNvPr id="3" name="Text Placeholder 2">
            <a:extLst>
              <a:ext uri="{FF2B5EF4-FFF2-40B4-BE49-F238E27FC236}">
                <a16:creationId xmlns:a16="http://schemas.microsoft.com/office/drawing/2014/main" id="{47CE485D-47DA-1124-A603-1B00694D50EB}"/>
              </a:ext>
            </a:extLst>
          </p:cNvPr>
          <p:cNvSpPr>
            <a:spLocks noGrp="1"/>
          </p:cNvSpPr>
          <p:nvPr>
            <p:ph type="body" idx="2"/>
          </p:nvPr>
        </p:nvSpPr>
        <p:spPr>
          <a:xfrm>
            <a:off x="4784651" y="724075"/>
            <a:ext cx="3991849" cy="3695100"/>
          </a:xfrm>
        </p:spPr>
        <p:txBody>
          <a:bodyPr>
            <a:normAutofit/>
          </a:bodyPr>
          <a:lstStyle/>
          <a:p>
            <a:pPr marL="114300" indent="0">
              <a:buNone/>
            </a:pPr>
            <a:r>
              <a:rPr lang="en-US" sz="2400" dirty="0"/>
              <a:t>We grieve</a:t>
            </a:r>
          </a:p>
          <a:p>
            <a:r>
              <a:rPr lang="en-US" sz="2400" dirty="0"/>
              <a:t>the person who died,</a:t>
            </a:r>
          </a:p>
          <a:p>
            <a:r>
              <a:rPr lang="en-US" sz="2400" dirty="0"/>
              <a:t>our future without that person, and</a:t>
            </a:r>
          </a:p>
          <a:p>
            <a:r>
              <a:rPr lang="en-US" sz="2400" dirty="0"/>
              <a:t>the unexpected experience of grief itself.</a:t>
            </a:r>
          </a:p>
        </p:txBody>
      </p:sp>
      <p:sp>
        <p:nvSpPr>
          <p:cNvPr id="4" name="Slide Number Placeholder 3">
            <a:extLst>
              <a:ext uri="{FF2B5EF4-FFF2-40B4-BE49-F238E27FC236}">
                <a16:creationId xmlns:a16="http://schemas.microsoft.com/office/drawing/2014/main" id="{9BB3CECE-7C55-EE94-EA36-663423036AB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14</a:t>
            </a:fld>
            <a:endParaRPr lang="en-GB" dirty="0"/>
          </a:p>
        </p:txBody>
      </p:sp>
    </p:spTree>
    <p:extLst>
      <p:ext uri="{BB962C8B-B14F-4D97-AF65-F5344CB8AC3E}">
        <p14:creationId xmlns:p14="http://schemas.microsoft.com/office/powerpoint/2010/main" val="81231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2"/>
          <p:cNvSpPr txBox="1">
            <a:spLocks noGrp="1"/>
          </p:cNvSpPr>
          <p:nvPr>
            <p:ph type="title"/>
          </p:nvPr>
        </p:nvSpPr>
        <p:spPr>
          <a:xfrm>
            <a:off x="361904" y="1630836"/>
            <a:ext cx="4045200" cy="1059769"/>
          </a:xfrm>
        </p:spPr>
        <p:txBody>
          <a:bodyPr spcFirstLastPara="1" wrap="square" lIns="91425" tIns="91425" rIns="91425" bIns="91425" anchor="b" anchorCtr="0">
            <a:normAutofit/>
          </a:bodyPr>
          <a:lstStyle/>
          <a:p>
            <a:pPr marL="0" lvl="0" indent="0" rtl="0">
              <a:spcBef>
                <a:spcPts val="0"/>
              </a:spcBef>
              <a:spcAft>
                <a:spcPts val="0"/>
              </a:spcAft>
              <a:buNone/>
            </a:pPr>
            <a:r>
              <a:rPr lang="en-GB" sz="3600" dirty="0">
                <a:latin typeface="Comic Sans MS" panose="030F0902030302020204" pitchFamily="66" charset="0"/>
              </a:rPr>
              <a:t>Grieving is </a:t>
            </a:r>
            <a:r>
              <a:rPr lang="en-GB" sz="3600" b="1" u="sng" dirty="0">
                <a:latin typeface="Comic Sans MS" panose="030F0902030302020204" pitchFamily="66" charset="0"/>
              </a:rPr>
              <a:t>not</a:t>
            </a:r>
            <a:r>
              <a:rPr lang="en-GB" sz="3600" dirty="0">
                <a:latin typeface="Comic Sans MS" panose="030F0902030302020204" pitchFamily="66" charset="0"/>
              </a:rPr>
              <a:t> . . .</a:t>
            </a:r>
          </a:p>
        </p:txBody>
      </p:sp>
      <p:sp>
        <p:nvSpPr>
          <p:cNvPr id="111" name="Google Shape;111;p22"/>
          <p:cNvSpPr txBox="1">
            <a:spLocks noGrp="1"/>
          </p:cNvSpPr>
          <p:nvPr>
            <p:ph type="body" idx="2"/>
          </p:nvPr>
        </p:nvSpPr>
        <p:spPr>
          <a:xfrm>
            <a:off x="4939500" y="724075"/>
            <a:ext cx="4045200" cy="3695100"/>
          </a:xfrm>
        </p:spPr>
        <p:txBody>
          <a:bodyPr spcFirstLastPara="1" wrap="square" lIns="91425" tIns="91425" rIns="91425" bIns="91425" anchor="ctr" anchorCtr="0">
            <a:normAutofit/>
          </a:bodyPr>
          <a:lstStyle/>
          <a:p>
            <a:pPr marL="457200" lvl="0" indent="-342900" rtl="0">
              <a:lnSpc>
                <a:spcPct val="100000"/>
              </a:lnSpc>
              <a:spcBef>
                <a:spcPts val="600"/>
              </a:spcBef>
              <a:buSzPts val="1800"/>
              <a:buChar char="●"/>
            </a:pPr>
            <a:r>
              <a:rPr lang="en-GB" sz="2400" dirty="0">
                <a:solidFill>
                  <a:schemeClr val="tx1"/>
                </a:solidFill>
                <a:latin typeface="Comic Sans MS" panose="030F0902030302020204" pitchFamily="66" charset="0"/>
              </a:rPr>
              <a:t>a sign of weakness,</a:t>
            </a:r>
          </a:p>
          <a:p>
            <a:pPr marL="457200" lvl="0" indent="-342900" rtl="0">
              <a:lnSpc>
                <a:spcPct val="100000"/>
              </a:lnSpc>
              <a:spcBef>
                <a:spcPts val="600"/>
              </a:spcBef>
              <a:buSzPts val="1800"/>
              <a:buChar char="●"/>
            </a:pPr>
            <a:r>
              <a:rPr lang="en-GB" sz="2400" dirty="0">
                <a:solidFill>
                  <a:schemeClr val="tx1"/>
                </a:solidFill>
                <a:latin typeface="Comic Sans MS" panose="030F0902030302020204" pitchFamily="66" charset="0"/>
              </a:rPr>
              <a:t>a lack of faith, or</a:t>
            </a:r>
          </a:p>
          <a:p>
            <a:pPr marL="457200" lvl="0" indent="-342900" rtl="0">
              <a:lnSpc>
                <a:spcPct val="100000"/>
              </a:lnSpc>
              <a:spcBef>
                <a:spcPts val="600"/>
              </a:spcBef>
              <a:buSzPts val="1800"/>
              <a:buChar char="●"/>
            </a:pPr>
            <a:r>
              <a:rPr lang="en-GB" sz="2400" dirty="0">
                <a:solidFill>
                  <a:schemeClr val="tx1"/>
                </a:solidFill>
                <a:latin typeface="Comic Sans MS" panose="030F0902030302020204" pitchFamily="66" charset="0"/>
              </a:rPr>
              <a:t>forgetting the person we loved.</a:t>
            </a:r>
          </a:p>
        </p:txBody>
      </p:sp>
      <p:sp>
        <p:nvSpPr>
          <p:cNvPr id="2" name="Slide Number Placeholder 1">
            <a:extLst>
              <a:ext uri="{FF2B5EF4-FFF2-40B4-BE49-F238E27FC236}">
                <a16:creationId xmlns:a16="http://schemas.microsoft.com/office/drawing/2014/main" id="{4381DB30-70FC-7378-F29B-3EE2A2EBEC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15</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122841" y="1339403"/>
            <a:ext cx="4577947" cy="1384197"/>
          </a:xfrm>
        </p:spPr>
        <p:txBody>
          <a:bodyPr spcFirstLastPara="1" wrap="square" lIns="91425" tIns="91425" rIns="91425" bIns="91425" anchor="b" anchorCtr="0">
            <a:noAutofit/>
          </a:bodyPr>
          <a:lstStyle/>
          <a:p>
            <a:pPr marL="0" lvl="0" indent="0" rtl="0">
              <a:spcBef>
                <a:spcPts val="0"/>
              </a:spcBef>
              <a:spcAft>
                <a:spcPts val="0"/>
              </a:spcAft>
              <a:buNone/>
            </a:pPr>
            <a:r>
              <a:rPr lang="en-GB" sz="3600" b="1" dirty="0">
                <a:latin typeface="Comic Sans MS" panose="030F0902030302020204" pitchFamily="66" charset="0"/>
              </a:rPr>
              <a:t>What grieving is . . . </a:t>
            </a:r>
          </a:p>
        </p:txBody>
      </p:sp>
      <p:sp>
        <p:nvSpPr>
          <p:cNvPr id="86" name="Google Shape;86;p18"/>
          <p:cNvSpPr txBox="1">
            <a:spLocks noGrp="1"/>
          </p:cNvSpPr>
          <p:nvPr>
            <p:ph type="body" idx="2"/>
          </p:nvPr>
        </p:nvSpPr>
        <p:spPr>
          <a:xfrm>
            <a:off x="4812313" y="865632"/>
            <a:ext cx="4208845" cy="3553668"/>
          </a:xfrm>
        </p:spPr>
        <p:txBody>
          <a:bodyPr spcFirstLastPara="1" wrap="square" lIns="91425" tIns="91425" rIns="91425" bIns="91425" anchor="ctr" anchorCtr="0">
            <a:noAutofit/>
          </a:bodyPr>
          <a:lstStyle/>
          <a:p>
            <a:pPr>
              <a:lnSpc>
                <a:spcPct val="100000"/>
              </a:lnSpc>
              <a:spcBef>
                <a:spcPts val="600"/>
              </a:spcBef>
            </a:pPr>
            <a:r>
              <a:rPr lang="en-GB" sz="2400" dirty="0">
                <a:solidFill>
                  <a:schemeClr val="tx1"/>
                </a:solidFill>
                <a:latin typeface="Comic Sans MS" panose="030F0902030302020204" pitchFamily="66" charset="0"/>
              </a:rPr>
              <a:t>Grieving is our reaction to loss.</a:t>
            </a:r>
          </a:p>
          <a:p>
            <a:pPr>
              <a:lnSpc>
                <a:spcPct val="100000"/>
              </a:lnSpc>
              <a:spcBef>
                <a:spcPts val="600"/>
              </a:spcBef>
            </a:pPr>
            <a:r>
              <a:rPr lang="en-GB" sz="2400" dirty="0">
                <a:solidFill>
                  <a:schemeClr val="tx1"/>
                </a:solidFill>
                <a:latin typeface="Comic Sans MS" panose="030F0902030302020204" pitchFamily="66" charset="0"/>
              </a:rPr>
              <a:t>It is the price we pay for loving something or someone.</a:t>
            </a:r>
          </a:p>
          <a:p>
            <a:pPr>
              <a:lnSpc>
                <a:spcPct val="100000"/>
              </a:lnSpc>
              <a:spcBef>
                <a:spcPts val="600"/>
              </a:spcBef>
            </a:pPr>
            <a:r>
              <a:rPr lang="en-GB" sz="2400" dirty="0">
                <a:solidFill>
                  <a:schemeClr val="tx1"/>
                </a:solidFill>
                <a:latin typeface="Comic Sans MS" panose="030F0902030302020204" pitchFamily="66" charset="0"/>
              </a:rPr>
              <a:t>The more we loved, the more we were attached to something or someone, the greater will be our grief.</a:t>
            </a:r>
          </a:p>
        </p:txBody>
      </p:sp>
      <p:sp>
        <p:nvSpPr>
          <p:cNvPr id="2" name="Slide Number Placeholder 1">
            <a:extLst>
              <a:ext uri="{FF2B5EF4-FFF2-40B4-BE49-F238E27FC236}">
                <a16:creationId xmlns:a16="http://schemas.microsoft.com/office/drawing/2014/main" id="{1F03605C-64CA-F654-B1B5-50CA29F335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16</a:t>
            </a:fld>
            <a:endParaRPr lang="en-GB" dirty="0"/>
          </a:p>
        </p:txBody>
      </p:sp>
    </p:spTree>
    <p:extLst>
      <p:ext uri="{BB962C8B-B14F-4D97-AF65-F5344CB8AC3E}">
        <p14:creationId xmlns:p14="http://schemas.microsoft.com/office/powerpoint/2010/main" val="20355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311700" y="1926854"/>
            <a:ext cx="8520600" cy="143453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dirty="0">
                <a:solidFill>
                  <a:schemeClr val="tx1"/>
                </a:solidFill>
                <a:latin typeface="Comic Sans MS" panose="030F0902030302020204" pitchFamily="66" charset="0"/>
              </a:rPr>
              <a:t>In the grief of losing someone,</a:t>
            </a:r>
            <a:endParaRPr sz="3200" dirty="0">
              <a:solidFill>
                <a:schemeClr val="tx1"/>
              </a:solidFill>
              <a:latin typeface="Comic Sans MS" panose="030F0902030302020204" pitchFamily="66" charset="0"/>
            </a:endParaRPr>
          </a:p>
          <a:p>
            <a:pPr marL="0" lvl="0" indent="0" algn="ctr" rtl="0">
              <a:spcBef>
                <a:spcPts val="1200"/>
              </a:spcBef>
              <a:spcAft>
                <a:spcPts val="1200"/>
              </a:spcAft>
              <a:buNone/>
            </a:pPr>
            <a:r>
              <a:rPr lang="en-GB" sz="3200" dirty="0">
                <a:solidFill>
                  <a:schemeClr val="tx1"/>
                </a:solidFill>
                <a:latin typeface="Comic Sans MS" panose="030F0902030302020204" pitchFamily="66" charset="0"/>
              </a:rPr>
              <a:t>why do I feel like the lost one?</a:t>
            </a:r>
            <a:endParaRPr sz="3200" dirty="0">
              <a:solidFill>
                <a:schemeClr val="tx1"/>
              </a:solidFill>
              <a:latin typeface="Comic Sans MS" panose="030F0902030302020204" pitchFamily="66" charset="0"/>
            </a:endParaRPr>
          </a:p>
        </p:txBody>
      </p:sp>
      <p:sp>
        <p:nvSpPr>
          <p:cNvPr id="2" name="Slide Number Placeholder 1">
            <a:extLst>
              <a:ext uri="{FF2B5EF4-FFF2-40B4-BE49-F238E27FC236}">
                <a16:creationId xmlns:a16="http://schemas.microsoft.com/office/drawing/2014/main" id="{5BAA70B0-04D9-671F-E40D-9C7036E80D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17</a:t>
            </a:fld>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yellow warning tapes&#10;&#10;Description automatically generated">
            <a:extLst>
              <a:ext uri="{FF2B5EF4-FFF2-40B4-BE49-F238E27FC236}">
                <a16:creationId xmlns:a16="http://schemas.microsoft.com/office/drawing/2014/main" id="{5870F930-A911-5B9F-82E2-2E1116DB75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3999" cy="4294909"/>
          </a:xfrm>
          <a:prstGeom prst="rect">
            <a:avLst/>
          </a:prstGeom>
        </p:spPr>
      </p:pic>
      <p:sp>
        <p:nvSpPr>
          <p:cNvPr id="4" name="TextBox 3">
            <a:extLst>
              <a:ext uri="{FF2B5EF4-FFF2-40B4-BE49-F238E27FC236}">
                <a16:creationId xmlns:a16="http://schemas.microsoft.com/office/drawing/2014/main" id="{98404929-F11A-6BD1-55AB-CFF49053C321}"/>
              </a:ext>
            </a:extLst>
          </p:cNvPr>
          <p:cNvSpPr txBox="1"/>
          <p:nvPr/>
        </p:nvSpPr>
        <p:spPr>
          <a:xfrm>
            <a:off x="879764" y="4016886"/>
            <a:ext cx="7384472" cy="646331"/>
          </a:xfrm>
          <a:prstGeom prst="rect">
            <a:avLst/>
          </a:prstGeom>
          <a:noFill/>
        </p:spPr>
        <p:txBody>
          <a:bodyPr wrap="square" rtlCol="0">
            <a:spAutoFit/>
          </a:bodyPr>
          <a:lstStyle/>
          <a:p>
            <a:pPr algn="ctr"/>
            <a:r>
              <a:rPr lang="en-GB" sz="3600" b="1" dirty="0">
                <a:latin typeface="Comic Sans MS" panose="030F0902030302020204" pitchFamily="66" charset="0"/>
              </a:rPr>
              <a:t>What’s </a:t>
            </a:r>
            <a:r>
              <a:rPr lang="en-GB" sz="3600" b="1" i="1" dirty="0">
                <a:latin typeface="Comic Sans MS" panose="030F0902030302020204" pitchFamily="66" charset="0"/>
              </a:rPr>
              <a:t>not</a:t>
            </a:r>
            <a:r>
              <a:rPr lang="en-GB" sz="3600" b="1" dirty="0">
                <a:latin typeface="Comic Sans MS" panose="030F0902030302020204" pitchFamily="66" charset="0"/>
              </a:rPr>
              <a:t> normal . . .</a:t>
            </a:r>
            <a:endParaRPr lang="en-US" sz="3600" b="1" dirty="0"/>
          </a:p>
        </p:txBody>
      </p:sp>
      <p:sp>
        <p:nvSpPr>
          <p:cNvPr id="2" name="Slide Number Placeholder 1">
            <a:extLst>
              <a:ext uri="{FF2B5EF4-FFF2-40B4-BE49-F238E27FC236}">
                <a16:creationId xmlns:a16="http://schemas.microsoft.com/office/drawing/2014/main" id="{C2329721-FEE9-C4AE-62C4-2C3A9B46D06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18</a:t>
            </a:fld>
            <a:endParaRPr lang="en-GB" dirty="0"/>
          </a:p>
        </p:txBody>
      </p:sp>
    </p:spTree>
    <p:extLst>
      <p:ext uri="{BB962C8B-B14F-4D97-AF65-F5344CB8AC3E}">
        <p14:creationId xmlns:p14="http://schemas.microsoft.com/office/powerpoint/2010/main" val="55851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311700" y="606052"/>
            <a:ext cx="8520600" cy="36310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3200" dirty="0">
                <a:solidFill>
                  <a:schemeClr val="tx1"/>
                </a:solidFill>
              </a:rPr>
              <a:t>Grieving is as natural as</a:t>
            </a:r>
          </a:p>
          <a:p>
            <a:pPr marL="0" lvl="0" indent="0" algn="ctr" rtl="0">
              <a:spcBef>
                <a:spcPts val="0"/>
              </a:spcBef>
              <a:spcAft>
                <a:spcPts val="0"/>
              </a:spcAft>
              <a:buNone/>
            </a:pPr>
            <a:r>
              <a:rPr lang="en-GB" sz="3200" dirty="0">
                <a:solidFill>
                  <a:schemeClr val="tx1"/>
                </a:solidFill>
              </a:rPr>
              <a:t>crying when you are hurt,</a:t>
            </a:r>
          </a:p>
          <a:p>
            <a:pPr marL="0" lvl="0" indent="0" algn="ctr" rtl="0">
              <a:spcBef>
                <a:spcPts val="0"/>
              </a:spcBef>
              <a:spcAft>
                <a:spcPts val="0"/>
              </a:spcAft>
              <a:buNone/>
            </a:pPr>
            <a:r>
              <a:rPr lang="en-GB" sz="3200" dirty="0">
                <a:solidFill>
                  <a:schemeClr val="tx1"/>
                </a:solidFill>
              </a:rPr>
              <a:t>sleeping when you are tired,</a:t>
            </a:r>
          </a:p>
          <a:p>
            <a:pPr marL="0" lvl="0" indent="0" algn="ctr" rtl="0">
              <a:spcBef>
                <a:spcPts val="0"/>
              </a:spcBef>
              <a:spcAft>
                <a:spcPts val="0"/>
              </a:spcAft>
              <a:buNone/>
            </a:pPr>
            <a:r>
              <a:rPr lang="en-GB" sz="3200" dirty="0">
                <a:solidFill>
                  <a:schemeClr val="tx1"/>
                </a:solidFill>
              </a:rPr>
              <a:t>eating when you are hungry,</a:t>
            </a:r>
          </a:p>
          <a:p>
            <a:pPr marL="0" lvl="0" indent="0" algn="ctr" rtl="0">
              <a:spcBef>
                <a:spcPts val="0"/>
              </a:spcBef>
              <a:spcAft>
                <a:spcPts val="0"/>
              </a:spcAft>
              <a:buNone/>
            </a:pPr>
            <a:r>
              <a:rPr lang="en-GB" sz="3200" dirty="0">
                <a:solidFill>
                  <a:schemeClr val="tx1"/>
                </a:solidFill>
              </a:rPr>
              <a:t>or sneezing when your nose itches.</a:t>
            </a:r>
          </a:p>
          <a:p>
            <a:pPr marL="0" lvl="0" indent="0" algn="ctr" rtl="0">
              <a:spcBef>
                <a:spcPts val="0"/>
              </a:spcBef>
              <a:spcAft>
                <a:spcPts val="0"/>
              </a:spcAft>
              <a:buNone/>
            </a:pPr>
            <a:r>
              <a:rPr lang="en-GB" sz="3200" dirty="0">
                <a:solidFill>
                  <a:schemeClr val="tx1"/>
                </a:solidFill>
              </a:rPr>
              <a:t>It’s nature’s way of healing a broken heart.</a:t>
            </a:r>
          </a:p>
          <a:p>
            <a:pPr marL="0" lvl="0" indent="0" algn="ctr" rtl="0">
              <a:spcBef>
                <a:spcPts val="0"/>
              </a:spcBef>
              <a:spcAft>
                <a:spcPts val="0"/>
              </a:spcAft>
              <a:buNone/>
            </a:pPr>
            <a:endParaRPr sz="2800" dirty="0">
              <a:latin typeface="Comic Sans MS" panose="030F0902030302020204" pitchFamily="66" charset="0"/>
            </a:endParaRPr>
          </a:p>
        </p:txBody>
      </p:sp>
      <p:sp>
        <p:nvSpPr>
          <p:cNvPr id="136" name="Google Shape;136;p26"/>
          <p:cNvSpPr txBox="1"/>
          <p:nvPr/>
        </p:nvSpPr>
        <p:spPr>
          <a:xfrm>
            <a:off x="4572000" y="4399525"/>
            <a:ext cx="4174808"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latin typeface="Comic Sans MS" panose="030F0902030302020204" pitchFamily="66" charset="0"/>
              </a:rPr>
              <a:t>Doug Manning, </a:t>
            </a:r>
            <a:r>
              <a:rPr lang="en-GB" sz="1200" i="1" dirty="0">
                <a:latin typeface="Comic Sans MS" panose="030F0902030302020204" pitchFamily="66" charset="0"/>
              </a:rPr>
              <a:t>Don’t Take My Grief Away From Me.</a:t>
            </a:r>
            <a:endParaRPr sz="1200" dirty="0">
              <a:latin typeface="Comic Sans MS" panose="030F0902030302020204" pitchFamily="66" charset="0"/>
            </a:endParaRPr>
          </a:p>
        </p:txBody>
      </p:sp>
      <p:sp>
        <p:nvSpPr>
          <p:cNvPr id="2" name="Slide Number Placeholder 1">
            <a:extLst>
              <a:ext uri="{FF2B5EF4-FFF2-40B4-BE49-F238E27FC236}">
                <a16:creationId xmlns:a16="http://schemas.microsoft.com/office/drawing/2014/main" id="{5CEF5BEF-256C-A0BC-A8A2-3239CC40DA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19</a:t>
            </a:fld>
            <a:endParaRPr lang="en-GB" dirty="0"/>
          </a:p>
        </p:txBody>
      </p:sp>
    </p:spTree>
    <p:extLst>
      <p:ext uri="{BB962C8B-B14F-4D97-AF65-F5344CB8AC3E}">
        <p14:creationId xmlns:p14="http://schemas.microsoft.com/office/powerpoint/2010/main" val="8472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56074" y="1830475"/>
            <a:ext cx="4045200" cy="1482300"/>
          </a:xfrm>
        </p:spPr>
        <p:txBody>
          <a:bodyPr spcFirstLastPara="1" wrap="square" lIns="91425" tIns="91425" rIns="91425" bIns="91425" anchor="ctr" anchorCtr="0">
            <a:normAutofit/>
          </a:bodyPr>
          <a:lstStyle/>
          <a:p>
            <a:pPr marL="0" lvl="0" indent="0" rtl="0">
              <a:spcBef>
                <a:spcPts val="0"/>
              </a:spcBef>
              <a:spcAft>
                <a:spcPts val="0"/>
              </a:spcAft>
              <a:buNone/>
            </a:pPr>
            <a:r>
              <a:rPr lang="en-GB" sz="3600" b="1" dirty="0">
                <a:latin typeface="Comic Sans MS" panose="030F0902030302020204" pitchFamily="66" charset="0"/>
              </a:rPr>
              <a:t>About</a:t>
            </a:r>
            <a:br>
              <a:rPr lang="en-GB" sz="3600" b="1" dirty="0">
                <a:latin typeface="Comic Sans MS" panose="030F0902030302020204" pitchFamily="66" charset="0"/>
              </a:rPr>
            </a:br>
            <a:r>
              <a:rPr lang="en-GB" sz="3600" b="1" dirty="0">
                <a:latin typeface="Comic Sans MS" panose="030F0902030302020204" pitchFamily="66" charset="0"/>
              </a:rPr>
              <a:t>Grief Care</a:t>
            </a:r>
          </a:p>
        </p:txBody>
      </p:sp>
      <p:sp>
        <p:nvSpPr>
          <p:cNvPr id="68" name="Google Shape;68;p15"/>
          <p:cNvSpPr txBox="1">
            <a:spLocks noGrp="1"/>
          </p:cNvSpPr>
          <p:nvPr>
            <p:ph type="body" idx="2"/>
          </p:nvPr>
        </p:nvSpPr>
        <p:spPr>
          <a:xfrm>
            <a:off x="4910051" y="1"/>
            <a:ext cx="4045200" cy="5143499"/>
          </a:xfrm>
          <a:noFill/>
        </p:spPr>
        <p:txBody>
          <a:bodyPr spcFirstLastPara="1" wrap="square" lIns="91425" tIns="91425" rIns="91425" bIns="91425" anchor="ctr" anchorCtr="0">
            <a:normAutofit/>
          </a:bodyPr>
          <a:lstStyle/>
          <a:p>
            <a:pPr marL="401638" lvl="0" indent="-306388" rtl="0">
              <a:spcBef>
                <a:spcPts val="0"/>
              </a:spcBef>
              <a:spcAft>
                <a:spcPts val="600"/>
              </a:spcAft>
              <a:buSzPts val="1800"/>
              <a:buChar char="●"/>
            </a:pPr>
            <a:r>
              <a:rPr lang="en-GB" sz="2400" dirty="0">
                <a:solidFill>
                  <a:schemeClr val="tx1"/>
                </a:solidFill>
                <a:latin typeface="Comic Sans MS" panose="030F0902030302020204" pitchFamily="66" charset="0"/>
              </a:rPr>
              <a:t>Focus</a:t>
            </a:r>
          </a:p>
          <a:p>
            <a:pPr marL="401638" lvl="0" indent="-306388" rtl="0">
              <a:spcBef>
                <a:spcPts val="0"/>
              </a:spcBef>
              <a:spcAft>
                <a:spcPts val="600"/>
              </a:spcAft>
              <a:buSzPts val="1800"/>
              <a:buChar char="●"/>
            </a:pPr>
            <a:r>
              <a:rPr lang="en-GB" sz="2400" dirty="0">
                <a:solidFill>
                  <a:schemeClr val="tx1"/>
                </a:solidFill>
              </a:rPr>
              <a:t>Guidelines</a:t>
            </a:r>
          </a:p>
          <a:p>
            <a:pPr marL="401638" lvl="0" indent="-306388" rtl="0">
              <a:spcBef>
                <a:spcPts val="0"/>
              </a:spcBef>
              <a:spcAft>
                <a:spcPts val="600"/>
              </a:spcAft>
              <a:buSzPts val="1800"/>
              <a:buChar char="●"/>
            </a:pPr>
            <a:r>
              <a:rPr lang="en-GB" sz="2400" dirty="0">
                <a:solidFill>
                  <a:schemeClr val="tx1"/>
                </a:solidFill>
                <a:latin typeface="Comic Sans MS" panose="030F0902030302020204" pitchFamily="66" charset="0"/>
              </a:rPr>
              <a:t>Disclaimers</a:t>
            </a:r>
          </a:p>
          <a:p>
            <a:pPr marL="401638" lvl="0" indent="-306388" rtl="0">
              <a:spcBef>
                <a:spcPts val="0"/>
              </a:spcBef>
              <a:spcAft>
                <a:spcPts val="600"/>
              </a:spcAft>
              <a:buSzPts val="1800"/>
              <a:buChar char="●"/>
            </a:pPr>
            <a:r>
              <a:rPr lang="en-GB" sz="2400" dirty="0">
                <a:solidFill>
                  <a:schemeClr val="tx1"/>
                </a:solidFill>
              </a:rPr>
              <a:t>Attendance</a:t>
            </a:r>
          </a:p>
          <a:p>
            <a:pPr marL="401638" lvl="0" indent="-306388" rtl="0">
              <a:spcBef>
                <a:spcPts val="0"/>
              </a:spcBef>
              <a:spcAft>
                <a:spcPts val="600"/>
              </a:spcAft>
              <a:buSzPts val="1800"/>
              <a:buChar char="●"/>
            </a:pPr>
            <a:r>
              <a:rPr lang="en-GB" sz="2400" dirty="0">
                <a:solidFill>
                  <a:schemeClr val="tx1"/>
                </a:solidFill>
              </a:rPr>
              <a:t>Format of meetings</a:t>
            </a:r>
          </a:p>
        </p:txBody>
      </p:sp>
      <p:sp>
        <p:nvSpPr>
          <p:cNvPr id="2" name="Slide Number Placeholder 1">
            <a:extLst>
              <a:ext uri="{FF2B5EF4-FFF2-40B4-BE49-F238E27FC236}">
                <a16:creationId xmlns:a16="http://schemas.microsoft.com/office/drawing/2014/main" id="{C07196EA-3FCF-40C3-F6BC-BC1342D587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311700" y="1329753"/>
            <a:ext cx="8520600" cy="214375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3600" b="1" dirty="0">
                <a:solidFill>
                  <a:schemeClr val="tx1"/>
                </a:solidFill>
                <a:latin typeface="Comic Sans MS" panose="030F0902030302020204" pitchFamily="66" charset="0"/>
              </a:rPr>
              <a:t>So, are you going crazy,</a:t>
            </a:r>
          </a:p>
          <a:p>
            <a:pPr marL="0" lvl="0" indent="0" algn="ctr" rtl="0">
              <a:spcBef>
                <a:spcPts val="0"/>
              </a:spcBef>
              <a:spcAft>
                <a:spcPts val="0"/>
              </a:spcAft>
              <a:buNone/>
            </a:pPr>
            <a:r>
              <a:rPr lang="en-CA" sz="3600" b="1" dirty="0">
                <a:solidFill>
                  <a:schemeClr val="tx1"/>
                </a:solidFill>
                <a:latin typeface="Comic Sans MS" panose="030F0902030302020204" pitchFamily="66" charset="0"/>
              </a:rPr>
              <a:t>or is what you are experiencing</a:t>
            </a:r>
          </a:p>
          <a:p>
            <a:pPr marL="0" lvl="0" indent="0" algn="ctr" rtl="0">
              <a:spcBef>
                <a:spcPts val="0"/>
              </a:spcBef>
              <a:spcAft>
                <a:spcPts val="0"/>
              </a:spcAft>
              <a:buNone/>
            </a:pPr>
            <a:r>
              <a:rPr lang="en-CA" sz="3600" b="1" dirty="0">
                <a:solidFill>
                  <a:schemeClr val="tx1"/>
                </a:solidFill>
                <a:latin typeface="Comic Sans MS" panose="030F0902030302020204" pitchFamily="66" charset="0"/>
              </a:rPr>
              <a:t>normal in grief?</a:t>
            </a:r>
            <a:endParaRPr sz="3600" b="1" dirty="0">
              <a:solidFill>
                <a:schemeClr val="tx1"/>
              </a:solidFill>
              <a:latin typeface="Comic Sans MS" panose="030F0902030302020204" pitchFamily="66" charset="0"/>
            </a:endParaRPr>
          </a:p>
        </p:txBody>
      </p:sp>
      <p:sp>
        <p:nvSpPr>
          <p:cNvPr id="2" name="Slide Number Placeholder 1">
            <a:extLst>
              <a:ext uri="{FF2B5EF4-FFF2-40B4-BE49-F238E27FC236}">
                <a16:creationId xmlns:a16="http://schemas.microsoft.com/office/drawing/2014/main" id="{798C9EF9-F140-F9C1-AC9B-0EDC3A499E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dirty="0"/>
          </a:p>
        </p:txBody>
      </p:sp>
    </p:spTree>
    <p:extLst>
      <p:ext uri="{BB962C8B-B14F-4D97-AF65-F5344CB8AC3E}">
        <p14:creationId xmlns:p14="http://schemas.microsoft.com/office/powerpoint/2010/main" val="3443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65499" y="1500907"/>
            <a:ext cx="4045200" cy="2141436"/>
          </a:xfrm>
        </p:spPr>
        <p:txBody>
          <a:bodyPr spcFirstLastPara="1" wrap="square" lIns="91425" tIns="91425" rIns="91425" bIns="91425" anchor="b" anchorCtr="0">
            <a:noAutofit/>
          </a:bodyPr>
          <a:lstStyle/>
          <a:p>
            <a:pPr marL="0" lvl="0" indent="0" rtl="0">
              <a:lnSpc>
                <a:spcPct val="90000"/>
              </a:lnSpc>
              <a:spcBef>
                <a:spcPts val="0"/>
              </a:spcBef>
              <a:spcAft>
                <a:spcPts val="0"/>
              </a:spcAft>
              <a:buNone/>
            </a:pPr>
            <a:r>
              <a:rPr lang="en-CA" sz="3600" b="1" dirty="0">
                <a:latin typeface="Comic Sans MS" panose="030F0902030302020204" pitchFamily="66" charset="0"/>
              </a:rPr>
              <a:t>The question is not whether we will grieve, but how . . .</a:t>
            </a:r>
          </a:p>
        </p:txBody>
      </p:sp>
      <p:sp>
        <p:nvSpPr>
          <p:cNvPr id="149" name="Google Shape;149;p28"/>
          <p:cNvSpPr txBox="1">
            <a:spLocks noGrp="1"/>
          </p:cNvSpPr>
          <p:nvPr>
            <p:ph type="body" idx="2"/>
          </p:nvPr>
        </p:nvSpPr>
        <p:spPr>
          <a:xfrm>
            <a:off x="4833303" y="724075"/>
            <a:ext cx="3639155" cy="3695100"/>
          </a:xfrm>
        </p:spPr>
        <p:txBody>
          <a:bodyPr spcFirstLastPara="1" wrap="square" lIns="91425" tIns="91425" rIns="91425" bIns="91425" anchor="ctr" anchorCtr="0">
            <a:normAutofit/>
          </a:bodyPr>
          <a:lstStyle/>
          <a:p>
            <a:pPr marL="285750" indent="-285750">
              <a:lnSpc>
                <a:spcPct val="100000"/>
              </a:lnSpc>
              <a:spcBef>
                <a:spcPts val="600"/>
              </a:spcBef>
            </a:pPr>
            <a:r>
              <a:rPr lang="en-CA" sz="2400" dirty="0">
                <a:solidFill>
                  <a:schemeClr val="tx1"/>
                </a:solidFill>
                <a:latin typeface="Comic Sans MS" panose="030F0902030302020204" pitchFamily="66" charset="0"/>
              </a:rPr>
              <a:t>If we suppress our grief, it will in time re-surface and be far worse.</a:t>
            </a:r>
          </a:p>
          <a:p>
            <a:pPr marL="285750" indent="-285750">
              <a:lnSpc>
                <a:spcPct val="100000"/>
              </a:lnSpc>
              <a:spcBef>
                <a:spcPts val="600"/>
              </a:spcBef>
            </a:pPr>
            <a:endParaRPr lang="en-CA" sz="2400" dirty="0">
              <a:solidFill>
                <a:schemeClr val="tx1"/>
              </a:solidFill>
              <a:latin typeface="Comic Sans MS" panose="030F0902030302020204" pitchFamily="66" charset="0"/>
            </a:endParaRPr>
          </a:p>
          <a:p>
            <a:pPr marL="285750" indent="-285750">
              <a:lnSpc>
                <a:spcPct val="100000"/>
              </a:lnSpc>
              <a:spcBef>
                <a:spcPts val="600"/>
              </a:spcBef>
            </a:pPr>
            <a:r>
              <a:rPr lang="en-CA" sz="2400" dirty="0">
                <a:solidFill>
                  <a:schemeClr val="tx1"/>
                </a:solidFill>
                <a:latin typeface="Comic Sans MS" panose="030F0902030302020204" pitchFamily="66" charset="0"/>
              </a:rPr>
              <a:t>If we lean into it, if we do the work of grieving, we will heal.</a:t>
            </a:r>
          </a:p>
          <a:p>
            <a:pPr marL="0" indent="0">
              <a:spcAft>
                <a:spcPts val="1200"/>
              </a:spcAft>
              <a:buNone/>
            </a:pPr>
            <a:endParaRPr dirty="0"/>
          </a:p>
        </p:txBody>
      </p:sp>
      <p:sp>
        <p:nvSpPr>
          <p:cNvPr id="2" name="Slide Number Placeholder 1">
            <a:extLst>
              <a:ext uri="{FF2B5EF4-FFF2-40B4-BE49-F238E27FC236}">
                <a16:creationId xmlns:a16="http://schemas.microsoft.com/office/drawing/2014/main" id="{D5B53208-84C7-1A58-C273-4D8BED8A07C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21</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832148" y="1830600"/>
            <a:ext cx="3144429" cy="1482300"/>
          </a:xfrm>
        </p:spPr>
        <p:txBody>
          <a:bodyPr spcFirstLastPara="1" wrap="square" lIns="91425" tIns="91425" rIns="91425" bIns="91425" anchor="b" anchorCtr="0">
            <a:normAutofit/>
          </a:bodyPr>
          <a:lstStyle/>
          <a:p>
            <a:pPr marL="0" lvl="0" indent="0" rtl="0">
              <a:spcBef>
                <a:spcPts val="0"/>
              </a:spcBef>
              <a:spcAft>
                <a:spcPts val="0"/>
              </a:spcAft>
              <a:buNone/>
            </a:pPr>
            <a:r>
              <a:rPr lang="en-CA" sz="3600" b="1" dirty="0">
                <a:latin typeface="Comic Sans MS" panose="030F0902030302020204" pitchFamily="66" charset="0"/>
              </a:rPr>
              <a:t>How should we grieve?</a:t>
            </a:r>
          </a:p>
        </p:txBody>
      </p:sp>
      <p:sp>
        <p:nvSpPr>
          <p:cNvPr id="149" name="Google Shape;149;p28"/>
          <p:cNvSpPr txBox="1">
            <a:spLocks noGrp="1"/>
          </p:cNvSpPr>
          <p:nvPr>
            <p:ph type="body" idx="2"/>
          </p:nvPr>
        </p:nvSpPr>
        <p:spPr>
          <a:xfrm>
            <a:off x="4939500" y="316992"/>
            <a:ext cx="3837000" cy="4450080"/>
          </a:xfrm>
        </p:spPr>
        <p:txBody>
          <a:bodyPr spcFirstLastPara="1" wrap="square" lIns="91425" tIns="91425" rIns="91425" bIns="91425" anchor="ctr" anchorCtr="0">
            <a:normAutofit fontScale="62500" lnSpcReduction="20000"/>
          </a:bodyPr>
          <a:lstStyle/>
          <a:p>
            <a:pPr marL="285750" indent="-285750">
              <a:lnSpc>
                <a:spcPct val="120000"/>
              </a:lnSpc>
              <a:spcBef>
                <a:spcPts val="600"/>
              </a:spcBef>
            </a:pPr>
            <a:r>
              <a:rPr lang="en-CA" sz="3800" dirty="0">
                <a:solidFill>
                  <a:schemeClr val="tx1"/>
                </a:solidFill>
              </a:rPr>
              <a:t>What you are feeling isn’t just normal. It is necessary for healing.</a:t>
            </a:r>
          </a:p>
          <a:p>
            <a:pPr marL="285750" indent="-285750">
              <a:lnSpc>
                <a:spcPct val="120000"/>
              </a:lnSpc>
              <a:spcBef>
                <a:spcPts val="600"/>
              </a:spcBef>
            </a:pPr>
            <a:r>
              <a:rPr lang="en-CA" sz="3800" dirty="0">
                <a:solidFill>
                  <a:schemeClr val="tx1"/>
                </a:solidFill>
                <a:latin typeface="Comic Sans MS" panose="030F0902030302020204" pitchFamily="66" charset="0"/>
              </a:rPr>
              <a:t>There is no right or wrong way to grieve.</a:t>
            </a:r>
          </a:p>
          <a:p>
            <a:pPr marL="285750" indent="-285750">
              <a:lnSpc>
                <a:spcPct val="120000"/>
              </a:lnSpc>
              <a:spcBef>
                <a:spcPts val="600"/>
              </a:spcBef>
            </a:pPr>
            <a:r>
              <a:rPr lang="en-CA" sz="3800" dirty="0">
                <a:solidFill>
                  <a:schemeClr val="tx1"/>
                </a:solidFill>
                <a:latin typeface="Comic Sans MS" panose="030F0902030302020204" pitchFamily="66" charset="0"/>
              </a:rPr>
              <a:t>Time alone won’t heal us. We must do the work of grieving.</a:t>
            </a:r>
          </a:p>
        </p:txBody>
      </p:sp>
      <p:sp>
        <p:nvSpPr>
          <p:cNvPr id="2" name="Slide Number Placeholder 1">
            <a:extLst>
              <a:ext uri="{FF2B5EF4-FFF2-40B4-BE49-F238E27FC236}">
                <a16:creationId xmlns:a16="http://schemas.microsoft.com/office/drawing/2014/main" id="{5F010B1E-B810-F577-2611-5EB79BFD9AD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22</a:t>
            </a:fld>
            <a:endParaRPr lang="en-GB" dirty="0"/>
          </a:p>
        </p:txBody>
      </p:sp>
    </p:spTree>
    <p:extLst>
      <p:ext uri="{BB962C8B-B14F-4D97-AF65-F5344CB8AC3E}">
        <p14:creationId xmlns:p14="http://schemas.microsoft.com/office/powerpoint/2010/main" val="3171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11628" y="527052"/>
            <a:ext cx="3510618" cy="2526846"/>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20344" y="2051958"/>
            <a:ext cx="3984171" cy="2656114"/>
          </a:xfrm>
          <a:prstGeom prst="rect">
            <a:avLst/>
          </a:prstGeom>
        </p:spPr>
      </p:pic>
      <p:sp>
        <p:nvSpPr>
          <p:cNvPr id="2" name="Slide Number Placeholder 1">
            <a:extLst>
              <a:ext uri="{FF2B5EF4-FFF2-40B4-BE49-F238E27FC236}">
                <a16:creationId xmlns:a16="http://schemas.microsoft.com/office/drawing/2014/main" id="{00B37883-7A05-A2AC-C237-FF8B087D9E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dirty="0"/>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245685" y="685048"/>
            <a:ext cx="4045200" cy="1090110"/>
          </a:xfrm>
        </p:spPr>
        <p:txBody>
          <a:bodyPr spcFirstLastPara="1" vert="horz" wrap="square" lIns="91425" tIns="91425" rIns="91425" bIns="91425" rtlCol="0" anchor="b" anchorCtr="0">
            <a:noAutofit/>
          </a:bodyPr>
          <a:lstStyle/>
          <a:p>
            <a:r>
              <a:rPr lang="en-CA" sz="3600" b="1" dirty="0"/>
              <a:t>Journal</a:t>
            </a:r>
            <a:br>
              <a:rPr lang="en-CA" sz="3600" b="1" dirty="0"/>
            </a:br>
            <a:r>
              <a:rPr lang="en-CA" sz="3600" b="1" dirty="0"/>
              <a:t>assignment</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18136" y="2199930"/>
            <a:ext cx="3048000" cy="2258522"/>
          </a:xfrm>
          <a:prstGeom prst="rect">
            <a:avLst/>
          </a:prstGeom>
        </p:spPr>
      </p:pic>
      <p:sp>
        <p:nvSpPr>
          <p:cNvPr id="4" name="TextBox 3">
            <a:extLst>
              <a:ext uri="{FF2B5EF4-FFF2-40B4-BE49-F238E27FC236}">
                <a16:creationId xmlns:a16="http://schemas.microsoft.com/office/drawing/2014/main" id="{EA40006F-9948-AC92-7C98-B2E109D15F4A}"/>
              </a:ext>
            </a:extLst>
          </p:cNvPr>
          <p:cNvSpPr txBox="1"/>
          <p:nvPr/>
        </p:nvSpPr>
        <p:spPr>
          <a:xfrm>
            <a:off x="4853116" y="645658"/>
            <a:ext cx="4045199" cy="3447098"/>
          </a:xfrm>
          <a:prstGeom prst="rect">
            <a:avLst/>
          </a:prstGeom>
          <a:noFill/>
        </p:spPr>
        <p:txBody>
          <a:bodyPr wrap="square">
            <a:spAutoFit/>
          </a:bodyPr>
          <a:lstStyle/>
          <a:p>
            <a:pPr marL="457200" indent="-457200">
              <a:spcBef>
                <a:spcPts val="1200"/>
              </a:spcBef>
              <a:buFont typeface="+mj-lt"/>
              <a:buAutoNum type="arabicPeriod"/>
            </a:pPr>
            <a:r>
              <a:rPr lang="en-US" sz="2200" dirty="0">
                <a:latin typeface="Comic Sans MS" panose="030F0902030302020204" pitchFamily="66" charset="0"/>
              </a:rPr>
              <a:t>In your own words, write what you learned this week about </a:t>
            </a:r>
            <a:r>
              <a:rPr lang="en-US" sz="2200" i="1" dirty="0">
                <a:latin typeface="Comic Sans MS" panose="030F0902030302020204" pitchFamily="66" charset="0"/>
              </a:rPr>
              <a:t>your</a:t>
            </a:r>
            <a:r>
              <a:rPr lang="en-US" sz="2200" dirty="0">
                <a:latin typeface="Comic Sans MS" panose="030F0902030302020204" pitchFamily="66" charset="0"/>
              </a:rPr>
              <a:t> grief.</a:t>
            </a:r>
          </a:p>
          <a:p>
            <a:pPr marL="457200" indent="-457200">
              <a:spcBef>
                <a:spcPts val="1200"/>
              </a:spcBef>
              <a:buFont typeface="+mj-lt"/>
              <a:buAutoNum type="arabicPeriod"/>
            </a:pPr>
            <a:r>
              <a:rPr lang="en-US" sz="2200" dirty="0">
                <a:latin typeface="Comic Sans MS" panose="030F0902030302020204" pitchFamily="66" charset="0"/>
              </a:rPr>
              <a:t>Review </a:t>
            </a:r>
            <a:r>
              <a:rPr lang="en-US" sz="2200" i="1" dirty="0">
                <a:latin typeface="Comic Sans MS" panose="030F0902030302020204" pitchFamily="66" charset="0"/>
              </a:rPr>
              <a:t>Some typical responses to grief</a:t>
            </a:r>
            <a:r>
              <a:rPr lang="en-US" sz="2200" dirty="0">
                <a:latin typeface="Comic Sans MS" panose="030F0902030302020204" pitchFamily="66" charset="0"/>
              </a:rPr>
              <a:t>. Add other responses that come to mind.</a:t>
            </a:r>
            <a:endParaRPr lang="en-US" sz="2200" i="1" dirty="0">
              <a:latin typeface="Comic Sans MS" panose="030F0902030302020204" pitchFamily="66" charset="0"/>
            </a:endParaRPr>
          </a:p>
          <a:p>
            <a:pPr marL="457200" indent="-457200">
              <a:spcBef>
                <a:spcPts val="1200"/>
              </a:spcBef>
              <a:buFont typeface="+mj-lt"/>
              <a:buAutoNum type="arabicPeriod"/>
            </a:pPr>
            <a:r>
              <a:rPr lang="en-US" sz="2200" dirty="0">
                <a:latin typeface="Comic Sans MS" panose="030F0902030302020204" pitchFamily="66" charset="0"/>
              </a:rPr>
              <a:t>Write what you hope to learn in this series.</a:t>
            </a:r>
          </a:p>
        </p:txBody>
      </p:sp>
      <p:sp>
        <p:nvSpPr>
          <p:cNvPr id="2" name="Slide Number Placeholder 1">
            <a:extLst>
              <a:ext uri="{FF2B5EF4-FFF2-40B4-BE49-F238E27FC236}">
                <a16:creationId xmlns:a16="http://schemas.microsoft.com/office/drawing/2014/main" id="{94EF644F-1249-1C7F-2714-E8B85DB7E0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dirty="0"/>
          </a:p>
        </p:txBody>
      </p:sp>
    </p:spTree>
    <p:extLst>
      <p:ext uri="{BB962C8B-B14F-4D97-AF65-F5344CB8AC3E}">
        <p14:creationId xmlns:p14="http://schemas.microsoft.com/office/powerpoint/2010/main" val="374759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311700" y="1651238"/>
            <a:ext cx="8520600" cy="2038260"/>
          </a:xfrm>
        </p:spPr>
        <p:txBody>
          <a:bodyPr>
            <a:normAutofit fontScale="85000" lnSpcReduction="20000"/>
          </a:bodyPr>
          <a:lstStyle/>
          <a:p>
            <a:pPr marL="114300" indent="0" algn="ctr">
              <a:buNone/>
            </a:pPr>
            <a:r>
              <a:rPr lang="en-US" sz="2800" dirty="0">
                <a:solidFill>
                  <a:schemeClr val="tx1"/>
                </a:solidFill>
                <a:latin typeface="Comic Sans MS" panose="030F0902030302020204" pitchFamily="66" charset="0"/>
              </a:rPr>
              <a:t>Next week</a:t>
            </a:r>
          </a:p>
          <a:p>
            <a:pPr marL="114300" indent="0" algn="ctr">
              <a:buNone/>
            </a:pPr>
            <a:endParaRPr lang="en-US" sz="2400" dirty="0">
              <a:solidFill>
                <a:schemeClr val="tx1"/>
              </a:solidFill>
              <a:latin typeface="Comic Sans MS" panose="030F0902030302020204" pitchFamily="66" charset="0"/>
            </a:endParaRPr>
          </a:p>
          <a:p>
            <a:pPr marL="114300" indent="0" algn="ctr">
              <a:buNone/>
            </a:pPr>
            <a:r>
              <a:rPr lang="en-US" sz="4200" dirty="0">
                <a:solidFill>
                  <a:schemeClr val="tx1"/>
                </a:solidFill>
                <a:latin typeface="Comic Sans MS" panose="030F0902030302020204" pitchFamily="66" charset="0"/>
              </a:rPr>
              <a:t>What can I expect</a:t>
            </a:r>
          </a:p>
          <a:p>
            <a:pPr marL="114300" indent="0" algn="ctr">
              <a:buNone/>
            </a:pPr>
            <a:r>
              <a:rPr lang="en-US" sz="4200" dirty="0">
                <a:solidFill>
                  <a:schemeClr val="tx1"/>
                </a:solidFill>
                <a:latin typeface="Comic Sans MS" panose="030F0902030302020204" pitchFamily="66" charset="0"/>
              </a:rPr>
              <a:t>on the journey of grief?</a:t>
            </a:r>
          </a:p>
        </p:txBody>
      </p:sp>
      <p:sp>
        <p:nvSpPr>
          <p:cNvPr id="2" name="Slide Number Placeholder 1">
            <a:extLst>
              <a:ext uri="{FF2B5EF4-FFF2-40B4-BE49-F238E27FC236}">
                <a16:creationId xmlns:a16="http://schemas.microsoft.com/office/drawing/2014/main" id="{83F92D1E-E9D8-9FBD-F5CA-A7F49D0CAB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25</a:t>
            </a:fld>
            <a:endParaRPr lang="en-GB" dirty="0"/>
          </a:p>
        </p:txBody>
      </p:sp>
    </p:spTree>
    <p:extLst>
      <p:ext uri="{BB962C8B-B14F-4D97-AF65-F5344CB8AC3E}">
        <p14:creationId xmlns:p14="http://schemas.microsoft.com/office/powerpoint/2010/main" val="395106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311700" y="2002946"/>
            <a:ext cx="8520600" cy="14839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3600" dirty="0">
                <a:solidFill>
                  <a:schemeClr val="tx1"/>
                </a:solidFill>
                <a:latin typeface="Comic Sans MS" panose="030F0902030302020204" pitchFamily="66" charset="0"/>
              </a:rPr>
              <a:t>He who has no time to mourn</a:t>
            </a:r>
          </a:p>
          <a:p>
            <a:pPr marL="0" lvl="0" indent="0" algn="ctr" rtl="0">
              <a:spcBef>
                <a:spcPts val="0"/>
              </a:spcBef>
              <a:spcAft>
                <a:spcPts val="0"/>
              </a:spcAft>
              <a:buNone/>
            </a:pPr>
            <a:r>
              <a:rPr lang="en-CA" sz="3600" dirty="0">
                <a:solidFill>
                  <a:schemeClr val="tx1"/>
                </a:solidFill>
                <a:latin typeface="Comic Sans MS" panose="030F0902030302020204" pitchFamily="66" charset="0"/>
              </a:rPr>
              <a:t>has no time to mend.</a:t>
            </a:r>
            <a:endParaRPr sz="3600" dirty="0">
              <a:solidFill>
                <a:schemeClr val="tx1"/>
              </a:solidFill>
              <a:latin typeface="Comic Sans MS" panose="030F0902030302020204" pitchFamily="66" charset="0"/>
            </a:endParaRPr>
          </a:p>
        </p:txBody>
      </p:sp>
      <p:sp>
        <p:nvSpPr>
          <p:cNvPr id="136" name="Google Shape;136;p26"/>
          <p:cNvSpPr txBox="1"/>
          <p:nvPr/>
        </p:nvSpPr>
        <p:spPr>
          <a:xfrm>
            <a:off x="6812708" y="4493867"/>
            <a:ext cx="19341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latin typeface="Comic Sans MS" panose="030F0902030302020204" pitchFamily="66" charset="0"/>
              </a:rPr>
              <a:t>Anonymous.</a:t>
            </a:r>
            <a:endParaRPr sz="1200" dirty="0">
              <a:latin typeface="Comic Sans MS" panose="030F0902030302020204" pitchFamily="66" charset="0"/>
            </a:endParaRPr>
          </a:p>
        </p:txBody>
      </p:sp>
      <p:sp>
        <p:nvSpPr>
          <p:cNvPr id="2" name="Slide Number Placeholder 1">
            <a:extLst>
              <a:ext uri="{FF2B5EF4-FFF2-40B4-BE49-F238E27FC236}">
                <a16:creationId xmlns:a16="http://schemas.microsoft.com/office/drawing/2014/main" id="{0D7B91D8-BC90-2C9A-0A24-C79D60DA68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26</a:t>
            </a:fld>
            <a:endParaRPr lang="en-GB" dirty="0"/>
          </a:p>
        </p:txBody>
      </p:sp>
    </p:spTree>
    <p:extLst>
      <p:ext uri="{BB962C8B-B14F-4D97-AF65-F5344CB8AC3E}">
        <p14:creationId xmlns:p14="http://schemas.microsoft.com/office/powerpoint/2010/main" val="75484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159301" y="562709"/>
            <a:ext cx="4045200" cy="691660"/>
          </a:xfrm>
        </p:spPr>
        <p:txBody>
          <a:bodyPr spcFirstLastPara="1" wrap="square" lIns="91425" tIns="91425" rIns="91425" bIns="91425" anchor="ctr" anchorCtr="0">
            <a:normAutofit fontScale="90000"/>
          </a:bodyPr>
          <a:lstStyle/>
          <a:p>
            <a:pPr lvl="0">
              <a:spcBef>
                <a:spcPts val="600"/>
              </a:spcBef>
            </a:pPr>
            <a:br>
              <a:rPr lang="en-GB" sz="3600" dirty="0">
                <a:latin typeface="Comic Sans MS" panose="030F0902030302020204" pitchFamily="66" charset="0"/>
              </a:rPr>
            </a:br>
            <a:br>
              <a:rPr lang="en-GB" sz="3600" dirty="0"/>
            </a:br>
            <a:r>
              <a:rPr lang="en-GB" sz="4000" b="1" dirty="0"/>
              <a:t>Introductions . . .</a:t>
            </a:r>
            <a:br>
              <a:rPr lang="en-GB" sz="4000" b="1" dirty="0">
                <a:latin typeface="Comic Sans MS" panose="030F0902030302020204" pitchFamily="66" charset="0"/>
              </a:rPr>
            </a:br>
            <a:br>
              <a:rPr lang="en-GB" sz="4000" dirty="0">
                <a:latin typeface="Comic Sans MS" panose="030F0902030302020204" pitchFamily="66" charset="0"/>
              </a:rPr>
            </a:br>
            <a:endParaRPr lang="en-GB" sz="4000" dirty="0">
              <a:latin typeface="Comic Sans MS" panose="030F0902030302020204" pitchFamily="66" charset="0"/>
            </a:endParaRPr>
          </a:p>
        </p:txBody>
      </p:sp>
      <p:sp>
        <p:nvSpPr>
          <p:cNvPr id="6" name="TextBox 5">
            <a:extLst>
              <a:ext uri="{FF2B5EF4-FFF2-40B4-BE49-F238E27FC236}">
                <a16:creationId xmlns:a16="http://schemas.microsoft.com/office/drawing/2014/main" id="{CEB73922-D2AB-335D-7D61-3FF841D9C139}"/>
              </a:ext>
            </a:extLst>
          </p:cNvPr>
          <p:cNvSpPr txBox="1"/>
          <p:nvPr/>
        </p:nvSpPr>
        <p:spPr>
          <a:xfrm>
            <a:off x="441024" y="1443697"/>
            <a:ext cx="4045200" cy="2908489"/>
          </a:xfrm>
          <a:prstGeom prst="rect">
            <a:avLst/>
          </a:prstGeom>
          <a:noFill/>
        </p:spPr>
        <p:txBody>
          <a:bodyPr wrap="square" rtlCol="0">
            <a:spAutoFit/>
          </a:bodyPr>
          <a:lstStyle/>
          <a:p>
            <a:pPr>
              <a:spcBef>
                <a:spcPts val="600"/>
              </a:spcBef>
            </a:pPr>
            <a:r>
              <a:rPr lang="en-US" sz="2400" dirty="0">
                <a:latin typeface="Comic Sans MS" panose="030F0902030302020204" pitchFamily="66" charset="0"/>
              </a:rPr>
              <a:t>If comfortable, please briefly share:</a:t>
            </a:r>
          </a:p>
          <a:p>
            <a:pPr marL="285750" indent="-285750">
              <a:spcBef>
                <a:spcPts val="600"/>
              </a:spcBef>
              <a:buFont typeface="Arial" panose="020B0604020202020204" pitchFamily="34" charset="0"/>
              <a:buChar char="•"/>
            </a:pPr>
            <a:r>
              <a:rPr lang="en-US" sz="2400" dirty="0">
                <a:latin typeface="Comic Sans MS" panose="030F0902030302020204" pitchFamily="66" charset="0"/>
              </a:rPr>
              <a:t>your name,</a:t>
            </a:r>
          </a:p>
          <a:p>
            <a:pPr marL="285750" indent="-285750">
              <a:spcBef>
                <a:spcPts val="600"/>
              </a:spcBef>
              <a:buFont typeface="Arial" panose="020B0604020202020204" pitchFamily="34" charset="0"/>
              <a:buChar char="•"/>
            </a:pPr>
            <a:r>
              <a:rPr lang="en-US" sz="2400" dirty="0">
                <a:latin typeface="Comic Sans MS" panose="030F0902030302020204" pitchFamily="66" charset="0"/>
              </a:rPr>
              <a:t>your loss and when it occurred,</a:t>
            </a:r>
          </a:p>
          <a:p>
            <a:pPr marL="285750" indent="-285750">
              <a:spcBef>
                <a:spcPts val="600"/>
              </a:spcBef>
              <a:buFont typeface="Arial" panose="020B0604020202020204" pitchFamily="34" charset="0"/>
              <a:buChar char="•"/>
            </a:pPr>
            <a:r>
              <a:rPr lang="en-US" sz="2400" dirty="0">
                <a:latin typeface="Comic Sans MS" panose="030F0902030302020204" pitchFamily="66" charset="0"/>
              </a:rPr>
              <a:t>what you hope to learn during </a:t>
            </a:r>
            <a:r>
              <a:rPr lang="en-US" sz="2400" i="1" dirty="0">
                <a:latin typeface="Comic Sans MS" panose="030F0902030302020204" pitchFamily="66" charset="0"/>
              </a:rPr>
              <a:t>Grief Care</a:t>
            </a:r>
            <a:r>
              <a:rPr lang="en-US" sz="2400" dirty="0">
                <a:latin typeface="Comic Sans MS" panose="030F0902030302020204" pitchFamily="66" charset="0"/>
              </a:rPr>
              <a:t>.</a:t>
            </a:r>
          </a:p>
        </p:txBody>
      </p:sp>
      <p:pic>
        <p:nvPicPr>
          <p:cNvPr id="10" name="Picture 9">
            <a:extLst>
              <a:ext uri="{FF2B5EF4-FFF2-40B4-BE49-F238E27FC236}">
                <a16:creationId xmlns:a16="http://schemas.microsoft.com/office/drawing/2014/main" id="{4EB04FC6-E5A7-8751-C1A3-385E4236FF2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39501" y="1090248"/>
            <a:ext cx="3937000" cy="2667000"/>
          </a:xfrm>
          <a:prstGeom prst="rect">
            <a:avLst/>
          </a:prstGeom>
        </p:spPr>
      </p:pic>
      <p:sp>
        <p:nvSpPr>
          <p:cNvPr id="2" name="Slide Number Placeholder 1">
            <a:extLst>
              <a:ext uri="{FF2B5EF4-FFF2-40B4-BE49-F238E27FC236}">
                <a16:creationId xmlns:a16="http://schemas.microsoft.com/office/drawing/2014/main" id="{E0E3ACA4-4359-B077-7005-0ED01CCCD1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225932" y="86683"/>
            <a:ext cx="4045200" cy="1186787"/>
          </a:xfrm>
        </p:spPr>
        <p:txBody>
          <a:bodyPr spcFirstLastPara="1" wrap="square" lIns="91425" tIns="91425" rIns="91425" bIns="91425" anchor="ctr" anchorCtr="0">
            <a:normAutofit/>
          </a:bodyPr>
          <a:lstStyle/>
          <a:p>
            <a:pPr marL="0" lvl="0" indent="0" algn="l" rtl="0">
              <a:spcBef>
                <a:spcPts val="0"/>
              </a:spcBef>
              <a:spcAft>
                <a:spcPts val="0"/>
              </a:spcAft>
              <a:buNone/>
            </a:pPr>
            <a:r>
              <a:rPr lang="en-GB" sz="3600" b="1" dirty="0">
                <a:latin typeface="Comic Sans MS" panose="030F0902030302020204" pitchFamily="66" charset="0"/>
              </a:rPr>
              <a:t> Today . . .</a:t>
            </a:r>
          </a:p>
        </p:txBody>
      </p:sp>
      <p:sp>
        <p:nvSpPr>
          <p:cNvPr id="2" name="TextBox 1">
            <a:extLst>
              <a:ext uri="{FF2B5EF4-FFF2-40B4-BE49-F238E27FC236}">
                <a16:creationId xmlns:a16="http://schemas.microsoft.com/office/drawing/2014/main" id="{15BE82A9-3215-6F2D-DD6C-DF1053F658D4}"/>
              </a:ext>
            </a:extLst>
          </p:cNvPr>
          <p:cNvSpPr txBox="1"/>
          <p:nvPr/>
        </p:nvSpPr>
        <p:spPr>
          <a:xfrm>
            <a:off x="369783" y="1077804"/>
            <a:ext cx="3757498" cy="335476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a:latin typeface="Comic Sans MS" panose="030F0902030302020204" pitchFamily="66" charset="0"/>
              </a:rPr>
              <a:t>Am I going crazy?</a:t>
            </a:r>
          </a:p>
          <a:p>
            <a:pPr marL="285750" indent="-285750">
              <a:spcBef>
                <a:spcPts val="600"/>
              </a:spcBef>
              <a:buFont typeface="Arial" panose="020B0604020202020204" pitchFamily="34" charset="0"/>
              <a:buChar char="•"/>
            </a:pPr>
            <a:r>
              <a:rPr lang="en-US" sz="2400" dirty="0">
                <a:latin typeface="Comic Sans MS" panose="030F0902030302020204" pitchFamily="66" charset="0"/>
              </a:rPr>
              <a:t>What’s normal?</a:t>
            </a:r>
          </a:p>
          <a:p>
            <a:pPr marL="285750" indent="-285750">
              <a:spcBef>
                <a:spcPts val="600"/>
              </a:spcBef>
              <a:buFont typeface="Arial" panose="020B0604020202020204" pitchFamily="34" charset="0"/>
              <a:buChar char="•"/>
            </a:pPr>
            <a:r>
              <a:rPr lang="en-US" sz="2400" dirty="0">
                <a:latin typeface="Comic Sans MS" panose="030F0902030302020204" pitchFamily="66" charset="0"/>
              </a:rPr>
              <a:t>What’s not?</a:t>
            </a:r>
          </a:p>
          <a:p>
            <a:pPr marL="285750" indent="-285750">
              <a:spcBef>
                <a:spcPts val="600"/>
              </a:spcBef>
              <a:buFont typeface="Arial" panose="020B0604020202020204" pitchFamily="34" charset="0"/>
              <a:buChar char="•"/>
            </a:pPr>
            <a:r>
              <a:rPr lang="en-US" sz="2400" dirty="0">
                <a:latin typeface="Comic Sans MS" panose="030F0902030302020204" pitchFamily="66" charset="0"/>
              </a:rPr>
              <a:t>How does it affect us?</a:t>
            </a:r>
          </a:p>
          <a:p>
            <a:pPr marL="285750" indent="-285750">
              <a:spcBef>
                <a:spcPts val="600"/>
              </a:spcBef>
              <a:buFont typeface="Arial" panose="020B0604020202020204" pitchFamily="34" charset="0"/>
              <a:buChar char="•"/>
            </a:pPr>
            <a:r>
              <a:rPr lang="en-US" sz="2400" dirty="0">
                <a:latin typeface="Comic Sans MS" panose="030F0902030302020204" pitchFamily="66" charset="0"/>
              </a:rPr>
              <a:t>Why do we grieve?</a:t>
            </a:r>
          </a:p>
          <a:p>
            <a:pPr marL="285750" indent="-285750">
              <a:spcBef>
                <a:spcPts val="600"/>
              </a:spcBef>
              <a:buFont typeface="Arial" panose="020B0604020202020204" pitchFamily="34" charset="0"/>
              <a:buChar char="•"/>
            </a:pPr>
            <a:r>
              <a:rPr lang="en-US" sz="2400" dirty="0">
                <a:latin typeface="Comic Sans MS" panose="030F0902030302020204" pitchFamily="66" charset="0"/>
              </a:rPr>
              <a:t>What is grief?</a:t>
            </a:r>
          </a:p>
          <a:p>
            <a:pPr marL="285750" indent="-285750">
              <a:spcBef>
                <a:spcPts val="600"/>
              </a:spcBef>
              <a:buFont typeface="Arial" panose="020B0604020202020204" pitchFamily="34" charset="0"/>
              <a:buChar char="•"/>
            </a:pPr>
            <a:r>
              <a:rPr lang="en-US" sz="2400" dirty="0">
                <a:latin typeface="Comic Sans MS" panose="030F0902030302020204" pitchFamily="66" charset="0"/>
              </a:rPr>
              <a:t>How should we grieve?</a:t>
            </a:r>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2B35EF00-A6F9-DFF2-F5F2-A853DD8C89D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72000" y="0"/>
            <a:ext cx="4771292" cy="5143500"/>
          </a:xfrm>
          <a:prstGeom prst="rect">
            <a:avLst/>
          </a:prstGeom>
        </p:spPr>
      </p:pic>
      <p:sp>
        <p:nvSpPr>
          <p:cNvPr id="3" name="Slide Number Placeholder 2">
            <a:extLst>
              <a:ext uri="{FF2B5EF4-FFF2-40B4-BE49-F238E27FC236}">
                <a16:creationId xmlns:a16="http://schemas.microsoft.com/office/drawing/2014/main" id="{8BEF8805-53A9-7569-AF0B-58C717983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dirty="0"/>
              <a:t>Take 5</a:t>
            </a:r>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4572000" y="1"/>
            <a:ext cx="4572000" cy="5250305"/>
          </a:xfrm>
          <a:prstGeom prst="rect">
            <a:avLst/>
          </a:prstGeom>
        </p:spPr>
      </p:pic>
      <p:sp>
        <p:nvSpPr>
          <p:cNvPr id="2" name="Slide Number Placeholder 1">
            <a:extLst>
              <a:ext uri="{FF2B5EF4-FFF2-40B4-BE49-F238E27FC236}">
                <a16:creationId xmlns:a16="http://schemas.microsoft.com/office/drawing/2014/main" id="{825F5836-FCC6-CA8C-55F7-7E8600E511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dirty="0"/>
          </a:p>
        </p:txBody>
      </p:sp>
    </p:spTree>
    <p:extLst>
      <p:ext uri="{BB962C8B-B14F-4D97-AF65-F5344CB8AC3E}">
        <p14:creationId xmlns:p14="http://schemas.microsoft.com/office/powerpoint/2010/main" val="202897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7A2AF9-138B-29AF-F1F6-8C928EC11043}"/>
              </a:ext>
            </a:extLst>
          </p:cNvPr>
          <p:cNvSpPr>
            <a:spLocks noGrp="1"/>
          </p:cNvSpPr>
          <p:nvPr>
            <p:ph type="body" idx="2"/>
          </p:nvPr>
        </p:nvSpPr>
        <p:spPr/>
        <p:txBody>
          <a:bodyPr/>
          <a:lstStyle/>
          <a:p>
            <a:pPr marL="114300" indent="0">
              <a:buNone/>
            </a:pPr>
            <a:endParaRPr lang="en-US" dirty="0"/>
          </a:p>
        </p:txBody>
      </p:sp>
      <p:sp>
        <p:nvSpPr>
          <p:cNvPr id="6" name="TextBox 5">
            <a:extLst>
              <a:ext uri="{FF2B5EF4-FFF2-40B4-BE49-F238E27FC236}">
                <a16:creationId xmlns:a16="http://schemas.microsoft.com/office/drawing/2014/main" id="{9D8B0686-F575-8E51-E802-F982C97462BB}"/>
              </a:ext>
            </a:extLst>
          </p:cNvPr>
          <p:cNvSpPr txBox="1"/>
          <p:nvPr/>
        </p:nvSpPr>
        <p:spPr>
          <a:xfrm>
            <a:off x="159489" y="611321"/>
            <a:ext cx="4412511" cy="2277547"/>
          </a:xfrm>
          <a:prstGeom prst="rect">
            <a:avLst/>
          </a:prstGeom>
          <a:noFill/>
        </p:spPr>
        <p:txBody>
          <a:bodyPr wrap="square">
            <a:spAutoFit/>
          </a:bodyPr>
          <a:lstStyle/>
          <a:p>
            <a:pPr marL="114300" lvl="0">
              <a:spcBef>
                <a:spcPts val="600"/>
              </a:spcBef>
              <a:buSzPts val="1800"/>
            </a:pPr>
            <a:r>
              <a:rPr lang="en-GB" sz="3600" b="1" dirty="0">
                <a:latin typeface="Comic Sans MS" panose="030F0902030302020204" pitchFamily="66" charset="0"/>
              </a:rPr>
              <a:t>In your journal . . . </a:t>
            </a:r>
          </a:p>
          <a:p>
            <a:pPr marL="114300" lvl="0">
              <a:spcBef>
                <a:spcPts val="600"/>
              </a:spcBef>
              <a:buSzPts val="1800"/>
            </a:pPr>
            <a:endParaRPr lang="en-GB" sz="2400" dirty="0">
              <a:latin typeface="Comic Sans MS" panose="030F0902030302020204" pitchFamily="66" charset="0"/>
            </a:endParaRPr>
          </a:p>
          <a:p>
            <a:pPr marL="114300" lvl="0">
              <a:spcBef>
                <a:spcPts val="600"/>
              </a:spcBef>
              <a:buSzPts val="1800"/>
            </a:pPr>
            <a:r>
              <a:rPr lang="en-GB" sz="2400" dirty="0">
                <a:latin typeface="Comic Sans MS" panose="030F0902030302020204" pitchFamily="66" charset="0"/>
              </a:rPr>
              <a:t>Write as many adjectives as you can that describe your present grief.</a:t>
            </a:r>
          </a:p>
        </p:txBody>
      </p:sp>
      <p:pic>
        <p:nvPicPr>
          <p:cNvPr id="8" name="Picture 7" descr="Person writing with fountain pen">
            <a:extLst>
              <a:ext uri="{FF2B5EF4-FFF2-40B4-BE49-F238E27FC236}">
                <a16:creationId xmlns:a16="http://schemas.microsoft.com/office/drawing/2014/main" id="{DEC624D9-22A9-6203-8A4D-443393B3B535}"/>
              </a:ext>
            </a:extLst>
          </p:cNvPr>
          <p:cNvPicPr>
            <a:picLocks noChangeAspect="1"/>
          </p:cNvPicPr>
          <p:nvPr/>
        </p:nvPicPr>
        <p:blipFill>
          <a:blip r:embed="rId3"/>
          <a:stretch>
            <a:fillRect/>
          </a:stretch>
        </p:blipFill>
        <p:spPr>
          <a:xfrm>
            <a:off x="4572000" y="-74428"/>
            <a:ext cx="4872080" cy="5217928"/>
          </a:xfrm>
          <a:prstGeom prst="rect">
            <a:avLst/>
          </a:prstGeom>
        </p:spPr>
      </p:pic>
      <p:sp>
        <p:nvSpPr>
          <p:cNvPr id="2" name="Slide Number Placeholder 1">
            <a:extLst>
              <a:ext uri="{FF2B5EF4-FFF2-40B4-BE49-F238E27FC236}">
                <a16:creationId xmlns:a16="http://schemas.microsoft.com/office/drawing/2014/main" id="{4E49FECE-51B2-602C-EA19-694CD5A88F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6</a:t>
            </a:fld>
            <a:endParaRPr lang="en-GB" dirty="0"/>
          </a:p>
        </p:txBody>
      </p:sp>
    </p:spTree>
    <p:extLst>
      <p:ext uri="{BB962C8B-B14F-4D97-AF65-F5344CB8AC3E}">
        <p14:creationId xmlns:p14="http://schemas.microsoft.com/office/powerpoint/2010/main" val="160798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28980" y="480283"/>
            <a:ext cx="8317828"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b="1" dirty="0">
                <a:latin typeface="Comic Sans MS" panose="030F0902030302020204" pitchFamily="66" charset="0"/>
              </a:rPr>
              <a:t>Some common responses to grief . . .</a:t>
            </a:r>
            <a:endParaRPr sz="3600" b="1" dirty="0">
              <a:latin typeface="Comic Sans MS" panose="030F0902030302020204" pitchFamily="66" charset="0"/>
            </a:endParaRPr>
          </a:p>
        </p:txBody>
      </p:sp>
      <p:sp>
        <p:nvSpPr>
          <p:cNvPr id="93" name="Google Shape;93;p19"/>
          <p:cNvSpPr txBox="1">
            <a:spLocks noGrp="1"/>
          </p:cNvSpPr>
          <p:nvPr>
            <p:ph type="body" idx="1"/>
          </p:nvPr>
        </p:nvSpPr>
        <p:spPr>
          <a:xfrm>
            <a:off x="4572000" y="1350496"/>
            <a:ext cx="3484200" cy="3416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Lack of concentration</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Lack of emotion</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Lack of energy</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Loss of identity</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Physical symptoms</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Profound sorrow</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Relief</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Self-doubt</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Shock, disbelief</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Unrelenting tears</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Withdrawal from normal activities</a:t>
            </a:r>
            <a:endParaRPr dirty="0">
              <a:solidFill>
                <a:schemeClr val="tx1"/>
              </a:solidFill>
              <a:latin typeface="Comic Sans MS" panose="030F0902030302020204" pitchFamily="66" charset="0"/>
            </a:endParaRPr>
          </a:p>
        </p:txBody>
      </p:sp>
      <p:sp>
        <p:nvSpPr>
          <p:cNvPr id="92" name="Google Shape;92;p19"/>
          <p:cNvSpPr txBox="1">
            <a:spLocks noGrp="1"/>
          </p:cNvSpPr>
          <p:nvPr>
            <p:ph type="body" idx="4294967295"/>
          </p:nvPr>
        </p:nvSpPr>
        <p:spPr>
          <a:xfrm>
            <a:off x="489288" y="1246917"/>
            <a:ext cx="3484563" cy="34163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Anger</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Appetite changes</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Brain fog</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Fear</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Full of questions</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Gratitude</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Guilt, regret</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Hopelessness</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Increased energy</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Insomnia</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Irritability</a:t>
            </a:r>
            <a:endParaRPr dirty="0">
              <a:solidFill>
                <a:schemeClr val="tx1"/>
              </a:solidFill>
              <a:latin typeface="Comic Sans MS" panose="030F0902030302020204" pitchFamily="66" charset="0"/>
            </a:endParaRPr>
          </a:p>
          <a:p>
            <a:pPr marL="457200" lvl="0" indent="-342900" algn="l" rtl="0">
              <a:lnSpc>
                <a:spcPct val="100000"/>
              </a:lnSpc>
              <a:spcBef>
                <a:spcPts val="0"/>
              </a:spcBef>
              <a:spcAft>
                <a:spcPts val="0"/>
              </a:spcAft>
              <a:buSzPts val="1800"/>
              <a:buChar char="●"/>
            </a:pPr>
            <a:r>
              <a:rPr lang="en-GB" dirty="0">
                <a:solidFill>
                  <a:schemeClr val="tx1"/>
                </a:solidFill>
                <a:latin typeface="Comic Sans MS" panose="030F0902030302020204" pitchFamily="66" charset="0"/>
              </a:rPr>
              <a:t>Joy</a:t>
            </a:r>
            <a:endParaRPr dirty="0">
              <a:solidFill>
                <a:schemeClr val="tx1"/>
              </a:solidFill>
              <a:latin typeface="Comic Sans MS" panose="030F0902030302020204" pitchFamily="66" charset="0"/>
            </a:endParaRPr>
          </a:p>
        </p:txBody>
      </p:sp>
      <p:sp>
        <p:nvSpPr>
          <p:cNvPr id="2" name="Slide Number Placeholder 1">
            <a:extLst>
              <a:ext uri="{FF2B5EF4-FFF2-40B4-BE49-F238E27FC236}">
                <a16:creationId xmlns:a16="http://schemas.microsoft.com/office/drawing/2014/main" id="{953930F7-1B8B-6F1F-CAD4-DC73BD5D3F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7</a:t>
            </a:fld>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0" y="1830600"/>
            <a:ext cx="4396154" cy="1482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b="1" dirty="0">
                <a:latin typeface="Comic Sans MS" panose="030F0902030302020204" pitchFamily="66" charset="0"/>
              </a:rPr>
              <a:t>How some people describe grief . . .</a:t>
            </a:r>
            <a:endParaRPr b="1" dirty="0">
              <a:latin typeface="Comic Sans MS" panose="030F0902030302020204" pitchFamily="66" charset="0"/>
            </a:endParaRPr>
          </a:p>
        </p:txBody>
      </p:sp>
      <p:pic>
        <p:nvPicPr>
          <p:cNvPr id="18" name="Picture 17" descr="Black and white close-up of person's nose, eyes, and forehead looking to the side with hand resting on head">
            <a:extLst>
              <a:ext uri="{FF2B5EF4-FFF2-40B4-BE49-F238E27FC236}">
                <a16:creationId xmlns:a16="http://schemas.microsoft.com/office/drawing/2014/main" id="{D2C146E5-8935-56D4-E306-0B8FEF548AB4}"/>
              </a:ext>
            </a:extLst>
          </p:cNvPr>
          <p:cNvPicPr>
            <a:picLocks noChangeAspect="1"/>
          </p:cNvPicPr>
          <p:nvPr/>
        </p:nvPicPr>
        <p:blipFill>
          <a:blip r:embed="rId3"/>
          <a:stretch>
            <a:fillRect/>
          </a:stretch>
        </p:blipFill>
        <p:spPr>
          <a:xfrm>
            <a:off x="4572000" y="-25400"/>
            <a:ext cx="4828627" cy="5168900"/>
          </a:xfrm>
          <a:prstGeom prst="rect">
            <a:avLst/>
          </a:prstGeom>
        </p:spPr>
      </p:pic>
      <p:sp>
        <p:nvSpPr>
          <p:cNvPr id="2" name="Slide Number Placeholder 1">
            <a:extLst>
              <a:ext uri="{FF2B5EF4-FFF2-40B4-BE49-F238E27FC236}">
                <a16:creationId xmlns:a16="http://schemas.microsoft.com/office/drawing/2014/main" id="{75F6EDDC-18B2-021D-A27A-53B8730492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8</a:t>
            </a:fld>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5" name="Online Media 2" descr="Ocean Waves Relaxation 10 Hours | Soothing Waves Crashing on Beach | White Noise for Sleep">
            <a:hlinkClick r:id="" action="ppaction://media"/>
            <a:extLst>
              <a:ext uri="{FF2B5EF4-FFF2-40B4-BE49-F238E27FC236}">
                <a16:creationId xmlns:a16="http://schemas.microsoft.com/office/drawing/2014/main" id="{C8F6CCF7-2979-4A04-A212-71B5E786C7A8}"/>
              </a:ext>
            </a:extLst>
          </p:cNvPr>
          <p:cNvPicPr>
            <a:picLocks noRot="1" noChangeAspect="1"/>
          </p:cNvPicPr>
          <p:nvPr>
            <a:videoFile r:link="rId1"/>
          </p:nvPr>
        </p:nvPicPr>
        <p:blipFill>
          <a:blip r:embed="rId4"/>
          <a:stretch>
            <a:fillRect/>
          </a:stretch>
        </p:blipFill>
        <p:spPr>
          <a:xfrm>
            <a:off x="-59240" y="0"/>
            <a:ext cx="4646428" cy="5143500"/>
          </a:xfrm>
          <a:prstGeom prst="rect">
            <a:avLst/>
          </a:prstGeom>
        </p:spPr>
      </p:pic>
      <p:sp>
        <p:nvSpPr>
          <p:cNvPr id="2" name="TextBox 1">
            <a:extLst>
              <a:ext uri="{FF2B5EF4-FFF2-40B4-BE49-F238E27FC236}">
                <a16:creationId xmlns:a16="http://schemas.microsoft.com/office/drawing/2014/main" id="{264C44AE-B530-A25B-20AA-0DB8EC110B61}"/>
              </a:ext>
            </a:extLst>
          </p:cNvPr>
          <p:cNvSpPr txBox="1"/>
          <p:nvPr/>
        </p:nvSpPr>
        <p:spPr>
          <a:xfrm>
            <a:off x="4572000" y="0"/>
            <a:ext cx="4646428" cy="5432256"/>
          </a:xfrm>
          <a:prstGeom prst="rect">
            <a:avLst/>
          </a:prstGeom>
          <a:solidFill>
            <a:schemeClr val="accent4">
              <a:lumMod val="40000"/>
              <a:lumOff val="60000"/>
            </a:schemeClr>
          </a:solidFill>
        </p:spPr>
        <p:txBody>
          <a:bodyPr wrap="square" rtlCol="0">
            <a:spAutoFit/>
          </a:bodyPr>
          <a:lstStyle/>
          <a:p>
            <a:pPr marL="6350" indent="0" algn="ctr">
              <a:spcBef>
                <a:spcPts val="600"/>
              </a:spcBef>
              <a:buNone/>
              <a:tabLst>
                <a:tab pos="176213" algn="l"/>
                <a:tab pos="352425" algn="l"/>
                <a:tab pos="528638" algn="l"/>
                <a:tab pos="704850" algn="l"/>
                <a:tab pos="882650" algn="l"/>
              </a:tabLst>
            </a:pPr>
            <a:endParaRPr lang="en-US" sz="2000" b="1" dirty="0">
              <a:solidFill>
                <a:srgbClr val="002060"/>
              </a:solidFill>
              <a:latin typeface="Comic Sans MS" panose="030F0902030302020204" pitchFamily="66" charset="0"/>
              <a:cs typeface="Times New Roman" panose="02020603050405020304" pitchFamily="18" charset="0"/>
            </a:endParaRPr>
          </a:p>
          <a:p>
            <a:pPr marL="6350" indent="0" algn="ctr">
              <a:spcBef>
                <a:spcPts val="600"/>
              </a:spcBef>
              <a:buNone/>
              <a:tabLst>
                <a:tab pos="176213" algn="l"/>
                <a:tab pos="352425" algn="l"/>
                <a:tab pos="528638" algn="l"/>
                <a:tab pos="704850" algn="l"/>
                <a:tab pos="882650" algn="l"/>
              </a:tabLst>
            </a:pPr>
            <a:endParaRPr lang="en-US" sz="2000" b="1" dirty="0">
              <a:solidFill>
                <a:srgbClr val="002060"/>
              </a:solidFill>
              <a:latin typeface="Comic Sans MS" panose="030F0902030302020204" pitchFamily="66" charset="0"/>
              <a:cs typeface="Times New Roman" panose="02020603050405020304" pitchFamily="18" charset="0"/>
            </a:endParaRPr>
          </a:p>
          <a:p>
            <a:pPr marL="6350" indent="0" algn="ctr">
              <a:spcBef>
                <a:spcPts val="600"/>
              </a:spcBef>
              <a:buNone/>
              <a:tabLst>
                <a:tab pos="176213" algn="l"/>
                <a:tab pos="352425" algn="l"/>
                <a:tab pos="528638" algn="l"/>
                <a:tab pos="704850" algn="l"/>
                <a:tab pos="882650" algn="l"/>
              </a:tabLst>
            </a:pPr>
            <a:endParaRPr lang="en-US" sz="2000" b="1" dirty="0">
              <a:solidFill>
                <a:srgbClr val="002060"/>
              </a:solidFill>
              <a:latin typeface="Comic Sans MS" panose="030F0902030302020204" pitchFamily="66" charset="0"/>
              <a:cs typeface="Times New Roman" panose="02020603050405020304" pitchFamily="18" charset="0"/>
            </a:endParaRP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Grief is like the ocean.</a:t>
            </a: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It is unpredictable.</a:t>
            </a: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It comes in waves,</a:t>
            </a: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ebbing and flowing.</a:t>
            </a: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Sometimes the water is calm,</a:t>
            </a:r>
          </a:p>
          <a:p>
            <a:pPr marL="6350" indent="0" algn="ctr">
              <a:spcBef>
                <a:spcPts val="600"/>
              </a:spcBef>
              <a:buNone/>
              <a:tabLst>
                <a:tab pos="176213" algn="l"/>
                <a:tab pos="352425" algn="l"/>
                <a:tab pos="528638" algn="l"/>
                <a:tab pos="704850" algn="l"/>
                <a:tab pos="882650" algn="l"/>
              </a:tabLst>
            </a:pPr>
            <a:r>
              <a:rPr lang="en-US" sz="2400" b="1" dirty="0">
                <a:solidFill>
                  <a:srgbClr val="002060"/>
                </a:solidFill>
                <a:latin typeface="Comic Sans MS" panose="030F0902030302020204" pitchFamily="66" charset="0"/>
                <a:cs typeface="Times New Roman" panose="02020603050405020304" pitchFamily="18" charset="0"/>
              </a:rPr>
              <a:t>and sometimes it is overwhelming.</a:t>
            </a:r>
          </a:p>
          <a:p>
            <a:pPr marL="6350" indent="0" algn="ctr">
              <a:spcBef>
                <a:spcPts val="600"/>
              </a:spcBef>
              <a:buNone/>
              <a:tabLst>
                <a:tab pos="176213" algn="l"/>
                <a:tab pos="352425" algn="l"/>
                <a:tab pos="528638" algn="l"/>
                <a:tab pos="704850" algn="l"/>
                <a:tab pos="882650" algn="l"/>
              </a:tabLst>
            </a:pPr>
            <a:endParaRPr lang="en-US" sz="2400" b="1" dirty="0">
              <a:solidFill>
                <a:srgbClr val="002060"/>
              </a:solidFill>
              <a:latin typeface="Comic Sans MS" panose="030F0902030302020204" pitchFamily="66" charset="0"/>
              <a:cs typeface="Times New Roman" panose="02020603050405020304" pitchFamily="18" charset="0"/>
            </a:endParaRPr>
          </a:p>
          <a:p>
            <a:pPr marL="6350" indent="0" algn="ctr">
              <a:spcBef>
                <a:spcPts val="600"/>
              </a:spcBef>
              <a:buNone/>
              <a:tabLst>
                <a:tab pos="176213" algn="l"/>
                <a:tab pos="352425" algn="l"/>
                <a:tab pos="528638" algn="l"/>
                <a:tab pos="704850" algn="l"/>
                <a:tab pos="882650" algn="l"/>
              </a:tabLst>
            </a:pPr>
            <a:endParaRPr lang="en-US" sz="2000" b="1" dirty="0">
              <a:solidFill>
                <a:srgbClr val="002060"/>
              </a:solidFill>
              <a:latin typeface="Comic Sans MS" panose="030F0902030302020204" pitchFamily="66" charset="0"/>
              <a:cs typeface="Times New Roman" panose="02020603050405020304" pitchFamily="18" charset="0"/>
            </a:endParaRPr>
          </a:p>
          <a:p>
            <a:pPr marL="6350" indent="0" algn="ctr">
              <a:spcBef>
                <a:spcPts val="600"/>
              </a:spcBef>
              <a:buNone/>
              <a:tabLst>
                <a:tab pos="176213" algn="l"/>
                <a:tab pos="352425" algn="l"/>
                <a:tab pos="528638" algn="l"/>
                <a:tab pos="704850" algn="l"/>
                <a:tab pos="882650" algn="l"/>
              </a:tabLst>
            </a:pPr>
            <a:endParaRPr lang="en-US" sz="2000" b="1" dirty="0">
              <a:solidFill>
                <a:srgbClr val="002060"/>
              </a:solidFill>
              <a:latin typeface="Comic Sans MS" panose="030F0902030302020204" pitchFamily="66" charset="0"/>
              <a:cs typeface="Times New Roman" panose="02020603050405020304" pitchFamily="18" charset="0"/>
            </a:endParaRPr>
          </a:p>
        </p:txBody>
      </p:sp>
      <p:sp>
        <p:nvSpPr>
          <p:cNvPr id="4" name="Google Shape;124;p24">
            <a:extLst>
              <a:ext uri="{FF2B5EF4-FFF2-40B4-BE49-F238E27FC236}">
                <a16:creationId xmlns:a16="http://schemas.microsoft.com/office/drawing/2014/main" id="{99A44BB1-207C-89D7-DA7A-0355CA2DBE86}"/>
              </a:ext>
            </a:extLst>
          </p:cNvPr>
          <p:cNvSpPr txBox="1"/>
          <p:nvPr/>
        </p:nvSpPr>
        <p:spPr>
          <a:xfrm>
            <a:off x="7087058" y="4408071"/>
            <a:ext cx="1934100" cy="338524"/>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000" dirty="0">
                <a:latin typeface="Comic Sans MS" panose="030F0902030302020204" pitchFamily="66" charset="0"/>
              </a:rPr>
              <a:t>Vicki Harrison.</a:t>
            </a:r>
            <a:endParaRPr sz="1000" dirty="0">
              <a:latin typeface="Comic Sans MS" panose="030F0902030302020204" pitchFamily="66" charset="0"/>
            </a:endParaRPr>
          </a:p>
        </p:txBody>
      </p:sp>
      <p:sp>
        <p:nvSpPr>
          <p:cNvPr id="3" name="Slide Number Placeholder 2">
            <a:extLst>
              <a:ext uri="{FF2B5EF4-FFF2-40B4-BE49-F238E27FC236}">
                <a16:creationId xmlns:a16="http://schemas.microsoft.com/office/drawing/2014/main" id="{BCAFAFB2-1322-E07A-1F7F-1D5356E5C7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9</a:t>
            </a:fld>
            <a:endParaRPr lang="en-GB" dirty="0"/>
          </a:p>
        </p:txBody>
      </p:sp>
    </p:spTree>
    <p:extLst>
      <p:ext uri="{BB962C8B-B14F-4D97-AF65-F5344CB8AC3E}">
        <p14:creationId xmlns:p14="http://schemas.microsoft.com/office/powerpoint/2010/main" val="17542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display="0">
                  <p:stCondLst>
                    <p:cond delay="indefinite"/>
                  </p:stCondLst>
                </p:cTn>
                <p:tgtEl>
                  <p:spTgt spid="5"/>
                </p:tgtEl>
              </p:cMediaNode>
            </p:video>
          </p:childTnLst>
        </p:cTn>
      </p:par>
    </p:tnLst>
  </p:timing>
</p:sld>
</file>

<file path=ppt/theme/theme1.xml><?xml version="1.0" encoding="utf-8"?>
<a:theme xmlns:a="http://schemas.openxmlformats.org/drawingml/2006/main" name="Simple Light">
  <a:themeElements>
    <a:clrScheme name="GC Slide background">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10631</TotalTime>
  <Words>3257</Words>
  <Application>Microsoft Macintosh PowerPoint</Application>
  <PresentationFormat>On-screen Show (16:9)</PresentationFormat>
  <Paragraphs>561</Paragraphs>
  <Slides>26</Slides>
  <Notes>26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Comic Sans MS</vt:lpstr>
      <vt:lpstr>Times New Roman</vt:lpstr>
      <vt:lpstr>Simple Light</vt:lpstr>
      <vt:lpstr>Custom Design</vt:lpstr>
      <vt:lpstr>Welcome to Grief Care</vt:lpstr>
      <vt:lpstr>About Grief Care</vt:lpstr>
      <vt:lpstr>  Introductions . . .  </vt:lpstr>
      <vt:lpstr> Today . . .</vt:lpstr>
      <vt:lpstr>Take 5</vt:lpstr>
      <vt:lpstr>PowerPoint Presentation</vt:lpstr>
      <vt:lpstr>Some common responses to grief . . .</vt:lpstr>
      <vt:lpstr>How some people describe grief . . .</vt:lpstr>
      <vt:lpstr>PowerPoint Presentation</vt:lpstr>
      <vt:lpstr>PowerPoint Presentation</vt:lpstr>
      <vt:lpstr>PowerPoint Presentation</vt:lpstr>
      <vt:lpstr>How grief affects us . . .</vt:lpstr>
      <vt:lpstr>PowerPoint Presentation</vt:lpstr>
      <vt:lpstr>What we grieve . . .</vt:lpstr>
      <vt:lpstr>Grieving is not . . .</vt:lpstr>
      <vt:lpstr>What grieving is . . . </vt:lpstr>
      <vt:lpstr>PowerPoint Presentation</vt:lpstr>
      <vt:lpstr>PowerPoint Presentation</vt:lpstr>
      <vt:lpstr>PowerPoint Presentation</vt:lpstr>
      <vt:lpstr>PowerPoint Presentation</vt:lpstr>
      <vt:lpstr>The question is not whether we will grieve, but how . . .</vt:lpstr>
      <vt:lpstr>How should we grieve?</vt:lpstr>
      <vt:lpstr>PowerPoint Presentation</vt:lpstr>
      <vt:lpstr>Journal assignment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Grief Care</dc:title>
  <cp:lastModifiedBy>Ruth Whitt</cp:lastModifiedBy>
  <cp:revision>499</cp:revision>
  <cp:lastPrinted>2025-11-23T17:03:43Z</cp:lastPrinted>
  <dcterms:modified xsi:type="dcterms:W3CDTF">2025-11-23T19:27:33Z</dcterms:modified>
</cp:coreProperties>
</file>