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7" strictFirstAndLastChars="0" saveSubsetFonts="1" autoCompressPictures="0">
  <p:sldMasterIdLst>
    <p:sldMasterId id="2147483736" r:id="rId1"/>
  </p:sldMasterIdLst>
  <p:notesMasterIdLst>
    <p:notesMasterId r:id="rId34"/>
  </p:notesMasterIdLst>
  <p:handoutMasterIdLst>
    <p:handoutMasterId r:id="rId35"/>
  </p:handoutMasterIdLst>
  <p:sldIdLst>
    <p:sldId id="394" r:id="rId2"/>
    <p:sldId id="366" r:id="rId3"/>
    <p:sldId id="328" r:id="rId4"/>
    <p:sldId id="384" r:id="rId5"/>
    <p:sldId id="392" r:id="rId6"/>
    <p:sldId id="353" r:id="rId7"/>
    <p:sldId id="388" r:id="rId8"/>
    <p:sldId id="385" r:id="rId9"/>
    <p:sldId id="336" r:id="rId10"/>
    <p:sldId id="391" r:id="rId11"/>
    <p:sldId id="338" r:id="rId12"/>
    <p:sldId id="342" r:id="rId13"/>
    <p:sldId id="359" r:id="rId14"/>
    <p:sldId id="343" r:id="rId15"/>
    <p:sldId id="360" r:id="rId16"/>
    <p:sldId id="390" r:id="rId17"/>
    <p:sldId id="354" r:id="rId18"/>
    <p:sldId id="362" r:id="rId19"/>
    <p:sldId id="364" r:id="rId20"/>
    <p:sldId id="380" r:id="rId21"/>
    <p:sldId id="363" r:id="rId22"/>
    <p:sldId id="387" r:id="rId23"/>
    <p:sldId id="374" r:id="rId24"/>
    <p:sldId id="378" r:id="rId25"/>
    <p:sldId id="373" r:id="rId26"/>
    <p:sldId id="377" r:id="rId27"/>
    <p:sldId id="361" r:id="rId28"/>
    <p:sldId id="340" r:id="rId29"/>
    <p:sldId id="346" r:id="rId30"/>
    <p:sldId id="281" r:id="rId31"/>
    <p:sldId id="296" r:id="rId32"/>
    <p:sldId id="396"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790E"/>
    <a:srgbClr val="C8D2FF"/>
    <a:srgbClr val="FEF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9068"/>
    <p:restoredTop sz="93764"/>
  </p:normalViewPr>
  <p:slideViewPr>
    <p:cSldViewPr snapToGrid="0">
      <p:cViewPr varScale="1">
        <p:scale>
          <a:sx n="66" d="100"/>
          <a:sy n="66" d="100"/>
        </p:scale>
        <p:origin x="192" y="568"/>
      </p:cViewPr>
      <p:guideLst>
        <p:guide orient="horz" pos="1801"/>
        <p:guide pos="2857"/>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p:scale>
          <a:sx n="133" d="100"/>
          <a:sy n="133" d="100"/>
        </p:scale>
        <p:origin x="1152" y="-51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AE5350-41CD-CE64-88D1-6F65D2DDC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19150D-B350-AEE5-C812-7101F89939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ECABEF-80C7-6E41-9C04-5CD03EF13648}" type="datetimeFigureOut">
              <a:rPr lang="en-US" smtClean="0"/>
              <a:t>11/25/25</a:t>
            </a:fld>
            <a:endParaRPr lang="en-US"/>
          </a:p>
        </p:txBody>
      </p:sp>
      <p:sp>
        <p:nvSpPr>
          <p:cNvPr id="4" name="Footer Placeholder 3">
            <a:extLst>
              <a:ext uri="{FF2B5EF4-FFF2-40B4-BE49-F238E27FC236}">
                <a16:creationId xmlns:a16="http://schemas.microsoft.com/office/drawing/2014/main" id="{579BD0DF-82A8-1E64-46A4-98DFFED0A5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FEA093-2BDA-A6B9-340E-DECE3C51D2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10E169-F482-584D-B051-5F5C59728928}" type="slidenum">
              <a:rPr lang="en-US" smtClean="0"/>
              <a:t>‹#›</a:t>
            </a:fld>
            <a:endParaRPr lang="en-US"/>
          </a:p>
        </p:txBody>
      </p:sp>
    </p:spTree>
    <p:extLst>
      <p:ext uri="{BB962C8B-B14F-4D97-AF65-F5344CB8AC3E}">
        <p14:creationId xmlns:p14="http://schemas.microsoft.com/office/powerpoint/2010/main" val="6536103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09587" y="814386"/>
            <a:ext cx="2921001" cy="16430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 name="Slide Number Placeholder 6">
            <a:extLst>
              <a:ext uri="{FF2B5EF4-FFF2-40B4-BE49-F238E27FC236}">
                <a16:creationId xmlns:a16="http://schemas.microsoft.com/office/drawing/2014/main" id="{3C96380C-F12E-1C37-5AAA-9C7C716FDB1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8CB26-5097-1A4C-B1DA-B348C462C6AE}" type="slidenum">
              <a:rPr lang="en-US" smtClean="0"/>
              <a:t>‹#›</a:t>
            </a:fld>
            <a:endParaRPr lang="en-US"/>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L="323850" marR="0" lvl="0" indent="-296863" algn="l" rtl="0">
      <a:lnSpc>
        <a:spcPct val="100000"/>
      </a:lnSpc>
      <a:spcBef>
        <a:spcPts val="0"/>
      </a:spcBef>
      <a:spcAft>
        <a:spcPts val="0"/>
      </a:spcAft>
      <a:buClr>
        <a:srgbClr val="000000"/>
      </a:buClr>
      <a:buFontTx/>
      <a:buNone/>
      <a:tabLst/>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ancreaticcancerjourney.com/healing-tear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earcatcher.com/tear-bottles/tear-bottle-histor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568325" y="269875"/>
            <a:ext cx="2860675" cy="1609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Notes Placeholder 3">
            <a:extLst>
              <a:ext uri="{FF2B5EF4-FFF2-40B4-BE49-F238E27FC236}">
                <a16:creationId xmlns:a16="http://schemas.microsoft.com/office/drawing/2014/main" id="{A072D9CB-36E7-9E93-FFF7-338818457A98}"/>
              </a:ext>
            </a:extLst>
          </p:cNvPr>
          <p:cNvSpPr>
            <a:spLocks noGrp="1"/>
          </p:cNvSpPr>
          <p:nvPr>
            <p:ph type="body" idx="1"/>
          </p:nvPr>
        </p:nvSpPr>
        <p:spPr>
          <a:xfrm>
            <a:off x="568326" y="1879599"/>
            <a:ext cx="5721350" cy="6679785"/>
          </a:xfrm>
          <a:prstGeom prst="rect">
            <a:avLst/>
          </a:prstGeom>
        </p:spPr>
        <p:txBody>
          <a:bodyPr/>
          <a:lstStyle/>
          <a:p>
            <a:pPr marL="0" indent="-171450"/>
            <a:r>
              <a:rPr lang="en-US" sz="1200" b="1" dirty="0">
                <a:latin typeface="Times New Roman" panose="02020603050405020304" pitchFamily="18" charset="0"/>
                <a:cs typeface="Times New Roman" panose="02020603050405020304" pitchFamily="18" charset="0"/>
              </a:rPr>
              <a:t>~ 5 minutes</a:t>
            </a:r>
          </a:p>
          <a:p>
            <a:pPr marL="0" indent="-171450"/>
            <a:endParaRPr lang="en-US" sz="1200" b="1" dirty="0">
              <a:latin typeface="Times New Roman" panose="02020603050405020304" pitchFamily="18" charset="0"/>
              <a:cs typeface="Times New Roman" panose="02020603050405020304" pitchFamily="18" charset="0"/>
            </a:endParaRPr>
          </a:p>
          <a:p>
            <a:pPr marL="0" indent="-171450"/>
            <a:r>
              <a:rPr lang="en-US" b="1" i="1" u="sng" dirty="0"/>
              <a:t>Pre-</a:t>
            </a:r>
            <a:r>
              <a:rPr lang="en-US" b="1" i="1" u="sng" dirty="0" err="1"/>
              <a:t>meeeting</a:t>
            </a:r>
            <a:endParaRPr lang="en-US" sz="1200" b="1" i="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Take ketchup bottle and tear bottle</a:t>
            </a:r>
            <a:endParaRPr lang="en-US" i="1" dirty="0"/>
          </a:p>
          <a:p>
            <a:pPr marL="0" indent="-171450">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Have this slide on screen before participants arrive. </a:t>
            </a:r>
          </a:p>
          <a:p>
            <a:pPr marL="0" indent="-171450">
              <a:buFont typeface="Arial" panose="020B0604020202020204" pitchFamily="34" charset="0"/>
              <a:buChar char="•"/>
            </a:pPr>
            <a:r>
              <a:rPr lang="en-CA" i="1" dirty="0"/>
              <a:t>Play background music until meeting starts.</a:t>
            </a:r>
            <a:endParaRPr lang="en-US" sz="1200" i="1" dirty="0">
              <a:latin typeface="Times New Roman" panose="02020603050405020304" pitchFamily="18" charset="0"/>
              <a:cs typeface="Times New Roman" panose="02020603050405020304" pitchFamily="18" charset="0"/>
            </a:endParaRPr>
          </a:p>
          <a:p>
            <a:pPr marL="0" indent="-171450"/>
            <a:endParaRPr lang="en-US" dirty="0"/>
          </a:p>
          <a:p>
            <a:pPr marL="0" indent="-171450"/>
            <a:r>
              <a:rPr lang="en-US" b="1" u="sng" dirty="0"/>
              <a:t>Begin meeting</a:t>
            </a:r>
          </a:p>
          <a:p>
            <a:pPr marL="0" indent="-171450"/>
            <a:r>
              <a:rPr lang="en-US" sz="1200" i="1" dirty="0">
                <a:latin typeface="Times New Roman" panose="02020603050405020304" pitchFamily="18" charset="0"/>
                <a:cs typeface="Times New Roman" panose="02020603050405020304" pitchFamily="18" charset="0"/>
              </a:rPr>
              <a:t>Welcome everyone and acknowledge the courage it took to come.</a:t>
            </a:r>
          </a:p>
          <a:p>
            <a:pPr marL="0" indent="-171450"/>
            <a:endParaRPr lang="en-US" i="1" dirty="0"/>
          </a:p>
          <a:p>
            <a:pPr marL="0" indent="0">
              <a:buClr>
                <a:schemeClr val="tx1"/>
              </a:buClr>
            </a:pPr>
            <a:r>
              <a:rPr lang="en-US" i="1" dirty="0"/>
              <a:t>Collect registration and agreement forms from those that didn’t bring them last week.</a:t>
            </a:r>
          </a:p>
          <a:p>
            <a:pPr marL="0" indent="0">
              <a:buClr>
                <a:schemeClr val="tx1"/>
              </a:buClr>
            </a:pPr>
            <a:endParaRPr lang="en-US" sz="600" i="1" dirty="0"/>
          </a:p>
          <a:p>
            <a:pPr marL="0" indent="0">
              <a:buClr>
                <a:schemeClr val="tx1"/>
              </a:buClr>
            </a:pPr>
            <a:r>
              <a:rPr lang="en-US" i="1" dirty="0"/>
              <a:t>Collect registration/agreement forms from new participants.</a:t>
            </a:r>
          </a:p>
          <a:p>
            <a:pPr marL="0" indent="-171450"/>
            <a:endParaRPr lang="en-US" sz="1200" b="1" i="1" u="sng" dirty="0">
              <a:latin typeface="Times New Roman" panose="02020603050405020304" pitchFamily="18" charset="0"/>
              <a:cs typeface="Times New Roman" panose="02020603050405020304" pitchFamily="18" charset="0"/>
            </a:endParaRPr>
          </a:p>
          <a:p>
            <a:pPr marL="0" indent="-171450"/>
            <a:r>
              <a:rPr lang="en-US" sz="1200" i="1" dirty="0">
                <a:latin typeface="Times New Roman" panose="02020603050405020304" pitchFamily="18" charset="0"/>
                <a:cs typeface="Times New Roman" panose="02020603050405020304" pitchFamily="18" charset="0"/>
              </a:rPr>
              <a:t>If there are newcomers, </a:t>
            </a:r>
            <a:r>
              <a:rPr lang="en-US" i="1" dirty="0"/>
              <a:t>briefly summarize:</a:t>
            </a:r>
            <a:endParaRPr lang="en-US" sz="1200" i="1" dirty="0">
              <a:latin typeface="Times New Roman" panose="02020603050405020304" pitchFamily="18" charset="0"/>
              <a:cs typeface="Times New Roman" panose="02020603050405020304" pitchFamily="18" charset="0"/>
            </a:endParaRPr>
          </a:p>
          <a:p>
            <a:pPr marL="0" indent="-171450">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Focus</a:t>
            </a:r>
          </a:p>
          <a:p>
            <a:pPr marL="0" indent="-171450">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Goals</a:t>
            </a:r>
          </a:p>
          <a:p>
            <a:pPr marL="0" indent="-171450">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Attendance</a:t>
            </a:r>
          </a:p>
          <a:p>
            <a:pPr marL="0" indent="-171450">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Importance of completing weekly journal assignments</a:t>
            </a:r>
          </a:p>
          <a:p>
            <a:pPr marL="0" indent="0"/>
            <a:endParaRPr lang="en-US" i="1" dirty="0">
              <a:highlight>
                <a:srgbClr val="FFFF00"/>
              </a:highlight>
            </a:endParaRPr>
          </a:p>
          <a:p>
            <a:pPr marL="0" indent="0"/>
            <a:endParaRPr lang="en-US" sz="1200" i="1" dirty="0">
              <a:highlight>
                <a:srgbClr val="FFFF00"/>
              </a:highlight>
              <a:latin typeface="Times New Roman" panose="02020603050405020304" pitchFamily="18" charset="0"/>
              <a:cs typeface="Times New Roman" panose="02020603050405020304" pitchFamily="18" charset="0"/>
            </a:endParaRPr>
          </a:p>
          <a:p>
            <a:pPr marL="0" indent="0"/>
            <a:r>
              <a:rPr lang="en-US" sz="1200" dirty="0">
                <a:latin typeface="Times New Roman" panose="02020603050405020304" pitchFamily="18" charset="0"/>
                <a:cs typeface="Times New Roman" panose="02020603050405020304" pitchFamily="18" charset="0"/>
              </a:rPr>
              <a:t>As we begin this evening, we offer a brief prayer:</a:t>
            </a:r>
          </a:p>
          <a:p>
            <a:pPr marL="0" indent="0"/>
            <a:r>
              <a:rPr lang="en-US" i="1" dirty="0"/>
              <a:t>Jesus, we gather tonight again because each of us has experienced the death of someone we cared deeply about or otherwise. As we travel this unfamiliar pathway through our grief, we have questions about the past and fears about our present and our future. But you have promised to guide the steps of all those that trust in you. Help us to trust you on this journey. Amen.</a:t>
            </a:r>
            <a:endParaRPr lang="en-US" sz="1200" i="1" dirty="0">
              <a:latin typeface="Times New Roman" panose="02020603050405020304" pitchFamily="18" charset="0"/>
              <a:cs typeface="Times New Roman" panose="02020603050405020304" pitchFamily="18" charset="0"/>
            </a:endParaRPr>
          </a:p>
          <a:p>
            <a:pPr marL="0" indent="0"/>
            <a:endParaRPr lang="en-US" dirty="0"/>
          </a:p>
          <a:p>
            <a:pPr marL="368300" indent="-206375">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61925" indent="0"/>
            <a:endParaRPr lang="en-US" sz="1200" dirty="0">
              <a:latin typeface="Times New Roman" panose="02020603050405020304" pitchFamily="18"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9D4958E2-2370-A651-6E2C-E08A2305876B}"/>
              </a:ext>
            </a:extLst>
          </p:cNvPr>
          <p:cNvSpPr>
            <a:spLocks noGrp="1"/>
          </p:cNvSpPr>
          <p:nvPr>
            <p:ph type="sldNum" sz="quarter" idx="5"/>
          </p:nvPr>
        </p:nvSpPr>
        <p:spPr/>
        <p:txBody>
          <a:bodyPr/>
          <a:lstStyle/>
          <a:p>
            <a:fld id="{C0B8CB26-5097-1A4C-B1DA-B348C462C6AE}" type="slidenum">
              <a:rPr lang="en-US" smtClean="0"/>
              <a:t>27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6738" y="257175"/>
            <a:ext cx="2862262" cy="1609725"/>
          </a:xfrm>
        </p:spPr>
      </p:sp>
      <p:sp>
        <p:nvSpPr>
          <p:cNvPr id="3" name="Notes Placeholder 2"/>
          <p:cNvSpPr>
            <a:spLocks noGrp="1"/>
          </p:cNvSpPr>
          <p:nvPr>
            <p:ph type="body" idx="1"/>
          </p:nvPr>
        </p:nvSpPr>
        <p:spPr>
          <a:xfrm>
            <a:off x="566738" y="1873774"/>
            <a:ext cx="5789672" cy="6676459"/>
          </a:xfrm>
          <a:prstGeom prst="rect">
            <a:avLst/>
          </a:prstGeom>
        </p:spPr>
        <p:txBody>
          <a:bodyPr/>
          <a:lstStyle/>
          <a:p>
            <a:pPr marL="0"/>
            <a:r>
              <a:rPr lang="en-US" b="1" dirty="0"/>
              <a:t>~ 5 minutes</a:t>
            </a:r>
          </a:p>
          <a:p>
            <a:pPr marL="0"/>
            <a:endParaRPr lang="en-US" b="1" dirty="0"/>
          </a:p>
          <a:p>
            <a:pPr marL="0"/>
            <a:r>
              <a:rPr lang="en-US" i="1" dirty="0"/>
              <a:t>Read quote:</a:t>
            </a:r>
          </a:p>
          <a:p>
            <a:pPr lvl="1" algn="ctr"/>
            <a:r>
              <a:rPr lang="en-US" sz="1200" dirty="0">
                <a:latin typeface="Times New Roman" panose="02020603050405020304" pitchFamily="18" charset="0"/>
                <a:cs typeface="Times New Roman" panose="02020603050405020304" pitchFamily="18" charset="0"/>
              </a:rPr>
              <a:t>Each person’s grief is</a:t>
            </a:r>
          </a:p>
          <a:p>
            <a:pPr lvl="1" algn="ctr"/>
            <a:r>
              <a:rPr lang="en-US" sz="1200" dirty="0">
                <a:latin typeface="Times New Roman" panose="02020603050405020304" pitchFamily="18" charset="0"/>
                <a:cs typeface="Times New Roman" panose="02020603050405020304" pitchFamily="18" charset="0"/>
              </a:rPr>
              <a:t>like all other people’s grief;</a:t>
            </a:r>
          </a:p>
          <a:p>
            <a:pPr lvl="1" algn="ctr"/>
            <a:r>
              <a:rPr lang="en-US" sz="1200" dirty="0">
                <a:latin typeface="Times New Roman" panose="02020603050405020304" pitchFamily="18" charset="0"/>
                <a:cs typeface="Times New Roman" panose="02020603050405020304" pitchFamily="18" charset="0"/>
              </a:rPr>
              <a:t>like some other person’s grief; and</a:t>
            </a:r>
          </a:p>
          <a:p>
            <a:pPr lvl="1" algn="ctr"/>
            <a:r>
              <a:rPr lang="en-US" sz="1200" dirty="0">
                <a:latin typeface="Times New Roman" panose="02020603050405020304" pitchFamily="18" charset="0"/>
                <a:cs typeface="Times New Roman" panose="02020603050405020304" pitchFamily="18" charset="0"/>
              </a:rPr>
              <a:t>like no other person’s grief.</a:t>
            </a:r>
            <a:r>
              <a:rPr lang="en-US" sz="1200" baseline="30000" dirty="0">
                <a:latin typeface="Times New Roman" panose="02020603050405020304" pitchFamily="18" charset="0"/>
                <a:cs typeface="Times New Roman" panose="02020603050405020304" pitchFamily="18" charset="0"/>
              </a:rPr>
              <a:t>10</a:t>
            </a:r>
            <a:endParaRPr lang="en-US" sz="1200" dirty="0">
              <a:latin typeface="Times New Roman" panose="02020603050405020304" pitchFamily="18" charset="0"/>
              <a:cs typeface="Times New Roman" panose="02020603050405020304" pitchFamily="18" charset="0"/>
            </a:endParaRPr>
          </a:p>
          <a:p>
            <a:pPr lvl="1"/>
            <a:endParaRPr lang="en-US" sz="1200" i="1" dirty="0">
              <a:latin typeface="Times New Roman" panose="02020603050405020304" pitchFamily="18" charset="0"/>
              <a:cs typeface="Times New Roman" panose="02020603050405020304" pitchFamily="18" charset="0"/>
            </a:endParaRPr>
          </a:p>
          <a:p>
            <a:pPr lvl="1"/>
            <a:r>
              <a:rPr lang="en-US" sz="1200" i="1" dirty="0">
                <a:latin typeface="Times New Roman" panose="02020603050405020304" pitchFamily="18" charset="0"/>
                <a:cs typeface="Times New Roman" panose="02020603050405020304" pitchFamily="18" charset="0"/>
              </a:rPr>
              <a:t>Invite participants to comment on quote.</a:t>
            </a:r>
          </a:p>
          <a:p>
            <a:pPr marL="171450" lvl="1"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Does it make sense?</a:t>
            </a:r>
          </a:p>
          <a:p>
            <a:pPr marL="171450" lvl="1"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Have you found this to be true?</a:t>
            </a:r>
          </a:p>
          <a:p>
            <a:pPr marL="171450" lvl="1"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Have you wondered why your family members or circle of friends grieve differently this present loss?</a:t>
            </a: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lvl="1"/>
            <a:endParaRPr lang="en-US" sz="1200" dirty="0">
              <a:latin typeface="Times New Roman" panose="02020603050405020304" pitchFamily="18" charset="0"/>
              <a:cs typeface="Times New Roman" panose="02020603050405020304" pitchFamily="18" charset="0"/>
            </a:endParaRPr>
          </a:p>
          <a:p>
            <a:pPr marL="1714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1113" lvl="1" indent="176213">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11113" lvl="1" indent="176213"/>
            <a:r>
              <a:rPr lang="en-US" sz="1100" baseline="30000" dirty="0">
                <a:latin typeface="Times New Roman" panose="02020603050405020304" pitchFamily="18" charset="0"/>
                <a:cs typeface="Times New Roman" panose="02020603050405020304" pitchFamily="18" charset="0"/>
              </a:rPr>
              <a:t>10 </a:t>
            </a:r>
            <a:r>
              <a:rPr lang="en-US" sz="1100" dirty="0">
                <a:latin typeface="Times New Roman" panose="02020603050405020304" pitchFamily="18" charset="0"/>
                <a:cs typeface="Times New Roman" panose="02020603050405020304" pitchFamily="18" charset="0"/>
              </a:rPr>
              <a:t>J. William Worden, </a:t>
            </a:r>
            <a:r>
              <a:rPr lang="en-US" sz="1100" i="1" dirty="0">
                <a:latin typeface="Times New Roman" panose="02020603050405020304" pitchFamily="18" charset="0"/>
                <a:cs typeface="Times New Roman" panose="02020603050405020304" pitchFamily="18" charset="0"/>
              </a:rPr>
              <a:t>Grief Counselling and Grief Therapy. </a:t>
            </a:r>
            <a:r>
              <a:rPr lang="en-US" sz="1100" dirty="0">
                <a:latin typeface="Times New Roman" panose="02020603050405020304" pitchFamily="18" charset="0"/>
                <a:cs typeface="Times New Roman" panose="02020603050405020304" pitchFamily="18" charset="0"/>
              </a:rPr>
              <a:t>(London: Routledge, 2009), 8.</a:t>
            </a:r>
          </a:p>
          <a:p>
            <a:pPr lvl="1"/>
            <a:endParaRPr lang="en-US" b="1" dirty="0"/>
          </a:p>
        </p:txBody>
      </p:sp>
      <p:sp>
        <p:nvSpPr>
          <p:cNvPr id="4" name="Slide Number Placeholder 3">
            <a:extLst>
              <a:ext uri="{FF2B5EF4-FFF2-40B4-BE49-F238E27FC236}">
                <a16:creationId xmlns:a16="http://schemas.microsoft.com/office/drawing/2014/main" id="{6407BEE5-723F-B878-FB5A-B98B7E31D59F}"/>
              </a:ext>
            </a:extLst>
          </p:cNvPr>
          <p:cNvSpPr>
            <a:spLocks noGrp="1"/>
          </p:cNvSpPr>
          <p:nvPr>
            <p:ph type="sldNum" sz="quarter" idx="5"/>
          </p:nvPr>
        </p:nvSpPr>
        <p:spPr/>
        <p:txBody>
          <a:bodyPr/>
          <a:lstStyle/>
          <a:p>
            <a:fld id="{C0B8CB26-5097-1A4C-B1DA-B348C462C6AE}" type="slidenum">
              <a:rPr lang="en-US" smtClean="0"/>
              <a:t>36</a:t>
            </a:fld>
            <a:endParaRPr lang="en-US"/>
          </a:p>
        </p:txBody>
      </p:sp>
    </p:spTree>
    <p:extLst>
      <p:ext uri="{BB962C8B-B14F-4D97-AF65-F5344CB8AC3E}">
        <p14:creationId xmlns:p14="http://schemas.microsoft.com/office/powerpoint/2010/main" val="222243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6700"/>
            <a:ext cx="2860675" cy="1609725"/>
          </a:xfrm>
        </p:spPr>
      </p:sp>
      <p:sp>
        <p:nvSpPr>
          <p:cNvPr id="5" name="Notes Placeholder 4">
            <a:extLst>
              <a:ext uri="{FF2B5EF4-FFF2-40B4-BE49-F238E27FC236}">
                <a16:creationId xmlns:a16="http://schemas.microsoft.com/office/drawing/2014/main" id="{3C58ECDA-39FB-F440-1134-D3F4ECD37D92}"/>
              </a:ext>
            </a:extLst>
          </p:cNvPr>
          <p:cNvSpPr>
            <a:spLocks noGrp="1"/>
          </p:cNvSpPr>
          <p:nvPr>
            <p:ph type="body" idx="1"/>
          </p:nvPr>
        </p:nvSpPr>
        <p:spPr>
          <a:xfrm>
            <a:off x="568325" y="1876425"/>
            <a:ext cx="5721350" cy="3600450"/>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2 minutes</a:t>
            </a:r>
          </a:p>
          <a:p>
            <a:pPr marL="0"/>
            <a:endParaRPr lang="en-US" b="1" dirty="0"/>
          </a:p>
          <a:p>
            <a:pPr marL="0"/>
            <a:r>
              <a:rPr lang="en-US" dirty="0"/>
              <a:t>It means that t</a:t>
            </a:r>
            <a:r>
              <a:rPr lang="en-US" sz="1200" dirty="0">
                <a:latin typeface="Times New Roman" panose="02020603050405020304" pitchFamily="18" charset="0"/>
                <a:cs typeface="Times New Roman" panose="02020603050405020304" pitchFamily="18" charset="0"/>
              </a:rPr>
              <a:t>here is </a:t>
            </a:r>
            <a:r>
              <a:rPr lang="en-US" sz="1200" i="1" dirty="0">
                <a:latin typeface="Times New Roman" panose="02020603050405020304" pitchFamily="18" charset="0"/>
                <a:cs typeface="Times New Roman" panose="02020603050405020304" pitchFamily="18" charset="0"/>
              </a:rPr>
              <a:t>no one size fits all </a:t>
            </a:r>
            <a:r>
              <a:rPr lang="en-US" sz="1200" dirty="0">
                <a:latin typeface="Times New Roman" panose="02020603050405020304" pitchFamily="18" charset="0"/>
                <a:cs typeface="Times New Roman" panose="02020603050405020304" pitchFamily="18" charset="0"/>
              </a:rPr>
              <a:t>grieving instruction manual.</a:t>
            </a:r>
          </a:p>
          <a:p>
            <a:pPr marL="0"/>
            <a:endParaRPr lang="en-US" sz="1200" dirty="0">
              <a:latin typeface="Times New Roman" panose="02020603050405020304" pitchFamily="18" charset="0"/>
              <a:cs typeface="Times New Roman" panose="02020603050405020304" pitchFamily="18" charset="0"/>
            </a:endParaRPr>
          </a:p>
          <a:p>
            <a:pPr marL="0"/>
            <a:endParaRPr lang="en-US" dirty="0"/>
          </a:p>
          <a:p>
            <a:pPr marL="0"/>
            <a:r>
              <a:rPr lang="en-US" dirty="0"/>
              <a:t>In addition to the uniqueness of each of our griefs, w</a:t>
            </a:r>
            <a:r>
              <a:rPr lang="en-US" sz="1200" dirty="0">
                <a:latin typeface="Times New Roman" panose="02020603050405020304" pitchFamily="18" charset="0"/>
                <a:cs typeface="Times New Roman" panose="02020603050405020304" pitchFamily="18" charset="0"/>
              </a:rPr>
              <a:t>hat else can we expect on this journey? </a:t>
            </a:r>
          </a:p>
          <a:p>
            <a:pPr marL="0"/>
            <a:endParaRPr lang="en-US" dirty="0"/>
          </a:p>
        </p:txBody>
      </p:sp>
      <p:sp>
        <p:nvSpPr>
          <p:cNvPr id="4" name="Slide Number Placeholder 3">
            <a:extLst>
              <a:ext uri="{FF2B5EF4-FFF2-40B4-BE49-F238E27FC236}">
                <a16:creationId xmlns:a16="http://schemas.microsoft.com/office/drawing/2014/main" id="{4A8DBADA-16F7-8D53-C199-DEE5452AD7B9}"/>
              </a:ext>
            </a:extLst>
          </p:cNvPr>
          <p:cNvSpPr>
            <a:spLocks noGrp="1"/>
          </p:cNvSpPr>
          <p:nvPr>
            <p:ph type="sldNum" sz="quarter" idx="5"/>
          </p:nvPr>
        </p:nvSpPr>
        <p:spPr/>
        <p:txBody>
          <a:bodyPr/>
          <a:lstStyle/>
          <a:p>
            <a:fld id="{C0B8CB26-5097-1A4C-B1DA-B348C462C6AE}" type="slidenum">
              <a:rPr lang="en-US" smtClean="0"/>
              <a:t>37</a:t>
            </a:fld>
            <a:endParaRPr lang="en-US"/>
          </a:p>
        </p:txBody>
      </p:sp>
    </p:spTree>
    <p:extLst>
      <p:ext uri="{BB962C8B-B14F-4D97-AF65-F5344CB8AC3E}">
        <p14:creationId xmlns:p14="http://schemas.microsoft.com/office/powerpoint/2010/main" val="134406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3525"/>
            <a:ext cx="2860675" cy="1609725"/>
          </a:xfrm>
        </p:spPr>
      </p:sp>
      <p:sp>
        <p:nvSpPr>
          <p:cNvPr id="5" name="Notes Placeholder 4">
            <a:extLst>
              <a:ext uri="{FF2B5EF4-FFF2-40B4-BE49-F238E27FC236}">
                <a16:creationId xmlns:a16="http://schemas.microsoft.com/office/drawing/2014/main" id="{E81013EC-3947-CDCD-F146-EB56207BF84D}"/>
              </a:ext>
            </a:extLst>
          </p:cNvPr>
          <p:cNvSpPr>
            <a:spLocks noGrp="1"/>
          </p:cNvSpPr>
          <p:nvPr>
            <p:ph type="body" idx="1"/>
          </p:nvPr>
        </p:nvSpPr>
        <p:spPr>
          <a:xfrm>
            <a:off x="568325" y="1873250"/>
            <a:ext cx="5721350" cy="3600450"/>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2 minutes</a:t>
            </a:r>
          </a:p>
          <a:p>
            <a:pPr marL="0"/>
            <a:endParaRPr lang="en-US" b="1" dirty="0"/>
          </a:p>
          <a:p>
            <a:pPr marL="0"/>
            <a:r>
              <a:rPr lang="en-US" b="1" i="1" u="sng" dirty="0"/>
              <a:t>Show left side of slide only</a:t>
            </a:r>
          </a:p>
          <a:p>
            <a:pPr marL="0"/>
            <a:r>
              <a:rPr lang="en-US" sz="1200" dirty="0">
                <a:latin typeface="Times New Roman" panose="02020603050405020304" pitchFamily="18" charset="0"/>
                <a:cs typeface="Times New Roman" panose="02020603050405020304" pitchFamily="18" charset="0"/>
              </a:rPr>
              <a:t>Just as it took time for your relationship with your loved one to grow, so too grieving will take time. It takes time to learn to live without that person, to establish new routines, and perhaps even a new identity.</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Just like kids on a road trip, we ask </a:t>
            </a:r>
            <a:r>
              <a:rPr lang="en-US" sz="1200" i="1" dirty="0">
                <a:latin typeface="Times New Roman" panose="02020603050405020304" pitchFamily="18" charset="0"/>
                <a:cs typeface="Times New Roman" panose="02020603050405020304" pitchFamily="18" charset="0"/>
              </a:rPr>
              <a:t>how much longer? When will we/I get there?</a:t>
            </a:r>
            <a:r>
              <a:rPr lang="en-US" sz="1200" dirty="0">
                <a:latin typeface="Times New Roman" panose="02020603050405020304" pitchFamily="18" charset="0"/>
                <a:cs typeface="Times New Roman" panose="02020603050405020304" pitchFamily="18" charset="0"/>
              </a:rPr>
              <a:t> We might have been able to answer kids’ questions, but </a:t>
            </a:r>
            <a:r>
              <a:rPr lang="en-US" dirty="0"/>
              <a:t>in </a:t>
            </a:r>
            <a:r>
              <a:rPr lang="en-US" sz="1200" dirty="0">
                <a:latin typeface="Times New Roman" panose="02020603050405020304" pitchFamily="18" charset="0"/>
                <a:cs typeface="Times New Roman" panose="02020603050405020304" pitchFamily="18" charset="0"/>
              </a:rPr>
              <a:t>grief there is no answer-–we don’t know how long healing will take.</a:t>
            </a:r>
          </a:p>
          <a:p>
            <a:pPr marL="0"/>
            <a:endParaRPr lang="en-US" sz="1200" dirty="0">
              <a:latin typeface="Times New Roman" panose="02020603050405020304" pitchFamily="18" charset="0"/>
              <a:cs typeface="Times New Roman" panose="02020603050405020304" pitchFamily="18" charset="0"/>
            </a:endParaRPr>
          </a:p>
          <a:p>
            <a:pPr marL="0"/>
            <a:endParaRPr lang="en-US" sz="1200" b="1" dirty="0">
              <a:latin typeface="Times New Roman" panose="02020603050405020304" pitchFamily="18" charset="0"/>
              <a:cs typeface="Times New Roman" panose="02020603050405020304" pitchFamily="18" charset="0"/>
            </a:endParaRPr>
          </a:p>
          <a:p>
            <a:pPr marL="0"/>
            <a:r>
              <a:rPr lang="en-US" sz="1200" b="1" i="1" u="sng" dirty="0">
                <a:latin typeface="Times New Roman" panose="02020603050405020304" pitchFamily="18" charset="0"/>
                <a:cs typeface="Times New Roman" panose="02020603050405020304" pitchFamily="18" charset="0"/>
              </a:rPr>
              <a:t>Reveal right side of slide</a:t>
            </a:r>
          </a:p>
          <a:p>
            <a:pPr marL="0"/>
            <a:r>
              <a:rPr lang="en-US" sz="1200" dirty="0">
                <a:latin typeface="Times New Roman" panose="02020603050405020304" pitchFamily="18" charset="0"/>
                <a:cs typeface="Times New Roman" panose="02020603050405020304" pitchFamily="18" charset="0"/>
              </a:rPr>
              <a:t>There are no drive-through windows where we can </a:t>
            </a:r>
            <a:r>
              <a:rPr lang="en-US" dirty="0"/>
              <a:t>pay for </a:t>
            </a:r>
            <a:r>
              <a:rPr lang="en-US" sz="1200" dirty="0">
                <a:latin typeface="Times New Roman" panose="02020603050405020304" pitchFamily="18" charset="0"/>
                <a:cs typeface="Times New Roman" panose="02020603050405020304" pitchFamily="18" charset="0"/>
              </a:rPr>
              <a:t>a </a:t>
            </a:r>
            <a:r>
              <a:rPr lang="en-US" sz="1200" i="1" dirty="0" err="1">
                <a:latin typeface="Times New Roman" panose="02020603050405020304" pitchFamily="18" charset="0"/>
                <a:cs typeface="Times New Roman" panose="02020603050405020304" pitchFamily="18" charset="0"/>
              </a:rPr>
              <a:t>Mc</a:t>
            </a:r>
            <a:r>
              <a:rPr lang="en-US" i="1" dirty="0" err="1"/>
              <a:t>H</a:t>
            </a:r>
            <a:r>
              <a:rPr lang="en-US" sz="1200" i="1" dirty="0" err="1">
                <a:latin typeface="Times New Roman" panose="02020603050405020304" pitchFamily="18" charset="0"/>
                <a:cs typeface="Times New Roman" panose="02020603050405020304" pitchFamily="18" charset="0"/>
              </a:rPr>
              <a:t>appy</a:t>
            </a:r>
            <a:r>
              <a:rPr lang="en-US" sz="1200" i="1" dirty="0">
                <a:latin typeface="Times New Roman" panose="02020603050405020304" pitchFamily="18" charset="0"/>
                <a:cs typeface="Times New Roman" panose="02020603050405020304" pitchFamily="18" charset="0"/>
              </a:rPr>
              <a:t> </a:t>
            </a:r>
            <a:r>
              <a:rPr lang="en-US" i="1" dirty="0"/>
              <a:t>M</a:t>
            </a:r>
            <a:r>
              <a:rPr lang="en-US" sz="1200" i="1" dirty="0">
                <a:latin typeface="Times New Roman" panose="02020603050405020304" pitchFamily="18" charset="0"/>
                <a:cs typeface="Times New Roman" panose="02020603050405020304" pitchFamily="18" charset="0"/>
              </a:rPr>
              <a:t>eal </a:t>
            </a:r>
            <a:r>
              <a:rPr lang="en-US" sz="1200" dirty="0">
                <a:latin typeface="Times New Roman" panose="02020603050405020304" pitchFamily="18" charset="0"/>
                <a:cs typeface="Times New Roman" panose="02020603050405020304" pitchFamily="18" charset="0"/>
              </a:rPr>
              <a:t>and be done with grieving. </a:t>
            </a:r>
          </a:p>
          <a:p>
            <a:pPr marL="0"/>
            <a:endParaRPr lang="en-US" dirty="0"/>
          </a:p>
        </p:txBody>
      </p:sp>
      <p:sp>
        <p:nvSpPr>
          <p:cNvPr id="4" name="Slide Number Placeholder 3">
            <a:extLst>
              <a:ext uri="{FF2B5EF4-FFF2-40B4-BE49-F238E27FC236}">
                <a16:creationId xmlns:a16="http://schemas.microsoft.com/office/drawing/2014/main" id="{B5071903-E6BE-CC4B-728A-6F4F8106C604}"/>
              </a:ext>
            </a:extLst>
          </p:cNvPr>
          <p:cNvSpPr>
            <a:spLocks noGrp="1"/>
          </p:cNvSpPr>
          <p:nvPr>
            <p:ph type="sldNum" sz="quarter" idx="5"/>
          </p:nvPr>
        </p:nvSpPr>
        <p:spPr/>
        <p:txBody>
          <a:bodyPr/>
          <a:lstStyle/>
          <a:p>
            <a:fld id="{C0B8CB26-5097-1A4C-B1DA-B348C462C6AE}" type="slidenum">
              <a:rPr lang="en-US" smtClean="0"/>
              <a:t>38</a:t>
            </a:fld>
            <a:endParaRPr lang="en-US"/>
          </a:p>
        </p:txBody>
      </p:sp>
    </p:spTree>
    <p:extLst>
      <p:ext uri="{BB962C8B-B14F-4D97-AF65-F5344CB8AC3E}">
        <p14:creationId xmlns:p14="http://schemas.microsoft.com/office/powerpoint/2010/main" val="423023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261938"/>
            <a:ext cx="2862263" cy="1609725"/>
          </a:xfrm>
        </p:spPr>
      </p:sp>
      <p:sp>
        <p:nvSpPr>
          <p:cNvPr id="5" name="Notes Placeholder 4">
            <a:extLst>
              <a:ext uri="{FF2B5EF4-FFF2-40B4-BE49-F238E27FC236}">
                <a16:creationId xmlns:a16="http://schemas.microsoft.com/office/drawing/2014/main" id="{A4B20261-7E1A-E356-9E8B-69DEC2A7889A}"/>
              </a:ext>
            </a:extLst>
          </p:cNvPr>
          <p:cNvSpPr>
            <a:spLocks noGrp="1"/>
          </p:cNvSpPr>
          <p:nvPr>
            <p:ph type="body" idx="1"/>
          </p:nvPr>
        </p:nvSpPr>
        <p:spPr>
          <a:xfrm>
            <a:off x="552449" y="1871662"/>
            <a:ext cx="5737225" cy="6702321"/>
          </a:xfrm>
          <a:prstGeom prst="rect">
            <a:avLst/>
          </a:prstGeom>
        </p:spPr>
        <p:txBody>
          <a:bodyPr/>
          <a:lstStyle/>
          <a:p>
            <a:r>
              <a:rPr lang="en-US" sz="1200" b="1" dirty="0">
                <a:latin typeface="Times New Roman" panose="02020603050405020304" pitchFamily="18" charset="0"/>
                <a:cs typeface="Times New Roman" panose="02020603050405020304" pitchFamily="18" charset="0"/>
              </a:rPr>
              <a:t>~ 2 minutes</a:t>
            </a:r>
          </a:p>
          <a:p>
            <a:endParaRPr lang="en-US" sz="1200" dirty="0">
              <a:latin typeface="Times New Roman" panose="02020603050405020304" pitchFamily="18" charset="0"/>
              <a:cs typeface="Times New Roman" panose="02020603050405020304" pitchFamily="18" charset="0"/>
            </a:endParaRPr>
          </a:p>
          <a:p>
            <a:pPr marL="6350" indent="0"/>
            <a:r>
              <a:rPr lang="en-US" sz="1200" dirty="0">
                <a:latin typeface="Times New Roman" panose="02020603050405020304" pitchFamily="18" charset="0"/>
                <a:cs typeface="Times New Roman" panose="02020603050405020304" pitchFamily="18" charset="0"/>
              </a:rPr>
              <a:t>It was long thought that grieving consisted of five stages––denial, anger, bargaining, depression, and finally acceptance. And furthermore, it was thought that people had to progress from one stage to the next to reach a new normal.</a:t>
            </a:r>
            <a:r>
              <a:rPr lang="en-US" sz="1200" baseline="30000" dirty="0">
                <a:latin typeface="Times New Roman" panose="02020603050405020304" pitchFamily="18" charset="0"/>
                <a:cs typeface="Times New Roman" panose="02020603050405020304" pitchFamily="18" charset="0"/>
              </a:rPr>
              <a:t>11</a:t>
            </a:r>
          </a:p>
          <a:p>
            <a:pPr marL="6350" indent="0"/>
            <a:endParaRPr lang="en-US" sz="1200" dirty="0">
              <a:latin typeface="Times New Roman" panose="02020603050405020304" pitchFamily="18" charset="0"/>
              <a:cs typeface="Times New Roman" panose="02020603050405020304" pitchFamily="18" charset="0"/>
            </a:endParaRPr>
          </a:p>
          <a:p>
            <a:pPr marL="6350" indent="0"/>
            <a:r>
              <a:rPr lang="en-US" sz="1200" dirty="0">
                <a:latin typeface="Times New Roman" panose="02020603050405020304" pitchFamily="18" charset="0"/>
                <a:cs typeface="Times New Roman" panose="02020603050405020304" pitchFamily="18" charset="0"/>
              </a:rPr>
              <a:t>But researchers now realize that grieving is not linear; we do not complete one stage and then move to the next. Often, we will return to previous stages or jump ahead to another.</a:t>
            </a:r>
          </a:p>
          <a:p>
            <a:pPr marL="6350" indent="0"/>
            <a:endParaRPr lang="en-US" sz="1200" dirty="0">
              <a:latin typeface="Times New Roman" panose="02020603050405020304" pitchFamily="18" charset="0"/>
              <a:cs typeface="Times New Roman" panose="02020603050405020304" pitchFamily="18" charset="0"/>
            </a:endParaRPr>
          </a:p>
          <a:p>
            <a:pPr marL="6350" indent="0"/>
            <a:r>
              <a:rPr lang="en-US" sz="1200" dirty="0">
                <a:latin typeface="Times New Roman" panose="02020603050405020304" pitchFamily="18" charset="0"/>
                <a:cs typeface="Times New Roman" panose="02020603050405020304" pitchFamily="18" charset="0"/>
              </a:rPr>
              <a:t>Sometimes </a:t>
            </a:r>
            <a:r>
              <a:rPr lang="en-US" dirty="0"/>
              <a:t>we </a:t>
            </a:r>
            <a:r>
              <a:rPr lang="en-US" sz="1200" dirty="0">
                <a:latin typeface="Times New Roman" panose="02020603050405020304" pitchFamily="18" charset="0"/>
                <a:cs typeface="Times New Roman" panose="02020603050405020304" pitchFamily="18" charset="0"/>
              </a:rPr>
              <a:t>will work on several stages simultaneously, and some of us may not experience all of the stages.</a:t>
            </a:r>
          </a:p>
          <a:p>
            <a:pPr marL="6350" indent="0"/>
            <a:endParaRPr lang="en-US" sz="1200" dirty="0">
              <a:latin typeface="Times New Roman" panose="02020603050405020304" pitchFamily="18" charset="0"/>
              <a:cs typeface="Times New Roman" panose="02020603050405020304" pitchFamily="18" charset="0"/>
            </a:endParaRPr>
          </a:p>
          <a:p>
            <a:pPr marL="6350" indent="0"/>
            <a:r>
              <a:rPr lang="en-US" sz="1200" dirty="0">
                <a:latin typeface="Times New Roman" panose="02020603050405020304" pitchFamily="18" charset="0"/>
                <a:cs typeface="Times New Roman" panose="02020603050405020304" pitchFamily="18" charset="0"/>
              </a:rPr>
              <a:t>We will explore this further in another session when we look at the tasks of grieving.</a:t>
            </a:r>
          </a:p>
          <a:p>
            <a:pPr marL="6350" indent="0"/>
            <a:endParaRPr lang="en-US" dirty="0"/>
          </a:p>
          <a:p>
            <a:pPr marL="6350" indent="0"/>
            <a:r>
              <a:rPr lang="en-US" sz="1200" dirty="0">
                <a:latin typeface="Times New Roman" panose="02020603050405020304" pitchFamily="18" charset="0"/>
                <a:cs typeface="Times New Roman" panose="02020603050405020304" pitchFamily="18" charset="0"/>
              </a:rPr>
              <a:t>Another thing about grief is . .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6350" indent="180975"/>
            <a:r>
              <a:rPr lang="en-US" sz="1100" baseline="30000" dirty="0"/>
              <a:t>11 </a:t>
            </a:r>
            <a:r>
              <a:rPr lang="en-US" sz="1100" dirty="0"/>
              <a:t>Elizabeth K</a:t>
            </a:r>
            <a:r>
              <a:rPr lang="en-CA" sz="1100" dirty="0" err="1"/>
              <a:t>ü</a:t>
            </a:r>
            <a:r>
              <a:rPr lang="en-US" sz="1100" dirty="0" err="1"/>
              <a:t>bler</a:t>
            </a:r>
            <a:r>
              <a:rPr lang="en-US" sz="1100" dirty="0"/>
              <a:t>-Ross, </a:t>
            </a:r>
            <a:r>
              <a:rPr lang="en-US" sz="1100" i="1" dirty="0"/>
              <a:t>On Death and Dying</a:t>
            </a:r>
            <a:r>
              <a:rPr lang="en-US" sz="1100" dirty="0"/>
              <a:t>. (New York: Scribner, 1969).</a:t>
            </a:r>
          </a:p>
        </p:txBody>
      </p:sp>
      <p:sp>
        <p:nvSpPr>
          <p:cNvPr id="4" name="Slide Number Placeholder 3">
            <a:extLst>
              <a:ext uri="{FF2B5EF4-FFF2-40B4-BE49-F238E27FC236}">
                <a16:creationId xmlns:a16="http://schemas.microsoft.com/office/drawing/2014/main" id="{5D2AE53A-F43C-8237-C1F8-00B2295AC5DB}"/>
              </a:ext>
            </a:extLst>
          </p:cNvPr>
          <p:cNvSpPr>
            <a:spLocks noGrp="1"/>
          </p:cNvSpPr>
          <p:nvPr>
            <p:ph type="sldNum" sz="quarter" idx="5"/>
          </p:nvPr>
        </p:nvSpPr>
        <p:spPr/>
        <p:txBody>
          <a:bodyPr/>
          <a:lstStyle/>
          <a:p>
            <a:fld id="{C0B8CB26-5097-1A4C-B1DA-B348C462C6AE}" type="slidenum">
              <a:rPr lang="en-US" smtClean="0"/>
              <a:t>39</a:t>
            </a:fld>
            <a:endParaRPr lang="en-US"/>
          </a:p>
        </p:txBody>
      </p:sp>
    </p:spTree>
    <p:extLst>
      <p:ext uri="{BB962C8B-B14F-4D97-AF65-F5344CB8AC3E}">
        <p14:creationId xmlns:p14="http://schemas.microsoft.com/office/powerpoint/2010/main" val="180101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6738" y="258763"/>
            <a:ext cx="2862262" cy="1609725"/>
          </a:xfrm>
        </p:spPr>
      </p:sp>
      <p:sp>
        <p:nvSpPr>
          <p:cNvPr id="3" name="Notes Placeholder 2">
            <a:extLst>
              <a:ext uri="{FF2B5EF4-FFF2-40B4-BE49-F238E27FC236}">
                <a16:creationId xmlns:a16="http://schemas.microsoft.com/office/drawing/2014/main" id="{BD9C6E3D-E0E7-2C16-3DD0-B6A16B464891}"/>
              </a:ext>
            </a:extLst>
          </p:cNvPr>
          <p:cNvSpPr>
            <a:spLocks noGrp="1"/>
          </p:cNvSpPr>
          <p:nvPr>
            <p:ph type="body" idx="1"/>
          </p:nvPr>
        </p:nvSpPr>
        <p:spPr>
          <a:xfrm>
            <a:off x="566737" y="1868488"/>
            <a:ext cx="5722938" cy="3600450"/>
          </a:xfrm>
          <a:prstGeom prst="rect">
            <a:avLst/>
          </a:prstGeom>
        </p:spPr>
        <p:txBody>
          <a:bodyPr/>
          <a:lstStyle/>
          <a:p>
            <a:pPr marL="0"/>
            <a:r>
              <a:rPr lang="en-US" b="1" dirty="0"/>
              <a:t>~ 2 minutes</a:t>
            </a:r>
            <a:endParaRPr lang="en-US" sz="1200" b="1" dirty="0">
              <a:latin typeface="Times New Roman" panose="02020603050405020304" pitchFamily="18" charset="0"/>
              <a:cs typeface="Times New Roman" panose="02020603050405020304" pitchFamily="18" charset="0"/>
            </a:endParaRPr>
          </a:p>
          <a:p>
            <a:pPr marL="0"/>
            <a:endParaRPr lang="en-US" b="1" dirty="0"/>
          </a:p>
          <a:p>
            <a:pPr marL="0"/>
            <a:r>
              <a:rPr lang="en-US" i="1" dirty="0"/>
              <a:t>Show slide before commenting.</a:t>
            </a:r>
          </a:p>
          <a:p>
            <a:pPr marL="0"/>
            <a:endParaRPr lang="en-US" b="1" dirty="0"/>
          </a:p>
          <a:p>
            <a:pPr marL="0"/>
            <a:r>
              <a:rPr lang="en-US" sz="1200" dirty="0">
                <a:latin typeface="Times New Roman" panose="02020603050405020304" pitchFamily="18" charset="0"/>
                <a:cs typeface="Times New Roman" panose="02020603050405020304" pitchFamily="18" charset="0"/>
              </a:rPr>
              <a:t>It is important to grieve at our own pace.</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Don’t let others impose how or for how long you grieve</a:t>
            </a:r>
            <a:r>
              <a:rPr lang="en-US" dirty="0"/>
              <a:t> </a:t>
            </a:r>
            <a:r>
              <a:rPr lang="en-US" sz="1200" dirty="0">
                <a:latin typeface="Times New Roman" panose="02020603050405020304" pitchFamily="18" charset="0"/>
                <a:cs typeface="Times New Roman" panose="02020603050405020304" pitchFamily="18" charset="0"/>
              </a:rPr>
              <a:t>or push you to “get over it.”</a:t>
            </a:r>
          </a:p>
          <a:p>
            <a:pPr marL="0"/>
            <a:endParaRPr lang="en-US" dirty="0"/>
          </a:p>
          <a:p>
            <a:pPr marL="0"/>
            <a:r>
              <a:rPr lang="en-US" sz="1200" dirty="0">
                <a:latin typeface="Times New Roman" panose="02020603050405020304" pitchFamily="18" charset="0"/>
                <a:cs typeface="Times New Roman" panose="02020603050405020304" pitchFamily="18" charset="0"/>
              </a:rPr>
              <a:t>And just as major work or home or school projects aren’t completed quickly, neither is grieving. It is done one step at a time—and sometimes it may feel like you are taking two steps backward and only one step forward. That, too, is normal. There will be days—trust </a:t>
            </a:r>
            <a:r>
              <a:rPr lang="en-US" dirty="0"/>
              <a:t>us</a:t>
            </a:r>
            <a:r>
              <a:rPr lang="en-US" sz="1200" dirty="0">
                <a:latin typeface="Times New Roman" panose="02020603050405020304" pitchFamily="18" charset="0"/>
                <a:cs typeface="Times New Roman" panose="02020603050405020304" pitchFamily="18" charset="0"/>
              </a:rPr>
              <a:t>, there will be days—when you take take three or more steps forward.</a:t>
            </a:r>
          </a:p>
          <a:p>
            <a:pPr marL="0"/>
            <a:endParaRPr lang="en-US" sz="1200" dirty="0">
              <a:latin typeface="Times New Roman" panose="02020603050405020304" pitchFamily="18" charset="0"/>
              <a:cs typeface="Times New Roman" panose="02020603050405020304" pitchFamily="18" charset="0"/>
            </a:endParaRPr>
          </a:p>
          <a:p>
            <a:pPr marL="0"/>
            <a:endParaRPr lang="en-US" dirty="0"/>
          </a:p>
          <a:p>
            <a:pPr marL="0"/>
            <a:endParaRPr lang="en-US" dirty="0"/>
          </a:p>
        </p:txBody>
      </p:sp>
      <p:sp>
        <p:nvSpPr>
          <p:cNvPr id="4" name="Slide Number Placeholder 3">
            <a:extLst>
              <a:ext uri="{FF2B5EF4-FFF2-40B4-BE49-F238E27FC236}">
                <a16:creationId xmlns:a16="http://schemas.microsoft.com/office/drawing/2014/main" id="{4AD8034B-DE8D-C372-44E4-D4434FCF03A4}"/>
              </a:ext>
            </a:extLst>
          </p:cNvPr>
          <p:cNvSpPr>
            <a:spLocks noGrp="1"/>
          </p:cNvSpPr>
          <p:nvPr>
            <p:ph type="sldNum" sz="quarter" idx="5"/>
          </p:nvPr>
        </p:nvSpPr>
        <p:spPr/>
        <p:txBody>
          <a:bodyPr/>
          <a:lstStyle/>
          <a:p>
            <a:fld id="{C0B8CB26-5097-1A4C-B1DA-B348C462C6AE}" type="slidenum">
              <a:rPr lang="en-US" smtClean="0"/>
              <a:t>40</a:t>
            </a:fld>
            <a:endParaRPr lang="en-US"/>
          </a:p>
        </p:txBody>
      </p:sp>
    </p:spTree>
    <p:extLst>
      <p:ext uri="{BB962C8B-B14F-4D97-AF65-F5344CB8AC3E}">
        <p14:creationId xmlns:p14="http://schemas.microsoft.com/office/powerpoint/2010/main" val="246854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1938"/>
            <a:ext cx="2860675" cy="1609725"/>
          </a:xfrm>
        </p:spPr>
      </p:sp>
      <p:sp>
        <p:nvSpPr>
          <p:cNvPr id="5" name="Notes Placeholder 4">
            <a:extLst>
              <a:ext uri="{FF2B5EF4-FFF2-40B4-BE49-F238E27FC236}">
                <a16:creationId xmlns:a16="http://schemas.microsoft.com/office/drawing/2014/main" id="{75E16F19-B8AE-7ADC-90F8-8097DCD54357}"/>
              </a:ext>
            </a:extLst>
          </p:cNvPr>
          <p:cNvSpPr>
            <a:spLocks noGrp="1"/>
          </p:cNvSpPr>
          <p:nvPr>
            <p:ph type="body" idx="1"/>
          </p:nvPr>
        </p:nvSpPr>
        <p:spPr>
          <a:xfrm>
            <a:off x="568325" y="1871662"/>
            <a:ext cx="5721350" cy="6702321"/>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2 minutes</a:t>
            </a:r>
          </a:p>
          <a:p>
            <a:pPr marL="0"/>
            <a:endParaRPr lang="en-US" sz="1200" dirty="0">
              <a:latin typeface="Times New Roman" panose="02020603050405020304" pitchFamily="18" charset="0"/>
              <a:cs typeface="Times New Roman" panose="02020603050405020304" pitchFamily="18" charset="0"/>
            </a:endParaRPr>
          </a:p>
          <a:p>
            <a:pPr marL="0"/>
            <a:r>
              <a:rPr lang="en-CA" kern="100" dirty="0">
                <a:effectLst/>
                <a:ea typeface="Aptos" panose="020B0004020202020204" pitchFamily="34" charset="0"/>
              </a:rPr>
              <a:t>“Death wounds us, but wounds are meant to heal. And—given time [and work]—they will. But we must want to be healed. We cannot be like the child who keeps picking the scab from a cut.”</a:t>
            </a:r>
            <a:r>
              <a:rPr lang="en-CA" kern="100" baseline="30000" dirty="0">
                <a:effectLst/>
                <a:ea typeface="Aptos" panose="020B0004020202020204" pitchFamily="34" charset="0"/>
              </a:rPr>
              <a:t>12</a:t>
            </a:r>
            <a:endParaRPr lang="en-CA" kern="100" dirty="0">
              <a:effectLst/>
              <a:ea typeface="Aptos" panose="020B0004020202020204" pitchFamily="34" charset="0"/>
            </a:endParaRP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So, how do we get through this valley? How do we move forward on our grief journey?</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During these </a:t>
            </a:r>
            <a:r>
              <a:rPr lang="en-US" sz="1200" i="1" dirty="0">
                <a:latin typeface="Times New Roman" panose="02020603050405020304" pitchFamily="18" charset="0"/>
                <a:cs typeface="Times New Roman" panose="02020603050405020304" pitchFamily="18" charset="0"/>
              </a:rPr>
              <a:t>Grief Care </a:t>
            </a:r>
            <a:r>
              <a:rPr lang="en-US" sz="1200" dirty="0">
                <a:latin typeface="Times New Roman" panose="02020603050405020304" pitchFamily="18" charset="0"/>
                <a:cs typeface="Times New Roman" panose="02020603050405020304" pitchFamily="18" charset="0"/>
              </a:rPr>
              <a:t>sessions, you will hear a lot of useful information.</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But to avoid getting stuck in your grief, you will have to do some hard work—including the practical steps that we will suggest along the way</a:t>
            </a:r>
            <a:r>
              <a:rPr lang="en-US" dirty="0"/>
              <a:t> and </a:t>
            </a:r>
            <a:r>
              <a:rPr lang="en-US" sz="1200" dirty="0">
                <a:latin typeface="Times New Roman" panose="02020603050405020304" pitchFamily="18" charset="0"/>
                <a:cs typeface="Times New Roman" panose="02020603050405020304" pitchFamily="18" charset="0"/>
              </a:rPr>
              <a:t>the weekly journal assignments.</a:t>
            </a:r>
          </a:p>
          <a:p>
            <a:pPr marL="0"/>
            <a:endParaRPr lang="en-US" dirty="0"/>
          </a:p>
          <a:p>
            <a:pPr marL="0"/>
            <a:r>
              <a:rPr lang="en-US" sz="1200" dirty="0">
                <a:latin typeface="Times New Roman" panose="02020603050405020304" pitchFamily="18" charset="0"/>
                <a:cs typeface="Times New Roman" panose="02020603050405020304" pitchFamily="18" charset="0"/>
              </a:rPr>
              <a:t>And there’s something else to expect on this grief journey . . .</a:t>
            </a: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a:endParaRPr lang="en-US" i="1" dirty="0"/>
          </a:p>
          <a:p>
            <a:pPr marL="0"/>
            <a:endParaRPr lang="en-US" sz="1200" i="1" dirty="0">
              <a:latin typeface="Times New Roman" panose="02020603050405020304" pitchFamily="18" charset="0"/>
              <a:cs typeface="Times New Roman" panose="02020603050405020304" pitchFamily="18" charset="0"/>
            </a:endParaRPr>
          </a:p>
          <a:p>
            <a:pPr marL="0" indent="187325"/>
            <a:r>
              <a:rPr lang="en-US" sz="1100" baseline="30000" dirty="0"/>
              <a:t>12 </a:t>
            </a:r>
            <a:r>
              <a:rPr lang="en-CA" sz="1100" kern="100" dirty="0">
                <a:ea typeface="Aptos" panose="020B0004020202020204" pitchFamily="34" charset="0"/>
              </a:rPr>
              <a:t>Joseph Bayly, </a:t>
            </a:r>
            <a:r>
              <a:rPr lang="en-CA" sz="1100" i="1" kern="100" dirty="0">
                <a:ea typeface="Aptos" panose="020B0004020202020204" pitchFamily="34" charset="0"/>
              </a:rPr>
              <a:t>The Last Thing We Talk About—Help and Hope for Those Who Grieve. </a:t>
            </a:r>
            <a:r>
              <a:rPr lang="en-CA" sz="1100" kern="100" dirty="0">
                <a:ea typeface="Aptos" panose="020B0004020202020204" pitchFamily="34" charset="0"/>
              </a:rPr>
              <a:t>(Elgin: David C. Cook Publishing Co., 1969), 47-48.</a:t>
            </a:r>
          </a:p>
        </p:txBody>
      </p:sp>
      <p:sp>
        <p:nvSpPr>
          <p:cNvPr id="4" name="Slide Number Placeholder 3">
            <a:extLst>
              <a:ext uri="{FF2B5EF4-FFF2-40B4-BE49-F238E27FC236}">
                <a16:creationId xmlns:a16="http://schemas.microsoft.com/office/drawing/2014/main" id="{11E765E7-F70E-68A5-81BE-EA575E7E8EAD}"/>
              </a:ext>
            </a:extLst>
          </p:cNvPr>
          <p:cNvSpPr>
            <a:spLocks noGrp="1"/>
          </p:cNvSpPr>
          <p:nvPr>
            <p:ph type="sldNum" sz="quarter" idx="5"/>
          </p:nvPr>
        </p:nvSpPr>
        <p:spPr/>
        <p:txBody>
          <a:bodyPr/>
          <a:lstStyle/>
          <a:p>
            <a:fld id="{C0B8CB26-5097-1A4C-B1DA-B348C462C6AE}" type="slidenum">
              <a:rPr lang="en-US" smtClean="0"/>
              <a:t>41</a:t>
            </a:fld>
            <a:endParaRPr lang="en-US"/>
          </a:p>
        </p:txBody>
      </p:sp>
    </p:spTree>
    <p:extLst>
      <p:ext uri="{BB962C8B-B14F-4D97-AF65-F5344CB8AC3E}">
        <p14:creationId xmlns:p14="http://schemas.microsoft.com/office/powerpoint/2010/main" val="236216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79400"/>
            <a:ext cx="2860675" cy="1609725"/>
          </a:xfrm>
        </p:spPr>
      </p:sp>
      <p:sp>
        <p:nvSpPr>
          <p:cNvPr id="3" name="Notes Placeholder 2"/>
          <p:cNvSpPr>
            <a:spLocks noGrp="1"/>
          </p:cNvSpPr>
          <p:nvPr>
            <p:ph type="body" idx="1"/>
          </p:nvPr>
        </p:nvSpPr>
        <p:spPr>
          <a:xfrm>
            <a:off x="568325" y="1889125"/>
            <a:ext cx="5721350" cy="3600450"/>
          </a:xfrm>
          <a:prstGeom prst="rect">
            <a:avLst/>
          </a:prstGeom>
        </p:spPr>
        <p:txBody>
          <a:bodyPr/>
          <a:lstStyle/>
          <a:p>
            <a:pPr marL="0" indent="-152400"/>
            <a:r>
              <a:rPr lang="en-US" sz="1200" b="1" dirty="0">
                <a:latin typeface="Times New Roman" panose="02020603050405020304" pitchFamily="18" charset="0"/>
                <a:cs typeface="Times New Roman" panose="02020603050405020304" pitchFamily="18" charset="0"/>
              </a:rPr>
              <a:t>~ 2 minutes</a:t>
            </a:r>
          </a:p>
          <a:p>
            <a:pPr marL="0" indent="-152400"/>
            <a:endParaRPr lang="en-US" dirty="0"/>
          </a:p>
          <a:p>
            <a:pPr marL="0" indent="-152400"/>
            <a:r>
              <a:rPr lang="en-US" i="1" dirty="0"/>
              <a:t>Show slide and play video before commenting on the iconic Gomer Pyle.</a:t>
            </a:r>
          </a:p>
          <a:p>
            <a:pPr marL="0" indent="-152400"/>
            <a:endParaRPr lang="en-US" sz="1200" dirty="0">
              <a:latin typeface="Times New Roman" panose="02020603050405020304" pitchFamily="18" charset="0"/>
              <a:cs typeface="Times New Roman" panose="02020603050405020304" pitchFamily="18" charset="0"/>
            </a:endParaRPr>
          </a:p>
          <a:p>
            <a:pPr marL="0" indent="-152400"/>
            <a:r>
              <a:rPr lang="en-US" sz="1200" dirty="0">
                <a:latin typeface="Times New Roman" panose="02020603050405020304" pitchFamily="18" charset="0"/>
                <a:cs typeface="Times New Roman" panose="02020603050405020304" pitchFamily="18" charset="0"/>
              </a:rPr>
              <a:t>Grief is unpredictable. </a:t>
            </a:r>
          </a:p>
          <a:p>
            <a:pPr marL="0" indent="-152400"/>
            <a:endParaRPr lang="en-US" sz="1200" dirty="0">
              <a:latin typeface="Times New Roman" panose="02020603050405020304" pitchFamily="18" charset="0"/>
              <a:cs typeface="Times New Roman" panose="02020603050405020304" pitchFamily="18" charset="0"/>
            </a:endParaRPr>
          </a:p>
          <a:p>
            <a:pPr marL="0" indent="-152400"/>
            <a:r>
              <a:rPr lang="en-US" sz="1200" dirty="0">
                <a:latin typeface="Times New Roman" panose="02020603050405020304" pitchFamily="18" charset="0"/>
                <a:cs typeface="Times New Roman" panose="02020603050405020304" pitchFamily="18" charset="0"/>
              </a:rPr>
              <a:t>There will be surprises along the way. </a:t>
            </a:r>
          </a:p>
          <a:p>
            <a:pPr marL="0" indent="-152400"/>
            <a:endParaRPr lang="en-US" sz="1200" dirty="0">
              <a:latin typeface="Times New Roman" panose="02020603050405020304" pitchFamily="18" charset="0"/>
              <a:cs typeface="Times New Roman" panose="02020603050405020304" pitchFamily="18" charset="0"/>
            </a:endParaRPr>
          </a:p>
          <a:p>
            <a:pPr marL="0" indent="-152400"/>
            <a:r>
              <a:rPr lang="en-US" sz="1200" dirty="0">
                <a:latin typeface="Times New Roman" panose="02020603050405020304" pitchFamily="18" charset="0"/>
                <a:cs typeface="Times New Roman" panose="02020603050405020304" pitchFamily="18" charset="0"/>
              </a:rPr>
              <a:t>There will be times when something suddenly, unexpectedly impacts your emotions—this is called a grief ambush and is caused by triggers.</a:t>
            </a:r>
          </a:p>
          <a:p>
            <a:pPr marL="0" indent="-152400"/>
            <a:endParaRPr lang="en-US" dirty="0"/>
          </a:p>
          <a:p>
            <a:pPr marL="0" indent="-152400"/>
            <a:endParaRPr lang="en-US" dirty="0"/>
          </a:p>
        </p:txBody>
      </p:sp>
      <p:sp>
        <p:nvSpPr>
          <p:cNvPr id="4" name="Slide Number Placeholder 3">
            <a:extLst>
              <a:ext uri="{FF2B5EF4-FFF2-40B4-BE49-F238E27FC236}">
                <a16:creationId xmlns:a16="http://schemas.microsoft.com/office/drawing/2014/main" id="{6BF37181-C71A-7B62-E97E-B2583AEEF1F3}"/>
              </a:ext>
            </a:extLst>
          </p:cNvPr>
          <p:cNvSpPr>
            <a:spLocks noGrp="1"/>
          </p:cNvSpPr>
          <p:nvPr>
            <p:ph type="sldNum" sz="quarter" idx="5"/>
          </p:nvPr>
        </p:nvSpPr>
        <p:spPr/>
        <p:txBody>
          <a:bodyPr/>
          <a:lstStyle/>
          <a:p>
            <a:fld id="{C0B8CB26-5097-1A4C-B1DA-B348C462C6AE}" type="slidenum">
              <a:rPr lang="en-US" smtClean="0"/>
              <a:t>42</a:t>
            </a:fld>
            <a:endParaRPr lang="en-US"/>
          </a:p>
        </p:txBody>
      </p:sp>
    </p:spTree>
    <p:extLst>
      <p:ext uri="{BB962C8B-B14F-4D97-AF65-F5344CB8AC3E}">
        <p14:creationId xmlns:p14="http://schemas.microsoft.com/office/powerpoint/2010/main" val="2284610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8288"/>
            <a:ext cx="2860675" cy="1609725"/>
          </a:xfrm>
        </p:spPr>
      </p:sp>
      <p:sp>
        <p:nvSpPr>
          <p:cNvPr id="5" name="Notes Placeholder 4">
            <a:extLst>
              <a:ext uri="{FF2B5EF4-FFF2-40B4-BE49-F238E27FC236}">
                <a16:creationId xmlns:a16="http://schemas.microsoft.com/office/drawing/2014/main" id="{87308662-7C0C-018F-45CE-2D36EA54F955}"/>
              </a:ext>
            </a:extLst>
          </p:cNvPr>
          <p:cNvSpPr>
            <a:spLocks noGrp="1"/>
          </p:cNvSpPr>
          <p:nvPr>
            <p:ph type="body" idx="1"/>
          </p:nvPr>
        </p:nvSpPr>
        <p:spPr>
          <a:xfrm>
            <a:off x="568325" y="1878013"/>
            <a:ext cx="5721350" cy="3600450"/>
          </a:xfrm>
          <a:prstGeom prst="rect">
            <a:avLst/>
          </a:prstGeom>
        </p:spPr>
        <p:txBody>
          <a:bodyPr/>
          <a:lstStyle/>
          <a:p>
            <a:pPr marL="0" indent="-152400"/>
            <a:r>
              <a:rPr lang="en-US" sz="1200" b="1" dirty="0">
                <a:latin typeface="Times New Roman" panose="02020603050405020304" pitchFamily="18" charset="0"/>
                <a:cs typeface="Times New Roman" panose="02020603050405020304" pitchFamily="18" charset="0"/>
              </a:rPr>
              <a:t>~ 5 minutes</a:t>
            </a:r>
          </a:p>
          <a:p>
            <a:pPr marL="0" indent="-152400"/>
            <a:endParaRPr lang="en-US" b="1" dirty="0"/>
          </a:p>
          <a:p>
            <a:pPr marL="0" indent="-152400"/>
            <a:r>
              <a:rPr lang="en-US" sz="1200" dirty="0">
                <a:latin typeface="Times New Roman" panose="02020603050405020304" pitchFamily="18" charset="0"/>
                <a:cs typeface="Times New Roman" panose="02020603050405020304" pitchFamily="18" charset="0"/>
              </a:rPr>
              <a:t>In short,</a:t>
            </a:r>
          </a:p>
          <a:p>
            <a:pPr marL="182563" indent="-146050">
              <a:buFont typeface="Arial" panose="020B0604020202020204" pitchFamily="34" charset="0"/>
              <a:buChar char="•"/>
            </a:pPr>
            <a:r>
              <a:rPr lang="en-US" dirty="0"/>
              <a:t>I</a:t>
            </a:r>
            <a:r>
              <a:rPr lang="en-US" sz="1200" dirty="0">
                <a:latin typeface="Times New Roman" panose="02020603050405020304" pitchFamily="18" charset="0"/>
                <a:cs typeface="Times New Roman" panose="02020603050405020304" pitchFamily="18" charset="0"/>
              </a:rPr>
              <a:t>t’s when grief sneaks up behind you and </a:t>
            </a:r>
            <a:r>
              <a:rPr lang="en-US" sz="1200" i="1" dirty="0">
                <a:latin typeface="Times New Roman" panose="02020603050405020304" pitchFamily="18" charset="0"/>
                <a:cs typeface="Times New Roman" panose="02020603050405020304" pitchFamily="18" charset="0"/>
              </a:rPr>
              <a:t>bam</a:t>
            </a:r>
            <a:r>
              <a:rPr lang="en-US" sz="1200" dirty="0">
                <a:latin typeface="Times New Roman" panose="02020603050405020304" pitchFamily="18" charset="0"/>
                <a:cs typeface="Times New Roman" panose="02020603050405020304" pitchFamily="18" charset="0"/>
              </a:rPr>
              <a:t>, ambushes you out of nowhere;</a:t>
            </a:r>
          </a:p>
          <a:p>
            <a:pPr marL="182563" indent="-146050">
              <a:buFont typeface="Arial" panose="020B0604020202020204" pitchFamily="34" charset="0"/>
              <a:buChar char="•"/>
            </a:pPr>
            <a:r>
              <a:rPr lang="en-US" dirty="0"/>
              <a:t>I</a:t>
            </a:r>
            <a:r>
              <a:rPr lang="en-US" sz="1200" dirty="0">
                <a:latin typeface="Times New Roman" panose="02020603050405020304" pitchFamily="18" charset="0"/>
                <a:cs typeface="Times New Roman" panose="02020603050405020304" pitchFamily="18" charset="0"/>
              </a:rPr>
              <a:t>t takes you down to your knees . . . you can’t function worth a squat, and</a:t>
            </a:r>
          </a:p>
          <a:p>
            <a:pPr marL="182563" indent="-146050">
              <a:buFont typeface="Arial" panose="020B0604020202020204" pitchFamily="34" charset="0"/>
              <a:buChar char="•"/>
            </a:pPr>
            <a:r>
              <a:rPr lang="en-US" dirty="0"/>
              <a:t>Y</a:t>
            </a:r>
            <a:r>
              <a:rPr lang="en-US" sz="1200" dirty="0">
                <a:latin typeface="Times New Roman" panose="02020603050405020304" pitchFamily="18" charset="0"/>
                <a:cs typeface="Times New Roman" panose="02020603050405020304" pitchFamily="18" charset="0"/>
              </a:rPr>
              <a:t>ou are confused and weepy, bewildered, and perhaps embarrassed if it occurred publicly.</a:t>
            </a:r>
          </a:p>
          <a:p>
            <a:pPr marL="182563" indent="-146050">
              <a:buFont typeface="Arial" panose="020B0604020202020204" pitchFamily="34" charset="0"/>
              <a:buChar char="•"/>
            </a:pPr>
            <a:endParaRPr lang="en-US" dirty="0"/>
          </a:p>
          <a:p>
            <a:pPr marL="36513" indent="0"/>
            <a:r>
              <a:rPr lang="en-US" sz="1200" dirty="0">
                <a:latin typeface="Times New Roman" panose="02020603050405020304" pitchFamily="18" charset="0"/>
                <a:cs typeface="Times New Roman" panose="02020603050405020304" pitchFamily="18" charset="0"/>
              </a:rPr>
              <a:t>Invite participants to share a “trigger” experience.</a:t>
            </a:r>
          </a:p>
          <a:p>
            <a:pPr marL="0" indent="-15240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0" indent="-152400"/>
            <a:endParaRPr lang="en-US" dirty="0"/>
          </a:p>
        </p:txBody>
      </p:sp>
      <p:sp>
        <p:nvSpPr>
          <p:cNvPr id="4" name="Slide Number Placeholder 3">
            <a:extLst>
              <a:ext uri="{FF2B5EF4-FFF2-40B4-BE49-F238E27FC236}">
                <a16:creationId xmlns:a16="http://schemas.microsoft.com/office/drawing/2014/main" id="{9B09DE69-D8C5-C563-375D-67FEC92580CC}"/>
              </a:ext>
            </a:extLst>
          </p:cNvPr>
          <p:cNvSpPr>
            <a:spLocks noGrp="1"/>
          </p:cNvSpPr>
          <p:nvPr>
            <p:ph type="sldNum" sz="quarter" idx="5"/>
          </p:nvPr>
        </p:nvSpPr>
        <p:spPr/>
        <p:txBody>
          <a:bodyPr/>
          <a:lstStyle/>
          <a:p>
            <a:fld id="{C0B8CB26-5097-1A4C-B1DA-B348C462C6AE}" type="slidenum">
              <a:rPr lang="en-US" smtClean="0"/>
              <a:t>43</a:t>
            </a:fld>
            <a:endParaRPr lang="en-US"/>
          </a:p>
        </p:txBody>
      </p:sp>
    </p:spTree>
    <p:extLst>
      <p:ext uri="{BB962C8B-B14F-4D97-AF65-F5344CB8AC3E}">
        <p14:creationId xmlns:p14="http://schemas.microsoft.com/office/powerpoint/2010/main" val="529507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41300"/>
            <a:ext cx="2860675" cy="1609725"/>
          </a:xfrm>
        </p:spPr>
      </p:sp>
      <p:sp>
        <p:nvSpPr>
          <p:cNvPr id="3" name="Notes Placeholder 2"/>
          <p:cNvSpPr>
            <a:spLocks noGrp="1"/>
          </p:cNvSpPr>
          <p:nvPr>
            <p:ph type="body" idx="1"/>
          </p:nvPr>
        </p:nvSpPr>
        <p:spPr>
          <a:xfrm>
            <a:off x="550863" y="2319260"/>
            <a:ext cx="5805487" cy="5629275"/>
          </a:xfrm>
          <a:prstGeom prst="rect">
            <a:avLst/>
          </a:prstGeom>
        </p:spPr>
        <p:txBody>
          <a:bodyPr/>
          <a:lstStyle/>
          <a:p>
            <a:pPr marL="12700" indent="0">
              <a:buNone/>
            </a:pPr>
            <a:endParaRPr lang="en-US" sz="1200"/>
          </a:p>
          <a:p>
            <a:pPr marL="12700" indent="0">
              <a:buNone/>
            </a:pPr>
            <a:endParaRPr lang="en-US" sz="1200"/>
          </a:p>
          <a:p>
            <a:pPr marL="12700" indent="0">
              <a:buNone/>
            </a:pPr>
            <a:r>
              <a:rPr lang="en-US" sz="1200"/>
              <a:t>  </a:t>
            </a:r>
          </a:p>
          <a:p>
            <a:pPr marL="12700" indent="0">
              <a:buNone/>
            </a:pPr>
            <a:endParaRPr lang="en-US" sz="1200"/>
          </a:p>
          <a:p>
            <a:pPr marL="12700" indent="0">
              <a:buNone/>
            </a:pPr>
            <a:endParaRPr lang="en-US" sz="1200"/>
          </a:p>
          <a:p>
            <a:pPr marL="12700" indent="0">
              <a:buNone/>
            </a:pPr>
            <a:endParaRPr lang="en-US" sz="1200"/>
          </a:p>
          <a:p>
            <a:pPr marL="12700" indent="0">
              <a:buNone/>
            </a:pPr>
            <a:endParaRPr lang="en-US" sz="1200"/>
          </a:p>
          <a:p>
            <a:pPr marL="12700" indent="0">
              <a:buNone/>
            </a:pPr>
            <a:endParaRPr lang="en-US" sz="1200"/>
          </a:p>
          <a:p>
            <a:pPr marL="12700" indent="0">
              <a:buNone/>
            </a:pPr>
            <a:endParaRPr lang="en-US" sz="1200"/>
          </a:p>
          <a:p>
            <a:pPr marL="12700" indent="0">
              <a:buNone/>
            </a:pPr>
            <a:endParaRPr lang="en-US" sz="1200"/>
          </a:p>
          <a:p>
            <a:pPr marL="12700" indent="0">
              <a:buNone/>
            </a:pPr>
            <a:endParaRPr lang="en-US" sz="1200"/>
          </a:p>
          <a:p>
            <a:pPr marL="12700" indent="0">
              <a:buNone/>
            </a:pPr>
            <a:endParaRPr lang="en-US" sz="1200"/>
          </a:p>
          <a:p>
            <a:pPr marL="12700" indent="0">
              <a:buNone/>
            </a:pPr>
            <a:endParaRPr lang="en-US" sz="1200"/>
          </a:p>
        </p:txBody>
      </p:sp>
      <p:sp>
        <p:nvSpPr>
          <p:cNvPr id="6" name="TextBox 5">
            <a:extLst>
              <a:ext uri="{FF2B5EF4-FFF2-40B4-BE49-F238E27FC236}">
                <a16:creationId xmlns:a16="http://schemas.microsoft.com/office/drawing/2014/main" id="{ACA8AAA1-9F16-AAF3-04BE-98A4D430B085}"/>
              </a:ext>
            </a:extLst>
          </p:cNvPr>
          <p:cNvSpPr txBox="1"/>
          <p:nvPr/>
        </p:nvSpPr>
        <p:spPr>
          <a:xfrm>
            <a:off x="568325" y="1857950"/>
            <a:ext cx="5738812" cy="3416320"/>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 1 minute</a:t>
            </a: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7FBF5B4-1AAE-8D94-D2FE-44781E572537}"/>
              </a:ext>
            </a:extLst>
          </p:cNvPr>
          <p:cNvSpPr>
            <a:spLocks noGrp="1"/>
          </p:cNvSpPr>
          <p:nvPr>
            <p:ph type="sldNum" sz="quarter" idx="5"/>
          </p:nvPr>
        </p:nvSpPr>
        <p:spPr/>
        <p:txBody>
          <a:bodyPr/>
          <a:lstStyle/>
          <a:p>
            <a:fld id="{C0B8CB26-5097-1A4C-B1DA-B348C462C6AE}" type="slidenum">
              <a:rPr lang="en-US" smtClean="0"/>
              <a:t>44</a:t>
            </a:fld>
            <a:endParaRPr lang="en-US"/>
          </a:p>
        </p:txBody>
      </p:sp>
    </p:spTree>
    <p:extLst>
      <p:ext uri="{BB962C8B-B14F-4D97-AF65-F5344CB8AC3E}">
        <p14:creationId xmlns:p14="http://schemas.microsoft.com/office/powerpoint/2010/main" val="662055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19075"/>
            <a:ext cx="2860675" cy="1609725"/>
          </a:xfrm>
        </p:spPr>
      </p:sp>
      <p:sp>
        <p:nvSpPr>
          <p:cNvPr id="5" name="Notes Placeholder 4">
            <a:extLst>
              <a:ext uri="{FF2B5EF4-FFF2-40B4-BE49-F238E27FC236}">
                <a16:creationId xmlns:a16="http://schemas.microsoft.com/office/drawing/2014/main" id="{0B3458D4-2CEB-5493-CCFD-12A96A1D7966}"/>
              </a:ext>
            </a:extLst>
          </p:cNvPr>
          <p:cNvSpPr>
            <a:spLocks noGrp="1"/>
          </p:cNvSpPr>
          <p:nvPr>
            <p:ph type="body" idx="1"/>
          </p:nvPr>
        </p:nvSpPr>
        <p:spPr>
          <a:xfrm>
            <a:off x="568325" y="1828800"/>
            <a:ext cx="5721350" cy="3600450"/>
          </a:xfrm>
          <a:prstGeom prst="rect">
            <a:avLst/>
          </a:prstGeom>
        </p:spPr>
        <p:txBody>
          <a:bodyPr/>
          <a:lstStyle/>
          <a:p>
            <a:pPr marL="0" marR="0" lvl="0" indent="14288" algn="l" defTabSz="914400" rtl="0" eaLnBrk="1" fontAlgn="auto" latinLnBrk="0" hangingPunct="1">
              <a:lnSpc>
                <a:spcPct val="100000"/>
              </a:lnSpc>
              <a:spcBef>
                <a:spcPts val="0"/>
              </a:spcBef>
              <a:spcAft>
                <a:spcPts val="0"/>
              </a:spcAft>
              <a:buClr>
                <a:srgbClr val="000000"/>
              </a:buClr>
              <a:buSzTx/>
              <a:buFontTx/>
              <a:buNone/>
              <a:defRPr/>
            </a:pPr>
            <a:r>
              <a:rPr lang="en-US" b="1" dirty="0"/>
              <a:t>~ 1 minute</a:t>
            </a:r>
            <a:endParaRPr lang="en-US" sz="1200" b="1" dirty="0">
              <a:latin typeface="Times New Roman" panose="02020603050405020304" pitchFamily="18" charset="0"/>
              <a:cs typeface="Times New Roman" panose="02020603050405020304" pitchFamily="18" charset="0"/>
            </a:endParaRPr>
          </a:p>
          <a:p>
            <a:pPr marL="0" marR="0" lvl="0" indent="14288" algn="l" defTabSz="914400" rtl="0" eaLnBrk="1" fontAlgn="auto" latinLnBrk="0" hangingPunct="1">
              <a:lnSpc>
                <a:spcPct val="100000"/>
              </a:lnSpc>
              <a:spcBef>
                <a:spcPts val="0"/>
              </a:spcBef>
              <a:spcAft>
                <a:spcPts val="0"/>
              </a:spcAft>
              <a:buClr>
                <a:srgbClr val="000000"/>
              </a:buClr>
              <a:buSzTx/>
              <a:buFontTx/>
              <a:buNone/>
              <a:defRPr/>
            </a:pPr>
            <a:endParaRPr lang="en-US" b="1" dirty="0"/>
          </a:p>
          <a:p>
            <a:pPr marL="0" marR="0" lvl="0" indent="14288" algn="l" defTabSz="914400" rtl="0" eaLnBrk="1" fontAlgn="auto" latinLnBrk="0" hangingPunct="1">
              <a:lnSpc>
                <a:spcPct val="100000"/>
              </a:lnSpc>
              <a:spcBef>
                <a:spcPts val="0"/>
              </a:spcBef>
              <a:spcAft>
                <a:spcPts val="0"/>
              </a:spcAft>
              <a:buClr>
                <a:srgbClr val="000000"/>
              </a:buClr>
              <a:buSzTx/>
              <a:buFontTx/>
              <a:buNone/>
              <a:defRPr/>
            </a:pPr>
            <a:r>
              <a:rPr lang="en-US" sz="1200" dirty="0">
                <a:latin typeface="Times New Roman" panose="02020603050405020304" pitchFamily="18" charset="0"/>
                <a:cs typeface="Times New Roman" panose="02020603050405020304" pitchFamily="18" charset="0"/>
              </a:rPr>
              <a:t>We will talk more in a later session about how to respond to triggers that arise from special dates and occasions.</a:t>
            </a:r>
          </a:p>
          <a:p>
            <a:pPr marL="0"/>
            <a:endParaRPr lang="en-US" dirty="0"/>
          </a:p>
        </p:txBody>
      </p:sp>
      <p:sp>
        <p:nvSpPr>
          <p:cNvPr id="4" name="Slide Number Placeholder 3">
            <a:extLst>
              <a:ext uri="{FF2B5EF4-FFF2-40B4-BE49-F238E27FC236}">
                <a16:creationId xmlns:a16="http://schemas.microsoft.com/office/drawing/2014/main" id="{96D8B3F8-65F8-8824-6B67-722EF18A945F}"/>
              </a:ext>
            </a:extLst>
          </p:cNvPr>
          <p:cNvSpPr>
            <a:spLocks noGrp="1"/>
          </p:cNvSpPr>
          <p:nvPr>
            <p:ph type="sldNum" sz="quarter" idx="5"/>
          </p:nvPr>
        </p:nvSpPr>
        <p:spPr/>
        <p:txBody>
          <a:bodyPr/>
          <a:lstStyle/>
          <a:p>
            <a:fld id="{C0B8CB26-5097-1A4C-B1DA-B348C462C6AE}" type="slidenum">
              <a:rPr lang="en-US" smtClean="0"/>
              <a:t>45</a:t>
            </a:fld>
            <a:endParaRPr lang="en-US"/>
          </a:p>
        </p:txBody>
      </p:sp>
    </p:spTree>
    <p:extLst>
      <p:ext uri="{BB962C8B-B14F-4D97-AF65-F5344CB8AC3E}">
        <p14:creationId xmlns:p14="http://schemas.microsoft.com/office/powerpoint/2010/main" val="228056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279400"/>
            <a:ext cx="2860675" cy="1609725"/>
          </a:xfrm>
        </p:spPr>
      </p:sp>
      <p:sp>
        <p:nvSpPr>
          <p:cNvPr id="5" name="Notes Placeholder 4">
            <a:extLst>
              <a:ext uri="{FF2B5EF4-FFF2-40B4-BE49-F238E27FC236}">
                <a16:creationId xmlns:a16="http://schemas.microsoft.com/office/drawing/2014/main" id="{D7EA31ED-3E33-98E1-4439-37E2795BAF52}"/>
              </a:ext>
            </a:extLst>
          </p:cNvPr>
          <p:cNvSpPr>
            <a:spLocks noGrp="1"/>
          </p:cNvSpPr>
          <p:nvPr>
            <p:ph type="body" idx="1"/>
          </p:nvPr>
        </p:nvSpPr>
        <p:spPr>
          <a:xfrm>
            <a:off x="538956" y="1889125"/>
            <a:ext cx="5780087" cy="3600450"/>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15 minutes</a:t>
            </a:r>
          </a:p>
          <a:p>
            <a:pPr marL="0"/>
            <a:endParaRPr lang="en-US" dirty="0"/>
          </a:p>
          <a:p>
            <a:pPr marL="0"/>
            <a:r>
              <a:rPr lang="en-US" b="1" u="sng" dirty="0"/>
              <a:t>If there are new participants</a:t>
            </a:r>
          </a:p>
          <a:p>
            <a:pPr marL="0"/>
            <a:r>
              <a:rPr lang="en-US" i="1" dirty="0"/>
              <a:t>Invite them and everyone else to briefly share their name, their loss and when it occurred, and what they hope to learn during these sessions.</a:t>
            </a:r>
          </a:p>
          <a:p>
            <a:pPr marL="0"/>
            <a:endParaRPr lang="en-US" sz="1200" dirty="0">
              <a:latin typeface="Times New Roman" panose="02020603050405020304" pitchFamily="18" charset="0"/>
              <a:cs typeface="Times New Roman" panose="02020603050405020304" pitchFamily="18" charset="0"/>
            </a:endParaRPr>
          </a:p>
          <a:p>
            <a:pPr marL="0"/>
            <a:r>
              <a:rPr lang="en-US" b="1" u="sng" dirty="0"/>
              <a:t>If no new participants</a:t>
            </a:r>
          </a:p>
          <a:p>
            <a:pPr marL="0"/>
            <a:r>
              <a:rPr lang="en-US" sz="1200" i="1" dirty="0">
                <a:latin typeface="Times New Roman" panose="02020603050405020304" pitchFamily="18" charset="0"/>
                <a:cs typeface="Times New Roman" panose="02020603050405020304" pitchFamily="18" charset="0"/>
              </a:rPr>
              <a:t>Start the session with with some “catch up.” Invite one person to take the bottle and briefly share a high or a low of their week and then pass the bottle to someone else to share. (If participants are uncomfortable doing this, they can simply pass the bottle to someone else.)</a:t>
            </a:r>
          </a:p>
          <a:p>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9F932E2-24B7-4BA9-13DD-9B8146C1C767}"/>
              </a:ext>
            </a:extLst>
          </p:cNvPr>
          <p:cNvSpPr>
            <a:spLocks noGrp="1"/>
          </p:cNvSpPr>
          <p:nvPr>
            <p:ph type="sldNum" sz="quarter" idx="5"/>
          </p:nvPr>
        </p:nvSpPr>
        <p:spPr/>
        <p:txBody>
          <a:bodyPr/>
          <a:lstStyle/>
          <a:p>
            <a:fld id="{C0B8CB26-5097-1A4C-B1DA-B348C462C6AE}" type="slidenum">
              <a:rPr lang="en-US" smtClean="0"/>
              <a:t>28</a:t>
            </a:fld>
            <a:endParaRPr lang="en-US"/>
          </a:p>
        </p:txBody>
      </p:sp>
    </p:spTree>
    <p:extLst>
      <p:ext uri="{BB962C8B-B14F-4D97-AF65-F5344CB8AC3E}">
        <p14:creationId xmlns:p14="http://schemas.microsoft.com/office/powerpoint/2010/main" val="123578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57175"/>
            <a:ext cx="2860675" cy="1609725"/>
          </a:xfrm>
        </p:spPr>
      </p:sp>
      <p:sp>
        <p:nvSpPr>
          <p:cNvPr id="3" name="Notes Placeholder 2">
            <a:extLst>
              <a:ext uri="{FF2B5EF4-FFF2-40B4-BE49-F238E27FC236}">
                <a16:creationId xmlns:a16="http://schemas.microsoft.com/office/drawing/2014/main" id="{D4BDB25C-2FDD-DA48-C81D-54B962381EDA}"/>
              </a:ext>
            </a:extLst>
          </p:cNvPr>
          <p:cNvSpPr>
            <a:spLocks noGrp="1"/>
          </p:cNvSpPr>
          <p:nvPr>
            <p:ph type="body" idx="1"/>
          </p:nvPr>
        </p:nvSpPr>
        <p:spPr>
          <a:xfrm>
            <a:off x="568325" y="1866900"/>
            <a:ext cx="5721350" cy="3600450"/>
          </a:xfrm>
          <a:prstGeom prst="rect">
            <a:avLst/>
          </a:prstGeom>
        </p:spPr>
        <p:txBody>
          <a:bodyPr/>
          <a:lstStyle/>
          <a:p>
            <a:pPr marL="0"/>
            <a:r>
              <a:rPr lang="en-US" b="1" dirty="0"/>
              <a:t>~ 1 minute</a:t>
            </a:r>
          </a:p>
        </p:txBody>
      </p:sp>
      <p:sp>
        <p:nvSpPr>
          <p:cNvPr id="4" name="Slide Number Placeholder 3">
            <a:extLst>
              <a:ext uri="{FF2B5EF4-FFF2-40B4-BE49-F238E27FC236}">
                <a16:creationId xmlns:a16="http://schemas.microsoft.com/office/drawing/2014/main" id="{1D108448-BA3C-B7F8-B073-C3F03FF9311D}"/>
              </a:ext>
            </a:extLst>
          </p:cNvPr>
          <p:cNvSpPr>
            <a:spLocks noGrp="1"/>
          </p:cNvSpPr>
          <p:nvPr>
            <p:ph type="sldNum" sz="quarter" idx="5"/>
          </p:nvPr>
        </p:nvSpPr>
        <p:spPr/>
        <p:txBody>
          <a:bodyPr/>
          <a:lstStyle/>
          <a:p>
            <a:fld id="{C0B8CB26-5097-1A4C-B1DA-B348C462C6AE}" type="slidenum">
              <a:rPr lang="en-US" smtClean="0"/>
              <a:t>46</a:t>
            </a:fld>
            <a:endParaRPr lang="en-US"/>
          </a:p>
        </p:txBody>
      </p:sp>
    </p:spTree>
    <p:extLst>
      <p:ext uri="{BB962C8B-B14F-4D97-AF65-F5344CB8AC3E}">
        <p14:creationId xmlns:p14="http://schemas.microsoft.com/office/powerpoint/2010/main" val="3582389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58763"/>
            <a:ext cx="2860675" cy="1609725"/>
          </a:xfrm>
        </p:spPr>
      </p:sp>
      <p:sp>
        <p:nvSpPr>
          <p:cNvPr id="5" name="Notes Placeholder 4">
            <a:extLst>
              <a:ext uri="{FF2B5EF4-FFF2-40B4-BE49-F238E27FC236}">
                <a16:creationId xmlns:a16="http://schemas.microsoft.com/office/drawing/2014/main" id="{9ED19AA3-542D-02A3-4EA3-8D2573258809}"/>
              </a:ext>
            </a:extLst>
          </p:cNvPr>
          <p:cNvSpPr>
            <a:spLocks noGrp="1"/>
          </p:cNvSpPr>
          <p:nvPr>
            <p:ph type="body" idx="1"/>
          </p:nvPr>
        </p:nvSpPr>
        <p:spPr>
          <a:xfrm>
            <a:off x="568325" y="1868488"/>
            <a:ext cx="5721350" cy="3600450"/>
          </a:xfrm>
          <a:prstGeom prst="rect">
            <a:avLst/>
          </a:prstGeom>
        </p:spPr>
        <p:txBody>
          <a:bodyPr/>
          <a:lstStyle/>
          <a:p>
            <a:pPr marL="0" indent="-14288">
              <a:buClr>
                <a:schemeClr val="bg1"/>
              </a:buClr>
            </a:pPr>
            <a:r>
              <a:rPr lang="en-CA" b="1" dirty="0">
                <a:latin typeface="Times New Roman" panose="02020603050405020304" pitchFamily="18" charset="0"/>
                <a:cs typeface="Times New Roman" panose="02020603050405020304" pitchFamily="18" charset="0"/>
              </a:rPr>
              <a:t>~ 2 minutes</a:t>
            </a:r>
          </a:p>
          <a:p>
            <a:pPr marL="0" indent="-14288">
              <a:buClr>
                <a:schemeClr val="bg1"/>
              </a:buClr>
            </a:pPr>
            <a:endParaRPr lang="en-CA" dirty="0">
              <a:latin typeface="Times New Roman" panose="02020603050405020304" pitchFamily="18" charset="0"/>
              <a:cs typeface="Times New Roman" panose="02020603050405020304" pitchFamily="18" charset="0"/>
            </a:endParaRPr>
          </a:p>
          <a:p>
            <a:pPr marL="0" indent="-14288">
              <a:buClr>
                <a:schemeClr val="bg1"/>
              </a:buClr>
            </a:pPr>
            <a:r>
              <a:rPr lang="en-CA" dirty="0">
                <a:latin typeface="Times New Roman" panose="02020603050405020304" pitchFamily="18" charset="0"/>
                <a:cs typeface="Times New Roman" panose="02020603050405020304" pitchFamily="18" charset="0"/>
              </a:rPr>
              <a:t>Triggers can serve as reminders of funny and beautiful memories––memories that we don’t want to fade. That special song perhaps brings an outburst of tears now, but in time may bring a single tear with a smile, a moment for pleasant reminiscing.</a:t>
            </a:r>
          </a:p>
          <a:p>
            <a:pPr marL="0" indent="-14288">
              <a:buClr>
                <a:schemeClr val="bg1"/>
              </a:buClr>
            </a:pPr>
            <a:endParaRPr lang="en-CA" i="1" dirty="0">
              <a:latin typeface="Times New Roman" panose="02020603050405020304" pitchFamily="18" charset="0"/>
              <a:cs typeface="Times New Roman" panose="02020603050405020304" pitchFamily="18" charset="0"/>
            </a:endParaRPr>
          </a:p>
          <a:p>
            <a:pPr marL="0" indent="-14288">
              <a:buClr>
                <a:schemeClr val="bg1"/>
              </a:buClr>
            </a:pPr>
            <a:r>
              <a:rPr lang="en-CA" i="1" dirty="0">
                <a:latin typeface="Times New Roman" panose="02020603050405020304" pitchFamily="18" charset="0"/>
                <a:cs typeface="Times New Roman" panose="02020603050405020304" pitchFamily="18" charset="0"/>
              </a:rPr>
              <a:t>Ask if there are any questions/comments before </a:t>
            </a:r>
            <a:r>
              <a:rPr lang="en-CA" i="1" dirty="0"/>
              <a:t>moving</a:t>
            </a:r>
            <a:r>
              <a:rPr lang="en-CA" i="1" dirty="0">
                <a:latin typeface="Times New Roman" panose="02020603050405020304" pitchFamily="18" charset="0"/>
                <a:cs typeface="Times New Roman" panose="02020603050405020304" pitchFamily="18" charset="0"/>
              </a:rPr>
              <a:t> on to the final part  of this presentation.</a:t>
            </a:r>
          </a:p>
          <a:p>
            <a:pPr marL="0"/>
            <a:endParaRPr lang="en-US" dirty="0"/>
          </a:p>
        </p:txBody>
      </p:sp>
      <p:sp>
        <p:nvSpPr>
          <p:cNvPr id="4" name="Slide Number Placeholder 3">
            <a:extLst>
              <a:ext uri="{FF2B5EF4-FFF2-40B4-BE49-F238E27FC236}">
                <a16:creationId xmlns:a16="http://schemas.microsoft.com/office/drawing/2014/main" id="{709775D5-B87A-84D1-A793-A6E7A76E3CC7}"/>
              </a:ext>
            </a:extLst>
          </p:cNvPr>
          <p:cNvSpPr>
            <a:spLocks noGrp="1"/>
          </p:cNvSpPr>
          <p:nvPr>
            <p:ph type="sldNum" sz="quarter" idx="5"/>
          </p:nvPr>
        </p:nvSpPr>
        <p:spPr/>
        <p:txBody>
          <a:bodyPr/>
          <a:lstStyle/>
          <a:p>
            <a:fld id="{C0B8CB26-5097-1A4C-B1DA-B348C462C6AE}" type="slidenum">
              <a:rPr lang="en-US" smtClean="0"/>
              <a:t>47</a:t>
            </a:fld>
            <a:endParaRPr lang="en-US"/>
          </a:p>
        </p:txBody>
      </p:sp>
    </p:spTree>
    <p:extLst>
      <p:ext uri="{BB962C8B-B14F-4D97-AF65-F5344CB8AC3E}">
        <p14:creationId xmlns:p14="http://schemas.microsoft.com/office/powerpoint/2010/main" val="303444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5113"/>
            <a:ext cx="2860675" cy="1609725"/>
          </a:xfrm>
        </p:spPr>
      </p:sp>
      <p:sp>
        <p:nvSpPr>
          <p:cNvPr id="4" name="Notes Placeholder 3">
            <a:extLst>
              <a:ext uri="{FF2B5EF4-FFF2-40B4-BE49-F238E27FC236}">
                <a16:creationId xmlns:a16="http://schemas.microsoft.com/office/drawing/2014/main" id="{95AA542C-8ED7-7756-2BD8-0A5D7CAB3479}"/>
              </a:ext>
            </a:extLst>
          </p:cNvPr>
          <p:cNvSpPr>
            <a:spLocks noGrp="1"/>
          </p:cNvSpPr>
          <p:nvPr>
            <p:ph type="body" idx="1"/>
          </p:nvPr>
        </p:nvSpPr>
        <p:spPr>
          <a:xfrm>
            <a:off x="568325" y="1874838"/>
            <a:ext cx="5721350" cy="3600450"/>
          </a:xfrm>
          <a:prstGeom prst="rect">
            <a:avLst/>
          </a:prstGeom>
        </p:spPr>
        <p:txBody>
          <a:bodyPr/>
          <a:lstStyle/>
          <a:p>
            <a:pPr marL="0" indent="-28575"/>
            <a:r>
              <a:rPr lang="en-US" sz="1200" b="1" dirty="0">
                <a:latin typeface="Times New Roman" panose="02020603050405020304" pitchFamily="18" charset="0"/>
                <a:cs typeface="Times New Roman" panose="02020603050405020304" pitchFamily="18" charset="0"/>
              </a:rPr>
              <a:t>~ 1 minute</a:t>
            </a:r>
          </a:p>
          <a:p>
            <a:pPr marL="0" indent="-28575"/>
            <a:endParaRPr lang="en-US" dirty="0"/>
          </a:p>
          <a:p>
            <a:pPr marL="0" indent="-28575"/>
            <a:r>
              <a:rPr lang="en-US" sz="1200" dirty="0">
                <a:latin typeface="Times New Roman" panose="02020603050405020304" pitchFamily="18" charset="0"/>
                <a:cs typeface="Times New Roman" panose="02020603050405020304" pitchFamily="18" charset="0"/>
              </a:rPr>
              <a:t>Despite Dr. Seuss’ sage advice, there will be times that we can’t smile.</a:t>
            </a:r>
          </a:p>
          <a:p>
            <a:pPr marL="0" indent="-28575"/>
            <a:endParaRPr lang="en-US" dirty="0"/>
          </a:p>
          <a:p>
            <a:pPr marL="0" indent="-28575"/>
            <a:r>
              <a:rPr lang="en-US" sz="1200" dirty="0">
                <a:latin typeface="Times New Roman" panose="02020603050405020304" pitchFamily="18" charset="0"/>
                <a:cs typeface="Times New Roman" panose="02020603050405020304" pitchFamily="18" charset="0"/>
              </a:rPr>
              <a:t>Triggers will happen, and they may bring tears.</a:t>
            </a:r>
          </a:p>
          <a:p>
            <a:pPr marL="0" indent="-28575"/>
            <a:endParaRPr lang="en-US" dirty="0"/>
          </a:p>
          <a:p>
            <a:pPr marL="0" indent="-28575"/>
            <a:r>
              <a:rPr lang="en-US" sz="1200" dirty="0">
                <a:latin typeface="Times New Roman" panose="02020603050405020304" pitchFamily="18" charset="0"/>
                <a:cs typeface="Times New Roman" panose="02020603050405020304" pitchFamily="18" charset="0"/>
              </a:rPr>
              <a:t>So, let’s talk about tears . . .</a:t>
            </a:r>
          </a:p>
          <a:p>
            <a:pPr marL="0" indent="-28575"/>
            <a:endParaRPr lang="en-US" dirty="0"/>
          </a:p>
          <a:p>
            <a:pPr marL="0" indent="-28575"/>
            <a:endParaRPr lang="en-US" dirty="0"/>
          </a:p>
        </p:txBody>
      </p:sp>
      <p:sp>
        <p:nvSpPr>
          <p:cNvPr id="5" name="Slide Number Placeholder 4">
            <a:extLst>
              <a:ext uri="{FF2B5EF4-FFF2-40B4-BE49-F238E27FC236}">
                <a16:creationId xmlns:a16="http://schemas.microsoft.com/office/drawing/2014/main" id="{D75C67BC-083C-54DA-1799-985736765C61}"/>
              </a:ext>
            </a:extLst>
          </p:cNvPr>
          <p:cNvSpPr>
            <a:spLocks noGrp="1"/>
          </p:cNvSpPr>
          <p:nvPr>
            <p:ph type="sldNum" sz="quarter" idx="5"/>
          </p:nvPr>
        </p:nvSpPr>
        <p:spPr/>
        <p:txBody>
          <a:bodyPr/>
          <a:lstStyle/>
          <a:p>
            <a:fld id="{C0B8CB26-5097-1A4C-B1DA-B348C462C6AE}" type="slidenum">
              <a:rPr lang="en-US" smtClean="0"/>
              <a:t>48</a:t>
            </a:fld>
            <a:endParaRPr lang="en-US"/>
          </a:p>
        </p:txBody>
      </p:sp>
    </p:spTree>
    <p:extLst>
      <p:ext uri="{BB962C8B-B14F-4D97-AF65-F5344CB8AC3E}">
        <p14:creationId xmlns:p14="http://schemas.microsoft.com/office/powerpoint/2010/main" val="2821424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25425"/>
            <a:ext cx="2860675" cy="1609725"/>
          </a:xfrm>
        </p:spPr>
      </p:sp>
      <p:sp>
        <p:nvSpPr>
          <p:cNvPr id="3" name="Notes Placeholder 2">
            <a:extLst>
              <a:ext uri="{FF2B5EF4-FFF2-40B4-BE49-F238E27FC236}">
                <a16:creationId xmlns:a16="http://schemas.microsoft.com/office/drawing/2014/main" id="{CEAB5D40-C4B3-A912-FA64-07581E0D0693}"/>
              </a:ext>
            </a:extLst>
          </p:cNvPr>
          <p:cNvSpPr>
            <a:spLocks noGrp="1"/>
          </p:cNvSpPr>
          <p:nvPr>
            <p:ph type="body" idx="1"/>
          </p:nvPr>
        </p:nvSpPr>
        <p:spPr>
          <a:xfrm>
            <a:off x="568325" y="1835150"/>
            <a:ext cx="5721350" cy="3600450"/>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3 minutes</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Invite participants to share how they feel about tears.</a:t>
            </a:r>
          </a:p>
          <a:p>
            <a:pPr marL="0"/>
            <a:endParaRPr lang="en-US" dirty="0"/>
          </a:p>
          <a:p>
            <a:pPr marL="0"/>
            <a:r>
              <a:rPr lang="en-US" sz="1200" dirty="0">
                <a:latin typeface="Times New Roman" panose="02020603050405020304" pitchFamily="18" charset="0"/>
                <a:cs typeface="Times New Roman" panose="02020603050405020304" pitchFamily="18" charset="0"/>
              </a:rPr>
              <a:t>Are they comfortable, uncomfortable, embarrassed?</a:t>
            </a:r>
          </a:p>
          <a:p>
            <a:pPr marL="0"/>
            <a:endParaRPr lang="en-US" dirty="0"/>
          </a:p>
          <a:p>
            <a:pPr marL="0"/>
            <a:r>
              <a:rPr lang="en-US" sz="1200" dirty="0">
                <a:latin typeface="Times New Roman" panose="02020603050405020304" pitchFamily="18" charset="0"/>
                <a:cs typeface="Times New Roman" panose="02020603050405020304" pitchFamily="18" charset="0"/>
              </a:rPr>
              <a:t>Do they cry? Do they wish they could cry?</a:t>
            </a:r>
          </a:p>
          <a:p>
            <a:pPr marL="0"/>
            <a:endParaRPr lang="en-US" sz="1200" dirty="0">
              <a:latin typeface="Times New Roman" panose="02020603050405020304" pitchFamily="18" charset="0"/>
              <a:cs typeface="Times New Roman" panose="02020603050405020304" pitchFamily="18" charset="0"/>
            </a:endParaRPr>
          </a:p>
          <a:p>
            <a:pPr marL="0"/>
            <a:endParaRPr lang="en-US" sz="1200" dirty="0">
              <a:latin typeface="Times New Roman" panose="02020603050405020304" pitchFamily="18" charset="0"/>
              <a:cs typeface="Times New Roman" panose="02020603050405020304" pitchFamily="18" charset="0"/>
            </a:endParaRPr>
          </a:p>
          <a:p>
            <a:pPr marL="0"/>
            <a:endParaRPr lang="en-US" sz="1200"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B206E2-B009-AAE7-8E7C-E7EC9E6F2F95}"/>
              </a:ext>
            </a:extLst>
          </p:cNvPr>
          <p:cNvSpPr>
            <a:spLocks noGrp="1"/>
          </p:cNvSpPr>
          <p:nvPr>
            <p:ph type="sldNum" sz="quarter" idx="5"/>
          </p:nvPr>
        </p:nvSpPr>
        <p:spPr/>
        <p:txBody>
          <a:bodyPr/>
          <a:lstStyle/>
          <a:p>
            <a:fld id="{C0B8CB26-5097-1A4C-B1DA-B348C462C6AE}" type="slidenum">
              <a:rPr lang="en-US" smtClean="0"/>
              <a:t>49</a:t>
            </a:fld>
            <a:endParaRPr lang="en-US"/>
          </a:p>
        </p:txBody>
      </p:sp>
    </p:spTree>
    <p:extLst>
      <p:ext uri="{BB962C8B-B14F-4D97-AF65-F5344CB8AC3E}">
        <p14:creationId xmlns:p14="http://schemas.microsoft.com/office/powerpoint/2010/main" val="569359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0350"/>
            <a:ext cx="2860675" cy="1609725"/>
          </a:xfrm>
        </p:spPr>
      </p:sp>
      <p:sp>
        <p:nvSpPr>
          <p:cNvPr id="5" name="TextBox 4">
            <a:extLst>
              <a:ext uri="{FF2B5EF4-FFF2-40B4-BE49-F238E27FC236}">
                <a16:creationId xmlns:a16="http://schemas.microsoft.com/office/drawing/2014/main" id="{B98AD379-A64C-4B3B-BA5E-4094E41F1B79}"/>
              </a:ext>
            </a:extLst>
          </p:cNvPr>
          <p:cNvSpPr txBox="1"/>
          <p:nvPr/>
        </p:nvSpPr>
        <p:spPr>
          <a:xfrm>
            <a:off x="568324" y="1873250"/>
            <a:ext cx="5737225" cy="6724918"/>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 1 minute</a:t>
            </a:r>
          </a:p>
          <a:p>
            <a:endParaRPr lang="en-US" sz="1200" b="1"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Show slide before reading comment below.</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Susan Duke says it this way, “</a:t>
            </a:r>
            <a:r>
              <a:rPr lang="en-US" sz="1200" cap="none" dirty="0">
                <a:latin typeface="Times New Roman" panose="02020603050405020304" pitchFamily="18" charset="0"/>
                <a:cs typeface="Times New Roman" panose="02020603050405020304" pitchFamily="18" charset="0"/>
              </a:rPr>
              <a:t>Tears release what our hearts cannot hold.”</a:t>
            </a:r>
            <a:r>
              <a:rPr lang="en-US" sz="1200" cap="none" baseline="30000" dirty="0">
                <a:latin typeface="Times New Roman" panose="02020603050405020304" pitchFamily="18" charset="0"/>
                <a:cs typeface="Times New Roman" panose="02020603050405020304" pitchFamily="18" charset="0"/>
              </a:rPr>
              <a:t>13</a:t>
            </a: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endParaRPr lang="en-US" sz="1200" b="1" baseline="30000" dirty="0">
              <a:latin typeface="Times New Roman" panose="02020603050405020304" pitchFamily="18" charset="0"/>
              <a:cs typeface="Times New Roman" panose="02020603050405020304" pitchFamily="18" charset="0"/>
            </a:endParaRPr>
          </a:p>
          <a:p>
            <a:pPr indent="187325"/>
            <a:r>
              <a:rPr lang="en-US" sz="1100" baseline="30000" dirty="0">
                <a:latin typeface="Times New Roman" panose="02020603050405020304" pitchFamily="18" charset="0"/>
                <a:cs typeface="Times New Roman" panose="02020603050405020304" pitchFamily="18" charset="0"/>
              </a:rPr>
              <a:t>13 </a:t>
            </a:r>
            <a:r>
              <a:rPr lang="en-US" sz="1100" dirty="0">
                <a:latin typeface="Times New Roman" panose="02020603050405020304" pitchFamily="18" charset="0"/>
                <a:cs typeface="Times New Roman" panose="02020603050405020304" pitchFamily="18" charset="0"/>
              </a:rPr>
              <a:t>Susan Duke, </a:t>
            </a:r>
            <a:r>
              <a:rPr lang="en-US" sz="1100" i="1" dirty="0">
                <a:latin typeface="Times New Roman" panose="02020603050405020304" pitchFamily="18" charset="0"/>
                <a:cs typeface="Times New Roman" panose="02020603050405020304" pitchFamily="18" charset="0"/>
              </a:rPr>
              <a:t>Grieving Forward. </a:t>
            </a:r>
            <a:r>
              <a:rPr lang="en-US" sz="1100" dirty="0">
                <a:latin typeface="Times New Roman" panose="02020603050405020304" pitchFamily="18" charset="0"/>
                <a:cs typeface="Times New Roman" panose="02020603050405020304" pitchFamily="18" charset="0"/>
              </a:rPr>
              <a:t>(New York: Warner Faith, 2006), 120.</a:t>
            </a:r>
            <a:endParaRPr lang="en-US" sz="11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C5FFC29-5919-DC80-40C9-BD517ED4AF24}"/>
              </a:ext>
            </a:extLst>
          </p:cNvPr>
          <p:cNvSpPr>
            <a:spLocks noGrp="1"/>
          </p:cNvSpPr>
          <p:nvPr>
            <p:ph type="sldNum" sz="quarter" idx="5"/>
          </p:nvPr>
        </p:nvSpPr>
        <p:spPr/>
        <p:txBody>
          <a:bodyPr/>
          <a:lstStyle/>
          <a:p>
            <a:fld id="{C0B8CB26-5097-1A4C-B1DA-B348C462C6AE}" type="slidenum">
              <a:rPr lang="en-US" smtClean="0"/>
              <a:t>50</a:t>
            </a:fld>
            <a:endParaRPr lang="en-US"/>
          </a:p>
        </p:txBody>
      </p:sp>
    </p:spTree>
    <p:extLst>
      <p:ext uri="{BB962C8B-B14F-4D97-AF65-F5344CB8AC3E}">
        <p14:creationId xmlns:p14="http://schemas.microsoft.com/office/powerpoint/2010/main" val="4176869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255588"/>
            <a:ext cx="2940050" cy="1654175"/>
          </a:xfrm>
        </p:spPr>
      </p:sp>
      <p:sp>
        <p:nvSpPr>
          <p:cNvPr id="5" name="Notes Placeholder 4">
            <a:extLst>
              <a:ext uri="{FF2B5EF4-FFF2-40B4-BE49-F238E27FC236}">
                <a16:creationId xmlns:a16="http://schemas.microsoft.com/office/drawing/2014/main" id="{0919B945-0DB0-CFDA-71E5-D07301403A5D}"/>
              </a:ext>
            </a:extLst>
          </p:cNvPr>
          <p:cNvSpPr>
            <a:spLocks noGrp="1"/>
          </p:cNvSpPr>
          <p:nvPr>
            <p:ph type="body" idx="1"/>
          </p:nvPr>
        </p:nvSpPr>
        <p:spPr>
          <a:xfrm>
            <a:off x="577850" y="1909762"/>
            <a:ext cx="5781675" cy="6676097"/>
          </a:xfrm>
          <a:prstGeom prst="rect">
            <a:avLst/>
          </a:prstGeom>
        </p:spPr>
        <p:txBody>
          <a:bodyPr/>
          <a:lstStyle/>
          <a:p>
            <a:pPr marL="179388" indent="-179388"/>
            <a:r>
              <a:rPr lang="en-US" b="1" dirty="0"/>
              <a:t>~ 4 minutes</a:t>
            </a:r>
          </a:p>
          <a:p>
            <a:pPr marL="179388" indent="-179388"/>
            <a:endParaRPr lang="en-US" sz="800" b="1" i="1" u="sng" dirty="0"/>
          </a:p>
          <a:p>
            <a:pPr marL="179388" indent="-179388"/>
            <a:r>
              <a:rPr lang="en-US" i="1" u="sng" dirty="0"/>
              <a:t>The Healing Power of Tears</a:t>
            </a:r>
            <a:endParaRPr lang="en-US" dirty="0"/>
          </a:p>
          <a:p>
            <a:pPr marL="0" indent="0"/>
            <a:r>
              <a:rPr lang="en-US" dirty="0"/>
              <a:t>William Shakespeare knew it. “To weep is to make less the depth of grief.”</a:t>
            </a:r>
            <a:r>
              <a:rPr lang="en-US" baseline="30000" dirty="0"/>
              <a:t>14</a:t>
            </a:r>
          </a:p>
          <a:p>
            <a:pPr marL="0" indent="0"/>
            <a:endParaRPr lang="en-US" sz="800" dirty="0"/>
          </a:p>
          <a:p>
            <a:pPr marL="0" indent="0"/>
            <a:r>
              <a:rPr lang="en-US" dirty="0"/>
              <a:t>And some of our mothers knew it, too, when they would tell us, </a:t>
            </a:r>
            <a:r>
              <a:rPr lang="en-US" i="1" dirty="0"/>
              <a:t>Go ahead and cry. You’ll feel better afterwards.</a:t>
            </a:r>
          </a:p>
          <a:p>
            <a:pPr marL="0" indent="0"/>
            <a:endParaRPr lang="en-US" sz="800" dirty="0"/>
          </a:p>
          <a:p>
            <a:pPr marL="0" indent="0"/>
            <a:r>
              <a:rPr lang="en-US" dirty="0"/>
              <a:t>William Frey and researchers at the St. Paul Ramsey Medical Center in Minnesota have studied tears . . . And their conclusions are fascinating:</a:t>
            </a:r>
          </a:p>
          <a:p>
            <a:pPr marL="179388" lvl="1" indent="-179388">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tears you cry when you are grieving are made up of different chemicals than the tears you cry when you are injured or have an irritant in your eye.</a:t>
            </a:r>
          </a:p>
          <a:p>
            <a:pPr marL="179388" lvl="1" indent="-179388">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They also found that emotional tears contain the adrenocorticotrophic hormone (ACTH), one of the highest indicators of stress.</a:t>
            </a:r>
          </a:p>
          <a:p>
            <a:pPr marL="179388" lvl="1" indent="-179388">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They discovered that the tears of grief are full of stress toxins. Grief tears actually cleanse the body of these harmful chemicals.</a:t>
            </a:r>
          </a:p>
          <a:p>
            <a:pPr marL="179388" lvl="1" indent="-179388">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Crying doesn’t solve a problem, but it offers relief and makes us feel better. </a:t>
            </a:r>
            <a:r>
              <a:rPr lang="en-US" sz="1100" dirty="0">
                <a:latin typeface="Times New Roman" panose="02020603050405020304" pitchFamily="18" charset="0"/>
                <a:cs typeface="Times New Roman" panose="02020603050405020304" pitchFamily="18" charset="0"/>
              </a:rPr>
              <a:t>After a good cry, there is a decrease in breathing and heart rates as we enter a calmer emotional and biological state.</a:t>
            </a:r>
          </a:p>
          <a:p>
            <a:pPr marL="179388" lvl="1" indent="-179388">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So yes, the tears of grief really are </a:t>
            </a:r>
            <a:r>
              <a:rPr lang="en-US" sz="1100" i="1" dirty="0">
                <a:latin typeface="Times New Roman" panose="02020603050405020304" pitchFamily="18" charset="0"/>
                <a:cs typeface="Times New Roman" panose="02020603050405020304" pitchFamily="18" charset="0"/>
              </a:rPr>
              <a:t>healing tears. </a:t>
            </a:r>
            <a:r>
              <a:rPr lang="en-US" sz="1100" dirty="0">
                <a:latin typeface="Times New Roman" panose="02020603050405020304" pitchFamily="18" charset="0"/>
                <a:cs typeface="Times New Roman" panose="02020603050405020304" pitchFamily="18" charset="0"/>
              </a:rPr>
              <a:t>They are your body’s release valve for stress, sadness, grief, anxiety and frustration.</a:t>
            </a:r>
            <a:r>
              <a:rPr lang="en-US" sz="1100" baseline="30000" dirty="0">
                <a:latin typeface="Times New Roman" panose="02020603050405020304" pitchFamily="18" charset="0"/>
                <a:cs typeface="Times New Roman" panose="02020603050405020304" pitchFamily="18" charset="0"/>
              </a:rPr>
              <a:t>15</a:t>
            </a:r>
            <a:endParaRPr lang="en-US" sz="1100" dirty="0">
              <a:latin typeface="Times New Roman" panose="02020603050405020304" pitchFamily="18" charset="0"/>
              <a:cs typeface="Times New Roman" panose="02020603050405020304" pitchFamily="18" charset="0"/>
            </a:endParaRPr>
          </a:p>
          <a:p>
            <a:pPr marL="179388" lvl="1" indent="-179388"/>
            <a:endParaRPr lang="en-US" sz="800" dirty="0">
              <a:latin typeface="Times New Roman" panose="02020603050405020304" pitchFamily="18" charset="0"/>
              <a:cs typeface="Times New Roman" panose="02020603050405020304" pitchFamily="18" charset="0"/>
            </a:endParaRPr>
          </a:p>
          <a:p>
            <a:pPr marL="6350" lvl="1" indent="-6350"/>
            <a:r>
              <a:rPr lang="en-US" sz="1200" dirty="0">
                <a:latin typeface="Times New Roman" panose="02020603050405020304" pitchFamily="18" charset="0"/>
                <a:cs typeface="Times New Roman" panose="02020603050405020304" pitchFamily="18" charset="0"/>
              </a:rPr>
              <a:t>In our society we often see tears as a sign of weakness, but tears are healthy.</a:t>
            </a:r>
          </a:p>
          <a:p>
            <a:pPr marL="6350" lvl="1" indent="-6350"/>
            <a:endParaRPr lang="en-US" sz="800" dirty="0">
              <a:latin typeface="Times New Roman" panose="02020603050405020304" pitchFamily="18" charset="0"/>
              <a:cs typeface="Times New Roman" panose="02020603050405020304" pitchFamily="18" charset="0"/>
            </a:endParaRPr>
          </a:p>
          <a:p>
            <a:pPr marL="6350" lvl="1" indent="-6350"/>
            <a:r>
              <a:rPr lang="en-US" sz="1200" dirty="0">
                <a:latin typeface="Times New Roman" panose="02020603050405020304" pitchFamily="18" charset="0"/>
                <a:cs typeface="Times New Roman" panose="02020603050405020304" pitchFamily="18" charset="0"/>
              </a:rPr>
              <a:t>Our body’s have a built-in mechanism for relief, release, and healing. The Bible tells us that we are fearfully and wonderfully made. If you ever wondered why God made tear ducts, you now know—one reason is for the release of healing tears.</a:t>
            </a:r>
          </a:p>
          <a:p>
            <a:pPr marL="6350" lvl="1" indent="-6350"/>
            <a:endParaRPr lang="en-US" sz="1200" dirty="0">
              <a:latin typeface="Times New Roman" panose="02020603050405020304" pitchFamily="18" charset="0"/>
              <a:cs typeface="Times New Roman" panose="02020603050405020304" pitchFamily="18" charset="0"/>
            </a:endParaRPr>
          </a:p>
          <a:p>
            <a:pPr marL="6350" lvl="1" indent="-6350"/>
            <a:endParaRPr lang="en-US" sz="1200" dirty="0">
              <a:latin typeface="Times New Roman" panose="02020603050405020304" pitchFamily="18" charset="0"/>
              <a:cs typeface="Times New Roman" panose="02020603050405020304" pitchFamily="18" charset="0"/>
            </a:endParaRPr>
          </a:p>
          <a:p>
            <a:pPr marL="6350" lvl="1" indent="-6350"/>
            <a:endParaRPr lang="en-US" sz="1200" dirty="0">
              <a:latin typeface="Times New Roman" panose="02020603050405020304" pitchFamily="18" charset="0"/>
              <a:cs typeface="Times New Roman" panose="02020603050405020304" pitchFamily="18" charset="0"/>
            </a:endParaRPr>
          </a:p>
          <a:p>
            <a:pPr marL="6350" lvl="1" indent="-6350"/>
            <a:endParaRPr lang="en-US" sz="1200" dirty="0">
              <a:latin typeface="Times New Roman" panose="02020603050405020304" pitchFamily="18" charset="0"/>
              <a:cs typeface="Times New Roman" panose="02020603050405020304" pitchFamily="18" charset="0"/>
            </a:endParaRPr>
          </a:p>
          <a:p>
            <a:pPr marL="6350" lvl="1" indent="-6350"/>
            <a:endParaRPr lang="en-US" sz="1200" dirty="0">
              <a:latin typeface="Times New Roman" panose="02020603050405020304" pitchFamily="18" charset="0"/>
              <a:cs typeface="Times New Roman" panose="02020603050405020304" pitchFamily="18" charset="0"/>
            </a:endParaRPr>
          </a:p>
          <a:p>
            <a:pPr marL="6350" lvl="1" indent="-6350"/>
            <a:endParaRPr lang="en-US" sz="1200" dirty="0">
              <a:latin typeface="Times New Roman" panose="02020603050405020304" pitchFamily="18" charset="0"/>
              <a:cs typeface="Times New Roman" panose="02020603050405020304" pitchFamily="18" charset="0"/>
            </a:endParaRPr>
          </a:p>
          <a:p>
            <a:pPr marL="6350" lvl="1" indent="-6350"/>
            <a:endParaRPr lang="en-US" sz="1200" dirty="0">
              <a:latin typeface="Times New Roman" panose="02020603050405020304" pitchFamily="18" charset="0"/>
              <a:cs typeface="Times New Roman" panose="02020603050405020304" pitchFamily="18" charset="0"/>
            </a:endParaRPr>
          </a:p>
          <a:p>
            <a:pPr marL="6350" lvl="1" indent="-6350"/>
            <a:endParaRPr lang="en-US" sz="1100" dirty="0">
              <a:latin typeface="Times New Roman" panose="02020603050405020304" pitchFamily="18" charset="0"/>
              <a:cs typeface="Times New Roman" panose="02020603050405020304" pitchFamily="18" charset="0"/>
            </a:endParaRPr>
          </a:p>
          <a:p>
            <a:pPr marL="6350" lvl="1" indent="180975"/>
            <a:r>
              <a:rPr lang="en-US" sz="1100" baseline="30000" dirty="0">
                <a:solidFill>
                  <a:srgbClr val="464841"/>
                </a:solidFill>
                <a:latin typeface="Times New Roman" panose="02020603050405020304" pitchFamily="18" charset="0"/>
                <a:cs typeface="Times New Roman" panose="02020603050405020304" pitchFamily="18" charset="0"/>
              </a:rPr>
              <a:t>14 </a:t>
            </a:r>
            <a:r>
              <a:rPr lang="en-CA" sz="1100" i="1" dirty="0">
                <a:solidFill>
                  <a:srgbClr val="464841"/>
                </a:solidFill>
                <a:latin typeface="Times New Roman" panose="02020603050405020304" pitchFamily="18" charset="0"/>
                <a:cs typeface="Times New Roman" panose="02020603050405020304" pitchFamily="18" charset="0"/>
              </a:rPr>
              <a:t>Richard</a:t>
            </a:r>
            <a:r>
              <a:rPr lang="en-CA" sz="1100" dirty="0">
                <a:solidFill>
                  <a:srgbClr val="464841"/>
                </a:solidFill>
                <a:latin typeface="Times New Roman" panose="02020603050405020304" pitchFamily="18" charset="0"/>
                <a:cs typeface="Times New Roman" panose="02020603050405020304" pitchFamily="18" charset="0"/>
              </a:rPr>
              <a:t>, Act 2 Scene 1</a:t>
            </a:r>
            <a:r>
              <a:rPr lang="en-US" sz="1100" dirty="0">
                <a:latin typeface="Times New Roman" panose="02020603050405020304" pitchFamily="18" charset="0"/>
                <a:cs typeface="Times New Roman" panose="02020603050405020304" pitchFamily="18" charset="0"/>
              </a:rPr>
              <a:t>.</a:t>
            </a:r>
          </a:p>
          <a:p>
            <a:pPr marL="11113" lvl="1" indent="176213"/>
            <a:r>
              <a:rPr lang="en-US" sz="1100" baseline="30000" dirty="0">
                <a:latin typeface="Times New Roman" panose="02020603050405020304" pitchFamily="18" charset="0"/>
                <a:cs typeface="Times New Roman" panose="02020603050405020304" pitchFamily="18" charset="0"/>
              </a:rPr>
              <a:t>15 </a:t>
            </a:r>
            <a:r>
              <a:rPr lang="en-US" sz="1100" dirty="0">
                <a:latin typeface="Times New Roman" panose="02020603050405020304" pitchFamily="18" charset="0"/>
                <a:cs typeface="Times New Roman" panose="02020603050405020304" pitchFamily="18" charset="0"/>
              </a:rPr>
              <a:t>William Frey,  </a:t>
            </a:r>
            <a:r>
              <a:rPr lang="en-US" sz="11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https://www.pancreaticcancerjourney.com/healing-tears.html</a:t>
            </a:r>
            <a:endParaRPr lang="en-US" sz="1100" dirty="0">
              <a:latin typeface="Times New Roman" panose="02020603050405020304" pitchFamily="18" charset="0"/>
              <a:cs typeface="Times New Roman" panose="02020603050405020304" pitchFamily="18" charset="0"/>
            </a:endParaRPr>
          </a:p>
          <a:p>
            <a:pPr marL="179388" lvl="1" indent="-179388"/>
            <a:r>
              <a:rPr lang="en-US" sz="1100" dirty="0">
                <a:latin typeface="Times New Roman" panose="02020603050405020304" pitchFamily="18" charset="0"/>
                <a:cs typeface="Times New Roman" panose="02020603050405020304" pitchFamily="18" charset="0"/>
              </a:rPr>
              <a:t>Copyright © </a:t>
            </a:r>
            <a:r>
              <a:rPr lang="en-US" sz="1100" dirty="0" err="1">
                <a:latin typeface="Times New Roman" panose="02020603050405020304" pitchFamily="18" charset="0"/>
                <a:cs typeface="Times New Roman" panose="02020603050405020304" pitchFamily="18" charset="0"/>
              </a:rPr>
              <a:t>PancreaticCancerJourney.com</a:t>
            </a:r>
            <a:r>
              <a:rPr lang="en-US" sz="1100" dirty="0">
                <a:latin typeface="Times New Roman" panose="02020603050405020304" pitchFamily="18" charset="0"/>
                <a:cs typeface="Times New Roman" panose="02020603050405020304" pitchFamily="18" charset="0"/>
              </a:rPr>
              <a:t> .</a:t>
            </a:r>
          </a:p>
          <a:p>
            <a:pPr marL="6350" lvl="1" indent="-6350"/>
            <a:endParaRPr lang="en-US" sz="1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5FA7072-5422-EB3E-57BE-6EEDFD0C4AFB}"/>
              </a:ext>
            </a:extLst>
          </p:cNvPr>
          <p:cNvSpPr>
            <a:spLocks noGrp="1"/>
          </p:cNvSpPr>
          <p:nvPr>
            <p:ph type="sldNum" sz="quarter" idx="5"/>
          </p:nvPr>
        </p:nvSpPr>
        <p:spPr/>
        <p:txBody>
          <a:bodyPr/>
          <a:lstStyle/>
          <a:p>
            <a:fld id="{C0B8CB26-5097-1A4C-B1DA-B348C462C6AE}" type="slidenum">
              <a:rPr lang="en-US" smtClean="0"/>
              <a:t>51</a:t>
            </a:fld>
            <a:endParaRPr lang="en-US"/>
          </a:p>
        </p:txBody>
      </p:sp>
    </p:spTree>
    <p:extLst>
      <p:ext uri="{BB962C8B-B14F-4D97-AF65-F5344CB8AC3E}">
        <p14:creationId xmlns:p14="http://schemas.microsoft.com/office/powerpoint/2010/main" val="394293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73050"/>
            <a:ext cx="2860675" cy="1609725"/>
          </a:xfrm>
        </p:spPr>
      </p:sp>
      <p:sp>
        <p:nvSpPr>
          <p:cNvPr id="5" name="Notes Placeholder 4">
            <a:extLst>
              <a:ext uri="{FF2B5EF4-FFF2-40B4-BE49-F238E27FC236}">
                <a16:creationId xmlns:a16="http://schemas.microsoft.com/office/drawing/2014/main" id="{0E871196-5E76-2ED0-5748-CD634804DB18}"/>
              </a:ext>
            </a:extLst>
          </p:cNvPr>
          <p:cNvSpPr>
            <a:spLocks noGrp="1"/>
          </p:cNvSpPr>
          <p:nvPr>
            <p:ph type="body" idx="1"/>
          </p:nvPr>
        </p:nvSpPr>
        <p:spPr>
          <a:xfrm>
            <a:off x="568325" y="1882774"/>
            <a:ext cx="5721350" cy="6691209"/>
          </a:xfrm>
          <a:prstGeom prst="rect">
            <a:avLst/>
          </a:prstGeom>
        </p:spPr>
        <p:txBody>
          <a:bodyPr/>
          <a:lstStyle/>
          <a:p>
            <a:pPr marL="179388" indent="-171450"/>
            <a:r>
              <a:rPr lang="en-US" sz="1200" b="1" dirty="0">
                <a:latin typeface="Times New Roman" panose="02020603050405020304" pitchFamily="18" charset="0"/>
                <a:cs typeface="Times New Roman" panose="02020603050405020304" pitchFamily="18" charset="0"/>
              </a:rPr>
              <a:t>~ 3 minutes</a:t>
            </a:r>
          </a:p>
          <a:p>
            <a:pPr marL="179388" indent="-171450"/>
            <a:endParaRPr lang="en-US" b="1" i="1" dirty="0"/>
          </a:p>
          <a:p>
            <a:pPr marL="179388" indent="-171450"/>
            <a:r>
              <a:rPr lang="en-US" sz="1200" i="1" dirty="0">
                <a:latin typeface="Times New Roman" panose="02020603050405020304" pitchFamily="18" charset="0"/>
                <a:cs typeface="Times New Roman" panose="02020603050405020304" pitchFamily="18" charset="0"/>
              </a:rPr>
              <a:t>Ask if participants know what this is.</a:t>
            </a:r>
          </a:p>
          <a:p>
            <a:pPr marL="179388" indent="-171450"/>
            <a:endParaRPr lang="en-US" sz="1200" i="1" dirty="0">
              <a:latin typeface="Times New Roman" panose="02020603050405020304" pitchFamily="18" charset="0"/>
              <a:cs typeface="Times New Roman" panose="02020603050405020304" pitchFamily="18" charset="0"/>
            </a:endParaRPr>
          </a:p>
          <a:p>
            <a:pPr marL="179388" indent="-171450"/>
            <a:r>
              <a:rPr lang="en-US" dirty="0">
                <a:latin typeface="Times New Roman" panose="02020603050405020304" pitchFamily="18" charset="0"/>
                <a:cs typeface="Times New Roman" panose="02020603050405020304" pitchFamily="18" charset="0"/>
              </a:rPr>
              <a:t>It is a lachrymatory [pronounced, la </a:t>
            </a:r>
            <a:r>
              <a:rPr lang="en-US" i="1" dirty="0" err="1">
                <a:latin typeface="Times New Roman" panose="02020603050405020304" pitchFamily="18" charset="0"/>
                <a:cs typeface="Times New Roman" panose="02020603050405020304" pitchFamily="18" charset="0"/>
              </a:rPr>
              <a:t>crim</a:t>
            </a:r>
            <a:r>
              <a:rPr lang="en-US" dirty="0">
                <a:latin typeface="Times New Roman" panose="02020603050405020304" pitchFamily="18" charset="0"/>
                <a:cs typeface="Times New Roman" panose="02020603050405020304" pitchFamily="18" charset="0"/>
              </a:rPr>
              <a:t> a tory], more commonly known as a tear bottle.</a:t>
            </a:r>
          </a:p>
          <a:p>
            <a:pPr marL="179388" indent="-171450"/>
            <a:endParaRPr lang="en-US" sz="1200" i="1" dirty="0">
              <a:latin typeface="Times New Roman" panose="02020603050405020304" pitchFamily="18" charset="0"/>
              <a:cs typeface="Times New Roman" panose="02020603050405020304" pitchFamily="18" charset="0"/>
            </a:endParaRPr>
          </a:p>
          <a:p>
            <a:pPr marL="6350" indent="1588"/>
            <a:r>
              <a:rPr lang="en-US" sz="1200" b="1" u="sng" dirty="0">
                <a:latin typeface="Times New Roman" panose="02020603050405020304" pitchFamily="18" charset="0"/>
                <a:cs typeface="Times New Roman" panose="02020603050405020304" pitchFamily="18" charset="0"/>
              </a:rPr>
              <a:t>Tear bottles</a:t>
            </a:r>
            <a:r>
              <a:rPr lang="en-US" sz="1200" dirty="0">
                <a:latin typeface="Times New Roman" panose="02020603050405020304" pitchFamily="18" charset="0"/>
                <a:cs typeface="Times New Roman" panose="02020603050405020304" pitchFamily="18" charset="0"/>
              </a:rPr>
              <a:t> are small decorative glass bottles for holding tears of love, joy, sympathy and remembrance. The tear bottle tradition dates back at least 3,000 years, when mourners collected their tears in a bottle and buried them with loved ones to express honor and devotion.</a:t>
            </a:r>
          </a:p>
          <a:p>
            <a:pPr marL="179388" indent="-171450"/>
            <a:endParaRPr lang="en-US" sz="1200" b="1" u="sng" dirty="0">
              <a:latin typeface="Times New Roman" panose="02020603050405020304" pitchFamily="18" charset="0"/>
              <a:cs typeface="Times New Roman" panose="02020603050405020304" pitchFamily="18" charset="0"/>
            </a:endParaRPr>
          </a:p>
          <a:p>
            <a:pPr marL="179388" indent="-171450"/>
            <a:r>
              <a:rPr lang="en-US" sz="1200" b="1" u="sng" dirty="0">
                <a:latin typeface="Times New Roman" panose="02020603050405020304" pitchFamily="18" charset="0"/>
                <a:cs typeface="Times New Roman" panose="02020603050405020304" pitchFamily="18" charset="0"/>
              </a:rPr>
              <a:t>History</a:t>
            </a:r>
            <a:endParaRPr lang="en-US" sz="1200" dirty="0">
              <a:latin typeface="Times New Roman" panose="02020603050405020304" pitchFamily="18" charset="0"/>
              <a:cs typeface="Times New Roman" panose="02020603050405020304" pitchFamily="18" charset="0"/>
            </a:endParaRPr>
          </a:p>
          <a:p>
            <a:pPr marL="179388"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Tear bottles were common in </a:t>
            </a:r>
            <a:r>
              <a:rPr lang="en-US" sz="1200" b="1" dirty="0">
                <a:latin typeface="Times New Roman" panose="02020603050405020304" pitchFamily="18" charset="0"/>
                <a:cs typeface="Times New Roman" panose="02020603050405020304" pitchFamily="18" charset="0"/>
              </a:rPr>
              <a:t>ancient middle Eastern societies.</a:t>
            </a:r>
            <a:endParaRPr lang="en-US" sz="1200" dirty="0">
              <a:latin typeface="Times New Roman" panose="02020603050405020304" pitchFamily="18" charset="0"/>
              <a:cs typeface="Times New Roman" panose="02020603050405020304" pitchFamily="18" charset="0"/>
            </a:endParaRPr>
          </a:p>
          <a:p>
            <a:pPr marL="179388" indent="-171450">
              <a:buFont typeface="Arial" panose="020B0604020202020204" pitchFamily="34" charset="0"/>
              <a:buChar char="•"/>
            </a:pPr>
            <a:r>
              <a:rPr lang="en-US" b="1" dirty="0"/>
              <a:t>A</a:t>
            </a:r>
            <a:r>
              <a:rPr lang="en-US" sz="1200" b="1" dirty="0">
                <a:latin typeface="Times New Roman" panose="02020603050405020304" pitchFamily="18" charset="0"/>
                <a:cs typeface="Times New Roman" panose="02020603050405020304" pitchFamily="18" charset="0"/>
              </a:rPr>
              <a:t>ncient Romans</a:t>
            </a:r>
            <a:r>
              <a:rPr lang="en-US" sz="1200" dirty="0">
                <a:latin typeface="Times New Roman" panose="02020603050405020304" pitchFamily="18" charset="0"/>
                <a:cs typeface="Times New Roman" panose="02020603050405020304" pitchFamily="18" charset="0"/>
              </a:rPr>
              <a:t> had a similar tradition. </a:t>
            </a:r>
            <a:r>
              <a:rPr lang="en-US" dirty="0"/>
              <a:t>M</a:t>
            </a:r>
            <a:r>
              <a:rPr lang="en-US" sz="1200" dirty="0">
                <a:latin typeface="Times New Roman" panose="02020603050405020304" pitchFamily="18" charset="0"/>
                <a:cs typeface="Times New Roman" panose="02020603050405020304" pitchFamily="18" charset="0"/>
              </a:rPr>
              <a:t>ourners filled small glass vials or cups with tears and placed them in burial tombs as symbols of love and respect. Sometimes women were paid to cry into “cups,” as they walked along the mourning procession. Those crying the loudest and producing the most tears received the most compensation, or so the legend goes. The more anguish and tears produced, the more important and valued the deceased person was perceived to be.</a:t>
            </a:r>
          </a:p>
          <a:p>
            <a:pPr marL="179388"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Tear bottles reappeared during the </a:t>
            </a:r>
            <a:r>
              <a:rPr lang="en-US" sz="1200" b="1" dirty="0">
                <a:latin typeface="Times New Roman" panose="02020603050405020304" pitchFamily="18" charset="0"/>
                <a:cs typeface="Times New Roman" panose="02020603050405020304" pitchFamily="18" charset="0"/>
              </a:rPr>
              <a:t>Victorian period of the 19th century</a:t>
            </a:r>
            <a:r>
              <a:rPr lang="en-US" sz="1200" dirty="0">
                <a:latin typeface="Times New Roman" panose="02020603050405020304" pitchFamily="18" charset="0"/>
                <a:cs typeface="Times New Roman" panose="02020603050405020304" pitchFamily="18" charset="0"/>
              </a:rPr>
              <a:t>, when those mourning the loss of loved ones would collect their tears in bottles ornately decorated with silver or pewter. Special stoppers allowed the tears to evaporate. When the tears were gone, the mourning period would end.</a:t>
            </a:r>
          </a:p>
          <a:p>
            <a:pPr marL="179388"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some </a:t>
            </a:r>
            <a:r>
              <a:rPr lang="en-US" sz="1200" b="1" dirty="0">
                <a:latin typeface="Times New Roman" panose="02020603050405020304" pitchFamily="18" charset="0"/>
                <a:cs typeface="Times New Roman" panose="02020603050405020304" pitchFamily="18" charset="0"/>
              </a:rPr>
              <a:t>American Civil War stories</a:t>
            </a:r>
            <a:r>
              <a:rPr lang="en-US" sz="1200" dirty="0">
                <a:latin typeface="Times New Roman" panose="02020603050405020304" pitchFamily="18" charset="0"/>
                <a:cs typeface="Times New Roman" panose="02020603050405020304" pitchFamily="18" charset="0"/>
              </a:rPr>
              <a:t>, women were said to have cried into tear bottles and saved them until their lovers or family member returned. Their collected tears would show the men how much they were loved and missed.</a:t>
            </a:r>
          </a:p>
          <a:p>
            <a:pPr marL="179388"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Tear bottles continue to be used in middle Eastern countries today.</a:t>
            </a:r>
            <a:r>
              <a:rPr lang="en-US" sz="1200" baseline="30000" dirty="0">
                <a:latin typeface="Times New Roman" panose="02020603050405020304" pitchFamily="18" charset="0"/>
                <a:cs typeface="Times New Roman" panose="02020603050405020304" pitchFamily="18" charset="0"/>
              </a:rPr>
              <a:t>16</a:t>
            </a:r>
            <a:endParaRPr lang="en-US" sz="1200" dirty="0">
              <a:latin typeface="Times New Roman" panose="02020603050405020304" pitchFamily="18" charset="0"/>
              <a:cs typeface="Times New Roman" panose="02020603050405020304" pitchFamily="18" charset="0"/>
            </a:endParaRPr>
          </a:p>
          <a:p>
            <a:pPr marL="179388" indent="-171450"/>
            <a:endParaRPr lang="en-US" dirty="0"/>
          </a:p>
          <a:p>
            <a:pPr marL="179388" indent="-171450"/>
            <a:r>
              <a:rPr lang="en-US" dirty="0"/>
              <a:t>In our grief, w</a:t>
            </a:r>
            <a:r>
              <a:rPr lang="en-US" sz="1200" dirty="0">
                <a:latin typeface="Times New Roman" panose="02020603050405020304" pitchFamily="18" charset="0"/>
                <a:cs typeface="Times New Roman" panose="02020603050405020304" pitchFamily="18" charset="0"/>
              </a:rPr>
              <a:t>e may wonder if God cares or even sees our tears.</a:t>
            </a:r>
            <a:endParaRPr lang="en-US" sz="1100" dirty="0">
              <a:solidFill>
                <a:schemeClr val="tx1"/>
              </a:solidFill>
            </a:endParaRPr>
          </a:p>
          <a:p>
            <a:pPr marL="179388" indent="-171450"/>
            <a:endParaRPr lang="en-US" sz="1100" dirty="0">
              <a:solidFill>
                <a:schemeClr val="tx1"/>
              </a:solidFill>
            </a:endParaRPr>
          </a:p>
          <a:p>
            <a:pPr marL="179388" indent="-171450"/>
            <a:endParaRPr lang="en-US" sz="1100" dirty="0">
              <a:solidFill>
                <a:schemeClr val="tx1"/>
              </a:solidFill>
            </a:endParaRPr>
          </a:p>
          <a:p>
            <a:pPr marL="179388" indent="-171450"/>
            <a:endParaRPr lang="en-US" sz="1100" dirty="0">
              <a:solidFill>
                <a:schemeClr val="tx1"/>
              </a:solidFill>
            </a:endParaRPr>
          </a:p>
          <a:p>
            <a:pPr marL="179388" indent="-171450"/>
            <a:endParaRPr lang="en-US" sz="1100" dirty="0">
              <a:solidFill>
                <a:schemeClr val="tx1"/>
              </a:solidFill>
            </a:endParaRPr>
          </a:p>
          <a:p>
            <a:pPr marL="179388" indent="-171450"/>
            <a:endParaRPr lang="en-US" sz="1100" dirty="0">
              <a:solidFill>
                <a:schemeClr val="tx1"/>
              </a:solidFill>
            </a:endParaRPr>
          </a:p>
          <a:p>
            <a:pPr marL="179388" indent="-171450"/>
            <a:endParaRPr lang="en-US" sz="1100" dirty="0">
              <a:solidFill>
                <a:schemeClr val="tx1"/>
              </a:solidFill>
            </a:endParaRPr>
          </a:p>
          <a:p>
            <a:pPr marL="11113" indent="128588"/>
            <a:r>
              <a:rPr lang="en-US" sz="1100" baseline="30000" dirty="0">
                <a:solidFill>
                  <a:schemeClr val="tx1"/>
                </a:solidFill>
              </a:rPr>
              <a:t>16 </a:t>
            </a:r>
            <a:r>
              <a:rPr lang="en-US" sz="1100" dirty="0">
                <a:solidFill>
                  <a:schemeClr val="tx1"/>
                </a:solidFill>
                <a:hlinkClick r:id="rId3">
                  <a:extLst>
                    <a:ext uri="{A12FA001-AC4F-418D-AE19-62706E023703}">
                      <ahyp:hlinkClr xmlns:ahyp="http://schemas.microsoft.com/office/drawing/2018/hyperlinkcolor" val="tx"/>
                    </a:ext>
                  </a:extLst>
                </a:hlinkClick>
              </a:rPr>
              <a:t>https://tearcatcher.com/tear-bottles/tear-bottle-history</a:t>
            </a:r>
            <a:endParaRPr lang="en-US" sz="1100" dirty="0">
              <a:solidFill>
                <a:schemeClr val="tx1"/>
              </a:solidFill>
              <a:latin typeface="Times New Roman" panose="02020603050405020304" pitchFamily="18" charset="0"/>
              <a:cs typeface="Times New Roman" panose="02020603050405020304" pitchFamily="18" charset="0"/>
            </a:endParaRPr>
          </a:p>
          <a:p>
            <a:pPr marL="179388" indent="-171450"/>
            <a:endParaRPr lang="en-US" dirty="0"/>
          </a:p>
        </p:txBody>
      </p:sp>
      <p:sp>
        <p:nvSpPr>
          <p:cNvPr id="4" name="Slide Number Placeholder 3">
            <a:extLst>
              <a:ext uri="{FF2B5EF4-FFF2-40B4-BE49-F238E27FC236}">
                <a16:creationId xmlns:a16="http://schemas.microsoft.com/office/drawing/2014/main" id="{A1D0352D-4161-6612-B45F-16AA4335CB3F}"/>
              </a:ext>
            </a:extLst>
          </p:cNvPr>
          <p:cNvSpPr>
            <a:spLocks noGrp="1"/>
          </p:cNvSpPr>
          <p:nvPr>
            <p:ph type="sldNum" sz="quarter" idx="5"/>
          </p:nvPr>
        </p:nvSpPr>
        <p:spPr/>
        <p:txBody>
          <a:bodyPr/>
          <a:lstStyle/>
          <a:p>
            <a:fld id="{C0B8CB26-5097-1A4C-B1DA-B348C462C6AE}" type="slidenum">
              <a:rPr lang="en-US" smtClean="0"/>
              <a:t>52</a:t>
            </a:fld>
            <a:endParaRPr lang="en-US"/>
          </a:p>
        </p:txBody>
      </p:sp>
    </p:spTree>
    <p:extLst>
      <p:ext uri="{BB962C8B-B14F-4D97-AF65-F5344CB8AC3E}">
        <p14:creationId xmlns:p14="http://schemas.microsoft.com/office/powerpoint/2010/main" val="3861607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6700"/>
            <a:ext cx="2860675" cy="1609725"/>
          </a:xfrm>
        </p:spPr>
      </p:sp>
      <p:sp>
        <p:nvSpPr>
          <p:cNvPr id="3" name="Notes Placeholder 2">
            <a:extLst>
              <a:ext uri="{FF2B5EF4-FFF2-40B4-BE49-F238E27FC236}">
                <a16:creationId xmlns:a16="http://schemas.microsoft.com/office/drawing/2014/main" id="{DDF270A6-CCF2-C59A-6440-6F7DABD8587F}"/>
              </a:ext>
            </a:extLst>
          </p:cNvPr>
          <p:cNvSpPr>
            <a:spLocks noGrp="1"/>
          </p:cNvSpPr>
          <p:nvPr>
            <p:ph type="body" idx="1"/>
          </p:nvPr>
        </p:nvSpPr>
        <p:spPr>
          <a:xfrm>
            <a:off x="568325" y="1876425"/>
            <a:ext cx="5721350" cy="3600450"/>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1 minute</a:t>
            </a:r>
            <a:endParaRPr lang="en-US" b="1" dirty="0"/>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Psalm 56 assures us that He sees, and He cares! He too has a tear bottle!</a:t>
            </a:r>
          </a:p>
          <a:p>
            <a:pPr marL="0"/>
            <a:endParaRPr lang="en-US" sz="1200" dirty="0">
              <a:latin typeface="Times New Roman" panose="02020603050405020304" pitchFamily="18" charset="0"/>
              <a:cs typeface="Times New Roman" panose="02020603050405020304" pitchFamily="18" charset="0"/>
            </a:endParaRPr>
          </a:p>
          <a:p>
            <a:pPr marL="0"/>
            <a:endParaRPr lang="en-US" dirty="0"/>
          </a:p>
        </p:txBody>
      </p:sp>
      <p:sp>
        <p:nvSpPr>
          <p:cNvPr id="4" name="Slide Number Placeholder 3">
            <a:extLst>
              <a:ext uri="{FF2B5EF4-FFF2-40B4-BE49-F238E27FC236}">
                <a16:creationId xmlns:a16="http://schemas.microsoft.com/office/drawing/2014/main" id="{175B48D7-7C60-BFCE-8A93-564036E386A1}"/>
              </a:ext>
            </a:extLst>
          </p:cNvPr>
          <p:cNvSpPr>
            <a:spLocks noGrp="1"/>
          </p:cNvSpPr>
          <p:nvPr>
            <p:ph type="sldNum" sz="quarter" idx="5"/>
          </p:nvPr>
        </p:nvSpPr>
        <p:spPr/>
        <p:txBody>
          <a:bodyPr/>
          <a:lstStyle/>
          <a:p>
            <a:fld id="{C0B8CB26-5097-1A4C-B1DA-B348C462C6AE}" type="slidenum">
              <a:rPr lang="en-US" smtClean="0"/>
              <a:t>53</a:t>
            </a:fld>
            <a:endParaRPr lang="en-US"/>
          </a:p>
        </p:txBody>
      </p:sp>
    </p:spTree>
    <p:extLst>
      <p:ext uri="{BB962C8B-B14F-4D97-AF65-F5344CB8AC3E}">
        <p14:creationId xmlns:p14="http://schemas.microsoft.com/office/powerpoint/2010/main" val="1046981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6738" y="279400"/>
            <a:ext cx="2862262" cy="1609725"/>
          </a:xfrm>
        </p:spPr>
      </p:sp>
      <p:sp>
        <p:nvSpPr>
          <p:cNvPr id="5" name="Notes Placeholder 4">
            <a:extLst>
              <a:ext uri="{FF2B5EF4-FFF2-40B4-BE49-F238E27FC236}">
                <a16:creationId xmlns:a16="http://schemas.microsoft.com/office/drawing/2014/main" id="{1065C4A8-88D4-941B-2451-C3C2E438744F}"/>
              </a:ext>
            </a:extLst>
          </p:cNvPr>
          <p:cNvSpPr>
            <a:spLocks noGrp="1"/>
          </p:cNvSpPr>
          <p:nvPr>
            <p:ph type="body" idx="1"/>
          </p:nvPr>
        </p:nvSpPr>
        <p:spPr>
          <a:xfrm>
            <a:off x="566738" y="1889125"/>
            <a:ext cx="5751512" cy="6661110"/>
          </a:xfrm>
          <a:prstGeom prst="rect">
            <a:avLst/>
          </a:prstGeom>
        </p:spPr>
        <p:txBody>
          <a:bodyPr/>
          <a:lstStyle/>
          <a:p>
            <a:pPr marL="0"/>
            <a:r>
              <a:rPr lang="en-US" b="1" dirty="0"/>
              <a:t>~ 2 minutes</a:t>
            </a:r>
          </a:p>
          <a:p>
            <a:pPr marL="0"/>
            <a:endParaRPr lang="en-US" b="1" dirty="0"/>
          </a:p>
          <a:p>
            <a:pPr marL="0"/>
            <a:r>
              <a:rPr lang="en-US" dirty="0"/>
              <a:t>To heal, we must grieve.</a:t>
            </a:r>
          </a:p>
          <a:p>
            <a:pPr marL="0"/>
            <a:endParaRPr lang="en-US" dirty="0"/>
          </a:p>
          <a:p>
            <a:pPr marL="0" marR="0" lvl="0" indent="0">
              <a:spcBef>
                <a:spcPts val="0"/>
              </a:spcBef>
              <a:spcAft>
                <a:spcPts val="0"/>
              </a:spcAft>
            </a:pPr>
            <a:r>
              <a:rPr lang="en-CA" kern="100" dirty="0">
                <a:effectLst/>
                <a:ea typeface="Aptos" panose="020B0004020202020204" pitchFamily="34" charset="0"/>
              </a:rPr>
              <a:t>Author Anne </a:t>
            </a:r>
            <a:r>
              <a:rPr lang="en-CA" kern="100" dirty="0" err="1">
                <a:effectLst/>
                <a:ea typeface="Aptos" panose="020B0004020202020204" pitchFamily="34" charset="0"/>
              </a:rPr>
              <a:t>Brener</a:t>
            </a:r>
            <a:r>
              <a:rPr lang="en-CA" kern="100" dirty="0">
                <a:effectLst/>
                <a:ea typeface="Aptos" panose="020B0004020202020204" pitchFamily="34" charset="0"/>
              </a:rPr>
              <a:t> </a:t>
            </a:r>
            <a:r>
              <a:rPr lang="en-CA" kern="100" dirty="0">
                <a:ea typeface="Aptos" panose="020B0004020202020204" pitchFamily="34" charset="0"/>
              </a:rPr>
              <a:t>says this: </a:t>
            </a:r>
            <a:r>
              <a:rPr lang="en-CA" kern="100" dirty="0">
                <a:effectLst/>
                <a:ea typeface="Aptos" panose="020B0004020202020204" pitchFamily="34" charset="0"/>
              </a:rPr>
              <a:t>“Giving ourselves time to heal and creating space for the process allows the painful memories to be replaced gradually by more pleasant ones. The pain subsides, and one remembers the whole relationship, not just the most recent memories of illness and death.”</a:t>
            </a:r>
            <a:r>
              <a:rPr lang="en-CA" kern="100" baseline="30000" dirty="0">
                <a:effectLst/>
                <a:ea typeface="Aptos" panose="020B0004020202020204" pitchFamily="34" charset="0"/>
              </a:rPr>
              <a:t>17</a:t>
            </a:r>
            <a:endParaRPr lang="en-CA" kern="100" dirty="0">
              <a:effectLst/>
              <a:ea typeface="Aptos" panose="020B0004020202020204" pitchFamily="34" charset="0"/>
            </a:endParaRPr>
          </a:p>
          <a:p>
            <a:pPr marL="0" marR="0" lvl="0" indent="0">
              <a:spcBef>
                <a:spcPts val="0"/>
              </a:spcBef>
              <a:spcAft>
                <a:spcPts val="0"/>
              </a:spcAft>
            </a:pPr>
            <a:endParaRPr lang="en-CA" kern="100" dirty="0">
              <a:effectLst/>
              <a:ea typeface="Aptos" panose="020B0004020202020204" pitchFamily="34" charset="0"/>
            </a:endParaRPr>
          </a:p>
          <a:p>
            <a:pPr marL="0"/>
            <a:endParaRPr lang="en-US" dirty="0"/>
          </a:p>
          <a:p>
            <a:pPr marL="0"/>
            <a:endParaRPr lang="en-US" dirty="0"/>
          </a:p>
          <a:p>
            <a:pPr marL="0"/>
            <a:r>
              <a:rPr lang="en-US" dirty="0"/>
              <a:t>Remember the quote from last week?</a:t>
            </a:r>
          </a:p>
          <a:p>
            <a:pPr marL="0"/>
            <a:r>
              <a:rPr lang="en-US" dirty="0"/>
              <a:t>	</a:t>
            </a:r>
            <a:r>
              <a:rPr lang="en-US" i="1" dirty="0"/>
              <a:t>He who has no time to mourn has no time to mend.</a:t>
            </a:r>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lvl="0" indent="187325"/>
            <a:r>
              <a:rPr lang="en-US" sz="1100" baseline="30000" dirty="0"/>
              <a:t>17 </a:t>
            </a:r>
            <a:r>
              <a:rPr lang="en-CA" sz="1100" i="1" kern="100" dirty="0">
                <a:ea typeface="Aptos" panose="020B0004020202020204" pitchFamily="34" charset="0"/>
              </a:rPr>
              <a:t>Mourning and Mitzvah</a:t>
            </a:r>
            <a:r>
              <a:rPr lang="en-CA" sz="1100" kern="100" dirty="0">
                <a:ea typeface="Aptos" panose="020B0004020202020204" pitchFamily="34" charset="0"/>
              </a:rPr>
              <a:t>. (New York, Jewish Lights Publishing, 1993), 148. Quoted in Harold Ivan Smith, </a:t>
            </a:r>
            <a:r>
              <a:rPr lang="en-CA" sz="1100" i="1" kern="100" dirty="0">
                <a:ea typeface="Aptos" panose="020B0004020202020204" pitchFamily="34" charset="0"/>
              </a:rPr>
              <a:t>A </a:t>
            </a:r>
            <a:r>
              <a:rPr lang="en-CA" sz="1100" i="1" kern="100" dirty="0" err="1">
                <a:ea typeface="Aptos" panose="020B0004020202020204" pitchFamily="34" charset="0"/>
              </a:rPr>
              <a:t>Decembered</a:t>
            </a:r>
            <a:r>
              <a:rPr lang="en-CA" sz="1100" i="1" kern="100" dirty="0">
                <a:ea typeface="Aptos" panose="020B0004020202020204" pitchFamily="34" charset="0"/>
              </a:rPr>
              <a:t> Grief, Living with Loss While Others Are Celebrating</a:t>
            </a:r>
            <a:r>
              <a:rPr lang="en-CA" sz="1100" kern="100" dirty="0">
                <a:ea typeface="Aptos" panose="020B0004020202020204" pitchFamily="34" charset="0"/>
              </a:rPr>
              <a:t>. (Kansas City, Beacon Hill Press, 2011), 122.</a:t>
            </a:r>
          </a:p>
          <a:p>
            <a:pPr marL="0" indent="187325"/>
            <a:r>
              <a:rPr lang="en-CA" sz="1100" i="1" kern="100" dirty="0">
                <a:ea typeface="Aptos" panose="020B0004020202020204" pitchFamily="34" charset="0"/>
              </a:rPr>
              <a:t> </a:t>
            </a:r>
            <a:endParaRPr lang="en-CA" sz="1100" kern="100" dirty="0">
              <a:ea typeface="Aptos" panose="020B0004020202020204" pitchFamily="34" charset="0"/>
            </a:endParaRPr>
          </a:p>
          <a:p>
            <a:pPr marL="0"/>
            <a:endParaRPr lang="en-US" dirty="0"/>
          </a:p>
        </p:txBody>
      </p:sp>
      <p:sp>
        <p:nvSpPr>
          <p:cNvPr id="4" name="Slide Number Placeholder 3">
            <a:extLst>
              <a:ext uri="{FF2B5EF4-FFF2-40B4-BE49-F238E27FC236}">
                <a16:creationId xmlns:a16="http://schemas.microsoft.com/office/drawing/2014/main" id="{62D4BCCE-0F3B-EA99-3BA5-F3B8EC1D1BED}"/>
              </a:ext>
            </a:extLst>
          </p:cNvPr>
          <p:cNvSpPr>
            <a:spLocks noGrp="1"/>
          </p:cNvSpPr>
          <p:nvPr>
            <p:ph type="sldNum" sz="quarter" idx="5"/>
          </p:nvPr>
        </p:nvSpPr>
        <p:spPr/>
        <p:txBody>
          <a:bodyPr/>
          <a:lstStyle/>
          <a:p>
            <a:fld id="{C0B8CB26-5097-1A4C-B1DA-B348C462C6AE}" type="slidenum">
              <a:rPr lang="en-US" smtClean="0"/>
              <a:t>54</a:t>
            </a:fld>
            <a:endParaRPr lang="en-US"/>
          </a:p>
        </p:txBody>
      </p:sp>
    </p:spTree>
    <p:extLst>
      <p:ext uri="{BB962C8B-B14F-4D97-AF65-F5344CB8AC3E}">
        <p14:creationId xmlns:p14="http://schemas.microsoft.com/office/powerpoint/2010/main" val="1475548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82575"/>
            <a:ext cx="2860675" cy="1609725"/>
          </a:xfrm>
        </p:spPr>
      </p:sp>
      <p:sp>
        <p:nvSpPr>
          <p:cNvPr id="5" name="Notes Placeholder 4">
            <a:extLst>
              <a:ext uri="{FF2B5EF4-FFF2-40B4-BE49-F238E27FC236}">
                <a16:creationId xmlns:a16="http://schemas.microsoft.com/office/drawing/2014/main" id="{BA6657A2-7FEA-B59B-6AA4-22C1E6706B23}"/>
              </a:ext>
            </a:extLst>
          </p:cNvPr>
          <p:cNvSpPr>
            <a:spLocks noGrp="1"/>
          </p:cNvSpPr>
          <p:nvPr>
            <p:ph type="body" idx="1"/>
          </p:nvPr>
        </p:nvSpPr>
        <p:spPr>
          <a:xfrm>
            <a:off x="568325" y="1892300"/>
            <a:ext cx="5486400" cy="3600450"/>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4 minutes</a:t>
            </a:r>
          </a:p>
          <a:p>
            <a:pPr marL="0"/>
            <a:endParaRPr lang="en-US" b="1" dirty="0"/>
          </a:p>
          <a:p>
            <a:pPr marL="0"/>
            <a:r>
              <a:rPr lang="en-US" sz="1200" dirty="0">
                <a:latin typeface="Times New Roman" panose="02020603050405020304" pitchFamily="18" charset="0"/>
                <a:cs typeface="Times New Roman" panose="02020603050405020304" pitchFamily="18" charset="0"/>
              </a:rPr>
              <a:t>What stands out for you from tonight’s presentation?</a:t>
            </a:r>
          </a:p>
          <a:p>
            <a:pPr marL="0"/>
            <a:endParaRPr lang="en-US" sz="1200" dirty="0">
              <a:latin typeface="Times New Roman" panose="02020603050405020304" pitchFamily="18" charset="0"/>
              <a:cs typeface="Times New Roman" panose="02020603050405020304" pitchFamily="18" charset="0"/>
            </a:endParaRPr>
          </a:p>
          <a:p>
            <a:pPr marL="0"/>
            <a:r>
              <a:rPr lang="en-US" dirty="0"/>
              <a:t>W</a:t>
            </a:r>
            <a:r>
              <a:rPr lang="en-US" sz="1200" dirty="0">
                <a:latin typeface="Times New Roman" panose="02020603050405020304" pitchFamily="18" charset="0"/>
                <a:cs typeface="Times New Roman" panose="02020603050405020304" pitchFamily="18" charset="0"/>
              </a:rPr>
              <a:t>hat questions does tonight’s session raise for you?</a:t>
            </a:r>
          </a:p>
          <a:p>
            <a:pPr marL="0"/>
            <a:endParaRPr lang="en-US" dirty="0"/>
          </a:p>
        </p:txBody>
      </p:sp>
      <p:sp>
        <p:nvSpPr>
          <p:cNvPr id="4" name="Slide Number Placeholder 3">
            <a:extLst>
              <a:ext uri="{FF2B5EF4-FFF2-40B4-BE49-F238E27FC236}">
                <a16:creationId xmlns:a16="http://schemas.microsoft.com/office/drawing/2014/main" id="{89ED7B01-8D6A-DF44-56A1-6D1F15EDADA9}"/>
              </a:ext>
            </a:extLst>
          </p:cNvPr>
          <p:cNvSpPr>
            <a:spLocks noGrp="1"/>
          </p:cNvSpPr>
          <p:nvPr>
            <p:ph type="sldNum" sz="quarter" idx="5"/>
          </p:nvPr>
        </p:nvSpPr>
        <p:spPr/>
        <p:txBody>
          <a:bodyPr/>
          <a:lstStyle/>
          <a:p>
            <a:fld id="{C0B8CB26-5097-1A4C-B1DA-B348C462C6AE}" type="slidenum">
              <a:rPr lang="en-US" smtClean="0"/>
              <a:t>55</a:t>
            </a:fld>
            <a:endParaRPr lang="en-US"/>
          </a:p>
        </p:txBody>
      </p:sp>
    </p:spTree>
    <p:extLst>
      <p:ext uri="{BB962C8B-B14F-4D97-AF65-F5344CB8AC3E}">
        <p14:creationId xmlns:p14="http://schemas.microsoft.com/office/powerpoint/2010/main" val="413666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50825"/>
            <a:ext cx="2860675" cy="1609725"/>
          </a:xfrm>
        </p:spPr>
      </p:sp>
      <p:sp>
        <p:nvSpPr>
          <p:cNvPr id="5" name="Notes Placeholder 4">
            <a:extLst>
              <a:ext uri="{FF2B5EF4-FFF2-40B4-BE49-F238E27FC236}">
                <a16:creationId xmlns:a16="http://schemas.microsoft.com/office/drawing/2014/main" id="{B680C258-9817-9CB0-87CA-2A40CD7EEBD4}"/>
              </a:ext>
            </a:extLst>
          </p:cNvPr>
          <p:cNvSpPr>
            <a:spLocks noGrp="1"/>
          </p:cNvSpPr>
          <p:nvPr>
            <p:ph type="body" idx="1"/>
          </p:nvPr>
        </p:nvSpPr>
        <p:spPr>
          <a:xfrm>
            <a:off x="568325" y="1860550"/>
            <a:ext cx="5486400" cy="3600450"/>
          </a:xfrm>
          <a:prstGeom prst="rect">
            <a:avLst/>
          </a:prstGeom>
        </p:spPr>
        <p:txBody>
          <a:bodyPr/>
          <a:lstStyle/>
          <a:p>
            <a:pPr marL="0"/>
            <a:r>
              <a:rPr lang="en-US" sz="1200" b="1" dirty="0"/>
              <a:t>~ 10 minutes</a:t>
            </a:r>
          </a:p>
          <a:p>
            <a:pPr marL="0"/>
            <a:endParaRPr lang="en-US" sz="1200" dirty="0"/>
          </a:p>
          <a:p>
            <a:pPr marL="0"/>
            <a:r>
              <a:rPr lang="en-US" sz="1200" i="1" dirty="0"/>
              <a:t>Ask participants if they found it hard to set aside time to do their assignments. If so, what can they do this coming week to make time?</a:t>
            </a:r>
          </a:p>
          <a:p>
            <a:pPr marL="0"/>
            <a:endParaRPr lang="en-US" sz="1200" i="1" dirty="0"/>
          </a:p>
          <a:p>
            <a:pPr marL="0"/>
            <a:r>
              <a:rPr lang="en-US" sz="1200" i="1" dirty="0"/>
              <a:t>When and where did they work on the assignments?</a:t>
            </a:r>
          </a:p>
          <a:p>
            <a:pPr marL="0"/>
            <a:endParaRPr lang="en-US" sz="1200" i="1" dirty="0"/>
          </a:p>
          <a:p>
            <a:pPr marL="0"/>
            <a:r>
              <a:rPr lang="en-US" sz="1200" i="1" dirty="0"/>
              <a:t>Ask if any would like to share what they wrote.</a:t>
            </a:r>
          </a:p>
          <a:p>
            <a:pPr marL="0"/>
            <a:endParaRPr lang="en-US" i="1" dirty="0"/>
          </a:p>
          <a:p>
            <a:pPr marL="0"/>
            <a:r>
              <a:rPr lang="en-US" sz="1200" i="1" dirty="0"/>
              <a:t>Offer encouragement.</a:t>
            </a:r>
          </a:p>
          <a:p>
            <a:endParaRPr lang="en-US" dirty="0"/>
          </a:p>
        </p:txBody>
      </p:sp>
      <p:sp>
        <p:nvSpPr>
          <p:cNvPr id="4" name="Slide Number Placeholder 3">
            <a:extLst>
              <a:ext uri="{FF2B5EF4-FFF2-40B4-BE49-F238E27FC236}">
                <a16:creationId xmlns:a16="http://schemas.microsoft.com/office/drawing/2014/main" id="{008FD8D1-5779-6F3A-37B8-7BEBCCE3800E}"/>
              </a:ext>
            </a:extLst>
          </p:cNvPr>
          <p:cNvSpPr>
            <a:spLocks noGrp="1"/>
          </p:cNvSpPr>
          <p:nvPr>
            <p:ph type="sldNum" sz="quarter" idx="5"/>
          </p:nvPr>
        </p:nvSpPr>
        <p:spPr/>
        <p:txBody>
          <a:bodyPr/>
          <a:lstStyle/>
          <a:p>
            <a:fld id="{C0B8CB26-5097-1A4C-B1DA-B348C462C6AE}" type="slidenum">
              <a:rPr lang="en-US" smtClean="0"/>
              <a:t>29</a:t>
            </a:fld>
            <a:endParaRPr lang="en-US"/>
          </a:p>
        </p:txBody>
      </p:sp>
    </p:spTree>
    <p:extLst>
      <p:ext uri="{BB962C8B-B14F-4D97-AF65-F5344CB8AC3E}">
        <p14:creationId xmlns:p14="http://schemas.microsoft.com/office/powerpoint/2010/main" val="3592686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useBgFill="1">
        <p:nvSpPr>
          <p:cNvPr id="145" name="Google Shape;145;g14784442374_1_13:notes"/>
          <p:cNvSpPr>
            <a:spLocks noGrp="1" noRot="1" noChangeAspect="1"/>
          </p:cNvSpPr>
          <p:nvPr>
            <p:ph type="sldImg" idx="2"/>
          </p:nvPr>
        </p:nvSpPr>
        <p:spPr>
          <a:xfrm>
            <a:off x="568325" y="252413"/>
            <a:ext cx="2860675" cy="1609725"/>
          </a:xfrm>
          <a:custGeom>
            <a:avLst/>
            <a:gdLst/>
            <a:ahLst/>
            <a:cxnLst/>
            <a:rect l="l" t="t" r="r" b="b"/>
            <a:pathLst>
              <a:path w="120000" h="120000" extrusionOk="0">
                <a:moveTo>
                  <a:pt x="0" y="0"/>
                </a:moveTo>
                <a:lnTo>
                  <a:pt x="120000" y="0"/>
                </a:lnTo>
                <a:lnTo>
                  <a:pt x="120000" y="120000"/>
                </a:lnTo>
                <a:lnTo>
                  <a:pt x="0" y="120000"/>
                </a:lnTo>
                <a:close/>
              </a:path>
            </a:pathLst>
          </a:custGeom>
          <a:ln>
            <a:solidFill>
              <a:schemeClr val="tx1"/>
            </a:solidFill>
          </a:ln>
        </p:spPr>
      </p:sp>
      <p:sp>
        <p:nvSpPr>
          <p:cNvPr id="4" name="TextBox 3">
            <a:extLst>
              <a:ext uri="{FF2B5EF4-FFF2-40B4-BE49-F238E27FC236}">
                <a16:creationId xmlns:a16="http://schemas.microsoft.com/office/drawing/2014/main" id="{EF93EA95-3FFF-C675-11A9-F7D14C12FBB1}"/>
              </a:ext>
            </a:extLst>
          </p:cNvPr>
          <p:cNvSpPr txBox="1"/>
          <p:nvPr/>
        </p:nvSpPr>
        <p:spPr>
          <a:xfrm>
            <a:off x="568325" y="1982188"/>
            <a:ext cx="5721350" cy="1569660"/>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 3 minutes</a:t>
            </a:r>
          </a:p>
          <a:p>
            <a:endParaRPr lang="en-US" sz="1200" b="1"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Review assignment.</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At the beginning of each week, we will invite one </a:t>
            </a:r>
            <a:r>
              <a:rPr lang="en-US" sz="1100" dirty="0">
                <a:latin typeface="Times New Roman" panose="02020603050405020304" pitchFamily="18" charset="0"/>
                <a:cs typeface="Times New Roman" panose="02020603050405020304" pitchFamily="18" charset="0"/>
              </a:rPr>
              <a:t>or two, depending on how many are in the group,</a:t>
            </a:r>
            <a:r>
              <a:rPr lang="en-US" sz="1200" dirty="0">
                <a:latin typeface="Times New Roman" panose="02020603050405020304" pitchFamily="18" charset="0"/>
                <a:cs typeface="Times New Roman" panose="02020603050405020304" pitchFamily="18" charset="0"/>
              </a:rPr>
              <a:t> to share a picture of your loved one and to tell us what you miss most about them and a humorous or happy memory of them. Again, this is voluntary, and only as you are comfortable doing so.</a:t>
            </a:r>
          </a:p>
        </p:txBody>
      </p:sp>
      <p:sp>
        <p:nvSpPr>
          <p:cNvPr id="2" name="Slide Number Placeholder 1">
            <a:extLst>
              <a:ext uri="{FF2B5EF4-FFF2-40B4-BE49-F238E27FC236}">
                <a16:creationId xmlns:a16="http://schemas.microsoft.com/office/drawing/2014/main" id="{64AA2E8B-7394-451D-62FD-1118F0AC72A3}"/>
              </a:ext>
            </a:extLst>
          </p:cNvPr>
          <p:cNvSpPr>
            <a:spLocks noGrp="1"/>
          </p:cNvSpPr>
          <p:nvPr>
            <p:ph type="sldNum" sz="quarter" idx="5"/>
          </p:nvPr>
        </p:nvSpPr>
        <p:spPr/>
        <p:txBody>
          <a:bodyPr/>
          <a:lstStyle/>
          <a:p>
            <a:fld id="{C0B8CB26-5097-1A4C-B1DA-B348C462C6AE}" type="slidenum">
              <a:rPr lang="en-US" smtClean="0"/>
              <a:t>56</a:t>
            </a:fld>
            <a:endParaRPr lang="en-US"/>
          </a:p>
        </p:txBody>
      </p:sp>
    </p:spTree>
    <p:extLst>
      <p:ext uri="{BB962C8B-B14F-4D97-AF65-F5344CB8AC3E}">
        <p14:creationId xmlns:p14="http://schemas.microsoft.com/office/powerpoint/2010/main" val="3093316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50825"/>
            <a:ext cx="2860675" cy="1609725"/>
          </a:xfrm>
        </p:spPr>
      </p:sp>
      <p:sp>
        <p:nvSpPr>
          <p:cNvPr id="6" name="Notes Placeholder 5">
            <a:extLst>
              <a:ext uri="{FF2B5EF4-FFF2-40B4-BE49-F238E27FC236}">
                <a16:creationId xmlns:a16="http://schemas.microsoft.com/office/drawing/2014/main" id="{C3F08915-EA2E-E074-D4DF-C5B8B58B22BD}"/>
              </a:ext>
            </a:extLst>
          </p:cNvPr>
          <p:cNvSpPr>
            <a:spLocks noGrp="1"/>
          </p:cNvSpPr>
          <p:nvPr>
            <p:ph type="body" idx="1"/>
          </p:nvPr>
        </p:nvSpPr>
        <p:spPr>
          <a:xfrm>
            <a:off x="568325" y="1860549"/>
            <a:ext cx="5721350" cy="6737186"/>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2 minutes</a:t>
            </a:r>
          </a:p>
          <a:p>
            <a:pPr marL="0"/>
            <a:endParaRPr lang="en-US" dirty="0"/>
          </a:p>
          <a:p>
            <a:pPr marL="0" indent="0"/>
            <a:r>
              <a:rPr lang="en-CA" kern="100" dirty="0">
                <a:effectLst/>
                <a:ea typeface="Aptos" panose="020B0004020202020204" pitchFamily="34" charset="0"/>
              </a:rPr>
              <a:t>“</a:t>
            </a:r>
            <a:r>
              <a:rPr lang="en-CA" kern="100" dirty="0">
                <a:ea typeface="Aptos" panose="020B0004020202020204" pitchFamily="34" charset="0"/>
              </a:rPr>
              <a:t>Our </a:t>
            </a:r>
            <a:r>
              <a:rPr lang="en-CA" kern="100" dirty="0">
                <a:effectLst/>
                <a:ea typeface="Aptos" panose="020B0004020202020204" pitchFamily="34" charset="0"/>
              </a:rPr>
              <a:t>whys can also become like boulders thrown across our paths if we allow them too much space in our grief. Unlike the beginning of ordinary journeys, when we try to determine how we will get to where we’re going, grief’s journey begins not with how, but why.”</a:t>
            </a:r>
            <a:r>
              <a:rPr lang="en-CA" kern="100" baseline="30000" dirty="0">
                <a:ea typeface="Aptos" panose="020B0004020202020204" pitchFamily="34" charset="0"/>
              </a:rPr>
              <a:t>1</a:t>
            </a:r>
            <a:r>
              <a:rPr lang="en-CA" kern="100" baseline="30000" dirty="0">
                <a:effectLst/>
                <a:ea typeface="Aptos" panose="020B0004020202020204" pitchFamily="34" charset="0"/>
              </a:rPr>
              <a:t>8</a:t>
            </a:r>
            <a:r>
              <a:rPr lang="en-CA" kern="100" dirty="0">
                <a:effectLst/>
                <a:ea typeface="Aptos" panose="020B0004020202020204" pitchFamily="34" charset="0"/>
              </a:rPr>
              <a:t> We look forward to seeing each of you next week as we look at </a:t>
            </a:r>
            <a:r>
              <a:rPr lang="en-CA" kern="100" dirty="0">
                <a:ea typeface="Aptos" panose="020B0004020202020204" pitchFamily="34" charset="0"/>
              </a:rPr>
              <a:t>our</a:t>
            </a:r>
            <a:r>
              <a:rPr lang="en-CA" kern="100" dirty="0">
                <a:effectLst/>
                <a:ea typeface="Aptos" panose="020B0004020202020204" pitchFamily="34" charset="0"/>
              </a:rPr>
              <a:t> why questions.</a:t>
            </a:r>
          </a:p>
          <a:p>
            <a:pPr marL="0"/>
            <a:endParaRPr lang="en-US" dirty="0"/>
          </a:p>
          <a:p>
            <a:pPr marL="0"/>
            <a:endParaRPr lang="en-US" dirty="0"/>
          </a:p>
          <a:p>
            <a:pPr marL="0"/>
            <a:r>
              <a:rPr lang="en-US" b="1" dirty="0"/>
              <a:t>Pray.</a:t>
            </a:r>
          </a:p>
          <a:p>
            <a:pPr marL="0"/>
            <a:r>
              <a:rPr lang="en-US" i="1" dirty="0"/>
              <a:t>Jesus, thank you that you have promised never to leave us or forsake us—even in our grief. How amazing that you, the God of the universe, care enough for each of us that you enter into our grief, walking with us, comforting us, and even holding our tears. Help us to remember this in the coming days. Amen.</a:t>
            </a:r>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a:endParaRPr lang="en-US" i="1" dirty="0"/>
          </a:p>
          <a:p>
            <a:pPr marL="0" indent="187325"/>
            <a:r>
              <a:rPr lang="en-US" sz="1100" baseline="30000" dirty="0"/>
              <a:t>18 </a:t>
            </a:r>
            <a:r>
              <a:rPr lang="en-CA" sz="1100" kern="100" dirty="0">
                <a:ea typeface="Aptos" panose="020B0004020202020204" pitchFamily="34" charset="0"/>
              </a:rPr>
              <a:t>Susan Duke, </a:t>
            </a:r>
            <a:r>
              <a:rPr lang="en-CA" sz="1100" i="1" kern="100" dirty="0">
                <a:ea typeface="Aptos" panose="020B0004020202020204" pitchFamily="34" charset="0"/>
              </a:rPr>
              <a:t>Grieving Forward—Embracing Life Beyond Loss.</a:t>
            </a:r>
            <a:r>
              <a:rPr lang="en-CA" sz="1100" kern="100" dirty="0">
                <a:ea typeface="Aptos" panose="020B0004020202020204" pitchFamily="34" charset="0"/>
              </a:rPr>
              <a:t> (New York: Warner Faith, 2006), 49.</a:t>
            </a:r>
          </a:p>
        </p:txBody>
      </p:sp>
      <p:sp>
        <p:nvSpPr>
          <p:cNvPr id="4" name="Slide Number Placeholder 3">
            <a:extLst>
              <a:ext uri="{FF2B5EF4-FFF2-40B4-BE49-F238E27FC236}">
                <a16:creationId xmlns:a16="http://schemas.microsoft.com/office/drawing/2014/main" id="{DA554BCB-B5E0-67A1-D793-5A789EE58ACE}"/>
              </a:ext>
            </a:extLst>
          </p:cNvPr>
          <p:cNvSpPr>
            <a:spLocks noGrp="1"/>
          </p:cNvSpPr>
          <p:nvPr>
            <p:ph type="sldNum" sz="quarter" idx="5"/>
          </p:nvPr>
        </p:nvSpPr>
        <p:spPr/>
        <p:txBody>
          <a:bodyPr/>
          <a:lstStyle/>
          <a:p>
            <a:fld id="{C0B8CB26-5097-1A4C-B1DA-B348C462C6AE}" type="slidenum">
              <a:rPr lang="en-US" smtClean="0"/>
              <a:t>57</a:t>
            </a:fld>
            <a:endParaRPr lang="en-US"/>
          </a:p>
        </p:txBody>
      </p:sp>
    </p:spTree>
    <p:extLst>
      <p:ext uri="{BB962C8B-B14F-4D97-AF65-F5344CB8AC3E}">
        <p14:creationId xmlns:p14="http://schemas.microsoft.com/office/powerpoint/2010/main" val="970996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621242"/>
            <a:ext cx="5486400" cy="6236758"/>
          </a:xfrm>
          <a:prstGeom prst="rect">
            <a:avLst/>
          </a:prstGeom>
        </p:spPr>
        <p:txBody>
          <a:bodyPr/>
          <a:lstStyle/>
          <a:p>
            <a:pPr algn="ctr"/>
            <a:r>
              <a:rPr lang="en-US" i="1" dirty="0"/>
              <a:t>This page </a:t>
            </a:r>
            <a:r>
              <a:rPr lang="en-US" i="1"/>
              <a:t>is intentionally </a:t>
            </a:r>
            <a:r>
              <a:rPr lang="en-US" i="1" dirty="0"/>
              <a:t>blank.</a:t>
            </a:r>
          </a:p>
        </p:txBody>
      </p:sp>
      <p:sp>
        <p:nvSpPr>
          <p:cNvPr id="2" name="Slide Number Placeholder 1">
            <a:extLst>
              <a:ext uri="{FF2B5EF4-FFF2-40B4-BE49-F238E27FC236}">
                <a16:creationId xmlns:a16="http://schemas.microsoft.com/office/drawing/2014/main" id="{0DEA870B-4BEE-8102-7D83-231B6063100B}"/>
              </a:ext>
            </a:extLst>
          </p:cNvPr>
          <p:cNvSpPr>
            <a:spLocks noGrp="1"/>
          </p:cNvSpPr>
          <p:nvPr>
            <p:ph type="sldNum" sz="quarter" idx="5"/>
          </p:nvPr>
        </p:nvSpPr>
        <p:spPr/>
        <p:txBody>
          <a:bodyPr/>
          <a:lstStyle/>
          <a:p>
            <a:fld id="{C0B8CB26-5097-1A4C-B1DA-B348C462C6AE}" type="slidenum">
              <a:rPr lang="en-US" smtClean="0"/>
              <a:t>58</a:t>
            </a:fld>
            <a:endParaRPr lang="en-US"/>
          </a:p>
        </p:txBody>
      </p:sp>
    </p:spTree>
    <p:extLst>
      <p:ext uri="{BB962C8B-B14F-4D97-AF65-F5344CB8AC3E}">
        <p14:creationId xmlns:p14="http://schemas.microsoft.com/office/powerpoint/2010/main" val="421214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46063"/>
            <a:ext cx="2860675" cy="1609725"/>
          </a:xfrm>
        </p:spPr>
      </p:sp>
      <p:sp>
        <p:nvSpPr>
          <p:cNvPr id="5" name="Notes Placeholder 4">
            <a:extLst>
              <a:ext uri="{FF2B5EF4-FFF2-40B4-BE49-F238E27FC236}">
                <a16:creationId xmlns:a16="http://schemas.microsoft.com/office/drawing/2014/main" id="{B781BA8F-A4F8-5416-8EE5-2022CF6E20E8}"/>
              </a:ext>
            </a:extLst>
          </p:cNvPr>
          <p:cNvSpPr>
            <a:spLocks noGrp="1"/>
          </p:cNvSpPr>
          <p:nvPr>
            <p:ph type="body" idx="1"/>
          </p:nvPr>
        </p:nvSpPr>
        <p:spPr>
          <a:xfrm>
            <a:off x="568325" y="1855788"/>
            <a:ext cx="5721350" cy="3600450"/>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2 minutes</a:t>
            </a:r>
          </a:p>
          <a:p>
            <a:pPr marL="0"/>
            <a:endParaRPr lang="en-US" sz="1200" b="1"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We’ve each been handed a ticket for a trip we didn’t want to take.</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When our </a:t>
            </a:r>
            <a:r>
              <a:rPr lang="en-US" dirty="0"/>
              <a:t>family member or friend</a:t>
            </a:r>
            <a:r>
              <a:rPr lang="en-US" sz="1200" dirty="0">
                <a:latin typeface="Times New Roman" panose="02020603050405020304" pitchFamily="18" charset="0"/>
                <a:cs typeface="Times New Roman" panose="02020603050405020304" pitchFamily="18" charset="0"/>
              </a:rPr>
              <a:t> died, our journey began.</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For some, we had time to prepare but realize now nothing could fully prepare us for </a:t>
            </a:r>
            <a:r>
              <a:rPr lang="en-US" dirty="0"/>
              <a:t>what we are experiencing.</a:t>
            </a:r>
            <a:endParaRPr lang="en-US" sz="1200" dirty="0">
              <a:latin typeface="Times New Roman" panose="02020603050405020304" pitchFamily="18" charset="0"/>
              <a:cs typeface="Times New Roman" panose="02020603050405020304" pitchFamily="18" charset="0"/>
            </a:endParaRP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For others, we suddenly find ourselves on the journey and wonder how we got here. What just happened? This was not on our bucket list.</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You’ve likely heard Psalm 23 read at funerals. </a:t>
            </a:r>
            <a:r>
              <a:rPr lang="en-US" dirty="0"/>
              <a:t>We often think of it as a psalm for the dying, but it is also a psalm for the living.</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35C66E1-D9B0-22AF-7A6F-90D8C115372C}"/>
              </a:ext>
            </a:extLst>
          </p:cNvPr>
          <p:cNvSpPr>
            <a:spLocks noGrp="1"/>
          </p:cNvSpPr>
          <p:nvPr>
            <p:ph type="sldNum" sz="quarter" idx="5"/>
          </p:nvPr>
        </p:nvSpPr>
        <p:spPr/>
        <p:txBody>
          <a:bodyPr/>
          <a:lstStyle/>
          <a:p>
            <a:fld id="{C0B8CB26-5097-1A4C-B1DA-B348C462C6AE}" type="slidenum">
              <a:rPr lang="en-US" smtClean="0"/>
              <a:t>30</a:t>
            </a:fld>
            <a:endParaRPr lang="en-US"/>
          </a:p>
        </p:txBody>
      </p:sp>
    </p:spTree>
    <p:extLst>
      <p:ext uri="{BB962C8B-B14F-4D97-AF65-F5344CB8AC3E}">
        <p14:creationId xmlns:p14="http://schemas.microsoft.com/office/powerpoint/2010/main" val="418013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46063"/>
            <a:ext cx="2860675" cy="1609725"/>
          </a:xfrm>
        </p:spPr>
      </p:sp>
      <p:sp>
        <p:nvSpPr>
          <p:cNvPr id="5" name="Notes Placeholder 4">
            <a:extLst>
              <a:ext uri="{FF2B5EF4-FFF2-40B4-BE49-F238E27FC236}">
                <a16:creationId xmlns:a16="http://schemas.microsoft.com/office/drawing/2014/main" id="{B781BA8F-A4F8-5416-8EE5-2022CF6E20E8}"/>
              </a:ext>
            </a:extLst>
          </p:cNvPr>
          <p:cNvSpPr>
            <a:spLocks noGrp="1"/>
          </p:cNvSpPr>
          <p:nvPr>
            <p:ph type="body" idx="1"/>
          </p:nvPr>
        </p:nvSpPr>
        <p:spPr>
          <a:xfrm>
            <a:off x="568325" y="1855788"/>
            <a:ext cx="5721350" cy="6730072"/>
          </a:xfrm>
          <a:prstGeom prst="rect">
            <a:avLst/>
          </a:prstGeom>
        </p:spPr>
        <p:txBody>
          <a:bodyPr/>
          <a:lstStyle/>
          <a:p>
            <a:pPr marL="0" indent="-152400"/>
            <a:r>
              <a:rPr lang="en-US" sz="1200" b="1" dirty="0">
                <a:latin typeface="Times New Roman" panose="02020603050405020304" pitchFamily="18" charset="0"/>
                <a:cs typeface="Times New Roman" panose="02020603050405020304" pitchFamily="18" charset="0"/>
              </a:rPr>
              <a:t>~ 3 minutes</a:t>
            </a:r>
          </a:p>
          <a:p>
            <a:pPr marL="179388" indent="-179388"/>
            <a:endParaRPr lang="en-US" sz="1200" dirty="0">
              <a:latin typeface="Times New Roman" panose="02020603050405020304" pitchFamily="18" charset="0"/>
              <a:cs typeface="Times New Roman" panose="02020603050405020304" pitchFamily="18" charset="0"/>
            </a:endParaRPr>
          </a:p>
          <a:p>
            <a:pPr marL="6350" indent="-6350"/>
            <a:r>
              <a:rPr lang="en-US" dirty="0"/>
              <a:t>V</a:t>
            </a:r>
            <a:r>
              <a:rPr lang="en-US" sz="1200" dirty="0">
                <a:latin typeface="Times New Roman" panose="02020603050405020304" pitchFamily="18" charset="0"/>
                <a:cs typeface="Times New Roman" panose="02020603050405020304" pitchFamily="18" charset="0"/>
              </a:rPr>
              <a:t>erse 4 is particularly comforting. It reads: </a:t>
            </a:r>
            <a:r>
              <a:rPr lang="en-US" sz="1200" i="1" dirty="0">
                <a:latin typeface="Times New Roman" panose="02020603050405020304" pitchFamily="18" charset="0"/>
                <a:cs typeface="Times New Roman" panose="02020603050405020304" pitchFamily="18" charset="0"/>
              </a:rPr>
              <a:t>Yea, though I walk through the valley of the shadow of death, I will fear no evil for you are with me.</a:t>
            </a:r>
          </a:p>
          <a:p>
            <a:pPr marL="179388" indent="-179388"/>
            <a:endParaRPr lang="en-US" sz="1200" dirty="0">
              <a:latin typeface="Times New Roman" panose="02020603050405020304" pitchFamily="18" charset="0"/>
              <a:cs typeface="Times New Roman" panose="02020603050405020304" pitchFamily="18" charset="0"/>
            </a:endParaRPr>
          </a:p>
          <a:p>
            <a:pPr marL="6350" indent="-6350"/>
            <a:r>
              <a:rPr lang="en-US" sz="1200" dirty="0">
                <a:latin typeface="Times New Roman" panose="02020603050405020304" pitchFamily="18" charset="0"/>
                <a:cs typeface="Times New Roman" panose="02020603050405020304" pitchFamily="18" charset="0"/>
              </a:rPr>
              <a:t>Susan </a:t>
            </a:r>
            <a:r>
              <a:rPr lang="en-US" sz="1200" dirty="0" err="1">
                <a:latin typeface="Times New Roman" panose="02020603050405020304" pitchFamily="18" charset="0"/>
                <a:cs typeface="Times New Roman" panose="02020603050405020304" pitchFamily="18" charset="0"/>
              </a:rPr>
              <a:t>Zonnebelt-Smeenge</a:t>
            </a:r>
            <a:r>
              <a:rPr lang="en-US" sz="1200" dirty="0">
                <a:latin typeface="Times New Roman" panose="02020603050405020304" pitchFamily="18" charset="0"/>
                <a:cs typeface="Times New Roman" panose="02020603050405020304" pitchFamily="18" charset="0"/>
              </a:rPr>
              <a:t>, a respected licensed clinical psychologist and RN who was widowed at age 46, writes this about the </a:t>
            </a:r>
            <a:r>
              <a:rPr lang="en-US" sz="1200" i="1" dirty="0">
                <a:latin typeface="Times New Roman" panose="02020603050405020304" pitchFamily="18" charset="0"/>
                <a:cs typeface="Times New Roman" panose="02020603050405020304" pitchFamily="18" charset="0"/>
              </a:rPr>
              <a:t>valley of the shadow of death:</a:t>
            </a:r>
            <a:endParaRPr lang="en-US" sz="1200"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We can’t walk around it, dig under it, or fly over it.</a:t>
            </a:r>
          </a:p>
          <a:p>
            <a:pPr marL="0" indent="0"/>
            <a:endParaRPr lang="en-US" dirty="0"/>
          </a:p>
          <a:p>
            <a:pPr marL="0" indent="0"/>
            <a:r>
              <a:rPr lang="en-US" dirty="0"/>
              <a:t>And I have found that neither can we sprint through it.</a:t>
            </a:r>
            <a:endParaRPr lang="en-US" sz="1200"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We must </a:t>
            </a:r>
            <a:r>
              <a:rPr lang="en-US" sz="1200" b="1" dirty="0">
                <a:latin typeface="Times New Roman" panose="02020603050405020304" pitchFamily="18" charset="0"/>
                <a:cs typeface="Times New Roman" panose="02020603050405020304" pitchFamily="18" charset="0"/>
              </a:rPr>
              <a:t>walk</a:t>
            </a:r>
            <a:r>
              <a:rPr lang="en-US" sz="1200" dirty="0">
                <a:latin typeface="Times New Roman" panose="02020603050405020304" pitchFamily="18" charset="0"/>
                <a:cs typeface="Times New Roman" panose="02020603050405020304" pitchFamily="18" charset="0"/>
              </a:rPr>
              <a:t> through it, one step at a time.</a:t>
            </a:r>
          </a:p>
          <a:p>
            <a:pPr marL="179388" indent="-179388">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This verse also encourages us that we don’t need to stay in our grief permanently; we can go </a:t>
            </a:r>
            <a:r>
              <a:rPr lang="en-US" sz="1200" b="1" i="1" dirty="0">
                <a:latin typeface="Times New Roman" panose="02020603050405020304" pitchFamily="18" charset="0"/>
                <a:cs typeface="Times New Roman" panose="02020603050405020304" pitchFamily="18" charset="0"/>
              </a:rPr>
              <a:t>through</a:t>
            </a:r>
            <a:r>
              <a:rPr lang="en-US" sz="1200" dirty="0">
                <a:latin typeface="Times New Roman" panose="02020603050405020304" pitchFamily="18" charset="0"/>
                <a:cs typeface="Times New Roman" panose="02020603050405020304" pitchFamily="18" charset="0"/>
              </a:rPr>
              <a:t> it. And go through it we must, to heal.</a:t>
            </a:r>
          </a:p>
          <a:p>
            <a:pPr marL="179388" indent="-179388">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9388" indent="-179388"/>
            <a:r>
              <a:rPr lang="en-US" sz="1200" dirty="0">
                <a:latin typeface="Times New Roman" panose="02020603050405020304" pitchFamily="18" charset="0"/>
                <a:cs typeface="Times New Roman" panose="02020603050405020304" pitchFamily="18" charset="0"/>
              </a:rPr>
              <a:t>Because our goal is to move through this valley, we refer to it as a </a:t>
            </a:r>
            <a:r>
              <a:rPr lang="en-US" sz="1200" b="1" dirty="0">
                <a:latin typeface="Times New Roman" panose="02020603050405020304" pitchFamily="18" charset="0"/>
                <a:cs typeface="Times New Roman" panose="02020603050405020304" pitchFamily="18" charset="0"/>
              </a:rPr>
              <a:t>journey</a:t>
            </a:r>
            <a:r>
              <a:rPr lang="en-US" sz="1200" dirty="0">
                <a:latin typeface="Times New Roman" panose="02020603050405020304" pitchFamily="18" charset="0"/>
                <a:cs typeface="Times New Roman" panose="02020603050405020304" pitchFamily="18" charset="0"/>
              </a:rPr>
              <a:t>.</a:t>
            </a:r>
          </a:p>
          <a:p>
            <a:pPr marL="6350" indent="-6350"/>
            <a:endParaRPr lang="en-US" sz="1200" dirty="0">
              <a:latin typeface="Times New Roman" panose="02020603050405020304" pitchFamily="18" charset="0"/>
              <a:cs typeface="Times New Roman" panose="02020603050405020304" pitchFamily="18" charset="0"/>
            </a:endParaRPr>
          </a:p>
          <a:p>
            <a:pPr marL="6350" indent="-6350"/>
            <a:endParaRPr lang="en-US" dirty="0"/>
          </a:p>
          <a:p>
            <a:pPr marL="6350" indent="-6350"/>
            <a:r>
              <a:rPr lang="en-CA" b="1" u="sng" kern="100" dirty="0">
                <a:ea typeface="Aptos" panose="020B0004020202020204" pitchFamily="34" charset="0"/>
              </a:rPr>
              <a:t>Optional</a:t>
            </a:r>
          </a:p>
          <a:p>
            <a:pPr marL="6350" indent="-6350"/>
            <a:r>
              <a:rPr lang="en-CA" kern="100" dirty="0">
                <a:ea typeface="Aptos" panose="020B0004020202020204" pitchFamily="34" charset="0"/>
              </a:rPr>
              <a:t>Alan Wolfelt writes that “grief creates a natural disorientation—a . . . wilderness. In loss comes a period of emptiness, aloneness—new life has not yet emerged. As I commit myself to find healing, I am led to a deeper understanding of myself and a longing to return to the world around me.”</a:t>
            </a:r>
            <a:r>
              <a:rPr lang="en-CA" kern="100" baseline="30000" dirty="0">
                <a:ea typeface="Aptos" panose="020B0004020202020204" pitchFamily="34" charset="0"/>
              </a:rPr>
              <a:t>9</a:t>
            </a:r>
            <a:endParaRPr lang="en-US" sz="1200" dirty="0">
              <a:latin typeface="Times New Roman" panose="02020603050405020304" pitchFamily="18" charset="0"/>
              <a:cs typeface="Times New Roman" panose="02020603050405020304" pitchFamily="18" charset="0"/>
            </a:endParaRPr>
          </a:p>
          <a:p>
            <a:pPr marL="6350" indent="-6350"/>
            <a:endParaRPr lang="en-US" sz="1200" dirty="0">
              <a:latin typeface="Times New Roman" panose="02020603050405020304" pitchFamily="18" charset="0"/>
              <a:cs typeface="Times New Roman" panose="02020603050405020304" pitchFamily="18" charset="0"/>
            </a:endParaRPr>
          </a:p>
          <a:p>
            <a:pPr marL="6350" indent="-6350"/>
            <a:r>
              <a:rPr lang="en-US" sz="1200" dirty="0">
                <a:latin typeface="Times New Roman" panose="02020603050405020304" pitchFamily="18" charset="0"/>
                <a:cs typeface="Times New Roman" panose="02020603050405020304" pitchFamily="18" charset="0"/>
              </a:rPr>
              <a:t>In upcoming sessions, we will look at the challenges we will encounter and the tasks to be completed on our journey, but . . .</a:t>
            </a:r>
          </a:p>
          <a:p>
            <a:pPr marL="6350" indent="-6350"/>
            <a:endParaRPr lang="en-US" dirty="0"/>
          </a:p>
          <a:p>
            <a:pPr marL="6350" indent="-6350"/>
            <a:endParaRPr lang="en-US" dirty="0"/>
          </a:p>
          <a:p>
            <a:pPr marL="6350" indent="-6350"/>
            <a:endParaRPr lang="en-US" dirty="0"/>
          </a:p>
          <a:p>
            <a:pPr marL="6350" indent="-6350"/>
            <a:endParaRPr lang="en-US" dirty="0"/>
          </a:p>
          <a:p>
            <a:pPr marL="6350" indent="-6350"/>
            <a:endParaRPr lang="en-US" dirty="0"/>
          </a:p>
          <a:p>
            <a:pPr marL="6350" indent="-6350"/>
            <a:endParaRPr lang="en-US" dirty="0"/>
          </a:p>
          <a:p>
            <a:pPr marL="6350" indent="-6350"/>
            <a:endParaRPr lang="en-US" dirty="0"/>
          </a:p>
          <a:p>
            <a:pPr marL="6350" indent="-6350"/>
            <a:endParaRPr lang="en-US" dirty="0"/>
          </a:p>
          <a:p>
            <a:pPr marL="6350" indent="-6350"/>
            <a:endParaRPr lang="en-US" dirty="0"/>
          </a:p>
          <a:p>
            <a:pPr marL="11113" indent="176213"/>
            <a:r>
              <a:rPr lang="en-CA" kern="100" baseline="30000" dirty="0">
                <a:ea typeface="Aptos" panose="020B0004020202020204" pitchFamily="34" charset="0"/>
              </a:rPr>
              <a:t>9 </a:t>
            </a:r>
            <a:r>
              <a:rPr lang="en-CA" kern="100" dirty="0">
                <a:ea typeface="Aptos" panose="020B0004020202020204" pitchFamily="34" charset="0"/>
              </a:rPr>
              <a:t>Alan Wolfelt, </a:t>
            </a:r>
            <a:r>
              <a:rPr lang="en-CA" i="1" kern="100" dirty="0">
                <a:ea typeface="Aptos" panose="020B0004020202020204" pitchFamily="34" charset="0"/>
              </a:rPr>
              <a:t>The Journey through Grief—Reflections on Healing</a:t>
            </a:r>
            <a:r>
              <a:rPr lang="en-CA" kern="100" dirty="0">
                <a:ea typeface="Aptos" panose="020B0004020202020204" pitchFamily="34" charset="0"/>
              </a:rPr>
              <a:t>. (Fort Collins, Companion Press, 1997), 36.</a:t>
            </a:r>
            <a:endParaRPr lang="en-US" b="1" dirty="0"/>
          </a:p>
          <a:p>
            <a:pPr marL="6350" indent="-6350"/>
            <a:endParaRPr lang="en-US" sz="1800" dirty="0"/>
          </a:p>
          <a:p>
            <a:pPr marL="6350" indent="-6350"/>
            <a:endParaRPr lang="en-US" sz="1200" dirty="0">
              <a:latin typeface="Times New Roman" panose="02020603050405020304" pitchFamily="18" charset="0"/>
              <a:cs typeface="Times New Roman" panose="02020603050405020304" pitchFamily="18" charset="0"/>
            </a:endParaRPr>
          </a:p>
          <a:p>
            <a:pPr marL="0"/>
            <a:endParaRPr lang="en-US" sz="1200" b="1" dirty="0">
              <a:latin typeface="Times New Roman" panose="02020603050405020304" pitchFamily="18" charset="0"/>
              <a:cs typeface="Times New Roman" panose="02020603050405020304" pitchFamily="18" charset="0"/>
            </a:endParaRPr>
          </a:p>
          <a:p>
            <a:pPr marL="0"/>
            <a:endParaRPr lang="en-US" b="1" dirty="0"/>
          </a:p>
          <a:p>
            <a:pPr marL="0"/>
            <a:endParaRPr lang="en-US" sz="1200" b="1" dirty="0">
              <a:latin typeface="Times New Roman" panose="02020603050405020304" pitchFamily="18" charset="0"/>
              <a:cs typeface="Times New Roman" panose="02020603050405020304" pitchFamily="18" charset="0"/>
            </a:endParaRPr>
          </a:p>
          <a:p>
            <a:pPr marL="0"/>
            <a:endParaRPr lang="en-US" b="1" dirty="0"/>
          </a:p>
          <a:p>
            <a:pPr marL="0"/>
            <a:endParaRPr lang="en-US" sz="1200" b="1" dirty="0">
              <a:latin typeface="Times New Roman" panose="02020603050405020304" pitchFamily="18" charset="0"/>
              <a:cs typeface="Times New Roman" panose="02020603050405020304" pitchFamily="18" charset="0"/>
            </a:endParaRPr>
          </a:p>
          <a:p>
            <a:pPr marL="0"/>
            <a:endParaRPr lang="en-US" b="1" dirty="0"/>
          </a:p>
          <a:p>
            <a:pPr marL="0"/>
            <a:endParaRPr lang="en-US" sz="1200"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F1E8CB7-21E2-9EEC-976B-96B702319AB2}"/>
              </a:ext>
            </a:extLst>
          </p:cNvPr>
          <p:cNvSpPr>
            <a:spLocks noGrp="1"/>
          </p:cNvSpPr>
          <p:nvPr>
            <p:ph type="sldNum" sz="quarter" idx="5"/>
          </p:nvPr>
        </p:nvSpPr>
        <p:spPr/>
        <p:txBody>
          <a:bodyPr/>
          <a:lstStyle/>
          <a:p>
            <a:fld id="{C0B8CB26-5097-1A4C-B1DA-B348C462C6AE}" type="slidenum">
              <a:rPr lang="en-US" smtClean="0"/>
              <a:t>31</a:t>
            </a:fld>
            <a:endParaRPr lang="en-US"/>
          </a:p>
        </p:txBody>
      </p:sp>
    </p:spTree>
    <p:extLst>
      <p:ext uri="{BB962C8B-B14F-4D97-AF65-F5344CB8AC3E}">
        <p14:creationId xmlns:p14="http://schemas.microsoft.com/office/powerpoint/2010/main" val="418365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5113"/>
            <a:ext cx="2860675" cy="1609725"/>
          </a:xfrm>
        </p:spPr>
      </p:sp>
      <p:sp>
        <p:nvSpPr>
          <p:cNvPr id="5" name="Notes Placeholder 4">
            <a:extLst>
              <a:ext uri="{FF2B5EF4-FFF2-40B4-BE49-F238E27FC236}">
                <a16:creationId xmlns:a16="http://schemas.microsoft.com/office/drawing/2014/main" id="{36B62A58-2020-C15B-5AEC-75FA4FA1ED94}"/>
              </a:ext>
            </a:extLst>
          </p:cNvPr>
          <p:cNvSpPr>
            <a:spLocks noGrp="1"/>
          </p:cNvSpPr>
          <p:nvPr>
            <p:ph type="body" idx="1"/>
          </p:nvPr>
        </p:nvSpPr>
        <p:spPr>
          <a:xfrm>
            <a:off x="568325" y="1874838"/>
            <a:ext cx="5486400" cy="3600450"/>
          </a:xfrm>
          <a:prstGeom prst="rect">
            <a:avLst/>
          </a:prstGeom>
        </p:spPr>
        <p:txBody>
          <a:bodyPr/>
          <a:lstStyle/>
          <a:p>
            <a:pPr marL="0" marR="0" lvl="0" indent="-296863" algn="l" defTabSz="914400" rtl="0" eaLnBrk="1" fontAlgn="auto" latinLnBrk="0" hangingPunct="1">
              <a:lnSpc>
                <a:spcPct val="100000"/>
              </a:lnSpc>
              <a:spcBef>
                <a:spcPts val="0"/>
              </a:spcBef>
              <a:spcAft>
                <a:spcPts val="0"/>
              </a:spcAft>
              <a:buClr>
                <a:srgbClr val="000000"/>
              </a:buClr>
              <a:buSzTx/>
              <a:buFontTx/>
              <a:buNone/>
              <a:tabLst/>
              <a:defRPr/>
            </a:pPr>
            <a:r>
              <a:rPr lang="en-US" sz="1200" b="1" dirty="0">
                <a:latin typeface="Times New Roman" panose="02020603050405020304" pitchFamily="18" charset="0"/>
                <a:cs typeface="Times New Roman" panose="02020603050405020304" pitchFamily="18" charset="0"/>
              </a:rPr>
              <a:t>~ 1 minute</a:t>
            </a:r>
            <a:endParaRPr lang="en-US" b="1" dirty="0"/>
          </a:p>
          <a:p>
            <a:pPr marL="0" marR="0" lvl="0" indent="-296863" algn="l" defTabSz="914400" rtl="0" eaLnBrk="1" fontAlgn="auto" latinLnBrk="0" hangingPunct="1">
              <a:lnSpc>
                <a:spcPct val="100000"/>
              </a:lnSpc>
              <a:spcBef>
                <a:spcPts val="0"/>
              </a:spcBef>
              <a:spcAft>
                <a:spcPts val="0"/>
              </a:spcAft>
              <a:buClr>
                <a:srgbClr val="000000"/>
              </a:buClr>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296863" algn="l" defTabSz="914400" rtl="0" eaLnBrk="1" fontAlgn="auto" latinLnBrk="0" hangingPunct="1">
              <a:lnSpc>
                <a:spcPct val="100000"/>
              </a:lnSpc>
              <a:spcBef>
                <a:spcPts val="0"/>
              </a:spcBef>
              <a:spcAft>
                <a:spcPts val="0"/>
              </a:spcAft>
              <a:buClr>
                <a:srgbClr val="000000"/>
              </a:buClr>
              <a:buSzTx/>
              <a:buFontTx/>
              <a:buNone/>
              <a:tabLst/>
              <a:defRPr/>
            </a:pPr>
            <a:r>
              <a:rPr lang="en-US" sz="1200" dirty="0">
                <a:latin typeface="Times New Roman" panose="02020603050405020304" pitchFamily="18" charset="0"/>
                <a:cs typeface="Times New Roman" panose="02020603050405020304" pitchFamily="18" charset="0"/>
              </a:rPr>
              <a:t>Today we want to focus on what to expect on this journey.</a:t>
            </a:r>
          </a:p>
          <a:p>
            <a:pPr marL="0"/>
            <a:endParaRPr lang="en-US" dirty="0"/>
          </a:p>
        </p:txBody>
      </p:sp>
      <p:sp>
        <p:nvSpPr>
          <p:cNvPr id="4" name="Slide Number Placeholder 3">
            <a:extLst>
              <a:ext uri="{FF2B5EF4-FFF2-40B4-BE49-F238E27FC236}">
                <a16:creationId xmlns:a16="http://schemas.microsoft.com/office/drawing/2014/main" id="{2138CA2C-5373-2500-6627-46391C6778FB}"/>
              </a:ext>
            </a:extLst>
          </p:cNvPr>
          <p:cNvSpPr>
            <a:spLocks noGrp="1"/>
          </p:cNvSpPr>
          <p:nvPr>
            <p:ph type="sldNum" sz="quarter" idx="5"/>
          </p:nvPr>
        </p:nvSpPr>
        <p:spPr/>
        <p:txBody>
          <a:bodyPr/>
          <a:lstStyle/>
          <a:p>
            <a:fld id="{C0B8CB26-5097-1A4C-B1DA-B348C462C6AE}" type="slidenum">
              <a:rPr lang="en-US" smtClean="0"/>
              <a:t>32</a:t>
            </a:fld>
            <a:endParaRPr lang="en-US"/>
          </a:p>
        </p:txBody>
      </p:sp>
    </p:spTree>
    <p:extLst>
      <p:ext uri="{BB962C8B-B14F-4D97-AF65-F5344CB8AC3E}">
        <p14:creationId xmlns:p14="http://schemas.microsoft.com/office/powerpoint/2010/main" val="56049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52413"/>
            <a:ext cx="2860675" cy="1609725"/>
          </a:xfrm>
        </p:spPr>
      </p:sp>
      <p:sp>
        <p:nvSpPr>
          <p:cNvPr id="5" name="Notes Placeholder 4">
            <a:extLst>
              <a:ext uri="{FF2B5EF4-FFF2-40B4-BE49-F238E27FC236}">
                <a16:creationId xmlns:a16="http://schemas.microsoft.com/office/drawing/2014/main" id="{720331BB-E77F-2B33-351F-B72C27ADFF10}"/>
              </a:ext>
            </a:extLst>
          </p:cNvPr>
          <p:cNvSpPr>
            <a:spLocks noGrp="1"/>
          </p:cNvSpPr>
          <p:nvPr>
            <p:ph type="body" idx="1"/>
          </p:nvPr>
        </p:nvSpPr>
        <p:spPr>
          <a:xfrm>
            <a:off x="568325" y="1862138"/>
            <a:ext cx="5486400" cy="3600450"/>
          </a:xfrm>
          <a:prstGeom prst="rect">
            <a:avLst/>
          </a:prstGeom>
        </p:spPr>
        <p:txBody>
          <a:bodyPr/>
          <a:lstStyle/>
          <a:p>
            <a:pPr marL="0" marR="0" lvl="0" indent="-296863" algn="l" defTabSz="914400" rtl="0" eaLnBrk="1" fontAlgn="auto" latinLnBrk="0" hangingPunct="1">
              <a:lnSpc>
                <a:spcPct val="100000"/>
              </a:lnSpc>
              <a:spcBef>
                <a:spcPts val="0"/>
              </a:spcBef>
              <a:spcAft>
                <a:spcPts val="0"/>
              </a:spcAft>
              <a:buClr>
                <a:srgbClr val="000000"/>
              </a:buClr>
              <a:buSzTx/>
              <a:buFontTx/>
              <a:buNone/>
              <a:tabLst/>
              <a:defRPr/>
            </a:pPr>
            <a:r>
              <a:rPr lang="en-US" b="1" dirty="0"/>
              <a:t>~ 5 minutes</a:t>
            </a:r>
          </a:p>
          <a:p>
            <a:pPr marL="0" marR="0" lvl="0" indent="-296863" algn="l" defTabSz="914400" rtl="0" eaLnBrk="1" fontAlgn="auto" latinLnBrk="0" hangingPunct="1">
              <a:lnSpc>
                <a:spcPct val="100000"/>
              </a:lnSpc>
              <a:spcBef>
                <a:spcPts val="0"/>
              </a:spcBef>
              <a:spcAft>
                <a:spcPts val="0"/>
              </a:spcAft>
              <a:buClr>
                <a:srgbClr val="000000"/>
              </a:buClr>
              <a:buSzTx/>
              <a:buFontTx/>
              <a:buNone/>
              <a:tabLst/>
              <a:defRPr/>
            </a:pPr>
            <a:endParaRPr lang="en-US" dirty="0"/>
          </a:p>
          <a:p>
            <a:pPr marL="0" marR="0" lvl="0" indent="-296863" algn="l" defTabSz="914400" rtl="0" eaLnBrk="1" fontAlgn="auto" latinLnBrk="0" hangingPunct="1">
              <a:lnSpc>
                <a:spcPct val="100000"/>
              </a:lnSpc>
              <a:spcBef>
                <a:spcPts val="0"/>
              </a:spcBef>
              <a:spcAft>
                <a:spcPts val="0"/>
              </a:spcAft>
              <a:buClr>
                <a:srgbClr val="000000"/>
              </a:buClr>
              <a:buSzTx/>
              <a:buFontTx/>
              <a:buNone/>
              <a:tabLst/>
              <a:defRPr/>
            </a:pPr>
            <a:r>
              <a:rPr lang="en-US" dirty="0"/>
              <a:t>Let’s first take a 5-minute break for refreshments.</a:t>
            </a:r>
          </a:p>
          <a:p>
            <a:endParaRPr lang="en-US" dirty="0"/>
          </a:p>
        </p:txBody>
      </p:sp>
      <p:sp>
        <p:nvSpPr>
          <p:cNvPr id="4" name="Slide Number Placeholder 3">
            <a:extLst>
              <a:ext uri="{FF2B5EF4-FFF2-40B4-BE49-F238E27FC236}">
                <a16:creationId xmlns:a16="http://schemas.microsoft.com/office/drawing/2014/main" id="{2689ABEF-AEC7-620C-4ED2-C8F45666C8D0}"/>
              </a:ext>
            </a:extLst>
          </p:cNvPr>
          <p:cNvSpPr>
            <a:spLocks noGrp="1"/>
          </p:cNvSpPr>
          <p:nvPr>
            <p:ph type="sldNum" sz="quarter" idx="5"/>
          </p:nvPr>
        </p:nvSpPr>
        <p:spPr/>
        <p:txBody>
          <a:bodyPr/>
          <a:lstStyle/>
          <a:p>
            <a:fld id="{C0B8CB26-5097-1A4C-B1DA-B348C462C6AE}" type="slidenum">
              <a:rPr lang="en-US" smtClean="0"/>
              <a:t>33</a:t>
            </a:fld>
            <a:endParaRPr lang="en-US"/>
          </a:p>
        </p:txBody>
      </p:sp>
    </p:spTree>
    <p:extLst>
      <p:ext uri="{BB962C8B-B14F-4D97-AF65-F5344CB8AC3E}">
        <p14:creationId xmlns:p14="http://schemas.microsoft.com/office/powerpoint/2010/main" val="397898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260350"/>
            <a:ext cx="2860675" cy="1609725"/>
          </a:xfrm>
        </p:spPr>
      </p:sp>
      <p:sp>
        <p:nvSpPr>
          <p:cNvPr id="5" name="Notes Placeholder 4">
            <a:extLst>
              <a:ext uri="{FF2B5EF4-FFF2-40B4-BE49-F238E27FC236}">
                <a16:creationId xmlns:a16="http://schemas.microsoft.com/office/drawing/2014/main" id="{4B10D1AB-F774-D910-1690-8160A0CF645B}"/>
              </a:ext>
            </a:extLst>
          </p:cNvPr>
          <p:cNvSpPr>
            <a:spLocks noGrp="1"/>
          </p:cNvSpPr>
          <p:nvPr>
            <p:ph type="body" idx="1"/>
          </p:nvPr>
        </p:nvSpPr>
        <p:spPr>
          <a:xfrm>
            <a:off x="563563" y="1870074"/>
            <a:ext cx="5730874" cy="6815139"/>
          </a:xfrm>
          <a:prstGeom prst="rect">
            <a:avLst/>
          </a:prstGeom>
        </p:spPr>
        <p:txBody>
          <a:bodyPr/>
          <a:lstStyle/>
          <a:p>
            <a:pPr marL="0" indent="-38100"/>
            <a:r>
              <a:rPr lang="en-US" b="1" dirty="0"/>
              <a:t>~ 10 minutes</a:t>
            </a:r>
          </a:p>
          <a:p>
            <a:pPr marL="0" indent="-38100"/>
            <a:endParaRPr lang="en-US" u="none" strike="noStrike" dirty="0">
              <a:effectLst/>
            </a:endParaRPr>
          </a:p>
          <a:p>
            <a:pPr marL="0" indent="-38100"/>
            <a:r>
              <a:rPr lang="en-CA" dirty="0"/>
              <a:t>You are most likely familiar with the impact of s</a:t>
            </a:r>
            <a:r>
              <a:rPr lang="en-CA" u="none" strike="noStrike" dirty="0">
                <a:effectLst/>
              </a:rPr>
              <a:t>ocial media influencers. These  are people who build a reputation for their [supposed] knowledge and expertise on a specific topic. Their frequent posts about particular topics or products generate large followings of people who pay close attention to their views.</a:t>
            </a:r>
          </a:p>
          <a:p>
            <a:pPr marL="0" indent="-38100"/>
            <a:endParaRPr lang="en-US" dirty="0"/>
          </a:p>
          <a:p>
            <a:pPr marL="0" indent="-38100"/>
            <a:r>
              <a:rPr lang="en-US" dirty="0"/>
              <a:t>Similarly, many factors influence how we grieve.</a:t>
            </a:r>
          </a:p>
          <a:p>
            <a:pPr marL="0" indent="-38100"/>
            <a:r>
              <a:rPr lang="en-US" i="1" dirty="0"/>
              <a:t>External factors:</a:t>
            </a:r>
          </a:p>
          <a:p>
            <a:pPr marL="190500" indent="-228600">
              <a:buFont typeface="+mj-lt"/>
              <a:buAutoNum type="arabicPeriod"/>
            </a:pPr>
            <a:r>
              <a:rPr lang="en-US" dirty="0"/>
              <a:t>Family patterns</a:t>
            </a:r>
          </a:p>
          <a:p>
            <a:pPr marL="234950" lvl="6" indent="-228600">
              <a:buAutoNum type="arabicPeriod" startAt="2"/>
            </a:pPr>
            <a:r>
              <a:rPr lang="en-US" sz="1200" dirty="0">
                <a:latin typeface="Times New Roman" panose="02020603050405020304" pitchFamily="18" charset="0"/>
                <a:cs typeface="Times New Roman" panose="02020603050405020304" pitchFamily="18" charset="0"/>
              </a:rPr>
              <a:t>Cultural influences</a:t>
            </a:r>
          </a:p>
          <a:p>
            <a:pPr marL="234950" lvl="6" indent="-228600">
              <a:buAutoNum type="arabicPeriod" startAt="2"/>
            </a:pPr>
            <a:r>
              <a:rPr lang="en-US" sz="1200" dirty="0">
                <a:latin typeface="Times New Roman" panose="02020603050405020304" pitchFamily="18" charset="0"/>
                <a:cs typeface="Times New Roman" panose="02020603050405020304" pitchFamily="18" charset="0"/>
              </a:rPr>
              <a:t>Faith traditions</a:t>
            </a:r>
          </a:p>
          <a:p>
            <a:pPr marL="234950" lvl="6" indent="-228600">
              <a:buAutoNum type="arabicPeriod" startAt="2"/>
            </a:pPr>
            <a:r>
              <a:rPr lang="en-US" sz="1200" dirty="0">
                <a:latin typeface="Times New Roman" panose="02020603050405020304" pitchFamily="18" charset="0"/>
                <a:cs typeface="Times New Roman" panose="02020603050405020304" pitchFamily="18" charset="0"/>
              </a:rPr>
              <a:t>Societal influences</a:t>
            </a:r>
          </a:p>
          <a:p>
            <a:pPr marL="234950" lvl="6" indent="-228600">
              <a:buAutoNum type="arabicPeriod" startAt="2"/>
            </a:pPr>
            <a:r>
              <a:rPr lang="en-US" sz="1200" dirty="0">
                <a:latin typeface="Times New Roman" panose="02020603050405020304" pitchFamily="18" charset="0"/>
                <a:cs typeface="Times New Roman" panose="02020603050405020304" pitchFamily="18" charset="0"/>
              </a:rPr>
              <a:t>Gender stereotyping</a:t>
            </a:r>
          </a:p>
          <a:p>
            <a:pPr marL="234950" lvl="6" indent="-228600">
              <a:buAutoNum type="arabicPeriod" startAt="2"/>
            </a:pPr>
            <a:endParaRPr lang="en-US" sz="1200" dirty="0">
              <a:latin typeface="Times New Roman" panose="02020603050405020304" pitchFamily="18" charset="0"/>
              <a:cs typeface="Times New Roman" panose="02020603050405020304" pitchFamily="18" charset="0"/>
            </a:endParaRPr>
          </a:p>
          <a:p>
            <a:pPr marL="6350" lvl="6"/>
            <a:r>
              <a:rPr lang="en-US" sz="1200" i="1" dirty="0">
                <a:latin typeface="Times New Roman" panose="02020603050405020304" pitchFamily="18" charset="0"/>
                <a:cs typeface="Times New Roman" panose="02020603050405020304" pitchFamily="18" charset="0"/>
              </a:rPr>
              <a:t>Internal factors:</a:t>
            </a:r>
          </a:p>
          <a:p>
            <a:pPr marL="234950" lvl="6" indent="-228600">
              <a:buFont typeface="+mj-lt"/>
              <a:buAutoNum type="arabicPeriod" startAt="6"/>
            </a:pPr>
            <a:r>
              <a:rPr lang="en-US" sz="1200" dirty="0">
                <a:latin typeface="Times New Roman" panose="02020603050405020304" pitchFamily="18" charset="0"/>
                <a:cs typeface="Times New Roman" panose="02020603050405020304" pitchFamily="18" charset="0"/>
              </a:rPr>
              <a:t>Personality</a:t>
            </a:r>
          </a:p>
          <a:p>
            <a:pPr marL="234950" lvl="6" indent="-228600">
              <a:buAutoNum type="arabicPeriod" startAt="6"/>
            </a:pPr>
            <a:r>
              <a:rPr lang="en-US" sz="1200" dirty="0">
                <a:latin typeface="Times New Roman" panose="02020603050405020304" pitchFamily="18" charset="0"/>
                <a:cs typeface="Times New Roman" panose="02020603050405020304" pitchFamily="18" charset="0"/>
              </a:rPr>
              <a:t>Age/stage of life</a:t>
            </a:r>
          </a:p>
          <a:p>
            <a:pPr marL="234950" lvl="6" indent="-228600">
              <a:buAutoNum type="arabicPeriod" startAt="6"/>
            </a:pPr>
            <a:r>
              <a:rPr lang="en-US" sz="1200" dirty="0">
                <a:latin typeface="Times New Roman" panose="02020603050405020304" pitchFamily="18" charset="0"/>
                <a:cs typeface="Times New Roman" panose="02020603050405020304" pitchFamily="18" charset="0"/>
              </a:rPr>
              <a:t>Attachment to the deceased</a:t>
            </a:r>
          </a:p>
          <a:p>
            <a:pPr marL="234950" lvl="6" indent="-228600">
              <a:buAutoNum type="arabicPeriod" startAt="6"/>
            </a:pPr>
            <a:endParaRPr lang="en-US" sz="1200" dirty="0">
              <a:latin typeface="Times New Roman" panose="02020603050405020304" pitchFamily="18" charset="0"/>
              <a:cs typeface="Times New Roman" panose="02020603050405020304" pitchFamily="18" charset="0"/>
            </a:endParaRPr>
          </a:p>
          <a:p>
            <a:pPr marL="6350" lvl="6"/>
            <a:r>
              <a:rPr lang="en-US" sz="1200" i="1" dirty="0">
                <a:latin typeface="Times New Roman" panose="02020603050405020304" pitchFamily="18" charset="0"/>
                <a:cs typeface="Times New Roman" panose="02020603050405020304" pitchFamily="18" charset="0"/>
              </a:rPr>
              <a:t>Other factors:</a:t>
            </a:r>
          </a:p>
          <a:p>
            <a:pPr marL="234950" lvl="6" indent="-228600">
              <a:buFont typeface="+mj-lt"/>
              <a:buAutoNum type="arabicPeriod" startAt="9"/>
            </a:pPr>
            <a:r>
              <a:rPr lang="en-US" sz="1200" dirty="0">
                <a:latin typeface="Times New Roman" panose="02020603050405020304" pitchFamily="18" charset="0"/>
                <a:cs typeface="Times New Roman" panose="02020603050405020304" pitchFamily="18" charset="0"/>
              </a:rPr>
              <a:t>The nature of the loss - sudden, unexpected, traumatic, anticipated</a:t>
            </a:r>
          </a:p>
          <a:p>
            <a:pPr marL="234950" lvl="6" indent="-228600">
              <a:buAutoNum type="arabicPeriod" startAt="9"/>
            </a:pPr>
            <a:r>
              <a:rPr lang="en-US" sz="1200" dirty="0">
                <a:latin typeface="Times New Roman" panose="02020603050405020304" pitchFamily="18" charset="0"/>
                <a:cs typeface="Times New Roman" panose="02020603050405020304" pitchFamily="18" charset="0"/>
              </a:rPr>
              <a:t>Other losses or multiple losses within a short time</a:t>
            </a:r>
          </a:p>
          <a:p>
            <a:pPr marL="234950" lvl="6" indent="-228600">
              <a:buAutoNum type="arabicPeriod" startAt="9"/>
            </a:pPr>
            <a:endParaRPr lang="en-US" sz="1200" dirty="0">
              <a:latin typeface="Times New Roman" panose="02020603050405020304" pitchFamily="18" charset="0"/>
              <a:cs typeface="Times New Roman" panose="02020603050405020304" pitchFamily="18" charset="0"/>
            </a:endParaRPr>
          </a:p>
          <a:p>
            <a:pPr marL="234950" lvl="6" indent="-228600">
              <a:buAutoNum type="arabicPeriod" startAt="9"/>
            </a:pPr>
            <a:endParaRPr lang="en-US" sz="1200" dirty="0">
              <a:latin typeface="Times New Roman" panose="02020603050405020304" pitchFamily="18" charset="0"/>
              <a:cs typeface="Times New Roman" panose="02020603050405020304" pitchFamily="18" charset="0"/>
            </a:endParaRPr>
          </a:p>
          <a:p>
            <a:pPr marL="6350" lvl="6"/>
            <a:r>
              <a:rPr lang="en-US" sz="1200" dirty="0">
                <a:latin typeface="Times New Roman" panose="02020603050405020304" pitchFamily="18" charset="0"/>
                <a:cs typeface="Times New Roman" panose="02020603050405020304" pitchFamily="18" charset="0"/>
              </a:rPr>
              <a:t>Invite participants to share in pairs some of the factors that influence how they are grieving. Take about 3 minutes each.</a:t>
            </a:r>
          </a:p>
          <a:p>
            <a:pPr marL="6350" lvl="6"/>
            <a:endParaRPr lang="en-US" sz="1200" dirty="0">
              <a:latin typeface="Times New Roman" panose="02020603050405020304" pitchFamily="18" charset="0"/>
              <a:cs typeface="Times New Roman" panose="02020603050405020304" pitchFamily="18" charset="0"/>
            </a:endParaRPr>
          </a:p>
          <a:p>
            <a:pPr marL="6350" lvl="6"/>
            <a:r>
              <a:rPr lang="en-US" sz="1200" dirty="0">
                <a:latin typeface="Times New Roman" panose="02020603050405020304" pitchFamily="18" charset="0"/>
                <a:cs typeface="Times New Roman" panose="02020603050405020304" pitchFamily="18" charset="0"/>
              </a:rPr>
              <a:t>Then invite them to share with the whole group what they heard/learned from each other.</a:t>
            </a:r>
          </a:p>
          <a:p>
            <a:pPr marL="234950" lvl="6" indent="-228600">
              <a:buAutoNum type="arabicPeriod" startAt="2"/>
            </a:pPr>
            <a:endParaRPr lang="en-US" sz="1200" dirty="0">
              <a:latin typeface="Times New Roman" panose="02020603050405020304" pitchFamily="18" charset="0"/>
              <a:cs typeface="Times New Roman" panose="02020603050405020304" pitchFamily="18" charset="0"/>
            </a:endParaRPr>
          </a:p>
          <a:p>
            <a:pPr marL="360363" indent="-180975">
              <a:buFont typeface="Arial" panose="020B0604020202020204" pitchFamily="34" charset="0"/>
              <a:buChar char="•"/>
            </a:pPr>
            <a:endParaRPr lang="en-US" dirty="0"/>
          </a:p>
          <a:p>
            <a:pPr marL="0" indent="-38100"/>
            <a:endParaRPr lang="en-US" dirty="0"/>
          </a:p>
          <a:p>
            <a:pPr marL="0" indent="-38100"/>
            <a:endParaRPr lang="en-US" dirty="0"/>
          </a:p>
          <a:p>
            <a:endParaRPr lang="en-US" dirty="0"/>
          </a:p>
        </p:txBody>
      </p:sp>
      <p:sp>
        <p:nvSpPr>
          <p:cNvPr id="4" name="Slide Number Placeholder 3">
            <a:extLst>
              <a:ext uri="{FF2B5EF4-FFF2-40B4-BE49-F238E27FC236}">
                <a16:creationId xmlns:a16="http://schemas.microsoft.com/office/drawing/2014/main" id="{EE23F194-76BE-72EB-7A23-2A87A0D58930}"/>
              </a:ext>
            </a:extLst>
          </p:cNvPr>
          <p:cNvSpPr>
            <a:spLocks noGrp="1"/>
          </p:cNvSpPr>
          <p:nvPr>
            <p:ph type="sldNum" sz="quarter" idx="5"/>
          </p:nvPr>
        </p:nvSpPr>
        <p:spPr/>
        <p:txBody>
          <a:bodyPr/>
          <a:lstStyle/>
          <a:p>
            <a:fld id="{C0B8CB26-5097-1A4C-B1DA-B348C462C6AE}" type="slidenum">
              <a:rPr lang="en-US" smtClean="0"/>
              <a:t>34</a:t>
            </a:fld>
            <a:endParaRPr lang="en-US"/>
          </a:p>
        </p:txBody>
      </p:sp>
    </p:spTree>
    <p:extLst>
      <p:ext uri="{BB962C8B-B14F-4D97-AF65-F5344CB8AC3E}">
        <p14:creationId xmlns:p14="http://schemas.microsoft.com/office/powerpoint/2010/main" val="421198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265113"/>
            <a:ext cx="2860675" cy="1609725"/>
          </a:xfrm>
        </p:spPr>
      </p:sp>
      <p:sp>
        <p:nvSpPr>
          <p:cNvPr id="5" name="Notes Placeholder 4">
            <a:extLst>
              <a:ext uri="{FF2B5EF4-FFF2-40B4-BE49-F238E27FC236}">
                <a16:creationId xmlns:a16="http://schemas.microsoft.com/office/drawing/2014/main" id="{83AE7CD5-373C-F126-4112-A68BB730D098}"/>
              </a:ext>
            </a:extLst>
          </p:cNvPr>
          <p:cNvSpPr>
            <a:spLocks noGrp="1"/>
          </p:cNvSpPr>
          <p:nvPr>
            <p:ph type="body" idx="1"/>
          </p:nvPr>
        </p:nvSpPr>
        <p:spPr>
          <a:xfrm>
            <a:off x="568325" y="1890713"/>
            <a:ext cx="5721350" cy="5830927"/>
          </a:xfrm>
          <a:prstGeom prst="rect">
            <a:avLst/>
          </a:prstGeom>
        </p:spPr>
        <p:txBody>
          <a:bodyPr/>
          <a:lstStyle/>
          <a:p>
            <a:pPr marL="0"/>
            <a:r>
              <a:rPr lang="en-US" sz="1200" b="1" dirty="0">
                <a:latin typeface="Times New Roman" panose="02020603050405020304" pitchFamily="18" charset="0"/>
                <a:cs typeface="Times New Roman" panose="02020603050405020304" pitchFamily="18" charset="0"/>
              </a:rPr>
              <a:t>~ 6 minutes</a:t>
            </a:r>
          </a:p>
          <a:p>
            <a:pPr marL="0"/>
            <a:endParaRPr lang="en-US" b="1" dirty="0"/>
          </a:p>
          <a:p>
            <a:pPr marL="0"/>
            <a:r>
              <a:rPr lang="en-US" sz="1200" dirty="0">
                <a:latin typeface="Times New Roman" panose="02020603050405020304" pitchFamily="18" charset="0"/>
                <a:cs typeface="Times New Roman" panose="02020603050405020304" pitchFamily="18" charset="0"/>
              </a:rPr>
              <a:t>With all these variants, it is easy to see how each of our grief journeys will vary.</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In fact, our grief is as unique as our fingerprints.</a:t>
            </a:r>
          </a:p>
          <a:p>
            <a:pPr marL="177800" indent="-1778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No two people’s fingerprints are the same, not even those of identical twins.</a:t>
            </a:r>
          </a:p>
          <a:p>
            <a:pPr marL="177800" indent="-177800"/>
            <a:r>
              <a:rPr lang="en-US" sz="1200" dirty="0">
                <a:latin typeface="Times New Roman" panose="02020603050405020304" pitchFamily="18" charset="0"/>
                <a:cs typeface="Times New Roman" panose="02020603050405020304" pitchFamily="18" charset="0"/>
              </a:rPr>
              <a:t>As unique as our fingerprints are, so too each of our griefs is unique.</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No one else shared all the same activities, conversations, emotions that you and the person that died shared together––so no one can know exactly how your grief feels, nor you theirs.</a:t>
            </a:r>
          </a:p>
          <a:p>
            <a:pPr marL="0"/>
            <a:endParaRPr lang="en-US" sz="1200" dirty="0">
              <a:latin typeface="Times New Roman" panose="02020603050405020304" pitchFamily="18" charset="0"/>
              <a:cs typeface="Times New Roman" panose="02020603050405020304" pitchFamily="18" charset="0"/>
            </a:endParaRPr>
          </a:p>
          <a:p>
            <a:pPr marL="0"/>
            <a:r>
              <a:rPr lang="en-US" sz="1200" dirty="0">
                <a:latin typeface="Times New Roman" panose="02020603050405020304" pitchFamily="18" charset="0"/>
                <a:cs typeface="Times New Roman" panose="02020603050405020304" pitchFamily="18" charset="0"/>
              </a:rPr>
              <a:t>As an example,</a:t>
            </a:r>
          </a:p>
          <a:p>
            <a:pPr marL="177800" indent="-1778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Each child will grieve differently the loss of the same parent––as does each parent the loss of the same child.</a:t>
            </a:r>
          </a:p>
          <a:p>
            <a:pPr marL="177800" indent="-1778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this</a:t>
            </a:r>
            <a:r>
              <a:rPr lang="en-US" dirty="0"/>
              <a:t> GC</a:t>
            </a:r>
            <a:r>
              <a:rPr lang="en-US" sz="1200" dirty="0">
                <a:latin typeface="Times New Roman" panose="02020603050405020304" pitchFamily="18" charset="0"/>
                <a:cs typeface="Times New Roman" panose="02020603050405020304" pitchFamily="18" charset="0"/>
              </a:rPr>
              <a:t> group, no two of you will grieve the same even though you may share the same kind of loss or may be grieving the same person’s death.</a:t>
            </a:r>
          </a:p>
          <a:p>
            <a:pPr marL="0" indent="0"/>
            <a:endParaRPr lang="en-US" dirty="0"/>
          </a:p>
          <a:p>
            <a:pPr marL="0" indent="0"/>
            <a:r>
              <a:rPr lang="en-US" i="1" dirty="0"/>
              <a:t>Pause for questions.</a:t>
            </a:r>
          </a:p>
          <a:p>
            <a:pPr marL="0" indent="0"/>
            <a:endParaRPr lang="en-US" dirty="0"/>
          </a:p>
          <a:p>
            <a:pPr marL="0" indent="0"/>
            <a:r>
              <a:rPr lang="en-US" sz="1200" dirty="0">
                <a:latin typeface="Times New Roman" panose="02020603050405020304" pitchFamily="18" charset="0"/>
                <a:cs typeface="Times New Roman" panose="02020603050405020304" pitchFamily="18" charset="0"/>
              </a:rPr>
              <a:t>It is important to note:</a:t>
            </a:r>
          </a:p>
          <a:p>
            <a:pPr marL="177800" indent="-177800">
              <a:buFont typeface="Arial" panose="020B0604020202020204" pitchFamily="34" charset="0"/>
              <a:buChar char="•"/>
            </a:pPr>
            <a:r>
              <a:rPr lang="en-US" dirty="0"/>
              <a:t>W</a:t>
            </a:r>
            <a:r>
              <a:rPr lang="en-US" sz="1200" dirty="0">
                <a:latin typeface="Times New Roman" panose="02020603050405020304" pitchFamily="18" charset="0"/>
                <a:cs typeface="Times New Roman" panose="02020603050405020304" pitchFamily="18" charset="0"/>
              </a:rPr>
              <a:t>e grieve each of our losses differently. We may not grieve the same for each of our parent’s or sibling’s deaths.</a:t>
            </a:r>
          </a:p>
          <a:p>
            <a:pPr marL="177800" indent="-177800">
              <a:buFont typeface="Arial" panose="020B0604020202020204" pitchFamily="34" charset="0"/>
              <a:buChar char="•"/>
            </a:pPr>
            <a:r>
              <a:rPr lang="en-US" dirty="0"/>
              <a:t>We may grieve the death of a friend more than a family member. The degree to which we grieve is impacted by the degree of attachment not kinship.</a:t>
            </a:r>
          </a:p>
          <a:p>
            <a:pPr marL="177800" indent="-1778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How we grieved or did not grieve previous </a:t>
            </a:r>
            <a:r>
              <a:rPr lang="en-US" dirty="0"/>
              <a:t>deaths may impact or complicate our current grief journey—unresolved griefs of the past may resurface.</a:t>
            </a:r>
            <a:endParaRPr lang="en-US" sz="1200" dirty="0">
              <a:latin typeface="Times New Roman" panose="02020603050405020304" pitchFamily="18" charset="0"/>
              <a:cs typeface="Times New Roman" panose="02020603050405020304" pitchFamily="18" charset="0"/>
            </a:endParaRPr>
          </a:p>
          <a:p>
            <a:pPr lvl="1"/>
            <a:endParaRPr lang="en-US" sz="1200" i="1" dirty="0">
              <a:latin typeface="Times New Roman" panose="02020603050405020304" pitchFamily="18" charset="0"/>
              <a:cs typeface="Times New Roman" panose="02020603050405020304" pitchFamily="18" charset="0"/>
            </a:endParaRPr>
          </a:p>
          <a:p>
            <a:pPr marL="0"/>
            <a:endParaRPr lang="en-US" dirty="0"/>
          </a:p>
        </p:txBody>
      </p:sp>
      <p:sp>
        <p:nvSpPr>
          <p:cNvPr id="4" name="Slide Number Placeholder 3">
            <a:extLst>
              <a:ext uri="{FF2B5EF4-FFF2-40B4-BE49-F238E27FC236}">
                <a16:creationId xmlns:a16="http://schemas.microsoft.com/office/drawing/2014/main" id="{2CAF83FA-46ED-2B2C-1739-9B563330BB05}"/>
              </a:ext>
            </a:extLst>
          </p:cNvPr>
          <p:cNvSpPr>
            <a:spLocks noGrp="1"/>
          </p:cNvSpPr>
          <p:nvPr>
            <p:ph type="sldNum" sz="quarter" idx="5"/>
          </p:nvPr>
        </p:nvSpPr>
        <p:spPr/>
        <p:txBody>
          <a:bodyPr/>
          <a:lstStyle/>
          <a:p>
            <a:fld id="{C0B8CB26-5097-1A4C-B1DA-B348C462C6AE}" type="slidenum">
              <a:rPr lang="en-US" smtClean="0"/>
              <a:t>35</a:t>
            </a:fld>
            <a:endParaRPr lang="en-US"/>
          </a:p>
        </p:txBody>
      </p:sp>
    </p:spTree>
    <p:extLst>
      <p:ext uri="{BB962C8B-B14F-4D97-AF65-F5344CB8AC3E}">
        <p14:creationId xmlns:p14="http://schemas.microsoft.com/office/powerpoint/2010/main" val="110990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61779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6304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46158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43050" y="1830475"/>
            <a:ext cx="4045200" cy="148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sz="20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6027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085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05128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1773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7287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6551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03267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353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984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0482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812294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hd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xhere.com/zh/photo/862052"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weightymatters.ca/2015/07/yellowknife-police-handing-out.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darkmattersalot.com/2013/01/29/the-five-stages-of-grie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flickr.com/photos/wsdot/3250253417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flickr.com/photos/peigov/26351200584"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2TnkJ8_BmSI?feature=oembed"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flickr.com/photos/jeepersmedia/2613339631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kuklopedia.ru/doll/Dr._Seus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lindaeowens.blogspot.com/2015/11/tears-all-saints-day-meditation.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quotegarden.com/cryin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hyperlink" Target="https://pngimg.com/download/94509" TargetMode="Externa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fallout.gamepedia.com/Anti_freeze_bottl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saasmarketingstrategy.blogspot.com/2012/10/saas-customer-acquisition-feed-it-or.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pixabay.com/illustrations/feedback-report-back-balloons-4746811/" TargetMode="External"/><Relationship Id="rId5" Type="http://schemas.openxmlformats.org/officeDocument/2006/relationships/image" Target="../media/image22.png"/><Relationship Id="rId4" Type="http://schemas.openxmlformats.org/officeDocument/2006/relationships/hyperlink" Target="https://freepngimg.com/png/85354-text-question-blog-questions-logo-an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flickr.com/photos/nunonunes/317688223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www.flickr.com/photos/nunonunes/317688223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flickr.com/photos/mollivan_jon/3447595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flickr.com/photos/mollivan_jon/34475958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archive.org/details/great_expectations_mfs_0812_librivo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pexels.com/photo/beverage-black-coffee-break-time-coffee-60624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tekhdecoded.com/social-media-marketing-trends-to-watch-out-for-in-20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797184" y="1314184"/>
            <a:ext cx="4261757" cy="1544904"/>
          </a:xfrm>
          <a:prstGeom prst="rect">
            <a:avLst/>
          </a:prstGeom>
          <a:solidFill>
            <a:schemeClr val="accent1">
              <a:lumMod val="60000"/>
              <a:lumOff val="40000"/>
            </a:schemeClr>
          </a:solidFill>
          <a:ln>
            <a:noFill/>
          </a:ln>
        </p:spPr>
        <p:txBody>
          <a:bodyPr spcFirstLastPara="1" wrap="square" lIns="91425" tIns="91425" rIns="91425" bIns="91425" anchor="b" anchorCtr="0">
            <a:noAutofit/>
          </a:bodyPr>
          <a:lstStyle/>
          <a:p>
            <a:pPr lvl="0">
              <a:spcBef>
                <a:spcPts val="0"/>
              </a:spcBef>
            </a:pPr>
            <a:r>
              <a:rPr lang="en-GB" sz="4000" b="1" cap="none" dirty="0">
                <a:latin typeface="Comic Sans MS" panose="030F0902030302020204" pitchFamily="66" charset="0"/>
              </a:rPr>
              <a:t>Welcome to Grief Care</a:t>
            </a:r>
            <a:br>
              <a:rPr lang="en-GB" sz="5400" b="1" cap="none" dirty="0">
                <a:latin typeface="Comic Sans MS" panose="030F0902030302020204" pitchFamily="66" charset="0"/>
              </a:rPr>
            </a:br>
            <a:endParaRPr lang="en-GB" sz="2200" b="1" cap="none" dirty="0">
              <a:latin typeface="Comic Sans MS" panose="030F0902030302020204" pitchFamily="66" charset="0"/>
            </a:endParaRPr>
          </a:p>
        </p:txBody>
      </p:sp>
      <p:sp>
        <p:nvSpPr>
          <p:cNvPr id="2" name="TextBox 1">
            <a:extLst>
              <a:ext uri="{FF2B5EF4-FFF2-40B4-BE49-F238E27FC236}">
                <a16:creationId xmlns:a16="http://schemas.microsoft.com/office/drawing/2014/main" id="{94D792E3-388D-2BFA-337E-1FBCE295F553}"/>
              </a:ext>
            </a:extLst>
          </p:cNvPr>
          <p:cNvSpPr txBox="1"/>
          <p:nvPr/>
        </p:nvSpPr>
        <p:spPr>
          <a:xfrm>
            <a:off x="4657059" y="3127235"/>
            <a:ext cx="4486941" cy="1354217"/>
          </a:xfrm>
          <a:prstGeom prst="rect">
            <a:avLst/>
          </a:prstGeom>
          <a:noFill/>
        </p:spPr>
        <p:txBody>
          <a:bodyPr wrap="square" rtlCol="0">
            <a:spAutoFit/>
          </a:bodyPr>
          <a:lstStyle/>
          <a:p>
            <a:pPr algn="ctr">
              <a:spcAft>
                <a:spcPts val="600"/>
              </a:spcAft>
            </a:pPr>
            <a:r>
              <a:rPr lang="en-US" sz="2400" dirty="0">
                <a:solidFill>
                  <a:schemeClr val="bg1"/>
                </a:solidFill>
                <a:latin typeface="Comic Sans MS" panose="030F0902030302020204" pitchFamily="66" charset="0"/>
              </a:rPr>
              <a:t>Week #2</a:t>
            </a:r>
          </a:p>
          <a:p>
            <a:pPr algn="ctr">
              <a:spcAft>
                <a:spcPts val="600"/>
              </a:spcAft>
            </a:pPr>
            <a:r>
              <a:rPr lang="en-US" sz="2400" dirty="0">
                <a:solidFill>
                  <a:schemeClr val="bg1"/>
                </a:solidFill>
                <a:latin typeface="Comic Sans MS" panose="030F0902030302020204" pitchFamily="66" charset="0"/>
              </a:rPr>
              <a:t>What can I expect</a:t>
            </a:r>
          </a:p>
          <a:p>
            <a:pPr algn="ctr">
              <a:spcAft>
                <a:spcPts val="600"/>
              </a:spcAft>
            </a:pPr>
            <a:r>
              <a:rPr lang="en-US" sz="2400" dirty="0">
                <a:solidFill>
                  <a:schemeClr val="bg1"/>
                </a:solidFill>
                <a:latin typeface="Comic Sans MS" panose="030F0902030302020204" pitchFamily="66" charset="0"/>
              </a:rPr>
              <a:t>on the journey of grief?</a:t>
            </a:r>
          </a:p>
        </p:txBody>
      </p:sp>
      <p:pic>
        <p:nvPicPr>
          <p:cNvPr id="3" name="Picture 2" descr="A bridge over a dirt path in a forest&#10;&#10;AI-generated content may be incorrect.">
            <a:extLst>
              <a:ext uri="{FF2B5EF4-FFF2-40B4-BE49-F238E27FC236}">
                <a16:creationId xmlns:a16="http://schemas.microsoft.com/office/drawing/2014/main" id="{25A38A3D-0BB7-AC5D-BC20-C5873B43D518}"/>
              </a:ext>
            </a:extLst>
          </p:cNvPr>
          <p:cNvPicPr>
            <a:picLocks noChangeAspect="1"/>
          </p:cNvPicPr>
          <p:nvPr/>
        </p:nvPicPr>
        <p:blipFill>
          <a:blip r:embed="rId3">
            <a:extLst>
              <a:ext uri="{837473B0-CC2E-450A-ABE3-18F120FF3D39}">
                <a1611:picAttrSrcUrl xmlns:a1611="http://schemas.microsoft.com/office/drawing/2016/11/main" r:id="rId4"/>
              </a:ext>
            </a:extLst>
          </a:blip>
          <a:srcRect l="15683" r="34385" b="-2"/>
          <a:stretch>
            <a:fillRect/>
          </a:stretch>
        </p:blipFill>
        <p:spPr>
          <a:xfrm>
            <a:off x="-110884" y="0"/>
            <a:ext cx="4767943" cy="5143500"/>
          </a:xfrm>
          <a:prstGeom prst="rect">
            <a:avLst/>
          </a:prstGeom>
          <a:noFill/>
          <a:ln>
            <a:noFill/>
          </a:ln>
        </p:spPr>
      </p:pic>
      <p:sp>
        <p:nvSpPr>
          <p:cNvPr id="14" name="TextBox 13">
            <a:extLst>
              <a:ext uri="{FF2B5EF4-FFF2-40B4-BE49-F238E27FC236}">
                <a16:creationId xmlns:a16="http://schemas.microsoft.com/office/drawing/2014/main" id="{E37B0D1B-F75D-6D74-C326-E58EA97B03C3}"/>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smtClean="0">
                <a:solidFill>
                  <a:schemeClr val="bg1"/>
                </a:solidFill>
                <a:latin typeface="Comic Sans MS" panose="030F0902030302020204" pitchFamily="66" charset="0"/>
              </a:rPr>
              <a:pPr algn="r"/>
              <a:t>27</a:t>
            </a:fld>
            <a:endParaRPr lang="en-US" sz="1000" dirty="0">
              <a:solidFill>
                <a:schemeClr val="bg1"/>
              </a:solidFill>
              <a:latin typeface="Comic Sans MS" panose="030F09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B32F7B-119C-F703-3A3A-73B427811577}"/>
              </a:ext>
            </a:extLst>
          </p:cNvPr>
          <p:cNvSpPr txBox="1"/>
          <p:nvPr/>
        </p:nvSpPr>
        <p:spPr>
          <a:xfrm>
            <a:off x="95693" y="909532"/>
            <a:ext cx="9048307" cy="3324436"/>
          </a:xfrm>
          <a:prstGeom prst="rect">
            <a:avLst/>
          </a:prstGeom>
          <a:noFill/>
        </p:spPr>
        <p:txBody>
          <a:bodyPr wrap="square">
            <a:spAutoFit/>
          </a:bodyPr>
          <a:lstStyle/>
          <a:p>
            <a:pPr lvl="1" algn="ctr">
              <a:lnSpc>
                <a:spcPct val="150000"/>
              </a:lnSpc>
            </a:pPr>
            <a:r>
              <a:rPr lang="en-US" sz="3600" b="1" dirty="0">
                <a:latin typeface="Comic Sans MS" panose="030F0902030302020204" pitchFamily="66" charset="0"/>
                <a:cs typeface="Times New Roman" panose="02020603050405020304" pitchFamily="18" charset="0"/>
              </a:rPr>
              <a:t>Each person’s grief is</a:t>
            </a:r>
          </a:p>
          <a:p>
            <a:pPr lvl="1" algn="ctr">
              <a:lnSpc>
                <a:spcPct val="150000"/>
              </a:lnSpc>
            </a:pPr>
            <a:r>
              <a:rPr lang="en-US" sz="3600" b="1" dirty="0">
                <a:latin typeface="Comic Sans MS" panose="030F0902030302020204" pitchFamily="66" charset="0"/>
                <a:cs typeface="Times New Roman" panose="02020603050405020304" pitchFamily="18" charset="0"/>
              </a:rPr>
              <a:t>like all other people’s grief;</a:t>
            </a:r>
          </a:p>
          <a:p>
            <a:pPr lvl="1" algn="ctr">
              <a:lnSpc>
                <a:spcPct val="150000"/>
              </a:lnSpc>
            </a:pPr>
            <a:r>
              <a:rPr lang="en-US" sz="3600" b="1" dirty="0">
                <a:latin typeface="Comic Sans MS" panose="030F0902030302020204" pitchFamily="66" charset="0"/>
                <a:cs typeface="Times New Roman" panose="02020603050405020304" pitchFamily="18" charset="0"/>
              </a:rPr>
              <a:t>like some other person’s grief; and</a:t>
            </a:r>
          </a:p>
          <a:p>
            <a:pPr lvl="1" algn="ctr">
              <a:lnSpc>
                <a:spcPct val="150000"/>
              </a:lnSpc>
            </a:pPr>
            <a:r>
              <a:rPr lang="en-US" sz="3600" b="1" dirty="0">
                <a:latin typeface="Comic Sans MS" panose="030F0902030302020204" pitchFamily="66" charset="0"/>
                <a:cs typeface="Times New Roman" panose="02020603050405020304" pitchFamily="18" charset="0"/>
              </a:rPr>
              <a:t>like no other person’s grief.</a:t>
            </a:r>
          </a:p>
        </p:txBody>
      </p:sp>
      <p:sp>
        <p:nvSpPr>
          <p:cNvPr id="4" name="TextBox 3">
            <a:extLst>
              <a:ext uri="{FF2B5EF4-FFF2-40B4-BE49-F238E27FC236}">
                <a16:creationId xmlns:a16="http://schemas.microsoft.com/office/drawing/2014/main" id="{4E0BF374-4D0B-6F8E-73AB-D416A9689C60}"/>
              </a:ext>
            </a:extLst>
          </p:cNvPr>
          <p:cNvSpPr txBox="1"/>
          <p:nvPr/>
        </p:nvSpPr>
        <p:spPr>
          <a:xfrm>
            <a:off x="4082903" y="4398484"/>
            <a:ext cx="5061097" cy="276999"/>
          </a:xfrm>
          <a:prstGeom prst="rect">
            <a:avLst/>
          </a:prstGeom>
          <a:noFill/>
        </p:spPr>
        <p:txBody>
          <a:bodyPr wrap="square" rtlCol="0">
            <a:spAutoFit/>
          </a:bodyPr>
          <a:lstStyle/>
          <a:p>
            <a:pPr lvl="1"/>
            <a:r>
              <a:rPr lang="en-US" sz="1200" i="1" dirty="0">
                <a:latin typeface="Times New Roman" panose="02020603050405020304" pitchFamily="18" charset="0"/>
                <a:cs typeface="Times New Roman" panose="02020603050405020304" pitchFamily="18" charset="0"/>
              </a:rPr>
              <a:t>Grief Counselling and Grief Therapy. </a:t>
            </a:r>
            <a:r>
              <a:rPr lang="en-US" sz="1200" dirty="0">
                <a:latin typeface="Times New Roman" panose="02020603050405020304" pitchFamily="18" charset="0"/>
                <a:cs typeface="Times New Roman" panose="02020603050405020304" pitchFamily="18" charset="0"/>
              </a:rPr>
              <a:t>(London: Routledge, 2009), 8.</a:t>
            </a:r>
          </a:p>
        </p:txBody>
      </p:sp>
      <p:sp>
        <p:nvSpPr>
          <p:cNvPr id="5" name="TextBox 4">
            <a:extLst>
              <a:ext uri="{FF2B5EF4-FFF2-40B4-BE49-F238E27FC236}">
                <a16:creationId xmlns:a16="http://schemas.microsoft.com/office/drawing/2014/main" id="{B6A87AD6-AC61-1479-A26B-35880441E684}"/>
              </a:ext>
            </a:extLst>
          </p:cNvPr>
          <p:cNvSpPr txBox="1"/>
          <p:nvPr/>
        </p:nvSpPr>
        <p:spPr>
          <a:xfrm>
            <a:off x="131135" y="375684"/>
            <a:ext cx="3409507" cy="369332"/>
          </a:xfrm>
          <a:prstGeom prst="rect">
            <a:avLst/>
          </a:prstGeom>
          <a:noFill/>
        </p:spPr>
        <p:txBody>
          <a:bodyPr wrap="square" rtlCol="0">
            <a:spAutoFit/>
          </a:bodyPr>
          <a:lstStyle/>
          <a:p>
            <a:pPr lvl="1"/>
            <a:r>
              <a:rPr lang="en-US" sz="1800" dirty="0">
                <a:latin typeface="Times New Roman" panose="02020603050405020304" pitchFamily="18" charset="0"/>
                <a:cs typeface="Times New Roman" panose="02020603050405020304" pitchFamily="18" charset="0"/>
              </a:rPr>
              <a:t>J. William Worden writes:</a:t>
            </a:r>
          </a:p>
        </p:txBody>
      </p:sp>
      <p:sp>
        <p:nvSpPr>
          <p:cNvPr id="7" name="TextBox 6">
            <a:extLst>
              <a:ext uri="{FF2B5EF4-FFF2-40B4-BE49-F238E27FC236}">
                <a16:creationId xmlns:a16="http://schemas.microsoft.com/office/drawing/2014/main" id="{EE713249-D792-B808-E8A6-24655EAC72B1}"/>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36</a:t>
            </a:fld>
            <a:endParaRPr lang="en-US" sz="1000" dirty="0"/>
          </a:p>
        </p:txBody>
      </p:sp>
    </p:spTree>
    <p:extLst>
      <p:ext uri="{BB962C8B-B14F-4D97-AF65-F5344CB8AC3E}">
        <p14:creationId xmlns:p14="http://schemas.microsoft.com/office/powerpoint/2010/main" val="203429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0B4C-F7BA-6FAB-0FA7-5AA2FE29BA5B}"/>
              </a:ext>
            </a:extLst>
          </p:cNvPr>
          <p:cNvSpPr>
            <a:spLocks noGrp="1"/>
          </p:cNvSpPr>
          <p:nvPr>
            <p:ph type="title"/>
          </p:nvPr>
        </p:nvSpPr>
        <p:spPr>
          <a:xfrm>
            <a:off x="0" y="1830475"/>
            <a:ext cx="4388250" cy="1482300"/>
          </a:xfrm>
          <a:noFill/>
          <a:ln>
            <a:noFill/>
          </a:ln>
        </p:spPr>
        <p:txBody>
          <a:bodyPr wrap="square" anchor="t">
            <a:noAutofit/>
          </a:bodyPr>
          <a:lstStyle/>
          <a:p>
            <a:pPr>
              <a:lnSpc>
                <a:spcPct val="90000"/>
              </a:lnSpc>
            </a:pPr>
            <a:r>
              <a:rPr lang="en-US" sz="3600" b="1" cap="none" dirty="0">
                <a:latin typeface="Comic Sans MS" panose="030F0902030302020204" pitchFamily="66" charset="0"/>
              </a:rPr>
              <a:t>So, what does this mean</a:t>
            </a:r>
            <a:br>
              <a:rPr lang="en-US" sz="3600" b="1" cap="none" dirty="0">
                <a:latin typeface="Comic Sans MS" panose="030F0902030302020204" pitchFamily="66" charset="0"/>
              </a:rPr>
            </a:br>
            <a:r>
              <a:rPr lang="en-US" sz="3600" b="1" cap="none" dirty="0">
                <a:latin typeface="Comic Sans MS" panose="030F0902030302020204" pitchFamily="66" charset="0"/>
              </a:rPr>
              <a:t>for you?</a:t>
            </a:r>
          </a:p>
        </p:txBody>
      </p:sp>
      <p:sp>
        <p:nvSpPr>
          <p:cNvPr id="3" name="Text Placeholder 2">
            <a:extLst>
              <a:ext uri="{FF2B5EF4-FFF2-40B4-BE49-F238E27FC236}">
                <a16:creationId xmlns:a16="http://schemas.microsoft.com/office/drawing/2014/main" id="{9620FEDB-ABDF-9007-B58B-80D7EFC449DB}"/>
              </a:ext>
            </a:extLst>
          </p:cNvPr>
          <p:cNvSpPr>
            <a:spLocks noGrp="1"/>
          </p:cNvSpPr>
          <p:nvPr>
            <p:ph type="body" idx="2"/>
          </p:nvPr>
        </p:nvSpPr>
        <p:spPr>
          <a:xfrm>
            <a:off x="4907601" y="458261"/>
            <a:ext cx="3981217" cy="4209432"/>
          </a:xfrm>
        </p:spPr>
        <p:txBody>
          <a:bodyPr wrap="square" anchor="t">
            <a:noAutofit/>
          </a:bodyPr>
          <a:lstStyle/>
          <a:p>
            <a:pPr marL="352425" indent="-352425">
              <a:lnSpc>
                <a:spcPct val="100000"/>
              </a:lnSpc>
              <a:spcBef>
                <a:spcPts val="600"/>
              </a:spcBef>
              <a:buClr>
                <a:schemeClr val="tx1"/>
              </a:buClr>
            </a:pPr>
            <a:r>
              <a:rPr lang="en-US" sz="2400" dirty="0">
                <a:solidFill>
                  <a:schemeClr val="tx1"/>
                </a:solidFill>
                <a:latin typeface="Comic Sans MS" panose="030F0902030302020204" pitchFamily="66" charset="0"/>
              </a:rPr>
              <a:t>It means that </a:t>
            </a:r>
            <a:r>
              <a:rPr lang="en-US" sz="2400" b="1" i="1" u="sng" dirty="0">
                <a:solidFill>
                  <a:schemeClr val="tx1"/>
                </a:solidFill>
                <a:latin typeface="Comic Sans MS" panose="030F0902030302020204" pitchFamily="66" charset="0"/>
              </a:rPr>
              <a:t>your</a:t>
            </a:r>
            <a:r>
              <a:rPr lang="en-US" sz="2400" dirty="0">
                <a:solidFill>
                  <a:schemeClr val="tx1"/>
                </a:solidFill>
                <a:latin typeface="Comic Sans MS" panose="030F0902030302020204" pitchFamily="66" charset="0"/>
              </a:rPr>
              <a:t> grief journey won’t be like anyone else’s.</a:t>
            </a:r>
          </a:p>
          <a:p>
            <a:pPr marL="352425" indent="-352425">
              <a:lnSpc>
                <a:spcPct val="100000"/>
              </a:lnSpc>
              <a:spcBef>
                <a:spcPts val="600"/>
              </a:spcBef>
              <a:buClr>
                <a:schemeClr val="tx1"/>
              </a:buClr>
            </a:pPr>
            <a:endParaRPr lang="en-US" dirty="0">
              <a:solidFill>
                <a:schemeClr val="tx1"/>
              </a:solidFill>
              <a:latin typeface="Comic Sans MS" panose="030F0902030302020204" pitchFamily="66" charset="0"/>
            </a:endParaRPr>
          </a:p>
          <a:p>
            <a:pPr marL="352425" indent="-352425">
              <a:lnSpc>
                <a:spcPct val="100000"/>
              </a:lnSpc>
              <a:spcBef>
                <a:spcPts val="600"/>
              </a:spcBef>
              <a:buClr>
                <a:schemeClr val="tx1"/>
              </a:buClr>
            </a:pPr>
            <a:r>
              <a:rPr lang="en-US" sz="2400" dirty="0">
                <a:solidFill>
                  <a:schemeClr val="tx1"/>
                </a:solidFill>
                <a:latin typeface="Comic Sans MS" panose="030F0902030302020204" pitchFamily="66" charset="0"/>
              </a:rPr>
              <a:t>How </a:t>
            </a:r>
            <a:r>
              <a:rPr lang="en-US" sz="2400" b="1" i="1" u="sng" dirty="0">
                <a:solidFill>
                  <a:schemeClr val="tx1"/>
                </a:solidFill>
                <a:latin typeface="Comic Sans MS" panose="030F0902030302020204" pitchFamily="66" charset="0"/>
              </a:rPr>
              <a:t>you </a:t>
            </a:r>
            <a:r>
              <a:rPr lang="en-US" sz="2400" dirty="0">
                <a:solidFill>
                  <a:schemeClr val="tx1"/>
                </a:solidFill>
                <a:latin typeface="Comic Sans MS" panose="030F0902030302020204" pitchFamily="66" charset="0"/>
              </a:rPr>
              <a:t>feel, how </a:t>
            </a:r>
            <a:r>
              <a:rPr lang="en-US" sz="2400" b="1" i="1" u="sng" dirty="0">
                <a:solidFill>
                  <a:schemeClr val="tx1"/>
                </a:solidFill>
                <a:latin typeface="Comic Sans MS" panose="030F0902030302020204" pitchFamily="66" charset="0"/>
              </a:rPr>
              <a:t>you</a:t>
            </a:r>
            <a:r>
              <a:rPr lang="en-US" sz="2400" dirty="0">
                <a:solidFill>
                  <a:schemeClr val="tx1"/>
                </a:solidFill>
                <a:latin typeface="Comic Sans MS" panose="030F0902030302020204" pitchFamily="66" charset="0"/>
              </a:rPr>
              <a:t> process your grief, and how long it takes </a:t>
            </a:r>
            <a:r>
              <a:rPr lang="en-US" sz="2400" b="1" i="1" u="sng" dirty="0">
                <a:solidFill>
                  <a:schemeClr val="tx1"/>
                </a:solidFill>
                <a:latin typeface="Comic Sans MS" panose="030F0902030302020204" pitchFamily="66" charset="0"/>
              </a:rPr>
              <a:t>you</a:t>
            </a:r>
            <a:r>
              <a:rPr lang="en-US" sz="2400" dirty="0">
                <a:solidFill>
                  <a:schemeClr val="tx1"/>
                </a:solidFill>
                <a:latin typeface="Comic Sans MS" panose="030F0902030302020204" pitchFamily="66" charset="0"/>
              </a:rPr>
              <a:t> to heal will be different from everyone else.</a:t>
            </a:r>
          </a:p>
        </p:txBody>
      </p:sp>
      <p:sp>
        <p:nvSpPr>
          <p:cNvPr id="7" name="TextBox 6">
            <a:extLst>
              <a:ext uri="{FF2B5EF4-FFF2-40B4-BE49-F238E27FC236}">
                <a16:creationId xmlns:a16="http://schemas.microsoft.com/office/drawing/2014/main" id="{24906F89-E413-DF4A-A9D9-338FA182AED3}"/>
              </a:ext>
            </a:extLst>
          </p:cNvPr>
          <p:cNvSpPr txBox="1"/>
          <p:nvPr/>
        </p:nvSpPr>
        <p:spPr>
          <a:xfrm flipH="1">
            <a:off x="8561808" y="4677366"/>
            <a:ext cx="5821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37</a:t>
            </a:fld>
            <a:endParaRPr lang="en-US" sz="1000" dirty="0"/>
          </a:p>
        </p:txBody>
      </p:sp>
    </p:spTree>
    <p:extLst>
      <p:ext uri="{BB962C8B-B14F-4D97-AF65-F5344CB8AC3E}">
        <p14:creationId xmlns:p14="http://schemas.microsoft.com/office/powerpoint/2010/main" val="26317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28DE80-0FC2-D497-7E2D-B40349A8F9C3}"/>
              </a:ext>
            </a:extLst>
          </p:cNvPr>
          <p:cNvSpPr txBox="1"/>
          <p:nvPr/>
        </p:nvSpPr>
        <p:spPr>
          <a:xfrm>
            <a:off x="0" y="1515656"/>
            <a:ext cx="4572000" cy="2492990"/>
          </a:xfrm>
          <a:prstGeom prst="rect">
            <a:avLst/>
          </a:prstGeom>
          <a:noFill/>
        </p:spPr>
        <p:txBody>
          <a:bodyPr wrap="square" rtlCol="0">
            <a:spAutoFit/>
          </a:bodyPr>
          <a:lstStyle/>
          <a:p>
            <a:pPr algn="ctr"/>
            <a:r>
              <a:rPr lang="en-US" sz="3600" b="1" dirty="0">
                <a:solidFill>
                  <a:schemeClr val="bg1"/>
                </a:solidFill>
                <a:latin typeface="Comic Sans MS" panose="030F0902030302020204" pitchFamily="66" charset="0"/>
              </a:rPr>
              <a:t>Grieving</a:t>
            </a:r>
          </a:p>
          <a:p>
            <a:pPr algn="ctr"/>
            <a:r>
              <a:rPr lang="en-US" sz="3600" b="1" dirty="0">
                <a:solidFill>
                  <a:schemeClr val="bg1"/>
                </a:solidFill>
                <a:latin typeface="Comic Sans MS" panose="030F0902030302020204" pitchFamily="66" charset="0"/>
              </a:rPr>
              <a:t>takes time.</a:t>
            </a:r>
          </a:p>
          <a:p>
            <a:pPr algn="ctr"/>
            <a:endParaRPr lang="en-US" sz="1200" b="1" dirty="0">
              <a:solidFill>
                <a:schemeClr val="bg1"/>
              </a:solidFill>
              <a:latin typeface="Comic Sans MS" panose="030F0902030302020204" pitchFamily="66" charset="0"/>
            </a:endParaRPr>
          </a:p>
          <a:p>
            <a:pPr algn="ctr"/>
            <a:r>
              <a:rPr lang="en-US" sz="3600" b="1" dirty="0">
                <a:solidFill>
                  <a:schemeClr val="bg1"/>
                </a:solidFill>
                <a:latin typeface="Comic Sans MS" panose="030F0902030302020204" pitchFamily="66" charset="0"/>
              </a:rPr>
              <a:t>There’s no </a:t>
            </a:r>
          </a:p>
          <a:p>
            <a:pPr algn="ctr"/>
            <a:r>
              <a:rPr lang="en-US" sz="3600" b="1" dirty="0">
                <a:solidFill>
                  <a:schemeClr val="bg1"/>
                </a:solidFill>
                <a:latin typeface="Comic Sans MS" panose="030F0902030302020204" pitchFamily="66" charset="0"/>
              </a:rPr>
              <a:t>quick fix.</a:t>
            </a:r>
          </a:p>
        </p:txBody>
      </p:sp>
      <p:pic>
        <p:nvPicPr>
          <p:cNvPr id="10" name="Picture 9" descr="A picture containing text, snack food&#10;&#10;Description automatically generated">
            <a:extLst>
              <a:ext uri="{FF2B5EF4-FFF2-40B4-BE49-F238E27FC236}">
                <a16:creationId xmlns:a16="http://schemas.microsoft.com/office/drawing/2014/main" id="{AFF6C71B-54A9-1D35-8A15-12D2FB26B1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71610" y="535700"/>
            <a:ext cx="4572001" cy="4013200"/>
          </a:xfrm>
          <a:prstGeom prst="rect">
            <a:avLst/>
          </a:prstGeom>
        </p:spPr>
      </p:pic>
      <p:sp>
        <p:nvSpPr>
          <p:cNvPr id="3" name="TextBox 2">
            <a:extLst>
              <a:ext uri="{FF2B5EF4-FFF2-40B4-BE49-F238E27FC236}">
                <a16:creationId xmlns:a16="http://schemas.microsoft.com/office/drawing/2014/main" id="{9FBC5D42-0644-49D6-8131-E0F914A1AA9F}"/>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38</a:t>
            </a:fld>
            <a:endParaRPr lang="en-US" sz="1000" dirty="0">
              <a:solidFill>
                <a:schemeClr val="bg1"/>
              </a:solidFill>
            </a:endParaRPr>
          </a:p>
        </p:txBody>
      </p:sp>
    </p:spTree>
    <p:extLst>
      <p:ext uri="{BB962C8B-B14F-4D97-AF65-F5344CB8AC3E}">
        <p14:creationId xmlns:p14="http://schemas.microsoft.com/office/powerpoint/2010/main" val="23693981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0B4C-F7BA-6FAB-0FA7-5AA2FE29BA5B}"/>
              </a:ext>
            </a:extLst>
          </p:cNvPr>
          <p:cNvSpPr>
            <a:spLocks noGrp="1"/>
          </p:cNvSpPr>
          <p:nvPr>
            <p:ph type="title"/>
          </p:nvPr>
        </p:nvSpPr>
        <p:spPr>
          <a:xfrm>
            <a:off x="367500" y="1411356"/>
            <a:ext cx="4045200" cy="3149757"/>
          </a:xfrm>
          <a:noFill/>
          <a:ln>
            <a:noFill/>
          </a:ln>
        </p:spPr>
        <p:txBody>
          <a:bodyPr wrap="square" anchor="b">
            <a:normAutofit/>
          </a:bodyPr>
          <a:lstStyle/>
          <a:p>
            <a:br>
              <a:rPr lang="en-US" sz="4800"/>
            </a:br>
            <a:br>
              <a:rPr lang="en-US" sz="4400"/>
            </a:br>
            <a:endParaRPr lang="en-US" sz="4400"/>
          </a:p>
        </p:txBody>
      </p:sp>
      <p:sp>
        <p:nvSpPr>
          <p:cNvPr id="3" name="Text Placeholder 2">
            <a:extLst>
              <a:ext uri="{FF2B5EF4-FFF2-40B4-BE49-F238E27FC236}">
                <a16:creationId xmlns:a16="http://schemas.microsoft.com/office/drawing/2014/main" id="{9620FEDB-ABDF-9007-B58B-80D7EFC449DB}"/>
              </a:ext>
            </a:extLst>
          </p:cNvPr>
          <p:cNvSpPr>
            <a:spLocks noGrp="1"/>
          </p:cNvSpPr>
          <p:nvPr>
            <p:ph type="body" idx="2"/>
          </p:nvPr>
        </p:nvSpPr>
        <p:spPr/>
        <p:txBody>
          <a:bodyPr wrap="square" anchor="t">
            <a:normAutofit/>
          </a:bodyPr>
          <a:lstStyle/>
          <a:p>
            <a:pPr marL="19050" indent="0">
              <a:spcAft>
                <a:spcPts val="600"/>
              </a:spcAft>
              <a:buNone/>
            </a:pPr>
            <a:endParaRPr lang="en-US"/>
          </a:p>
          <a:p>
            <a:pPr marL="19050" indent="0">
              <a:spcAft>
                <a:spcPts val="600"/>
              </a:spcAft>
              <a:buNone/>
            </a:pPr>
            <a:endParaRPr lang="en-US"/>
          </a:p>
        </p:txBody>
      </p:sp>
      <p:pic>
        <p:nvPicPr>
          <p:cNvPr id="25" name="Content Placeholder 8" descr="A picture containing chessman&#10;&#10;Description automatically generated">
            <a:extLst>
              <a:ext uri="{FF2B5EF4-FFF2-40B4-BE49-F238E27FC236}">
                <a16:creationId xmlns:a16="http://schemas.microsoft.com/office/drawing/2014/main" id="{66D149A2-A341-B605-BCB5-A8C6FAC6923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0" y="0"/>
            <a:ext cx="4572000" cy="5294980"/>
          </a:xfrm>
          <a:prstGeom prst="rect">
            <a:avLst/>
          </a:prstGeom>
        </p:spPr>
      </p:pic>
      <p:sp>
        <p:nvSpPr>
          <p:cNvPr id="27" name="TextBox 26">
            <a:extLst>
              <a:ext uri="{FF2B5EF4-FFF2-40B4-BE49-F238E27FC236}">
                <a16:creationId xmlns:a16="http://schemas.microsoft.com/office/drawing/2014/main" id="{2AB4E920-A750-2C4F-6B1B-12E7E5299286}"/>
              </a:ext>
            </a:extLst>
          </p:cNvPr>
          <p:cNvSpPr txBox="1"/>
          <p:nvPr/>
        </p:nvSpPr>
        <p:spPr>
          <a:xfrm>
            <a:off x="208200" y="1971460"/>
            <a:ext cx="3987482" cy="1200329"/>
          </a:xfrm>
          <a:prstGeom prst="rect">
            <a:avLst/>
          </a:prstGeom>
          <a:noFill/>
          <a:ln>
            <a:noFill/>
          </a:ln>
        </p:spPr>
        <p:txBody>
          <a:bodyPr wrap="square" rtlCol="0">
            <a:spAutoFit/>
          </a:bodyPr>
          <a:lstStyle/>
          <a:p>
            <a:pPr algn="ctr"/>
            <a:r>
              <a:rPr lang="en-US" sz="3600" b="1" dirty="0">
                <a:solidFill>
                  <a:schemeClr val="bg1"/>
                </a:solidFill>
                <a:latin typeface="Comic Sans MS" panose="030F0902030302020204" pitchFamily="66" charset="0"/>
              </a:rPr>
              <a:t>Grieving is not a five-step plan.</a:t>
            </a:r>
          </a:p>
        </p:txBody>
      </p:sp>
      <p:sp>
        <p:nvSpPr>
          <p:cNvPr id="5" name="TextBox 4">
            <a:extLst>
              <a:ext uri="{FF2B5EF4-FFF2-40B4-BE49-F238E27FC236}">
                <a16:creationId xmlns:a16="http://schemas.microsoft.com/office/drawing/2014/main" id="{3CDE05C8-BDE1-1AAC-4DF6-DED14BBFE151}"/>
              </a:ext>
            </a:extLst>
          </p:cNvPr>
          <p:cNvSpPr txBox="1"/>
          <p:nvPr/>
        </p:nvSpPr>
        <p:spPr>
          <a:xfrm flipH="1">
            <a:off x="8561808" y="4856480"/>
            <a:ext cx="7414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39</a:t>
            </a:fld>
            <a:endParaRPr lang="en-US" sz="1000" dirty="0"/>
          </a:p>
        </p:txBody>
      </p:sp>
    </p:spTree>
    <p:extLst>
      <p:ext uri="{BB962C8B-B14F-4D97-AF65-F5344CB8AC3E}">
        <p14:creationId xmlns:p14="http://schemas.microsoft.com/office/powerpoint/2010/main" val="2627226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0B4C-F7BA-6FAB-0FA7-5AA2FE29BA5B}"/>
              </a:ext>
            </a:extLst>
          </p:cNvPr>
          <p:cNvSpPr>
            <a:spLocks noGrp="1"/>
          </p:cNvSpPr>
          <p:nvPr>
            <p:ph type="title"/>
          </p:nvPr>
        </p:nvSpPr>
        <p:spPr>
          <a:xfrm>
            <a:off x="279255" y="1464263"/>
            <a:ext cx="4045200" cy="2214724"/>
          </a:xfrm>
          <a:noFill/>
          <a:ln>
            <a:noFill/>
          </a:ln>
        </p:spPr>
        <p:txBody>
          <a:bodyPr wrap="square" anchor="b">
            <a:noAutofit/>
          </a:bodyPr>
          <a:lstStyle/>
          <a:p>
            <a:r>
              <a:rPr lang="en-US" sz="3600" b="1" cap="none" dirty="0">
                <a:latin typeface="Comic Sans MS" panose="030F0902030302020204" pitchFamily="66" charset="0"/>
              </a:rPr>
              <a:t>Grieving is not a work project with a timeline and a due date.</a:t>
            </a:r>
            <a:endParaRPr lang="en-US" sz="3600" b="1" cap="none" dirty="0"/>
          </a:p>
        </p:txBody>
      </p:sp>
      <p:sp>
        <p:nvSpPr>
          <p:cNvPr id="3" name="Text Placeholder 2">
            <a:extLst>
              <a:ext uri="{FF2B5EF4-FFF2-40B4-BE49-F238E27FC236}">
                <a16:creationId xmlns:a16="http://schemas.microsoft.com/office/drawing/2014/main" id="{9620FEDB-ABDF-9007-B58B-80D7EFC449DB}"/>
              </a:ext>
            </a:extLst>
          </p:cNvPr>
          <p:cNvSpPr>
            <a:spLocks noGrp="1"/>
          </p:cNvSpPr>
          <p:nvPr>
            <p:ph type="body" idx="2"/>
          </p:nvPr>
        </p:nvSpPr>
        <p:spPr>
          <a:noFill/>
          <a:ln>
            <a:noFill/>
          </a:ln>
        </p:spPr>
        <p:txBody>
          <a:bodyPr wrap="square" anchor="t">
            <a:normAutofit/>
          </a:bodyPr>
          <a:lstStyle/>
          <a:p>
            <a:pPr marL="361950">
              <a:spcAft>
                <a:spcPts val="600"/>
              </a:spcAft>
            </a:pPr>
            <a:endParaRPr lang="en-US"/>
          </a:p>
          <a:p>
            <a:pPr marL="361950">
              <a:spcAft>
                <a:spcPts val="600"/>
              </a:spcAft>
            </a:pPr>
            <a:endParaRPr lang="en-US"/>
          </a:p>
          <a:p>
            <a:pPr marL="19050" indent="0">
              <a:spcAft>
                <a:spcPts val="600"/>
              </a:spcAft>
              <a:buNone/>
            </a:pPr>
            <a:endParaRPr lang="en-US"/>
          </a:p>
        </p:txBody>
      </p:sp>
      <p:pic>
        <p:nvPicPr>
          <p:cNvPr id="6" name="Picture 5" descr="Timeline&#10;&#10;Description automatically generated">
            <a:extLst>
              <a:ext uri="{FF2B5EF4-FFF2-40B4-BE49-F238E27FC236}">
                <a16:creationId xmlns:a16="http://schemas.microsoft.com/office/drawing/2014/main" id="{0B1476B7-C956-BC48-5A0E-9F77A226742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84393" y="1098051"/>
            <a:ext cx="3784222" cy="2947398"/>
          </a:xfrm>
          <a:prstGeom prst="rect">
            <a:avLst/>
          </a:prstGeom>
          <a:ln>
            <a:solidFill>
              <a:schemeClr val="bg1"/>
            </a:solidFill>
            <a:extLst>
              <a:ext uri="{C807C97D-BFC1-408E-A445-0C87EB9F89A2}">
                <ask:lineSketchStyleProps xmlns:ask="http://schemas.microsoft.com/office/drawing/2018/sketchyshapes">
                  <ask:type>
                    <ask:lineSketchNone/>
                  </ask:type>
                </ask:lineSketchStyleProps>
              </a:ext>
            </a:extLst>
          </a:ln>
        </p:spPr>
      </p:pic>
      <p:sp>
        <p:nvSpPr>
          <p:cNvPr id="5" name="TextBox 4">
            <a:extLst>
              <a:ext uri="{FF2B5EF4-FFF2-40B4-BE49-F238E27FC236}">
                <a16:creationId xmlns:a16="http://schemas.microsoft.com/office/drawing/2014/main" id="{8AA021D5-4951-EC1E-805F-8CD3230B3CA1}"/>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40</a:t>
            </a:fld>
            <a:endParaRPr lang="en-US" sz="1000" dirty="0">
              <a:solidFill>
                <a:schemeClr val="bg1"/>
              </a:solidFill>
            </a:endParaRPr>
          </a:p>
        </p:txBody>
      </p:sp>
    </p:spTree>
    <p:extLst>
      <p:ext uri="{BB962C8B-B14F-4D97-AF65-F5344CB8AC3E}">
        <p14:creationId xmlns:p14="http://schemas.microsoft.com/office/powerpoint/2010/main" val="10287616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FE2A-0E66-CC6B-14B3-6EF8616BA604}"/>
              </a:ext>
            </a:extLst>
          </p:cNvPr>
          <p:cNvSpPr>
            <a:spLocks noGrp="1"/>
          </p:cNvSpPr>
          <p:nvPr>
            <p:ph type="title"/>
          </p:nvPr>
        </p:nvSpPr>
        <p:spPr>
          <a:xfrm>
            <a:off x="0" y="1830475"/>
            <a:ext cx="4572000" cy="1482300"/>
          </a:xfrm>
          <a:noFill/>
          <a:ln>
            <a:noFill/>
          </a:ln>
        </p:spPr>
        <p:txBody>
          <a:bodyPr>
            <a:noAutofit/>
          </a:bodyPr>
          <a:lstStyle/>
          <a:p>
            <a:r>
              <a:rPr lang="en-US" sz="3600" b="1" cap="none" dirty="0">
                <a:latin typeface="Comic Sans MS" panose="030F0902030302020204" pitchFamily="66" charset="0"/>
              </a:rPr>
              <a:t>Grieving is work—hard work.</a:t>
            </a:r>
          </a:p>
        </p:txBody>
      </p:sp>
      <p:pic>
        <p:nvPicPr>
          <p:cNvPr id="6" name="Picture 5">
            <a:extLst>
              <a:ext uri="{FF2B5EF4-FFF2-40B4-BE49-F238E27FC236}">
                <a16:creationId xmlns:a16="http://schemas.microsoft.com/office/drawing/2014/main" id="{25D17631-5466-8897-CCA2-E15B73FB26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0" y="0"/>
            <a:ext cx="4572000" cy="5143500"/>
          </a:xfrm>
          <a:prstGeom prst="rect">
            <a:avLst/>
          </a:prstGeom>
        </p:spPr>
      </p:pic>
      <p:sp>
        <p:nvSpPr>
          <p:cNvPr id="4" name="TextBox 3">
            <a:extLst>
              <a:ext uri="{FF2B5EF4-FFF2-40B4-BE49-F238E27FC236}">
                <a16:creationId xmlns:a16="http://schemas.microsoft.com/office/drawing/2014/main" id="{7D9A4DC9-89C8-33D7-2A48-61EA68C7EB69}"/>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41</a:t>
            </a:fld>
            <a:endParaRPr lang="en-US" sz="1000" dirty="0">
              <a:solidFill>
                <a:schemeClr val="bg1"/>
              </a:solidFill>
            </a:endParaRPr>
          </a:p>
        </p:txBody>
      </p:sp>
    </p:spTree>
    <p:extLst>
      <p:ext uri="{BB962C8B-B14F-4D97-AF65-F5344CB8AC3E}">
        <p14:creationId xmlns:p14="http://schemas.microsoft.com/office/powerpoint/2010/main" val="2342508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urprise-Surprise-Surprise.flv">
            <a:hlinkClick r:id="" action="ppaction://media"/>
            <a:extLst>
              <a:ext uri="{FF2B5EF4-FFF2-40B4-BE49-F238E27FC236}">
                <a16:creationId xmlns:a16="http://schemas.microsoft.com/office/drawing/2014/main" id="{1C150731-C53F-CBBF-A0EE-8E0C3FAABBAB}"/>
              </a:ext>
            </a:extLst>
          </p:cNvPr>
          <p:cNvPicPr>
            <a:picLocks noRot="1" noChangeAspect="1"/>
          </p:cNvPicPr>
          <p:nvPr>
            <a:videoFile r:link="rId1"/>
          </p:nvPr>
        </p:nvPicPr>
        <p:blipFill>
          <a:blip r:embed="rId4"/>
          <a:stretch>
            <a:fillRect/>
          </a:stretch>
        </p:blipFill>
        <p:spPr>
          <a:xfrm>
            <a:off x="1143000" y="0"/>
            <a:ext cx="6863862" cy="5147897"/>
          </a:xfrm>
          <a:prstGeom prst="rect">
            <a:avLst/>
          </a:prstGeom>
        </p:spPr>
      </p:pic>
      <p:sp>
        <p:nvSpPr>
          <p:cNvPr id="3" name="TextBox 2">
            <a:extLst>
              <a:ext uri="{FF2B5EF4-FFF2-40B4-BE49-F238E27FC236}">
                <a16:creationId xmlns:a16="http://schemas.microsoft.com/office/drawing/2014/main" id="{23220FDF-A46A-E51F-28C5-AE27F8095ADE}"/>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42</a:t>
            </a:fld>
            <a:endParaRPr lang="en-US" sz="1000" dirty="0"/>
          </a:p>
        </p:txBody>
      </p:sp>
    </p:spTree>
    <p:extLst>
      <p:ext uri="{BB962C8B-B14F-4D97-AF65-F5344CB8AC3E}">
        <p14:creationId xmlns:p14="http://schemas.microsoft.com/office/powerpoint/2010/main" val="11242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3897-CB1A-8660-5479-B20E2DC0C2B2}"/>
              </a:ext>
            </a:extLst>
          </p:cNvPr>
          <p:cNvSpPr>
            <a:spLocks noGrp="1"/>
          </p:cNvSpPr>
          <p:nvPr>
            <p:ph type="title"/>
          </p:nvPr>
        </p:nvSpPr>
        <p:spPr>
          <a:xfrm>
            <a:off x="0" y="1830600"/>
            <a:ext cx="4484077" cy="1482300"/>
          </a:xfrm>
          <a:noFill/>
          <a:ln>
            <a:noFill/>
          </a:ln>
        </p:spPr>
        <p:txBody>
          <a:bodyPr>
            <a:noAutofit/>
          </a:bodyPr>
          <a:lstStyle/>
          <a:p>
            <a:r>
              <a:rPr lang="en-US" sz="3600" b="1" cap="none" dirty="0">
                <a:solidFill>
                  <a:schemeClr val="bg1"/>
                </a:solidFill>
                <a:latin typeface="Comic Sans MS" panose="030F0902030302020204" pitchFamily="66" charset="0"/>
              </a:rPr>
              <a:t>A grief ambush happens when . . .</a:t>
            </a:r>
            <a:r>
              <a:rPr lang="en-US" sz="3200" cap="none" dirty="0">
                <a:solidFill>
                  <a:schemeClr val="bg1"/>
                </a:solidFill>
                <a:latin typeface="Comic Sans MS" panose="030F0902030302020204" pitchFamily="66" charset="0"/>
              </a:rPr>
              <a:t>  </a:t>
            </a:r>
          </a:p>
        </p:txBody>
      </p:sp>
      <p:sp>
        <p:nvSpPr>
          <p:cNvPr id="3" name="Text Placeholder 2">
            <a:extLst>
              <a:ext uri="{FF2B5EF4-FFF2-40B4-BE49-F238E27FC236}">
                <a16:creationId xmlns:a16="http://schemas.microsoft.com/office/drawing/2014/main" id="{96BDFD5F-792D-85F5-2C3C-189675C9E840}"/>
              </a:ext>
            </a:extLst>
          </p:cNvPr>
          <p:cNvSpPr>
            <a:spLocks noGrp="1"/>
          </p:cNvSpPr>
          <p:nvPr>
            <p:ph type="body" idx="2"/>
          </p:nvPr>
        </p:nvSpPr>
        <p:spPr>
          <a:xfrm>
            <a:off x="4795284" y="495699"/>
            <a:ext cx="4146697" cy="4225127"/>
          </a:xfrm>
          <a:noFill/>
        </p:spPr>
        <p:txBody>
          <a:bodyPr>
            <a:noAutofit/>
          </a:bodyPr>
          <a:lstStyle/>
          <a:p>
            <a:pPr marL="539750" indent="-403225">
              <a:lnSpc>
                <a:spcPct val="100000"/>
              </a:lnSpc>
              <a:spcBef>
                <a:spcPts val="600"/>
              </a:spcBef>
              <a:buClr>
                <a:schemeClr val="bg1"/>
              </a:buClr>
              <a:buFont typeface="Arial" panose="020B0604020202020204" pitchFamily="34" charset="0"/>
              <a:buChar char="•"/>
            </a:pPr>
            <a:r>
              <a:rPr lang="en-CA" sz="2400" dirty="0">
                <a:solidFill>
                  <a:schemeClr val="bg1"/>
                </a:solidFill>
                <a:latin typeface="Comic Sans MS" panose="030F0902030302020204" pitchFamily="66" charset="0"/>
              </a:rPr>
              <a:t>an event,</a:t>
            </a:r>
          </a:p>
          <a:p>
            <a:pPr marL="539750" indent="-403225">
              <a:lnSpc>
                <a:spcPct val="100000"/>
              </a:lnSpc>
              <a:spcBef>
                <a:spcPts val="600"/>
              </a:spcBef>
              <a:buClr>
                <a:schemeClr val="bg1"/>
              </a:buClr>
              <a:buFont typeface="Arial" panose="020B0604020202020204" pitchFamily="34" charset="0"/>
              <a:buChar char="•"/>
            </a:pPr>
            <a:r>
              <a:rPr lang="en-CA" sz="2400" dirty="0">
                <a:solidFill>
                  <a:schemeClr val="bg1"/>
                </a:solidFill>
                <a:latin typeface="Comic Sans MS" panose="030F0902030302020204" pitchFamily="66" charset="0"/>
              </a:rPr>
              <a:t>a person,</a:t>
            </a:r>
          </a:p>
          <a:p>
            <a:pPr marL="539750" indent="-403225">
              <a:lnSpc>
                <a:spcPct val="100000"/>
              </a:lnSpc>
              <a:spcBef>
                <a:spcPts val="600"/>
              </a:spcBef>
              <a:buClr>
                <a:schemeClr val="bg1"/>
              </a:buClr>
              <a:buFont typeface="Arial" panose="020B0604020202020204" pitchFamily="34" charset="0"/>
              <a:buChar char="•"/>
            </a:pPr>
            <a:r>
              <a:rPr lang="en-CA" sz="2400" dirty="0">
                <a:solidFill>
                  <a:schemeClr val="bg1"/>
                </a:solidFill>
                <a:latin typeface="Comic Sans MS" panose="030F0902030302020204" pitchFamily="66" charset="0"/>
              </a:rPr>
              <a:t>a place,</a:t>
            </a:r>
          </a:p>
          <a:p>
            <a:pPr marL="539750" indent="-403225">
              <a:lnSpc>
                <a:spcPct val="100000"/>
              </a:lnSpc>
              <a:spcBef>
                <a:spcPts val="600"/>
              </a:spcBef>
              <a:buClr>
                <a:schemeClr val="bg1"/>
              </a:buClr>
              <a:buFont typeface="Arial" panose="020B0604020202020204" pitchFamily="34" charset="0"/>
              <a:buChar char="•"/>
            </a:pPr>
            <a:r>
              <a:rPr lang="en-CA" sz="2400" dirty="0">
                <a:solidFill>
                  <a:schemeClr val="bg1"/>
                </a:solidFill>
                <a:latin typeface="Comic Sans MS" panose="030F0902030302020204" pitchFamily="66" charset="0"/>
              </a:rPr>
              <a:t>a smell,</a:t>
            </a:r>
          </a:p>
          <a:p>
            <a:pPr marL="539750" indent="-403225">
              <a:lnSpc>
                <a:spcPct val="100000"/>
              </a:lnSpc>
              <a:spcBef>
                <a:spcPts val="600"/>
              </a:spcBef>
              <a:buClr>
                <a:schemeClr val="bg1"/>
              </a:buClr>
              <a:buFont typeface="Arial" panose="020B0604020202020204" pitchFamily="34" charset="0"/>
              <a:buChar char="•"/>
            </a:pPr>
            <a:r>
              <a:rPr lang="en-CA" sz="2400" dirty="0">
                <a:solidFill>
                  <a:schemeClr val="bg1"/>
                </a:solidFill>
                <a:latin typeface="Comic Sans MS" panose="030F0902030302020204" pitchFamily="66" charset="0"/>
              </a:rPr>
              <a:t>a sound,</a:t>
            </a:r>
          </a:p>
          <a:p>
            <a:pPr marL="539750" indent="-403225">
              <a:lnSpc>
                <a:spcPct val="100000"/>
              </a:lnSpc>
              <a:spcBef>
                <a:spcPts val="600"/>
              </a:spcBef>
              <a:buClr>
                <a:schemeClr val="bg1"/>
              </a:buClr>
              <a:buFont typeface="Arial" panose="020B0604020202020204" pitchFamily="34" charset="0"/>
              <a:buChar char="•"/>
            </a:pPr>
            <a:r>
              <a:rPr lang="en-CA" sz="2400" dirty="0">
                <a:solidFill>
                  <a:schemeClr val="bg1"/>
                </a:solidFill>
                <a:latin typeface="Comic Sans MS" panose="030F0902030302020204" pitchFamily="66" charset="0"/>
              </a:rPr>
              <a:t>almost anything</a:t>
            </a:r>
          </a:p>
          <a:p>
            <a:pPr marL="114300" indent="0">
              <a:lnSpc>
                <a:spcPct val="100000"/>
              </a:lnSpc>
              <a:spcBef>
                <a:spcPts val="600"/>
              </a:spcBef>
              <a:buNone/>
            </a:pPr>
            <a:r>
              <a:rPr lang="en-CA" sz="2400" dirty="0">
                <a:solidFill>
                  <a:schemeClr val="bg1"/>
                </a:solidFill>
                <a:latin typeface="Comic Sans MS" panose="030F0902030302020204" pitchFamily="66" charset="0"/>
              </a:rPr>
              <a:t>triggers a memory of your loved one, which then leads to an emotional reaction.</a:t>
            </a:r>
          </a:p>
        </p:txBody>
      </p:sp>
      <p:sp>
        <p:nvSpPr>
          <p:cNvPr id="5" name="TextBox 4">
            <a:extLst>
              <a:ext uri="{FF2B5EF4-FFF2-40B4-BE49-F238E27FC236}">
                <a16:creationId xmlns:a16="http://schemas.microsoft.com/office/drawing/2014/main" id="{95447296-61EA-758A-3265-7F72FBFF0393}"/>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43</a:t>
            </a:fld>
            <a:endParaRPr lang="en-US" sz="1000" dirty="0">
              <a:solidFill>
                <a:schemeClr val="bg1"/>
              </a:solidFill>
            </a:endParaRPr>
          </a:p>
        </p:txBody>
      </p:sp>
    </p:spTree>
    <p:extLst>
      <p:ext uri="{BB962C8B-B14F-4D97-AF65-F5344CB8AC3E}">
        <p14:creationId xmlns:p14="http://schemas.microsoft.com/office/powerpoint/2010/main" val="42156066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8674-C344-15EF-D2C0-96DF66D12061}"/>
              </a:ext>
            </a:extLst>
          </p:cNvPr>
          <p:cNvSpPr>
            <a:spLocks noGrp="1"/>
          </p:cNvSpPr>
          <p:nvPr>
            <p:ph type="title"/>
          </p:nvPr>
        </p:nvSpPr>
        <p:spPr>
          <a:noFill/>
          <a:ln>
            <a:noFill/>
          </a:ln>
        </p:spPr>
        <p:txBody>
          <a:bodyPr>
            <a:noAutofit/>
          </a:bodyPr>
          <a:lstStyle/>
          <a:p>
            <a:r>
              <a:rPr lang="en-CA" sz="3600" b="1" cap="none" dirty="0">
                <a:latin typeface="Comic Sans MS" panose="030F0902030302020204" pitchFamily="66" charset="0"/>
              </a:rPr>
              <a:t>Some helpful suggestions</a:t>
            </a:r>
            <a:endParaRPr lang="en-CA" sz="3600" b="1" dirty="0">
              <a:latin typeface="Comic Sans MS" panose="030F0902030302020204" pitchFamily="66" charset="0"/>
            </a:endParaRPr>
          </a:p>
        </p:txBody>
      </p:sp>
      <p:sp>
        <p:nvSpPr>
          <p:cNvPr id="3" name="Text Placeholder 2">
            <a:extLst>
              <a:ext uri="{FF2B5EF4-FFF2-40B4-BE49-F238E27FC236}">
                <a16:creationId xmlns:a16="http://schemas.microsoft.com/office/drawing/2014/main" id="{C6478A3C-3731-007A-BC3C-2C55E253B80F}"/>
              </a:ext>
            </a:extLst>
          </p:cNvPr>
          <p:cNvSpPr>
            <a:spLocks noGrp="1"/>
          </p:cNvSpPr>
          <p:nvPr>
            <p:ph type="body" idx="2"/>
          </p:nvPr>
        </p:nvSpPr>
        <p:spPr>
          <a:xfrm>
            <a:off x="4896907" y="839318"/>
            <a:ext cx="4045200" cy="3695100"/>
          </a:xfrm>
        </p:spPr>
        <p:txBody>
          <a:bodyPr>
            <a:noAutofit/>
          </a:bodyPr>
          <a:lstStyle/>
          <a:p>
            <a:pPr marL="342900">
              <a:spcBef>
                <a:spcPts val="600"/>
              </a:spcBef>
              <a:buClr>
                <a:schemeClr val="bg1"/>
              </a:buClr>
            </a:pPr>
            <a:r>
              <a:rPr lang="en-CA" sz="2400" dirty="0">
                <a:solidFill>
                  <a:schemeClr val="bg1"/>
                </a:solidFill>
                <a:latin typeface="Comic Sans MS" panose="030F0902030302020204" pitchFamily="66" charset="0"/>
              </a:rPr>
              <a:t>Recognize that triggers cannot always be avoided.</a:t>
            </a:r>
          </a:p>
          <a:p>
            <a:pPr marL="342900">
              <a:spcBef>
                <a:spcPts val="600"/>
              </a:spcBef>
              <a:buClr>
                <a:schemeClr val="bg1"/>
              </a:buClr>
            </a:pPr>
            <a:endParaRPr lang="en-CA" sz="2400" dirty="0">
              <a:solidFill>
                <a:schemeClr val="bg1"/>
              </a:solidFill>
              <a:latin typeface="Comic Sans MS" panose="030F0902030302020204" pitchFamily="66" charset="0"/>
            </a:endParaRPr>
          </a:p>
          <a:p>
            <a:pPr marL="342900">
              <a:spcBef>
                <a:spcPts val="600"/>
              </a:spcBef>
              <a:buClr>
                <a:schemeClr val="bg1"/>
              </a:buClr>
            </a:pPr>
            <a:r>
              <a:rPr lang="en-CA" sz="2400" dirty="0">
                <a:solidFill>
                  <a:schemeClr val="bg1"/>
                </a:solidFill>
                <a:latin typeface="Comic Sans MS" panose="030F0902030302020204" pitchFamily="66" charset="0"/>
              </a:rPr>
              <a:t>Withdrawing or avoiding  all reminders is not helpful. </a:t>
            </a:r>
          </a:p>
          <a:p>
            <a:pPr marL="0" indent="0">
              <a:spcBef>
                <a:spcPts val="600"/>
              </a:spcBef>
              <a:buClr>
                <a:schemeClr val="bg1"/>
              </a:buClr>
              <a:buNone/>
            </a:pPr>
            <a:endParaRPr lang="en-CA" dirty="0">
              <a:solidFill>
                <a:schemeClr val="bg1"/>
              </a:solidFill>
              <a:latin typeface="Comic Sans MS" panose="030F0902030302020204" pitchFamily="66" charset="0"/>
            </a:endParaRPr>
          </a:p>
        </p:txBody>
      </p:sp>
      <p:sp>
        <p:nvSpPr>
          <p:cNvPr id="5" name="TextBox 4">
            <a:extLst>
              <a:ext uri="{FF2B5EF4-FFF2-40B4-BE49-F238E27FC236}">
                <a16:creationId xmlns:a16="http://schemas.microsoft.com/office/drawing/2014/main" id="{9CE4A0CF-E543-9CC9-F48C-8D2FF2396187}"/>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44</a:t>
            </a:fld>
            <a:endParaRPr lang="en-US" sz="1000" dirty="0">
              <a:solidFill>
                <a:schemeClr val="bg1"/>
              </a:solidFill>
            </a:endParaRPr>
          </a:p>
        </p:txBody>
      </p:sp>
    </p:spTree>
    <p:extLst>
      <p:ext uri="{BB962C8B-B14F-4D97-AF65-F5344CB8AC3E}">
        <p14:creationId xmlns:p14="http://schemas.microsoft.com/office/powerpoint/2010/main" val="39568689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8674-C344-15EF-D2C0-96DF66D12061}"/>
              </a:ext>
            </a:extLst>
          </p:cNvPr>
          <p:cNvSpPr>
            <a:spLocks noGrp="1"/>
          </p:cNvSpPr>
          <p:nvPr>
            <p:ph type="title"/>
          </p:nvPr>
        </p:nvSpPr>
        <p:spPr>
          <a:noFill/>
          <a:ln>
            <a:noFill/>
          </a:ln>
        </p:spPr>
        <p:txBody>
          <a:bodyPr>
            <a:noAutofit/>
          </a:bodyPr>
          <a:lstStyle/>
          <a:p>
            <a:r>
              <a:rPr lang="en-CA" sz="3600" b="1" cap="none" dirty="0">
                <a:latin typeface="Comic Sans MS" panose="030F0902030302020204" pitchFamily="66" charset="0"/>
              </a:rPr>
              <a:t>Some helpful suggestions</a:t>
            </a:r>
            <a:endParaRPr lang="en-CA" sz="3600" b="1" dirty="0">
              <a:latin typeface="Comic Sans MS" panose="030F0902030302020204" pitchFamily="66" charset="0"/>
            </a:endParaRPr>
          </a:p>
        </p:txBody>
      </p:sp>
      <p:sp>
        <p:nvSpPr>
          <p:cNvPr id="3" name="Text Placeholder 2">
            <a:extLst>
              <a:ext uri="{FF2B5EF4-FFF2-40B4-BE49-F238E27FC236}">
                <a16:creationId xmlns:a16="http://schemas.microsoft.com/office/drawing/2014/main" id="{C6478A3C-3731-007A-BC3C-2C55E253B80F}"/>
              </a:ext>
            </a:extLst>
          </p:cNvPr>
          <p:cNvSpPr>
            <a:spLocks noGrp="1"/>
          </p:cNvSpPr>
          <p:nvPr>
            <p:ph type="body" idx="2"/>
          </p:nvPr>
        </p:nvSpPr>
        <p:spPr/>
        <p:txBody>
          <a:bodyPr>
            <a:noAutofit/>
          </a:bodyPr>
          <a:lstStyle/>
          <a:p>
            <a:pPr marL="314325" indent="-314325">
              <a:spcBef>
                <a:spcPts val="600"/>
              </a:spcBef>
              <a:buClr>
                <a:schemeClr val="tx1"/>
              </a:buClr>
            </a:pPr>
            <a:r>
              <a:rPr lang="en-CA" sz="2400" dirty="0">
                <a:solidFill>
                  <a:schemeClr val="tx1"/>
                </a:solidFill>
                <a:latin typeface="Comic Sans MS" panose="030F0902030302020204" pitchFamily="66" charset="0"/>
              </a:rPr>
              <a:t>We can be selective in where we go, with whom, and when.</a:t>
            </a:r>
          </a:p>
          <a:p>
            <a:pPr marL="0" indent="0">
              <a:spcBef>
                <a:spcPts val="600"/>
              </a:spcBef>
              <a:buClr>
                <a:schemeClr val="tx1"/>
              </a:buClr>
              <a:buNone/>
            </a:pPr>
            <a:endParaRPr lang="en-CA" sz="2400" dirty="0">
              <a:solidFill>
                <a:schemeClr val="tx1"/>
              </a:solidFill>
              <a:latin typeface="Comic Sans MS" panose="030F0902030302020204" pitchFamily="66" charset="0"/>
            </a:endParaRPr>
          </a:p>
          <a:p>
            <a:pPr marL="314325" indent="-314325">
              <a:spcBef>
                <a:spcPts val="600"/>
              </a:spcBef>
              <a:buClr>
                <a:schemeClr val="tx1"/>
              </a:buClr>
            </a:pPr>
            <a:r>
              <a:rPr lang="en-CA" sz="2400" dirty="0">
                <a:solidFill>
                  <a:schemeClr val="tx1"/>
                </a:solidFill>
                <a:latin typeface="Comic Sans MS" panose="030F0902030302020204" pitchFamily="66" charset="0"/>
              </a:rPr>
              <a:t>We need to lean into our pain in order to heal.</a:t>
            </a:r>
          </a:p>
        </p:txBody>
      </p:sp>
      <p:sp>
        <p:nvSpPr>
          <p:cNvPr id="5" name="TextBox 4">
            <a:extLst>
              <a:ext uri="{FF2B5EF4-FFF2-40B4-BE49-F238E27FC236}">
                <a16:creationId xmlns:a16="http://schemas.microsoft.com/office/drawing/2014/main" id="{555640E9-9914-0AEC-7243-E5A018D91FBC}"/>
              </a:ext>
            </a:extLst>
          </p:cNvPr>
          <p:cNvSpPr txBox="1"/>
          <p:nvPr/>
        </p:nvSpPr>
        <p:spPr>
          <a:xfrm flipH="1">
            <a:off x="8541488" y="469768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45</a:t>
            </a:fld>
            <a:endParaRPr lang="en-US" sz="1000" dirty="0"/>
          </a:p>
        </p:txBody>
      </p:sp>
    </p:spTree>
    <p:extLst>
      <p:ext uri="{BB962C8B-B14F-4D97-AF65-F5344CB8AC3E}">
        <p14:creationId xmlns:p14="http://schemas.microsoft.com/office/powerpoint/2010/main" val="2909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F28C-961F-44AE-0025-DB28E19121D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127" y="-95003"/>
            <a:ext cx="9227127" cy="5343897"/>
          </a:xfrm>
          <a:prstGeom prst="rect">
            <a:avLst/>
          </a:prstGeom>
        </p:spPr>
      </p:pic>
      <p:sp>
        <p:nvSpPr>
          <p:cNvPr id="4" name="TextBox 3">
            <a:extLst>
              <a:ext uri="{FF2B5EF4-FFF2-40B4-BE49-F238E27FC236}">
                <a16:creationId xmlns:a16="http://schemas.microsoft.com/office/drawing/2014/main" id="{5041677E-71C2-F8C4-055D-C5DC2CDB1DBA}"/>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smtClean="0">
                <a:latin typeface="Comic Sans MS" panose="030F0902030302020204" pitchFamily="66" charset="0"/>
              </a:rPr>
              <a:pPr algn="r"/>
              <a:t>28</a:t>
            </a:fld>
            <a:endParaRPr lang="en-US" sz="1000" dirty="0">
              <a:latin typeface="Comic Sans MS" panose="030F0902030302020204" pitchFamily="66" charset="0"/>
            </a:endParaRPr>
          </a:p>
        </p:txBody>
      </p:sp>
    </p:spTree>
    <p:extLst>
      <p:ext uri="{BB962C8B-B14F-4D97-AF65-F5344CB8AC3E}">
        <p14:creationId xmlns:p14="http://schemas.microsoft.com/office/powerpoint/2010/main" val="108693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8674-C344-15EF-D2C0-96DF66D12061}"/>
              </a:ext>
            </a:extLst>
          </p:cNvPr>
          <p:cNvSpPr>
            <a:spLocks noGrp="1"/>
          </p:cNvSpPr>
          <p:nvPr>
            <p:ph type="title"/>
          </p:nvPr>
        </p:nvSpPr>
        <p:spPr>
          <a:noFill/>
          <a:ln>
            <a:noFill/>
          </a:ln>
        </p:spPr>
        <p:txBody>
          <a:bodyPr>
            <a:noAutofit/>
          </a:bodyPr>
          <a:lstStyle/>
          <a:p>
            <a:r>
              <a:rPr lang="en-CA" sz="3600" b="1" cap="none" dirty="0">
                <a:latin typeface="Comic Sans MS" panose="030F0902030302020204" pitchFamily="66" charset="0"/>
              </a:rPr>
              <a:t>Some helpful suggestions</a:t>
            </a:r>
            <a:endParaRPr lang="en-CA" sz="3600" b="1" dirty="0">
              <a:latin typeface="Comic Sans MS" panose="030F0902030302020204" pitchFamily="66" charset="0"/>
            </a:endParaRPr>
          </a:p>
        </p:txBody>
      </p:sp>
      <p:sp>
        <p:nvSpPr>
          <p:cNvPr id="3" name="Text Placeholder 2">
            <a:extLst>
              <a:ext uri="{FF2B5EF4-FFF2-40B4-BE49-F238E27FC236}">
                <a16:creationId xmlns:a16="http://schemas.microsoft.com/office/drawing/2014/main" id="{C6478A3C-3731-007A-BC3C-2C55E253B80F}"/>
              </a:ext>
            </a:extLst>
          </p:cNvPr>
          <p:cNvSpPr>
            <a:spLocks noGrp="1"/>
          </p:cNvSpPr>
          <p:nvPr>
            <p:ph type="body" idx="2"/>
          </p:nvPr>
        </p:nvSpPr>
        <p:spPr/>
        <p:txBody>
          <a:bodyPr>
            <a:noAutofit/>
          </a:bodyPr>
          <a:lstStyle/>
          <a:p>
            <a:pPr marL="314325" indent="-314325">
              <a:spcBef>
                <a:spcPts val="600"/>
              </a:spcBef>
              <a:buClr>
                <a:schemeClr val="tx1"/>
              </a:buClr>
            </a:pPr>
            <a:r>
              <a:rPr lang="en-CA" sz="2400" dirty="0">
                <a:solidFill>
                  <a:schemeClr val="tx1"/>
                </a:solidFill>
                <a:latin typeface="Comic Sans MS" panose="030F0902030302020204" pitchFamily="66" charset="0"/>
              </a:rPr>
              <a:t>Don’t berate yourself when triggers occur; remember they are to be expected and are a normal part of grieving.</a:t>
            </a:r>
          </a:p>
          <a:p>
            <a:pPr marL="314325" indent="-314325">
              <a:spcBef>
                <a:spcPts val="600"/>
              </a:spcBef>
              <a:buClr>
                <a:schemeClr val="tx1"/>
              </a:buClr>
            </a:pPr>
            <a:endParaRPr lang="en-CA" sz="2400" dirty="0">
              <a:solidFill>
                <a:schemeClr val="tx1"/>
              </a:solidFill>
              <a:latin typeface="Comic Sans MS" panose="030F0902030302020204" pitchFamily="66" charset="0"/>
            </a:endParaRPr>
          </a:p>
          <a:p>
            <a:pPr marL="314325" indent="-314325">
              <a:spcBef>
                <a:spcPts val="600"/>
              </a:spcBef>
              <a:buClr>
                <a:schemeClr val="tx1"/>
              </a:buClr>
            </a:pPr>
            <a:r>
              <a:rPr lang="en-CA" sz="2400" dirty="0">
                <a:solidFill>
                  <a:schemeClr val="tx1"/>
                </a:solidFill>
                <a:latin typeface="Comic Sans MS" panose="030F0902030302020204" pitchFamily="66" charset="0"/>
              </a:rPr>
              <a:t>In time, triggers will lose their intensity.</a:t>
            </a:r>
          </a:p>
        </p:txBody>
      </p:sp>
      <p:sp>
        <p:nvSpPr>
          <p:cNvPr id="5" name="TextBox 4">
            <a:extLst>
              <a:ext uri="{FF2B5EF4-FFF2-40B4-BE49-F238E27FC236}">
                <a16:creationId xmlns:a16="http://schemas.microsoft.com/office/drawing/2014/main" id="{AF28A207-5161-4001-D3A2-5C6FB44528C3}"/>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46</a:t>
            </a:fld>
            <a:endParaRPr lang="en-US" sz="1000" dirty="0"/>
          </a:p>
        </p:txBody>
      </p:sp>
    </p:spTree>
    <p:extLst>
      <p:ext uri="{BB962C8B-B14F-4D97-AF65-F5344CB8AC3E}">
        <p14:creationId xmlns:p14="http://schemas.microsoft.com/office/powerpoint/2010/main" val="130583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8674-C344-15EF-D2C0-96DF66D12061}"/>
              </a:ext>
            </a:extLst>
          </p:cNvPr>
          <p:cNvSpPr>
            <a:spLocks noGrp="1"/>
          </p:cNvSpPr>
          <p:nvPr>
            <p:ph type="title"/>
          </p:nvPr>
        </p:nvSpPr>
        <p:spPr>
          <a:noFill/>
          <a:ln>
            <a:noFill/>
          </a:ln>
        </p:spPr>
        <p:txBody>
          <a:bodyPr>
            <a:noAutofit/>
          </a:bodyPr>
          <a:lstStyle/>
          <a:p>
            <a:r>
              <a:rPr lang="en-CA" sz="3600" b="1" cap="none" dirty="0">
                <a:latin typeface="Comic Sans MS" panose="030F0902030302020204" pitchFamily="66" charset="0"/>
              </a:rPr>
              <a:t>Some helpful thoughts</a:t>
            </a:r>
            <a:endParaRPr lang="en-CA" sz="3600" b="1" dirty="0">
              <a:latin typeface="Comic Sans MS" panose="030F0902030302020204" pitchFamily="66" charset="0"/>
            </a:endParaRPr>
          </a:p>
        </p:txBody>
      </p:sp>
      <p:sp>
        <p:nvSpPr>
          <p:cNvPr id="3" name="Text Placeholder 2">
            <a:extLst>
              <a:ext uri="{FF2B5EF4-FFF2-40B4-BE49-F238E27FC236}">
                <a16:creationId xmlns:a16="http://schemas.microsoft.com/office/drawing/2014/main" id="{C6478A3C-3731-007A-BC3C-2C55E253B80F}"/>
              </a:ext>
            </a:extLst>
          </p:cNvPr>
          <p:cNvSpPr>
            <a:spLocks noGrp="1"/>
          </p:cNvSpPr>
          <p:nvPr>
            <p:ph type="body" idx="2"/>
          </p:nvPr>
        </p:nvSpPr>
        <p:spPr>
          <a:xfrm>
            <a:off x="4731300" y="211667"/>
            <a:ext cx="4234900" cy="4707466"/>
          </a:xfrm>
        </p:spPr>
        <p:txBody>
          <a:bodyPr>
            <a:normAutofit/>
          </a:bodyPr>
          <a:lstStyle/>
          <a:p>
            <a:pPr marL="311150" indent="-311150">
              <a:lnSpc>
                <a:spcPct val="110000"/>
              </a:lnSpc>
              <a:spcBef>
                <a:spcPts val="600"/>
              </a:spcBef>
              <a:buClr>
                <a:schemeClr val="bg1"/>
              </a:buClr>
            </a:pPr>
            <a:r>
              <a:rPr lang="en-CA" sz="2400" dirty="0">
                <a:solidFill>
                  <a:schemeClr val="bg1"/>
                </a:solidFill>
                <a:latin typeface="Comic Sans MS" panose="030F0902030302020204" pitchFamily="66" charset="0"/>
              </a:rPr>
              <a:t>Some triggers may stay with us forever.</a:t>
            </a:r>
          </a:p>
          <a:p>
            <a:pPr marL="0" indent="0">
              <a:lnSpc>
                <a:spcPct val="110000"/>
              </a:lnSpc>
              <a:spcBef>
                <a:spcPts val="600"/>
              </a:spcBef>
              <a:buClr>
                <a:schemeClr val="bg1"/>
              </a:buClr>
              <a:buNone/>
            </a:pPr>
            <a:endParaRPr lang="en-CA" sz="2400" dirty="0">
              <a:solidFill>
                <a:schemeClr val="bg1"/>
              </a:solidFill>
              <a:latin typeface="Comic Sans MS" panose="030F0902030302020204" pitchFamily="66" charset="0"/>
            </a:endParaRPr>
          </a:p>
          <a:p>
            <a:pPr marL="314325" indent="-314325">
              <a:lnSpc>
                <a:spcPct val="110000"/>
              </a:lnSpc>
              <a:spcBef>
                <a:spcPts val="600"/>
              </a:spcBef>
              <a:buClr>
                <a:schemeClr val="bg1"/>
              </a:buClr>
            </a:pPr>
            <a:r>
              <a:rPr lang="en-CA" sz="2400" dirty="0">
                <a:solidFill>
                  <a:schemeClr val="bg1"/>
                </a:solidFill>
                <a:latin typeface="Comic Sans MS" panose="030F0902030302020204" pitchFamily="66" charset="0"/>
              </a:rPr>
              <a:t>Triggers are not always negative. </a:t>
            </a:r>
          </a:p>
        </p:txBody>
      </p:sp>
      <p:sp>
        <p:nvSpPr>
          <p:cNvPr id="5" name="TextBox 4">
            <a:extLst>
              <a:ext uri="{FF2B5EF4-FFF2-40B4-BE49-F238E27FC236}">
                <a16:creationId xmlns:a16="http://schemas.microsoft.com/office/drawing/2014/main" id="{54A5CE1E-4064-BEF5-7861-CE54F34D9F87}"/>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47</a:t>
            </a:fld>
            <a:endParaRPr lang="en-US" sz="1000" dirty="0">
              <a:solidFill>
                <a:schemeClr val="bg1"/>
              </a:solidFill>
            </a:endParaRPr>
          </a:p>
        </p:txBody>
      </p:sp>
    </p:spTree>
    <p:extLst>
      <p:ext uri="{BB962C8B-B14F-4D97-AF65-F5344CB8AC3E}">
        <p14:creationId xmlns:p14="http://schemas.microsoft.com/office/powerpoint/2010/main" val="19728302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783014-A410-AA7D-BB81-AA20B4755E50}"/>
              </a:ext>
            </a:extLst>
          </p:cNvPr>
          <p:cNvSpPr>
            <a:spLocks noGrp="1"/>
          </p:cNvSpPr>
          <p:nvPr>
            <p:ph type="body" idx="2"/>
          </p:nvPr>
        </p:nvSpPr>
        <p:spPr>
          <a:xfrm>
            <a:off x="4572001" y="841033"/>
            <a:ext cx="4571999" cy="3695100"/>
          </a:xfrm>
        </p:spPr>
        <p:txBody>
          <a:bodyPr/>
          <a:lstStyle/>
          <a:p>
            <a:pPr marL="114300" indent="0" algn="ctr">
              <a:buNone/>
            </a:pPr>
            <a:r>
              <a:rPr lang="en-CA" sz="3600" b="1" dirty="0">
                <a:solidFill>
                  <a:schemeClr val="tx1"/>
                </a:solidFill>
                <a:latin typeface="Comic Sans MS" panose="030F0902030302020204" pitchFamily="66" charset="0"/>
              </a:rPr>
              <a:t>“Don’t cry because it’s over, but smile because it happened.”</a:t>
            </a:r>
          </a:p>
          <a:p>
            <a:pPr marL="114300" indent="0">
              <a:buNone/>
            </a:pPr>
            <a:endParaRPr lang="en-US" dirty="0"/>
          </a:p>
        </p:txBody>
      </p:sp>
      <p:pic>
        <p:nvPicPr>
          <p:cNvPr id="11" name="Picture 10" descr="A picture containing text, clipart&#10;&#10;Description automatically generated">
            <a:extLst>
              <a:ext uri="{FF2B5EF4-FFF2-40B4-BE49-F238E27FC236}">
                <a16:creationId xmlns:a16="http://schemas.microsoft.com/office/drawing/2014/main" id="{9AA1F4DB-7CF4-0FBC-4747-081CD604F91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4572000" cy="5143499"/>
          </a:xfrm>
          <a:prstGeom prst="rect">
            <a:avLst/>
          </a:prstGeom>
        </p:spPr>
      </p:pic>
      <p:sp>
        <p:nvSpPr>
          <p:cNvPr id="4" name="TextBox 3">
            <a:extLst>
              <a:ext uri="{FF2B5EF4-FFF2-40B4-BE49-F238E27FC236}">
                <a16:creationId xmlns:a16="http://schemas.microsoft.com/office/drawing/2014/main" id="{51BCA9C6-78FA-AF34-6534-ABA600343058}"/>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48</a:t>
            </a:fld>
            <a:endParaRPr lang="en-US" sz="1000" dirty="0"/>
          </a:p>
        </p:txBody>
      </p:sp>
    </p:spTree>
    <p:extLst>
      <p:ext uri="{BB962C8B-B14F-4D97-AF65-F5344CB8AC3E}">
        <p14:creationId xmlns:p14="http://schemas.microsoft.com/office/powerpoint/2010/main" val="2593515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3897-CB1A-8660-5479-B20E2DC0C2B2}"/>
              </a:ext>
            </a:extLst>
          </p:cNvPr>
          <p:cNvSpPr>
            <a:spLocks noGrp="1"/>
          </p:cNvSpPr>
          <p:nvPr>
            <p:ph type="title"/>
          </p:nvPr>
        </p:nvSpPr>
        <p:spPr>
          <a:noFill/>
          <a:ln>
            <a:noFill/>
          </a:ln>
        </p:spPr>
        <p:txBody>
          <a:bodyPr>
            <a:normAutofit/>
          </a:bodyPr>
          <a:lstStyle/>
          <a:p>
            <a:r>
              <a:rPr lang="en-US" sz="3600" b="1" cap="none" dirty="0">
                <a:solidFill>
                  <a:schemeClr val="tx1"/>
                </a:solidFill>
                <a:latin typeface="Comic Sans MS" panose="030F0902030302020204" pitchFamily="66" charset="0"/>
              </a:rPr>
              <a:t>Tears</a:t>
            </a:r>
          </a:p>
        </p:txBody>
      </p:sp>
      <p:pic>
        <p:nvPicPr>
          <p:cNvPr id="5" name="Picture 4">
            <a:extLst>
              <a:ext uri="{FF2B5EF4-FFF2-40B4-BE49-F238E27FC236}">
                <a16:creationId xmlns:a16="http://schemas.microsoft.com/office/drawing/2014/main" id="{BCFADB9C-20B1-60DE-B804-E51D646C00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1998" y="0"/>
            <a:ext cx="4572001" cy="5143501"/>
          </a:xfrm>
          <a:prstGeom prst="rect">
            <a:avLst/>
          </a:prstGeom>
        </p:spPr>
      </p:pic>
      <p:sp>
        <p:nvSpPr>
          <p:cNvPr id="4" name="TextBox 3">
            <a:extLst>
              <a:ext uri="{FF2B5EF4-FFF2-40B4-BE49-F238E27FC236}">
                <a16:creationId xmlns:a16="http://schemas.microsoft.com/office/drawing/2014/main" id="{07E3E4E0-6B20-DE9F-9451-1ACD767DDAA1}"/>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49</a:t>
            </a:fld>
            <a:endParaRPr lang="en-US" sz="1000" dirty="0"/>
          </a:p>
        </p:txBody>
      </p:sp>
    </p:spTree>
    <p:extLst>
      <p:ext uri="{BB962C8B-B14F-4D97-AF65-F5344CB8AC3E}">
        <p14:creationId xmlns:p14="http://schemas.microsoft.com/office/powerpoint/2010/main" val="124687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2873-6BDF-AF90-9FFA-0B756A734AB7}"/>
              </a:ext>
            </a:extLst>
          </p:cNvPr>
          <p:cNvSpPr>
            <a:spLocks noGrp="1"/>
          </p:cNvSpPr>
          <p:nvPr>
            <p:ph type="title"/>
          </p:nvPr>
        </p:nvSpPr>
        <p:spPr>
          <a:xfrm>
            <a:off x="244549" y="1579670"/>
            <a:ext cx="4168151" cy="3563830"/>
          </a:xfrm>
          <a:noFill/>
          <a:ln>
            <a:noFill/>
          </a:ln>
        </p:spPr>
        <p:txBody>
          <a:bodyPr>
            <a:normAutofit fontScale="90000"/>
          </a:bodyPr>
          <a:lstStyle/>
          <a:p>
            <a:br>
              <a:rPr lang="en-US" sz="3200" cap="none" dirty="0">
                <a:latin typeface="Comic Sans MS" panose="030F0902030302020204" pitchFamily="66" charset="0"/>
              </a:rPr>
            </a:br>
            <a:r>
              <a:rPr lang="en-US" sz="4000" b="1" cap="none" dirty="0">
                <a:latin typeface="Comic Sans MS" panose="030F0902030302020204" pitchFamily="66" charset="0"/>
              </a:rPr>
              <a:t>Tears are words the heart can’t express.</a:t>
            </a:r>
            <a:br>
              <a:rPr lang="en-US" sz="3600" cap="none" dirty="0">
                <a:latin typeface="Comic Sans MS" panose="030F0902030302020204" pitchFamily="66" charset="0"/>
              </a:rPr>
            </a:br>
            <a:br>
              <a:rPr lang="en-US" sz="3600" cap="none" dirty="0">
                <a:latin typeface="Comic Sans MS" panose="030F0902030302020204" pitchFamily="66" charset="0"/>
              </a:rPr>
            </a:br>
            <a:br>
              <a:rPr lang="en-US" sz="3200" cap="none" dirty="0">
                <a:latin typeface="Comic Sans MS" panose="030F0902030302020204" pitchFamily="66" charset="0"/>
              </a:rPr>
            </a:br>
            <a:br>
              <a:rPr lang="en-US" sz="1100" cap="none" dirty="0">
                <a:latin typeface="Comic Sans MS" panose="030F0902030302020204" pitchFamily="66" charset="0"/>
              </a:rPr>
            </a:br>
            <a:br>
              <a:rPr lang="en-US" sz="1100" cap="none" dirty="0">
                <a:latin typeface="Comic Sans MS" panose="030F0902030302020204" pitchFamily="66" charset="0"/>
              </a:rPr>
            </a:br>
            <a:r>
              <a:rPr lang="en-US" sz="1000" cap="none" dirty="0">
                <a:latin typeface="Comic Sans MS" panose="030F0902030302020204" pitchFamily="66" charset="0"/>
              </a:rPr>
              <a:t>Author unknown, quoted by Terri Guillemets, </a:t>
            </a:r>
            <a:r>
              <a:rPr lang="en-US" sz="1000" cap="none" dirty="0">
                <a:latin typeface="Comic Sans MS" panose="030F0902030302020204" pitchFamily="66" charset="0"/>
                <a:hlinkClick r:id="rId3"/>
              </a:rPr>
              <a:t>www.quotegarden.com/crying</a:t>
            </a:r>
            <a:br>
              <a:rPr lang="en-US" sz="1000" cap="none" dirty="0">
                <a:latin typeface="Comic Sans MS" panose="030F0902030302020204" pitchFamily="66" charset="0"/>
              </a:rPr>
            </a:br>
            <a:br>
              <a:rPr lang="en-US" sz="1000" cap="none" dirty="0">
                <a:latin typeface="Comic Sans MS" panose="030F0902030302020204" pitchFamily="66" charset="0"/>
              </a:rPr>
            </a:br>
            <a:br>
              <a:rPr lang="en-US" sz="1000" cap="none" dirty="0">
                <a:latin typeface="Comic Sans MS" panose="030F0902030302020204" pitchFamily="66" charset="0"/>
              </a:rPr>
            </a:br>
            <a:br>
              <a:rPr lang="en-US" sz="1000" cap="none" dirty="0">
                <a:latin typeface="Comic Sans MS" panose="030F0902030302020204" pitchFamily="66" charset="0"/>
              </a:rPr>
            </a:br>
            <a:r>
              <a:rPr lang="en-US" sz="1000" cap="none" dirty="0">
                <a:latin typeface="Comic Sans MS" panose="030F0902030302020204" pitchFamily="66" charset="0"/>
              </a:rPr>
              <a:t>.</a:t>
            </a:r>
          </a:p>
        </p:txBody>
      </p:sp>
      <p:pic>
        <p:nvPicPr>
          <p:cNvPr id="6" name="Picture 5" descr="Shape&#10;&#10;Description automatically generated">
            <a:extLst>
              <a:ext uri="{FF2B5EF4-FFF2-40B4-BE49-F238E27FC236}">
                <a16:creationId xmlns:a16="http://schemas.microsoft.com/office/drawing/2014/main" id="{79EA5B59-6BA4-A401-3C52-05B097462C3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857406" y="1323819"/>
            <a:ext cx="2286000" cy="2286000"/>
          </a:xfrm>
          <a:prstGeom prst="rect">
            <a:avLst/>
          </a:prstGeom>
        </p:spPr>
      </p:pic>
      <p:sp>
        <p:nvSpPr>
          <p:cNvPr id="4" name="TextBox 3">
            <a:extLst>
              <a:ext uri="{FF2B5EF4-FFF2-40B4-BE49-F238E27FC236}">
                <a16:creationId xmlns:a16="http://schemas.microsoft.com/office/drawing/2014/main" id="{9A4E3214-4046-763A-5B94-8AAEEA440E5A}"/>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50</a:t>
            </a:fld>
            <a:endParaRPr lang="en-US" sz="1000" dirty="0"/>
          </a:p>
        </p:txBody>
      </p:sp>
    </p:spTree>
    <p:extLst>
      <p:ext uri="{BB962C8B-B14F-4D97-AF65-F5344CB8AC3E}">
        <p14:creationId xmlns:p14="http://schemas.microsoft.com/office/powerpoint/2010/main" val="34000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9D863-6AF1-5FA7-D7ED-A69B4734B5C1}"/>
              </a:ext>
            </a:extLst>
          </p:cNvPr>
          <p:cNvSpPr>
            <a:spLocks noGrp="1"/>
          </p:cNvSpPr>
          <p:nvPr>
            <p:ph type="title"/>
          </p:nvPr>
        </p:nvSpPr>
        <p:spPr>
          <a:xfrm>
            <a:off x="264530" y="1338922"/>
            <a:ext cx="4045200" cy="3804578"/>
          </a:xfrm>
          <a:noFill/>
          <a:ln>
            <a:noFill/>
          </a:ln>
        </p:spPr>
        <p:txBody>
          <a:bodyPr>
            <a:normAutofit/>
          </a:bodyPr>
          <a:lstStyle/>
          <a:p>
            <a:r>
              <a:rPr lang="en-CA" sz="3600" b="1" cap="none" dirty="0">
                <a:solidFill>
                  <a:schemeClr val="tx1"/>
                </a:solidFill>
                <a:latin typeface="Comic Sans MS" panose="030F0902030302020204" pitchFamily="66" charset="0"/>
              </a:rPr>
              <a:t>Tears are</a:t>
            </a:r>
            <a:br>
              <a:rPr lang="en-CA" sz="3600" b="1" cap="none" dirty="0">
                <a:solidFill>
                  <a:schemeClr val="tx1"/>
                </a:solidFill>
                <a:latin typeface="Comic Sans MS" panose="030F0902030302020204" pitchFamily="66" charset="0"/>
              </a:rPr>
            </a:br>
            <a:r>
              <a:rPr lang="en-CA" sz="3600" b="1" cap="none" dirty="0">
                <a:solidFill>
                  <a:schemeClr val="tx1"/>
                </a:solidFill>
                <a:latin typeface="Comic Sans MS" panose="030F0902030302020204" pitchFamily="66" charset="0"/>
              </a:rPr>
              <a:t>anti-freeze</a:t>
            </a:r>
            <a:br>
              <a:rPr lang="en-CA" sz="3600" b="1" cap="none" dirty="0">
                <a:solidFill>
                  <a:schemeClr val="tx1"/>
                </a:solidFill>
                <a:latin typeface="Comic Sans MS" panose="030F0902030302020204" pitchFamily="66" charset="0"/>
              </a:rPr>
            </a:br>
            <a:r>
              <a:rPr lang="en-CA" sz="3600" b="1" cap="none" dirty="0">
                <a:solidFill>
                  <a:schemeClr val="tx1"/>
                </a:solidFill>
                <a:latin typeface="Comic Sans MS" panose="030F0902030302020204" pitchFamily="66" charset="0"/>
              </a:rPr>
              <a:t>for the soul.</a:t>
            </a:r>
            <a:br>
              <a:rPr lang="en-CA" sz="4000" cap="none" dirty="0">
                <a:solidFill>
                  <a:schemeClr val="tx1"/>
                </a:solidFill>
                <a:latin typeface="Comic Sans MS" panose="030F0902030302020204" pitchFamily="66" charset="0"/>
              </a:rPr>
            </a:br>
            <a:br>
              <a:rPr lang="en-CA" sz="4000" cap="none" dirty="0">
                <a:solidFill>
                  <a:schemeClr val="tx1"/>
                </a:solidFill>
                <a:latin typeface="Comic Sans MS" panose="030F0902030302020204" pitchFamily="66" charset="0"/>
              </a:rPr>
            </a:br>
            <a:r>
              <a:rPr lang="en-CA" sz="1000" cap="none" dirty="0">
                <a:solidFill>
                  <a:schemeClr val="tx1"/>
                </a:solidFill>
                <a:latin typeface="Comic Sans MS" panose="030F0902030302020204" pitchFamily="66" charset="0"/>
              </a:rPr>
              <a:t>Author unknown.</a:t>
            </a:r>
            <a:br>
              <a:rPr lang="en-CA" sz="4400" dirty="0">
                <a:solidFill>
                  <a:schemeClr val="tx1"/>
                </a:solidFill>
                <a:latin typeface="Comic Sans MS" panose="030F0902030302020204" pitchFamily="66" charset="0"/>
              </a:rPr>
            </a:br>
            <a:endParaRPr lang="en-US" dirty="0"/>
          </a:p>
        </p:txBody>
      </p:sp>
      <p:pic>
        <p:nvPicPr>
          <p:cNvPr id="11" name="Picture 10" descr="A picture containing calendar&#10;&#10;Description automatically generated">
            <a:extLst>
              <a:ext uri="{FF2B5EF4-FFF2-40B4-BE49-F238E27FC236}">
                <a16:creationId xmlns:a16="http://schemas.microsoft.com/office/drawing/2014/main" id="{27F17060-7142-71DC-D699-7389DBB6480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16036" y="-87069"/>
            <a:ext cx="6184892" cy="4894596"/>
          </a:xfrm>
          <a:prstGeom prst="rect">
            <a:avLst/>
          </a:prstGeom>
        </p:spPr>
      </p:pic>
      <p:sp>
        <p:nvSpPr>
          <p:cNvPr id="3" name="TextBox 2">
            <a:extLst>
              <a:ext uri="{FF2B5EF4-FFF2-40B4-BE49-F238E27FC236}">
                <a16:creationId xmlns:a16="http://schemas.microsoft.com/office/drawing/2014/main" id="{1D1A6F48-EAEF-4F42-20CF-B1B8D87A8956}"/>
              </a:ext>
            </a:extLst>
          </p:cNvPr>
          <p:cNvSpPr txBox="1"/>
          <p:nvPr/>
        </p:nvSpPr>
        <p:spPr>
          <a:xfrm flipH="1">
            <a:off x="8561808" y="471800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51</a:t>
            </a:fld>
            <a:endParaRPr lang="en-US" sz="1000" dirty="0"/>
          </a:p>
        </p:txBody>
      </p:sp>
    </p:spTree>
    <p:extLst>
      <p:ext uri="{BB962C8B-B14F-4D97-AF65-F5344CB8AC3E}">
        <p14:creationId xmlns:p14="http://schemas.microsoft.com/office/powerpoint/2010/main" val="36995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CD0F6A-727B-B18A-6574-6AA47E5FEB3F}"/>
              </a:ext>
            </a:extLst>
          </p:cNvPr>
          <p:cNvPicPr>
            <a:picLocks noChangeAspect="1"/>
          </p:cNvPicPr>
          <p:nvPr/>
        </p:nvPicPr>
        <p:blipFill>
          <a:blip r:embed="rId3"/>
          <a:stretch>
            <a:fillRect/>
          </a:stretch>
        </p:blipFill>
        <p:spPr>
          <a:xfrm>
            <a:off x="2040166" y="0"/>
            <a:ext cx="5063667" cy="5143500"/>
          </a:xfrm>
          <a:prstGeom prst="rect">
            <a:avLst/>
          </a:prstGeom>
        </p:spPr>
      </p:pic>
      <p:sp>
        <p:nvSpPr>
          <p:cNvPr id="2" name="TextBox 1">
            <a:extLst>
              <a:ext uri="{FF2B5EF4-FFF2-40B4-BE49-F238E27FC236}">
                <a16:creationId xmlns:a16="http://schemas.microsoft.com/office/drawing/2014/main" id="{6C6F451E-2962-5545-6940-CE62E09F9C2C}"/>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latin typeface="Comic Sans MS" panose="030F0902030302020204" pitchFamily="66" charset="0"/>
              </a:rPr>
              <a:pPr/>
              <a:t>52</a:t>
            </a:fld>
            <a:endParaRPr lang="en-US" sz="1000" dirty="0"/>
          </a:p>
        </p:txBody>
      </p:sp>
    </p:spTree>
    <p:extLst>
      <p:ext uri="{BB962C8B-B14F-4D97-AF65-F5344CB8AC3E}">
        <p14:creationId xmlns:p14="http://schemas.microsoft.com/office/powerpoint/2010/main" val="127688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6F006-6413-705A-71F0-A3D16130EF94}"/>
              </a:ext>
            </a:extLst>
          </p:cNvPr>
          <p:cNvPicPr>
            <a:picLocks noChangeAspect="1"/>
          </p:cNvPicPr>
          <p:nvPr/>
        </p:nvPicPr>
        <p:blipFill rotWithShape="1">
          <a:blip r:embed="rId3"/>
          <a:srcRect b="15095"/>
          <a:stretch/>
        </p:blipFill>
        <p:spPr>
          <a:xfrm>
            <a:off x="20" y="10"/>
            <a:ext cx="9143980" cy="5143490"/>
          </a:xfrm>
          <a:prstGeom prst="rect">
            <a:avLst/>
          </a:prstGeom>
        </p:spPr>
      </p:pic>
      <p:sp>
        <p:nvSpPr>
          <p:cNvPr id="10" name="Footer Placeholder 9">
            <a:extLst>
              <a:ext uri="{FF2B5EF4-FFF2-40B4-BE49-F238E27FC236}">
                <a16:creationId xmlns:a16="http://schemas.microsoft.com/office/drawing/2014/main" id="{D9447506-0C00-8793-7159-B92EF1858F61}"/>
              </a:ext>
            </a:extLst>
          </p:cNvPr>
          <p:cNvSpPr>
            <a:spLocks noGrp="1"/>
          </p:cNvSpPr>
          <p:nvPr>
            <p:ph type="ftr" sz="quarter" idx="11"/>
          </p:nvPr>
        </p:nvSpPr>
        <p:spPr/>
        <p:txBody>
          <a:bodyPr/>
          <a:lstStyle/>
          <a:p>
            <a:endParaRPr lang="en-US"/>
          </a:p>
        </p:txBody>
      </p:sp>
      <p:sp>
        <p:nvSpPr>
          <p:cNvPr id="3" name="TextBox 2">
            <a:extLst>
              <a:ext uri="{FF2B5EF4-FFF2-40B4-BE49-F238E27FC236}">
                <a16:creationId xmlns:a16="http://schemas.microsoft.com/office/drawing/2014/main" id="{ABE92CA5-E464-682D-5E9E-3583E1D098FF}"/>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53</a:t>
            </a:fld>
            <a:endParaRPr lang="en-US" sz="1000" dirty="0">
              <a:solidFill>
                <a:schemeClr val="bg1"/>
              </a:solidFill>
            </a:endParaRPr>
          </a:p>
        </p:txBody>
      </p:sp>
    </p:spTree>
    <p:extLst>
      <p:ext uri="{BB962C8B-B14F-4D97-AF65-F5344CB8AC3E}">
        <p14:creationId xmlns:p14="http://schemas.microsoft.com/office/powerpoint/2010/main" val="352014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20FEDB-ABDF-9007-B58B-80D7EFC449DB}"/>
              </a:ext>
            </a:extLst>
          </p:cNvPr>
          <p:cNvSpPr>
            <a:spLocks noGrp="1"/>
          </p:cNvSpPr>
          <p:nvPr>
            <p:ph type="body" idx="2"/>
          </p:nvPr>
        </p:nvSpPr>
        <p:spPr>
          <a:xfrm>
            <a:off x="295531" y="724199"/>
            <a:ext cx="3837000" cy="3695100"/>
          </a:xfrm>
        </p:spPr>
        <p:txBody>
          <a:bodyPr wrap="square" anchor="ctr">
            <a:normAutofit/>
          </a:bodyPr>
          <a:lstStyle/>
          <a:p>
            <a:pPr marL="114300" indent="0" algn="ctr">
              <a:lnSpc>
                <a:spcPct val="100000"/>
              </a:lnSpc>
              <a:spcBef>
                <a:spcPts val="600"/>
              </a:spcBef>
              <a:buNone/>
            </a:pPr>
            <a:r>
              <a:rPr lang="en-US" sz="3600" b="1" dirty="0">
                <a:solidFill>
                  <a:schemeClr val="bg1"/>
                </a:solidFill>
                <a:latin typeface="Comic Sans MS" panose="030F0902030302020204" pitchFamily="66" charset="0"/>
              </a:rPr>
              <a:t>There is no right or wrong way to grieve.</a:t>
            </a:r>
          </a:p>
        </p:txBody>
      </p:sp>
      <p:pic>
        <p:nvPicPr>
          <p:cNvPr id="6" name="Picture 5">
            <a:extLst>
              <a:ext uri="{FF2B5EF4-FFF2-40B4-BE49-F238E27FC236}">
                <a16:creationId xmlns:a16="http://schemas.microsoft.com/office/drawing/2014/main" id="{2B831E5C-6C71-31FB-9038-DF2569F9735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0" y="0"/>
            <a:ext cx="4572000" cy="5143499"/>
          </a:xfrm>
          <a:prstGeom prst="rect">
            <a:avLst/>
          </a:prstGeom>
          <a:solidFill>
            <a:schemeClr val="bg1"/>
          </a:solidFill>
        </p:spPr>
      </p:pic>
      <p:sp>
        <p:nvSpPr>
          <p:cNvPr id="7" name="TextBox 6">
            <a:extLst>
              <a:ext uri="{FF2B5EF4-FFF2-40B4-BE49-F238E27FC236}">
                <a16:creationId xmlns:a16="http://schemas.microsoft.com/office/drawing/2014/main" id="{7824EB6F-DC29-6A5F-BFD6-7075EDA1D00E}"/>
              </a:ext>
            </a:extLst>
          </p:cNvPr>
          <p:cNvSpPr txBox="1"/>
          <p:nvPr/>
        </p:nvSpPr>
        <p:spPr>
          <a:xfrm>
            <a:off x="2321718" y="5143500"/>
            <a:ext cx="4500563" cy="230832"/>
          </a:xfrm>
          <a:prstGeom prst="rect">
            <a:avLst/>
          </a:prstGeom>
          <a:noFill/>
        </p:spPr>
        <p:txBody>
          <a:bodyPr wrap="square" rtlCol="0">
            <a:spAutoFit/>
          </a:bodyPr>
          <a:lstStyle/>
          <a:p>
            <a:r>
              <a:rPr lang="en-US" sz="900">
                <a:hlinkClick r:id="rId4" tooltip="https://saasmarketingstrategy.blogspot.com/2012/10/saas-customer-acquisition-feed-it-or.html"/>
              </a:rPr>
              <a:t>This Photo</a:t>
            </a:r>
            <a:r>
              <a:rPr lang="en-US" sz="900"/>
              <a:t> by Unknown Author is licensed under </a:t>
            </a:r>
            <a:r>
              <a:rPr lang="en-US" sz="900">
                <a:hlinkClick r:id="rId5" tooltip="https://creativecommons.org/licenses/by/3.0/"/>
              </a:rPr>
              <a:t>CC BY</a:t>
            </a:r>
            <a:endParaRPr lang="en-US" sz="900"/>
          </a:p>
        </p:txBody>
      </p:sp>
      <p:sp>
        <p:nvSpPr>
          <p:cNvPr id="4" name="TextBox 3">
            <a:extLst>
              <a:ext uri="{FF2B5EF4-FFF2-40B4-BE49-F238E27FC236}">
                <a16:creationId xmlns:a16="http://schemas.microsoft.com/office/drawing/2014/main" id="{C0538103-2561-5B86-CD6A-A6AC7F003E63}"/>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54</a:t>
            </a:fld>
            <a:endParaRPr lang="en-US" sz="1000" dirty="0">
              <a:solidFill>
                <a:schemeClr val="bg1"/>
              </a:solidFill>
            </a:endParaRPr>
          </a:p>
        </p:txBody>
      </p:sp>
    </p:spTree>
    <p:extLst>
      <p:ext uri="{BB962C8B-B14F-4D97-AF65-F5344CB8AC3E}">
        <p14:creationId xmlns:p14="http://schemas.microsoft.com/office/powerpoint/2010/main" val="192381735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7A85605-4B3F-6FC4-74BB-97FE48B5B3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1628" y="527052"/>
            <a:ext cx="3510618" cy="2526846"/>
          </a:xfrm>
          <a:prstGeom prst="rect">
            <a:avLst/>
          </a:prstGeom>
        </p:spPr>
      </p:pic>
      <p:pic>
        <p:nvPicPr>
          <p:cNvPr id="18" name="Picture 17">
            <a:extLst>
              <a:ext uri="{FF2B5EF4-FFF2-40B4-BE49-F238E27FC236}">
                <a16:creationId xmlns:a16="http://schemas.microsoft.com/office/drawing/2014/main" id="{6C10D028-8559-49AD-3157-5251526304F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920344" y="2051958"/>
            <a:ext cx="3984171" cy="2656114"/>
          </a:xfrm>
          <a:prstGeom prst="rect">
            <a:avLst/>
          </a:prstGeom>
        </p:spPr>
      </p:pic>
      <p:sp>
        <p:nvSpPr>
          <p:cNvPr id="3" name="TextBox 2">
            <a:extLst>
              <a:ext uri="{FF2B5EF4-FFF2-40B4-BE49-F238E27FC236}">
                <a16:creationId xmlns:a16="http://schemas.microsoft.com/office/drawing/2014/main" id="{91A5114D-3BEF-257E-3FF4-A80FFE502096}"/>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55</a:t>
            </a:fld>
            <a:endParaRPr lang="en-US" sz="1000" dirty="0">
              <a:solidFill>
                <a:schemeClr val="bg1"/>
              </a:solidFill>
            </a:endParaRPr>
          </a:p>
        </p:txBody>
      </p:sp>
    </p:spTree>
    <p:extLst>
      <p:ext uri="{BB962C8B-B14F-4D97-AF65-F5344CB8AC3E}">
        <p14:creationId xmlns:p14="http://schemas.microsoft.com/office/powerpoint/2010/main" val="40666256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CC06-6C1A-99AD-335B-DBDF42FCEF95}"/>
              </a:ext>
            </a:extLst>
          </p:cNvPr>
          <p:cNvSpPr>
            <a:spLocks noGrp="1"/>
          </p:cNvSpPr>
          <p:nvPr>
            <p:ph type="title"/>
          </p:nvPr>
        </p:nvSpPr>
        <p:spPr>
          <a:xfrm>
            <a:off x="259719" y="646063"/>
            <a:ext cx="4045200" cy="1925562"/>
          </a:xfrm>
          <a:noFill/>
          <a:ln>
            <a:noFill/>
          </a:ln>
        </p:spPr>
        <p:txBody>
          <a:bodyPr wrap="square" anchor="b">
            <a:noAutofit/>
          </a:bodyPr>
          <a:lstStyle/>
          <a:p>
            <a:pPr>
              <a:lnSpc>
                <a:spcPct val="100000"/>
              </a:lnSpc>
              <a:spcBef>
                <a:spcPts val="600"/>
              </a:spcBef>
            </a:pPr>
            <a:r>
              <a:rPr lang="en-US" sz="3600" b="1" cap="none" dirty="0">
                <a:latin typeface="Comic Sans MS" panose="030F0902030302020204" pitchFamily="66" charset="0"/>
              </a:rPr>
              <a:t>Review of last week’s journal assignment . . .</a:t>
            </a:r>
          </a:p>
        </p:txBody>
      </p:sp>
      <p:sp>
        <p:nvSpPr>
          <p:cNvPr id="3" name="Text Placeholder 2">
            <a:extLst>
              <a:ext uri="{FF2B5EF4-FFF2-40B4-BE49-F238E27FC236}">
                <a16:creationId xmlns:a16="http://schemas.microsoft.com/office/drawing/2014/main" id="{B0F151CF-B91C-AF87-4C5A-D1570446244F}"/>
              </a:ext>
            </a:extLst>
          </p:cNvPr>
          <p:cNvSpPr>
            <a:spLocks noGrp="1"/>
          </p:cNvSpPr>
          <p:nvPr>
            <p:ph type="body" idx="2"/>
          </p:nvPr>
        </p:nvSpPr>
        <p:spPr>
          <a:noFill/>
        </p:spPr>
        <p:txBody>
          <a:bodyPr wrap="square" anchor="ctr">
            <a:normAutofit/>
          </a:bodyPr>
          <a:lstStyle/>
          <a:p>
            <a:pPr marL="571500" indent="-457200">
              <a:lnSpc>
                <a:spcPct val="100000"/>
              </a:lnSpc>
              <a:spcBef>
                <a:spcPts val="600"/>
              </a:spcBef>
              <a:spcAft>
                <a:spcPts val="600"/>
              </a:spcAft>
              <a:buClr>
                <a:schemeClr val="bg1"/>
              </a:buClr>
              <a:buFont typeface="+mj-lt"/>
              <a:buAutoNum type="arabicPeriod"/>
            </a:pPr>
            <a:r>
              <a:rPr lang="en-US" sz="2400" dirty="0">
                <a:solidFill>
                  <a:schemeClr val="bg1"/>
                </a:solidFill>
                <a:latin typeface="Comic Sans MS" panose="030F0902030302020204" pitchFamily="66" charset="0"/>
              </a:rPr>
              <a:t>What did you learn about </a:t>
            </a:r>
            <a:r>
              <a:rPr lang="en-US" sz="2400" i="1" dirty="0">
                <a:solidFill>
                  <a:schemeClr val="bg1"/>
                </a:solidFill>
                <a:latin typeface="Comic Sans MS" panose="030F0902030302020204" pitchFamily="66" charset="0"/>
              </a:rPr>
              <a:t>your</a:t>
            </a:r>
            <a:r>
              <a:rPr lang="en-US" sz="2400" dirty="0">
                <a:solidFill>
                  <a:schemeClr val="bg1"/>
                </a:solidFill>
                <a:latin typeface="Comic Sans MS" panose="030F0902030302020204" pitchFamily="66" charset="0"/>
              </a:rPr>
              <a:t> grief?</a:t>
            </a:r>
          </a:p>
          <a:p>
            <a:pPr marL="571500" indent="-457200">
              <a:lnSpc>
                <a:spcPct val="100000"/>
              </a:lnSpc>
              <a:spcBef>
                <a:spcPts val="600"/>
              </a:spcBef>
              <a:spcAft>
                <a:spcPts val="600"/>
              </a:spcAft>
              <a:buClr>
                <a:schemeClr val="bg1"/>
              </a:buClr>
              <a:buFont typeface="+mj-lt"/>
              <a:buAutoNum type="arabicPeriod"/>
            </a:pPr>
            <a:r>
              <a:rPr lang="en-US" sz="2400" dirty="0">
                <a:solidFill>
                  <a:schemeClr val="bg1"/>
                </a:solidFill>
                <a:latin typeface="Comic Sans MS" panose="030F0902030302020204" pitchFamily="66" charset="0"/>
              </a:rPr>
              <a:t>What do you hope to learn during the upcoming sessions?</a:t>
            </a:r>
          </a:p>
        </p:txBody>
      </p:sp>
      <p:pic>
        <p:nvPicPr>
          <p:cNvPr id="5" name="Picture 4">
            <a:extLst>
              <a:ext uri="{FF2B5EF4-FFF2-40B4-BE49-F238E27FC236}">
                <a16:creationId xmlns:a16="http://schemas.microsoft.com/office/drawing/2014/main" id="{0151154E-63F9-FA4B-62EB-F9E2728ED4A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21228" y="3095932"/>
            <a:ext cx="1922181" cy="1424307"/>
          </a:xfrm>
          <a:prstGeom prst="rect">
            <a:avLst/>
          </a:prstGeom>
        </p:spPr>
      </p:pic>
      <p:sp>
        <p:nvSpPr>
          <p:cNvPr id="6" name="TextBox 5">
            <a:extLst>
              <a:ext uri="{FF2B5EF4-FFF2-40B4-BE49-F238E27FC236}">
                <a16:creationId xmlns:a16="http://schemas.microsoft.com/office/drawing/2014/main" id="{31B67D3C-7A56-43AB-2993-8CB820DFB4A4}"/>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smtClean="0">
                <a:solidFill>
                  <a:schemeClr val="bg1"/>
                </a:solidFill>
                <a:latin typeface="Comic Sans MS" panose="030F0902030302020204" pitchFamily="66" charset="0"/>
              </a:rPr>
              <a:pPr algn="r"/>
              <a:t>29</a:t>
            </a:fld>
            <a:endParaRPr lang="en-US" sz="1000" dirty="0">
              <a:solidFill>
                <a:schemeClr val="bg1"/>
              </a:solidFill>
              <a:latin typeface="Comic Sans MS" panose="030F0902030302020204" pitchFamily="66" charset="0"/>
            </a:endParaRPr>
          </a:p>
        </p:txBody>
      </p:sp>
    </p:spTree>
    <p:extLst>
      <p:ext uri="{BB962C8B-B14F-4D97-AF65-F5344CB8AC3E}">
        <p14:creationId xmlns:p14="http://schemas.microsoft.com/office/powerpoint/2010/main" val="42725349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526800" y="724200"/>
            <a:ext cx="4045200" cy="1090110"/>
          </a:xfrm>
          <a:noFill/>
          <a:ln>
            <a:noFill/>
          </a:ln>
        </p:spPr>
        <p:txBody>
          <a:bodyPr spcFirstLastPara="1" vert="horz" wrap="square" lIns="91425" tIns="91425" rIns="91425" bIns="91425" rtlCol="0" anchor="b" anchorCtr="0">
            <a:noAutofit/>
          </a:bodyPr>
          <a:lstStyle/>
          <a:p>
            <a:r>
              <a:rPr lang="en-CA" sz="3600" b="1" cap="none" dirty="0">
                <a:latin typeface="Comic Sans MS" panose="030F0902030302020204" pitchFamily="66" charset="0"/>
              </a:rPr>
              <a:t>Journal</a:t>
            </a:r>
            <a:br>
              <a:rPr lang="en-CA" sz="3600" b="1" cap="none" dirty="0">
                <a:latin typeface="Comic Sans MS" panose="030F0902030302020204" pitchFamily="66" charset="0"/>
              </a:rPr>
            </a:br>
            <a:r>
              <a:rPr lang="en-CA" sz="3600" b="1" cap="none" dirty="0">
                <a:latin typeface="Comic Sans MS" panose="030F0902030302020204" pitchFamily="66" charset="0"/>
              </a:rPr>
              <a:t>assignment</a:t>
            </a:r>
          </a:p>
        </p:txBody>
      </p:sp>
      <p:pic>
        <p:nvPicPr>
          <p:cNvPr id="7" name="Picture 6">
            <a:extLst>
              <a:ext uri="{FF2B5EF4-FFF2-40B4-BE49-F238E27FC236}">
                <a16:creationId xmlns:a16="http://schemas.microsoft.com/office/drawing/2014/main" id="{5775FA52-3949-B4CC-ED36-B4A89959D49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25400" y="2199930"/>
            <a:ext cx="3048000" cy="2258522"/>
          </a:xfrm>
          <a:prstGeom prst="rect">
            <a:avLst/>
          </a:prstGeom>
        </p:spPr>
      </p:pic>
      <p:sp>
        <p:nvSpPr>
          <p:cNvPr id="3" name="TextBox 2">
            <a:extLst>
              <a:ext uri="{FF2B5EF4-FFF2-40B4-BE49-F238E27FC236}">
                <a16:creationId xmlns:a16="http://schemas.microsoft.com/office/drawing/2014/main" id="{E31E0D6B-6DFF-6BF0-EB73-A51EC4494245}"/>
              </a:ext>
            </a:extLst>
          </p:cNvPr>
          <p:cNvSpPr txBox="1"/>
          <p:nvPr/>
        </p:nvSpPr>
        <p:spPr>
          <a:xfrm>
            <a:off x="4799142" y="540453"/>
            <a:ext cx="4129862" cy="4308872"/>
          </a:xfrm>
          <a:prstGeom prst="rect">
            <a:avLst/>
          </a:prstGeom>
          <a:noFill/>
        </p:spPr>
        <p:txBody>
          <a:bodyPr wrap="square">
            <a:spAutoFit/>
          </a:bodyPr>
          <a:lstStyle/>
          <a:p>
            <a:pPr marL="457200" indent="-457200">
              <a:spcBef>
                <a:spcPts val="600"/>
              </a:spcBef>
              <a:buFont typeface="+mj-lt"/>
              <a:buAutoNum type="arabicPeriod"/>
            </a:pPr>
            <a:r>
              <a:rPr lang="en-CA" sz="2400" b="0" i="0" u="none" strike="noStrike" dirty="0">
                <a:solidFill>
                  <a:schemeClr val="bg1"/>
                </a:solidFill>
                <a:effectLst/>
                <a:latin typeface="Comic Sans MS" panose="030F0902030302020204" pitchFamily="66" charset="0"/>
              </a:rPr>
              <a:t>Write about what has surprised you in your grief journey so far.</a:t>
            </a:r>
          </a:p>
          <a:p>
            <a:pPr marL="457200" indent="-457200">
              <a:spcBef>
                <a:spcPts val="600"/>
              </a:spcBef>
              <a:buFont typeface="+mj-lt"/>
              <a:buAutoNum type="arabicPeriod"/>
            </a:pPr>
            <a:r>
              <a:rPr lang="en-CA" sz="2400" b="0" i="0" u="none" strike="noStrike" dirty="0">
                <a:solidFill>
                  <a:schemeClr val="bg1"/>
                </a:solidFill>
                <a:effectLst/>
                <a:latin typeface="Comic Sans MS" panose="030F0902030302020204" pitchFamily="66" charset="0"/>
              </a:rPr>
              <a:t>Write about what you learned tonight that can help you.</a:t>
            </a:r>
          </a:p>
          <a:p>
            <a:pPr marL="457200" indent="-457200">
              <a:spcBef>
                <a:spcPts val="600"/>
              </a:spcBef>
              <a:buFont typeface="+mj-lt"/>
              <a:buAutoNum type="arabicPeriod"/>
            </a:pPr>
            <a:r>
              <a:rPr lang="en-CA" sz="2400" dirty="0">
                <a:solidFill>
                  <a:schemeClr val="bg1"/>
                </a:solidFill>
                <a:latin typeface="Comic Sans MS" panose="030F0902030302020204" pitchFamily="66" charset="0"/>
              </a:rPr>
              <a:t>Bring a picture or memento of your family member or friend to share with the group in an upcoming week.</a:t>
            </a:r>
            <a:endParaRPr lang="en-CA" sz="2000" b="0" i="0" u="none" strike="noStrike" dirty="0">
              <a:solidFill>
                <a:schemeClr val="bg1"/>
              </a:solidFill>
              <a:effectLst/>
              <a:latin typeface="Comic Sans MS" panose="030F0902030302020204" pitchFamily="66" charset="0"/>
            </a:endParaRPr>
          </a:p>
        </p:txBody>
      </p:sp>
      <p:sp>
        <p:nvSpPr>
          <p:cNvPr id="4" name="TextBox 3">
            <a:extLst>
              <a:ext uri="{FF2B5EF4-FFF2-40B4-BE49-F238E27FC236}">
                <a16:creationId xmlns:a16="http://schemas.microsoft.com/office/drawing/2014/main" id="{57A5E345-5183-DB0D-8E0D-6F956DF02566}"/>
              </a:ext>
            </a:extLst>
          </p:cNvPr>
          <p:cNvSpPr txBox="1"/>
          <p:nvPr/>
        </p:nvSpPr>
        <p:spPr>
          <a:xfrm flipH="1">
            <a:off x="8561808" y="469768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56</a:t>
            </a:fld>
            <a:endParaRPr lang="en-US" sz="1000" dirty="0">
              <a:solidFill>
                <a:schemeClr val="bg1"/>
              </a:solidFill>
            </a:endParaRPr>
          </a:p>
        </p:txBody>
      </p:sp>
    </p:spTree>
    <p:extLst>
      <p:ext uri="{BB962C8B-B14F-4D97-AF65-F5344CB8AC3E}">
        <p14:creationId xmlns:p14="http://schemas.microsoft.com/office/powerpoint/2010/main" val="317128601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94B591-B122-AE6E-1AA5-15C5CA6293E8}"/>
              </a:ext>
            </a:extLst>
          </p:cNvPr>
          <p:cNvSpPr>
            <a:spLocks noGrp="1"/>
          </p:cNvSpPr>
          <p:nvPr>
            <p:ph type="body" idx="1"/>
          </p:nvPr>
        </p:nvSpPr>
        <p:spPr>
          <a:xfrm>
            <a:off x="311700" y="1008185"/>
            <a:ext cx="8520600" cy="2736005"/>
          </a:xfrm>
        </p:spPr>
        <p:txBody>
          <a:bodyPr>
            <a:noAutofit/>
          </a:bodyPr>
          <a:lstStyle/>
          <a:p>
            <a:pPr marL="114300" indent="0" algn="ctr">
              <a:buNone/>
            </a:pPr>
            <a:r>
              <a:rPr lang="en-US" sz="2200" dirty="0">
                <a:solidFill>
                  <a:schemeClr val="bg1"/>
                </a:solidFill>
                <a:latin typeface="Comic Sans MS" panose="030F0902030302020204" pitchFamily="66" charset="0"/>
              </a:rPr>
              <a:t>Next week</a:t>
            </a:r>
          </a:p>
          <a:p>
            <a:pPr marL="114300" indent="0" algn="ctr">
              <a:buNone/>
            </a:pPr>
            <a:endParaRPr lang="en-US" sz="2400" dirty="0">
              <a:solidFill>
                <a:schemeClr val="bg1"/>
              </a:solidFill>
              <a:latin typeface="Comic Sans MS" panose="030F0902030302020204" pitchFamily="66" charset="0"/>
            </a:endParaRPr>
          </a:p>
          <a:p>
            <a:pPr marL="114300" indent="0" algn="ctr">
              <a:buNone/>
            </a:pPr>
            <a:r>
              <a:rPr lang="en-CA" sz="2400" b="1" dirty="0">
                <a:solidFill>
                  <a:schemeClr val="bg1"/>
                </a:solidFill>
                <a:latin typeface="Comic Sans MS" panose="030F0902030302020204" pitchFamily="66" charset="0"/>
              </a:rPr>
              <a:t>What do I do</a:t>
            </a:r>
          </a:p>
          <a:p>
            <a:pPr marL="114300" indent="0" algn="ctr">
              <a:buNone/>
            </a:pPr>
            <a:r>
              <a:rPr lang="en-CA" sz="2400" b="1">
                <a:solidFill>
                  <a:schemeClr val="bg1"/>
                </a:solidFill>
                <a:latin typeface="Comic Sans MS" panose="030F0902030302020204" pitchFamily="66" charset="0"/>
              </a:rPr>
              <a:t>with </a:t>
            </a:r>
            <a:r>
              <a:rPr lang="en-CA" sz="2400" b="1" i="1">
                <a:solidFill>
                  <a:schemeClr val="bg1"/>
                </a:solidFill>
                <a:latin typeface="Comic Sans MS" panose="030F0902030302020204" pitchFamily="66" charset="0"/>
              </a:rPr>
              <a:t>why</a:t>
            </a:r>
            <a:r>
              <a:rPr lang="en-CA" sz="2400" b="1">
                <a:solidFill>
                  <a:schemeClr val="bg1"/>
                </a:solidFill>
                <a:latin typeface="Comic Sans MS" panose="030F0902030302020204" pitchFamily="66" charset="0"/>
              </a:rPr>
              <a:t> </a:t>
            </a:r>
            <a:r>
              <a:rPr lang="en-CA" sz="2400" b="1" dirty="0">
                <a:solidFill>
                  <a:schemeClr val="bg1"/>
                </a:solidFill>
                <a:latin typeface="Comic Sans MS" panose="030F0902030302020204" pitchFamily="66" charset="0"/>
              </a:rPr>
              <a:t>questions?</a:t>
            </a:r>
            <a:endParaRPr lang="en-CA" sz="2400" dirty="0">
              <a:solidFill>
                <a:schemeClr val="bg1"/>
              </a:solidFill>
              <a:latin typeface="Comic Sans MS" panose="030F0902030302020204" pitchFamily="66" charset="0"/>
            </a:endParaRPr>
          </a:p>
        </p:txBody>
      </p:sp>
      <p:sp>
        <p:nvSpPr>
          <p:cNvPr id="4" name="TextBox 3">
            <a:extLst>
              <a:ext uri="{FF2B5EF4-FFF2-40B4-BE49-F238E27FC236}">
                <a16:creationId xmlns:a16="http://schemas.microsoft.com/office/drawing/2014/main" id="{013CD5B8-DC6B-EEDB-6EDD-AFEA55874ADE}"/>
              </a:ext>
            </a:extLst>
          </p:cNvPr>
          <p:cNvSpPr txBox="1"/>
          <p:nvPr/>
        </p:nvSpPr>
        <p:spPr>
          <a:xfrm flipH="1">
            <a:off x="8561808" y="4677366"/>
            <a:ext cx="785392" cy="246221"/>
          </a:xfrm>
          <a:prstGeom prst="rect">
            <a:avLst/>
          </a:prstGeom>
          <a:noFill/>
        </p:spPr>
        <p:txBody>
          <a:bodyPr wrap="square">
            <a:spAutoFit/>
          </a:bodyPr>
          <a:lstStyle/>
          <a:p>
            <a:fld id="{3C2C27F4-FF13-054B-8429-C7D64616B0EA}" type="slidenum">
              <a:rPr lang="en-US" sz="1000" smtClean="0">
                <a:solidFill>
                  <a:schemeClr val="bg1"/>
                </a:solidFill>
                <a:latin typeface="Comic Sans MS" panose="030F0902030302020204" pitchFamily="66" charset="0"/>
              </a:rPr>
              <a:pPr/>
              <a:t>57</a:t>
            </a:fld>
            <a:endParaRPr lang="en-US" sz="1000" dirty="0">
              <a:solidFill>
                <a:schemeClr val="bg1"/>
              </a:solidFill>
            </a:endParaRPr>
          </a:p>
        </p:txBody>
      </p:sp>
    </p:spTree>
    <p:extLst>
      <p:ext uri="{BB962C8B-B14F-4D97-AF65-F5344CB8AC3E}">
        <p14:creationId xmlns:p14="http://schemas.microsoft.com/office/powerpoint/2010/main" val="39510637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D55E40-6B6D-4EE9-A61F-4ED9C98130F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1418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walking in a desert&#10;&#10;Description automatically generated with low confidence">
            <a:extLst>
              <a:ext uri="{FF2B5EF4-FFF2-40B4-BE49-F238E27FC236}">
                <a16:creationId xmlns:a16="http://schemas.microsoft.com/office/drawing/2014/main" id="{EC2F9D10-44EB-01A2-4EED-940CFAC81AE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475" r="31419" b="3129"/>
          <a:stretch/>
        </p:blipFill>
        <p:spPr>
          <a:xfrm>
            <a:off x="20" y="-95693"/>
            <a:ext cx="4571980" cy="5239193"/>
          </a:xfrm>
          <a:prstGeom prst="rect">
            <a:avLst/>
          </a:prstGeom>
        </p:spPr>
      </p:pic>
      <p:sp>
        <p:nvSpPr>
          <p:cNvPr id="3" name="TextBox 2">
            <a:extLst>
              <a:ext uri="{FF2B5EF4-FFF2-40B4-BE49-F238E27FC236}">
                <a16:creationId xmlns:a16="http://schemas.microsoft.com/office/drawing/2014/main" id="{ADF45593-D5F6-C2F4-1D8C-EBF90BB0BC28}"/>
              </a:ext>
            </a:extLst>
          </p:cNvPr>
          <p:cNvSpPr txBox="1"/>
          <p:nvPr/>
        </p:nvSpPr>
        <p:spPr>
          <a:xfrm>
            <a:off x="5522550" y="1971585"/>
            <a:ext cx="2704012" cy="1200329"/>
          </a:xfrm>
          <a:prstGeom prst="rect">
            <a:avLst/>
          </a:prstGeom>
          <a:noFill/>
        </p:spPr>
        <p:txBody>
          <a:bodyPr wrap="square">
            <a:spAutoFit/>
          </a:bodyPr>
          <a:lstStyle/>
          <a:p>
            <a:pPr algn="ctr"/>
            <a:r>
              <a:rPr lang="en-CA" sz="3600" b="1" cap="none" dirty="0">
                <a:latin typeface="Comic Sans MS" panose="030F0902030302020204" pitchFamily="66" charset="0"/>
              </a:rPr>
              <a:t>Grieving is</a:t>
            </a:r>
          </a:p>
          <a:p>
            <a:pPr algn="ctr"/>
            <a:r>
              <a:rPr lang="en-CA" sz="3600" b="1" cap="none" dirty="0">
                <a:latin typeface="Comic Sans MS" panose="030F0902030302020204" pitchFamily="66" charset="0"/>
              </a:rPr>
              <a:t>a journey.</a:t>
            </a:r>
            <a:endParaRPr lang="en-US" sz="3600" b="1" dirty="0"/>
          </a:p>
        </p:txBody>
      </p:sp>
      <p:sp>
        <p:nvSpPr>
          <p:cNvPr id="2" name="TextBox 1">
            <a:extLst>
              <a:ext uri="{FF2B5EF4-FFF2-40B4-BE49-F238E27FC236}">
                <a16:creationId xmlns:a16="http://schemas.microsoft.com/office/drawing/2014/main" id="{8A0F90CF-CA50-6BA2-0E5A-7F203AD26147}"/>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smtClean="0">
                <a:latin typeface="Comic Sans MS" panose="030F0902030302020204" pitchFamily="66" charset="0"/>
              </a:rPr>
              <a:pPr algn="r"/>
              <a:t>30</a:t>
            </a:fld>
            <a:endParaRPr lang="en-US" sz="1000" dirty="0">
              <a:latin typeface="Comic Sans MS" panose="030F0902030302020204" pitchFamily="66" charset="0"/>
            </a:endParaRPr>
          </a:p>
        </p:txBody>
      </p:sp>
    </p:spTree>
    <p:extLst>
      <p:ext uri="{BB962C8B-B14F-4D97-AF65-F5344CB8AC3E}">
        <p14:creationId xmlns:p14="http://schemas.microsoft.com/office/powerpoint/2010/main" val="180080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walking in a desert&#10;&#10;Description automatically generated with low confidence">
            <a:extLst>
              <a:ext uri="{FF2B5EF4-FFF2-40B4-BE49-F238E27FC236}">
                <a16:creationId xmlns:a16="http://schemas.microsoft.com/office/drawing/2014/main" id="{EC2F9D10-44EB-01A2-4EED-940CFAC81AE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475" r="56569" b="3129"/>
          <a:stretch/>
        </p:blipFill>
        <p:spPr>
          <a:xfrm>
            <a:off x="19" y="0"/>
            <a:ext cx="4571981" cy="5143500"/>
          </a:xfrm>
          <a:prstGeom prst="rect">
            <a:avLst/>
          </a:prstGeom>
        </p:spPr>
      </p:pic>
      <p:sp>
        <p:nvSpPr>
          <p:cNvPr id="3" name="TextBox 2">
            <a:extLst>
              <a:ext uri="{FF2B5EF4-FFF2-40B4-BE49-F238E27FC236}">
                <a16:creationId xmlns:a16="http://schemas.microsoft.com/office/drawing/2014/main" id="{ADF45593-D5F6-C2F4-1D8C-EBF90BB0BC28}"/>
              </a:ext>
            </a:extLst>
          </p:cNvPr>
          <p:cNvSpPr txBox="1"/>
          <p:nvPr/>
        </p:nvSpPr>
        <p:spPr>
          <a:xfrm>
            <a:off x="4880344" y="1486837"/>
            <a:ext cx="4114800" cy="2169825"/>
          </a:xfrm>
          <a:prstGeom prst="rect">
            <a:avLst/>
          </a:prstGeom>
          <a:noFill/>
        </p:spPr>
        <p:txBody>
          <a:bodyPr wrap="square">
            <a:spAutoFit/>
          </a:bodyPr>
          <a:lstStyle/>
          <a:p>
            <a:pPr algn="ctr">
              <a:spcBef>
                <a:spcPts val="600"/>
              </a:spcBef>
            </a:pPr>
            <a:r>
              <a:rPr lang="en-CA" sz="2400" b="1" cap="none" dirty="0">
                <a:latin typeface="Comic Sans MS" panose="030F0902030302020204" pitchFamily="66" charset="0"/>
              </a:rPr>
              <a:t>“Yea, though I walk through the valley</a:t>
            </a:r>
          </a:p>
          <a:p>
            <a:pPr algn="ctr">
              <a:spcBef>
                <a:spcPts val="600"/>
              </a:spcBef>
            </a:pPr>
            <a:r>
              <a:rPr lang="en-CA" sz="2400" b="1" cap="none" dirty="0">
                <a:latin typeface="Comic Sans MS" panose="030F0902030302020204" pitchFamily="66" charset="0"/>
              </a:rPr>
              <a:t>of the shadow of death,</a:t>
            </a:r>
          </a:p>
          <a:p>
            <a:pPr algn="ctr">
              <a:spcBef>
                <a:spcPts val="600"/>
              </a:spcBef>
            </a:pPr>
            <a:r>
              <a:rPr lang="en-CA" sz="2400" b="1" cap="none" dirty="0">
                <a:latin typeface="Comic Sans MS" panose="030F0902030302020204" pitchFamily="66" charset="0"/>
              </a:rPr>
              <a:t>I will fear no evil</a:t>
            </a:r>
          </a:p>
          <a:p>
            <a:pPr algn="ctr">
              <a:spcBef>
                <a:spcPts val="600"/>
              </a:spcBef>
            </a:pPr>
            <a:r>
              <a:rPr lang="en-CA" sz="2400" b="1" cap="none" dirty="0">
                <a:latin typeface="Comic Sans MS" panose="030F0902030302020204" pitchFamily="66" charset="0"/>
              </a:rPr>
              <a:t>for you are with me.”</a:t>
            </a:r>
            <a:endParaRPr lang="en-US" sz="2400" b="1" dirty="0"/>
          </a:p>
        </p:txBody>
      </p:sp>
      <p:sp>
        <p:nvSpPr>
          <p:cNvPr id="2" name="TextBox 1">
            <a:extLst>
              <a:ext uri="{FF2B5EF4-FFF2-40B4-BE49-F238E27FC236}">
                <a16:creationId xmlns:a16="http://schemas.microsoft.com/office/drawing/2014/main" id="{026717A2-C987-093D-ADBD-91C6E37334FA}"/>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smtClean="0">
                <a:latin typeface="Comic Sans MS" panose="030F0902030302020204" pitchFamily="66" charset="0"/>
              </a:rPr>
              <a:pPr algn="r"/>
              <a:t>31</a:t>
            </a:fld>
            <a:endParaRPr lang="en-US" sz="1000" dirty="0">
              <a:latin typeface="Comic Sans MS" panose="030F0902030302020204" pitchFamily="66" charset="0"/>
            </a:endParaRPr>
          </a:p>
        </p:txBody>
      </p:sp>
    </p:spTree>
    <p:extLst>
      <p:ext uri="{BB962C8B-B14F-4D97-AF65-F5344CB8AC3E}">
        <p14:creationId xmlns:p14="http://schemas.microsoft.com/office/powerpoint/2010/main" val="425394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D822-345E-8798-D801-96A5C7E0A824}"/>
              </a:ext>
            </a:extLst>
          </p:cNvPr>
          <p:cNvSpPr>
            <a:spLocks noGrp="1"/>
          </p:cNvSpPr>
          <p:nvPr>
            <p:ph type="title"/>
          </p:nvPr>
        </p:nvSpPr>
        <p:spPr>
          <a:noFill/>
          <a:ln>
            <a:noFill/>
          </a:ln>
        </p:spPr>
        <p:txBody>
          <a:bodyPr>
            <a:normAutofit/>
          </a:bodyPr>
          <a:lstStyle/>
          <a:p>
            <a:r>
              <a:rPr lang="en-US" sz="3600" b="1" cap="none" dirty="0">
                <a:solidFill>
                  <a:schemeClr val="bg1"/>
                </a:solidFill>
                <a:latin typeface="Comic Sans MS" panose="030F0902030302020204" pitchFamily="66" charset="0"/>
              </a:rPr>
              <a:t>What to expect</a:t>
            </a:r>
          </a:p>
        </p:txBody>
      </p:sp>
      <p:sp>
        <p:nvSpPr>
          <p:cNvPr id="4" name="Text Placeholder 3">
            <a:extLst>
              <a:ext uri="{FF2B5EF4-FFF2-40B4-BE49-F238E27FC236}">
                <a16:creationId xmlns:a16="http://schemas.microsoft.com/office/drawing/2014/main" id="{E0F6CCEA-E8AC-FF5A-A14B-A1F1E1FFB9B5}"/>
              </a:ext>
            </a:extLst>
          </p:cNvPr>
          <p:cNvSpPr>
            <a:spLocks noGrp="1"/>
          </p:cNvSpPr>
          <p:nvPr>
            <p:ph type="body" idx="2"/>
          </p:nvPr>
        </p:nvSpPr>
        <p:spPr/>
        <p:txBody>
          <a:bodyPr/>
          <a:lstStyle/>
          <a:p>
            <a:endParaRPr lang="en-US"/>
          </a:p>
        </p:txBody>
      </p:sp>
      <p:pic>
        <p:nvPicPr>
          <p:cNvPr id="9" name="Picture 8">
            <a:extLst>
              <a:ext uri="{FF2B5EF4-FFF2-40B4-BE49-F238E27FC236}">
                <a16:creationId xmlns:a16="http://schemas.microsoft.com/office/drawing/2014/main" id="{A9FD8972-6D84-B555-E3B8-7E2A979B05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0" y="-1"/>
            <a:ext cx="4571999" cy="5143375"/>
          </a:xfrm>
          <a:prstGeom prst="rect">
            <a:avLst/>
          </a:prstGeom>
        </p:spPr>
      </p:pic>
      <p:sp>
        <p:nvSpPr>
          <p:cNvPr id="5" name="TextBox 4">
            <a:extLst>
              <a:ext uri="{FF2B5EF4-FFF2-40B4-BE49-F238E27FC236}">
                <a16:creationId xmlns:a16="http://schemas.microsoft.com/office/drawing/2014/main" id="{B8098EFE-A331-F7F8-DA4C-9510635689CB}"/>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smtClean="0">
                <a:solidFill>
                  <a:schemeClr val="bg1"/>
                </a:solidFill>
                <a:latin typeface="Comic Sans MS" panose="030F0902030302020204" pitchFamily="66" charset="0"/>
              </a:rPr>
              <a:pPr algn="r"/>
              <a:t>32</a:t>
            </a:fld>
            <a:endParaRPr lang="en-US" sz="1000" dirty="0">
              <a:solidFill>
                <a:schemeClr val="bg1"/>
              </a:solidFill>
              <a:latin typeface="Comic Sans MS" panose="030F0902030302020204" pitchFamily="66" charset="0"/>
            </a:endParaRPr>
          </a:p>
        </p:txBody>
      </p:sp>
    </p:spTree>
    <p:extLst>
      <p:ext uri="{BB962C8B-B14F-4D97-AF65-F5344CB8AC3E}">
        <p14:creationId xmlns:p14="http://schemas.microsoft.com/office/powerpoint/2010/main" val="40833659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CC633F2-A33A-473A-85B9-8241D04B2B2F}"/>
              </a:ext>
            </a:extLst>
          </p:cNvPr>
          <p:cNvSpPr>
            <a:spLocks noGrp="1"/>
          </p:cNvSpPr>
          <p:nvPr>
            <p:ph type="title"/>
          </p:nvPr>
        </p:nvSpPr>
        <p:spPr>
          <a:noFill/>
          <a:ln>
            <a:noFill/>
          </a:ln>
        </p:spPr>
        <p:txBody>
          <a:bodyPr>
            <a:normAutofit/>
          </a:bodyPr>
          <a:lstStyle/>
          <a:p>
            <a:r>
              <a:rPr lang="en-US" sz="3600" b="1" cap="none" dirty="0">
                <a:latin typeface="Comic Sans MS" panose="030F0902030302020204" pitchFamily="66" charset="0"/>
              </a:rPr>
              <a:t>Take </a:t>
            </a:r>
            <a:r>
              <a:rPr lang="en-US" sz="3600" b="1" dirty="0">
                <a:latin typeface="Comic Sans MS" panose="030F0902030302020204" pitchFamily="66" charset="0"/>
              </a:rPr>
              <a:t>5</a:t>
            </a:r>
          </a:p>
        </p:txBody>
      </p:sp>
      <p:pic>
        <p:nvPicPr>
          <p:cNvPr id="10" name="Picture 9" descr="A cup of coffee&#10;&#10;Description automatically generated with medium confidence">
            <a:extLst>
              <a:ext uri="{FF2B5EF4-FFF2-40B4-BE49-F238E27FC236}">
                <a16:creationId xmlns:a16="http://schemas.microsoft.com/office/drawing/2014/main" id="{07C5E5AE-9044-00DD-84B8-BD996BC8676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0128" t="3061" b="-1375"/>
          <a:stretch/>
        </p:blipFill>
        <p:spPr>
          <a:xfrm>
            <a:off x="4572000" y="1"/>
            <a:ext cx="4572000" cy="5250305"/>
          </a:xfrm>
          <a:prstGeom prst="rect">
            <a:avLst/>
          </a:prstGeom>
        </p:spPr>
      </p:pic>
      <p:sp>
        <p:nvSpPr>
          <p:cNvPr id="3" name="TextBox 2">
            <a:extLst>
              <a:ext uri="{FF2B5EF4-FFF2-40B4-BE49-F238E27FC236}">
                <a16:creationId xmlns:a16="http://schemas.microsoft.com/office/drawing/2014/main" id="{5A423689-63EB-677A-8E01-08202E4D1972}"/>
              </a:ext>
            </a:extLst>
          </p:cNvPr>
          <p:cNvSpPr txBox="1"/>
          <p:nvPr/>
        </p:nvSpPr>
        <p:spPr>
          <a:xfrm>
            <a:off x="8501743" y="4820920"/>
            <a:ext cx="557198" cy="246221"/>
          </a:xfrm>
          <a:prstGeom prst="rect">
            <a:avLst/>
          </a:prstGeom>
          <a:noFill/>
        </p:spPr>
        <p:txBody>
          <a:bodyPr wrap="square" rtlCol="0">
            <a:spAutoFit/>
          </a:bodyPr>
          <a:lstStyle/>
          <a:p>
            <a:pPr algn="r"/>
            <a:fld id="{3C2C27F4-FF13-054B-8429-C7D64616B0EA}" type="slidenum">
              <a:rPr lang="en-US" sz="1000" smtClean="0">
                <a:latin typeface="Comic Sans MS" panose="030F0902030302020204" pitchFamily="66" charset="0"/>
              </a:rPr>
              <a:pPr algn="r"/>
              <a:t>33</a:t>
            </a:fld>
            <a:endParaRPr lang="en-US" sz="1000" dirty="0">
              <a:latin typeface="Comic Sans MS" panose="030F0902030302020204" pitchFamily="66" charset="0"/>
            </a:endParaRPr>
          </a:p>
        </p:txBody>
      </p:sp>
    </p:spTree>
    <p:extLst>
      <p:ext uri="{BB962C8B-B14F-4D97-AF65-F5344CB8AC3E}">
        <p14:creationId xmlns:p14="http://schemas.microsoft.com/office/powerpoint/2010/main" val="20289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B779545-7942-31EF-CBF5-7D6E5E16C0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0" y="0"/>
            <a:ext cx="4571999" cy="5143500"/>
          </a:xfrm>
          <a:prstGeom prst="rect">
            <a:avLst/>
          </a:prstGeom>
        </p:spPr>
      </p:pic>
      <p:sp>
        <p:nvSpPr>
          <p:cNvPr id="4" name="TextBox 3">
            <a:extLst>
              <a:ext uri="{FF2B5EF4-FFF2-40B4-BE49-F238E27FC236}">
                <a16:creationId xmlns:a16="http://schemas.microsoft.com/office/drawing/2014/main" id="{0B26FC08-6149-D54B-E8DB-E75AA6538A80}"/>
              </a:ext>
            </a:extLst>
          </p:cNvPr>
          <p:cNvSpPr txBox="1"/>
          <p:nvPr/>
        </p:nvSpPr>
        <p:spPr>
          <a:xfrm>
            <a:off x="714375" y="5143500"/>
            <a:ext cx="7715250" cy="230832"/>
          </a:xfrm>
          <a:prstGeom prst="rect">
            <a:avLst/>
          </a:prstGeom>
          <a:noFill/>
        </p:spPr>
        <p:txBody>
          <a:bodyPr wrap="square" rtlCol="0">
            <a:spAutoFit/>
          </a:bodyPr>
          <a:lstStyle/>
          <a:p>
            <a:r>
              <a:rPr lang="en-US" sz="900">
                <a:hlinkClick r:id="rId4" tooltip="https://tekhdecoded.com/social-media-marketing-trends-to-watch-out-for-in-2020/"/>
              </a:rPr>
              <a:t>This Photo</a:t>
            </a:r>
            <a:r>
              <a:rPr lang="en-US" sz="900"/>
              <a:t> by Unknown Author is licensed under </a:t>
            </a:r>
            <a:r>
              <a:rPr lang="en-US" sz="900">
                <a:hlinkClick r:id="rId5" tooltip="https://creativecommons.org/licenses/by-nc-sa/3.0/"/>
              </a:rPr>
              <a:t>CC BY-SA-NC</a:t>
            </a:r>
            <a:endParaRPr lang="en-US" sz="900"/>
          </a:p>
        </p:txBody>
      </p:sp>
      <p:sp>
        <p:nvSpPr>
          <p:cNvPr id="5" name="TextBox 4">
            <a:extLst>
              <a:ext uri="{FF2B5EF4-FFF2-40B4-BE49-F238E27FC236}">
                <a16:creationId xmlns:a16="http://schemas.microsoft.com/office/drawing/2014/main" id="{12126C34-A6BE-DDC7-D4DA-53301D1B4DCC}"/>
              </a:ext>
            </a:extLst>
          </p:cNvPr>
          <p:cNvSpPr txBox="1"/>
          <p:nvPr/>
        </p:nvSpPr>
        <p:spPr>
          <a:xfrm>
            <a:off x="1" y="2279362"/>
            <a:ext cx="4571999" cy="646331"/>
          </a:xfrm>
          <a:prstGeom prst="rect">
            <a:avLst/>
          </a:prstGeom>
          <a:noFill/>
        </p:spPr>
        <p:txBody>
          <a:bodyPr wrap="square" rtlCol="0">
            <a:spAutoFit/>
          </a:bodyPr>
          <a:lstStyle/>
          <a:p>
            <a:pPr algn="ctr"/>
            <a:r>
              <a:rPr lang="en-US" sz="3600" b="1" dirty="0">
                <a:latin typeface="Comic Sans MS" panose="030F0902030302020204" pitchFamily="66" charset="0"/>
              </a:rPr>
              <a:t>Influencers</a:t>
            </a:r>
          </a:p>
        </p:txBody>
      </p:sp>
      <p:sp>
        <p:nvSpPr>
          <p:cNvPr id="2" name="TextBox 1">
            <a:extLst>
              <a:ext uri="{FF2B5EF4-FFF2-40B4-BE49-F238E27FC236}">
                <a16:creationId xmlns:a16="http://schemas.microsoft.com/office/drawing/2014/main" id="{80FF21CB-3617-363E-7B7E-F94FAC106670}"/>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a:latin typeface="Comic Sans MS" panose="030F0902030302020204" pitchFamily="66" charset="0"/>
              </a:rPr>
              <a:pPr algn="r"/>
              <a:t>34</a:t>
            </a:fld>
            <a:endParaRPr lang="en-US" sz="1000" dirty="0">
              <a:solidFill>
                <a:schemeClr val="bg1"/>
              </a:solidFill>
              <a:latin typeface="Comic Sans MS" panose="030F0902030302020204" pitchFamily="66" charset="0"/>
            </a:endParaRPr>
          </a:p>
        </p:txBody>
      </p:sp>
    </p:spTree>
    <p:extLst>
      <p:ext uri="{BB962C8B-B14F-4D97-AF65-F5344CB8AC3E}">
        <p14:creationId xmlns:p14="http://schemas.microsoft.com/office/powerpoint/2010/main" val="424964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0B4C-F7BA-6FAB-0FA7-5AA2FE29BA5B}"/>
              </a:ext>
            </a:extLst>
          </p:cNvPr>
          <p:cNvSpPr>
            <a:spLocks noGrp="1"/>
          </p:cNvSpPr>
          <p:nvPr>
            <p:ph type="title"/>
          </p:nvPr>
        </p:nvSpPr>
        <p:spPr>
          <a:xfrm>
            <a:off x="343050" y="1664221"/>
            <a:ext cx="4045200" cy="1482300"/>
          </a:xfrm>
          <a:noFill/>
          <a:ln>
            <a:noFill/>
          </a:ln>
        </p:spPr>
        <p:txBody>
          <a:bodyPr wrap="square" anchor="b">
            <a:noAutofit/>
          </a:bodyPr>
          <a:lstStyle/>
          <a:p>
            <a:pPr>
              <a:lnSpc>
                <a:spcPct val="90000"/>
              </a:lnSpc>
            </a:pPr>
            <a:r>
              <a:rPr lang="en-US" sz="3600" b="1" cap="none" dirty="0">
                <a:solidFill>
                  <a:schemeClr val="tx1"/>
                </a:solidFill>
                <a:latin typeface="Comic Sans MS" panose="030F0902030302020204" pitchFamily="66" charset="0"/>
              </a:rPr>
              <a:t>Every grief</a:t>
            </a:r>
            <a:br>
              <a:rPr lang="en-US" sz="3600" b="1" cap="none" dirty="0">
                <a:solidFill>
                  <a:schemeClr val="tx1"/>
                </a:solidFill>
                <a:latin typeface="Comic Sans MS" panose="030F0902030302020204" pitchFamily="66" charset="0"/>
              </a:rPr>
            </a:br>
            <a:r>
              <a:rPr lang="en-US" sz="3600" b="1" cap="none" dirty="0">
                <a:solidFill>
                  <a:schemeClr val="tx1"/>
                </a:solidFill>
                <a:latin typeface="Comic Sans MS" panose="030F0902030302020204" pitchFamily="66" charset="0"/>
              </a:rPr>
              <a:t>is unique</a:t>
            </a:r>
          </a:p>
        </p:txBody>
      </p:sp>
      <p:sp>
        <p:nvSpPr>
          <p:cNvPr id="5" name="Text Placeholder 4">
            <a:extLst>
              <a:ext uri="{FF2B5EF4-FFF2-40B4-BE49-F238E27FC236}">
                <a16:creationId xmlns:a16="http://schemas.microsoft.com/office/drawing/2014/main" id="{E3705C95-C268-5339-B114-B5B405B4E397}"/>
              </a:ext>
            </a:extLst>
          </p:cNvPr>
          <p:cNvSpPr>
            <a:spLocks noGrp="1"/>
          </p:cNvSpPr>
          <p:nvPr>
            <p:ph type="body" idx="2"/>
          </p:nvPr>
        </p:nvSpPr>
        <p:spPr/>
        <p:txBody>
          <a:bodyPr/>
          <a:lstStyle/>
          <a:p>
            <a:endParaRPr lang="en-US"/>
          </a:p>
        </p:txBody>
      </p:sp>
      <p:pic>
        <p:nvPicPr>
          <p:cNvPr id="6" name="Picture 5">
            <a:extLst>
              <a:ext uri="{FF2B5EF4-FFF2-40B4-BE49-F238E27FC236}">
                <a16:creationId xmlns:a16="http://schemas.microsoft.com/office/drawing/2014/main" id="{495E7A29-D38E-139A-9D06-9A823D4DD644}"/>
              </a:ext>
            </a:extLst>
          </p:cNvPr>
          <p:cNvPicPr>
            <a:picLocks noChangeAspect="1"/>
          </p:cNvPicPr>
          <p:nvPr/>
        </p:nvPicPr>
        <p:blipFill>
          <a:blip r:embed="rId3"/>
          <a:stretch>
            <a:fillRect/>
          </a:stretch>
        </p:blipFill>
        <p:spPr>
          <a:xfrm>
            <a:off x="4540650" y="55721"/>
            <a:ext cx="4572000" cy="5143500"/>
          </a:xfrm>
          <a:prstGeom prst="rect">
            <a:avLst/>
          </a:prstGeom>
          <a:noFill/>
          <a:ln>
            <a:solidFill>
              <a:schemeClr val="tx1"/>
            </a:solidFill>
          </a:ln>
        </p:spPr>
      </p:pic>
      <p:sp>
        <p:nvSpPr>
          <p:cNvPr id="4" name="TextBox 3">
            <a:extLst>
              <a:ext uri="{FF2B5EF4-FFF2-40B4-BE49-F238E27FC236}">
                <a16:creationId xmlns:a16="http://schemas.microsoft.com/office/drawing/2014/main" id="{F1F28C0D-4AB3-0411-D998-2E7E0C4A3970}"/>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smtClean="0">
                <a:solidFill>
                  <a:schemeClr val="bg1"/>
                </a:solidFill>
                <a:latin typeface="Comic Sans MS" panose="030F0902030302020204" pitchFamily="66" charset="0"/>
              </a:rPr>
              <a:pPr algn="r"/>
              <a:t>35</a:t>
            </a:fld>
            <a:endParaRPr lang="en-US" sz="1000" dirty="0">
              <a:solidFill>
                <a:schemeClr val="bg1"/>
              </a:solidFill>
              <a:latin typeface="Comic Sans MS" panose="030F0902030302020204" pitchFamily="66" charset="0"/>
            </a:endParaRPr>
          </a:p>
        </p:txBody>
      </p:sp>
      <p:sp>
        <p:nvSpPr>
          <p:cNvPr id="7" name="TextBox 6">
            <a:extLst>
              <a:ext uri="{FF2B5EF4-FFF2-40B4-BE49-F238E27FC236}">
                <a16:creationId xmlns:a16="http://schemas.microsoft.com/office/drawing/2014/main" id="{2C594E58-1298-D207-DB15-6ED2C0874CF7}"/>
              </a:ext>
            </a:extLst>
          </p:cNvPr>
          <p:cNvSpPr txBox="1"/>
          <p:nvPr/>
        </p:nvSpPr>
        <p:spPr>
          <a:xfrm>
            <a:off x="8501743" y="4800600"/>
            <a:ext cx="557198" cy="246221"/>
          </a:xfrm>
          <a:prstGeom prst="rect">
            <a:avLst/>
          </a:prstGeom>
          <a:noFill/>
        </p:spPr>
        <p:txBody>
          <a:bodyPr wrap="square" rtlCol="0">
            <a:spAutoFit/>
          </a:bodyPr>
          <a:lstStyle/>
          <a:p>
            <a:pPr algn="r"/>
            <a:fld id="{3C2C27F4-FF13-054B-8429-C7D64616B0EA}" type="slidenum">
              <a:rPr lang="en-US" sz="1000">
                <a:latin typeface="Comic Sans MS" panose="030F0902030302020204" pitchFamily="66" charset="0"/>
              </a:rPr>
              <a:pPr algn="r"/>
              <a:t>35</a:t>
            </a:fld>
            <a:endParaRPr lang="en-US" sz="1000" dirty="0">
              <a:solidFill>
                <a:schemeClr val="bg1"/>
              </a:solidFill>
              <a:latin typeface="Comic Sans MS" panose="030F0902030302020204" pitchFamily="66" charset="0"/>
            </a:endParaRPr>
          </a:p>
        </p:txBody>
      </p:sp>
    </p:spTree>
    <p:extLst>
      <p:ext uri="{BB962C8B-B14F-4D97-AF65-F5344CB8AC3E}">
        <p14:creationId xmlns:p14="http://schemas.microsoft.com/office/powerpoint/2010/main" val="11414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Custom 1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19364</TotalTime>
  <Words>3790</Words>
  <Application>Microsoft Macintosh PowerPoint</Application>
  <PresentationFormat>On-screen Show (16:9)</PresentationFormat>
  <Paragraphs>650</Paragraphs>
  <Slides>32</Slides>
  <Notes>32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Calibri</vt:lpstr>
      <vt:lpstr>Comic Sans MS</vt:lpstr>
      <vt:lpstr>Gill Sans MT</vt:lpstr>
      <vt:lpstr>Times New Roman</vt:lpstr>
      <vt:lpstr>Parcel</vt:lpstr>
      <vt:lpstr>Welcome to Grief Care </vt:lpstr>
      <vt:lpstr>PowerPoint Presentation</vt:lpstr>
      <vt:lpstr>Review of last week’s journal assignment . . .</vt:lpstr>
      <vt:lpstr>PowerPoint Presentation</vt:lpstr>
      <vt:lpstr>PowerPoint Presentation</vt:lpstr>
      <vt:lpstr>What to expect</vt:lpstr>
      <vt:lpstr>Take 5</vt:lpstr>
      <vt:lpstr>PowerPoint Presentation</vt:lpstr>
      <vt:lpstr>Every grief is unique</vt:lpstr>
      <vt:lpstr>PowerPoint Presentation</vt:lpstr>
      <vt:lpstr>So, what does this mean for you?</vt:lpstr>
      <vt:lpstr>PowerPoint Presentation</vt:lpstr>
      <vt:lpstr>  </vt:lpstr>
      <vt:lpstr>Grieving is not a work project with a timeline and a due date.</vt:lpstr>
      <vt:lpstr>Grieving is work—hard work.</vt:lpstr>
      <vt:lpstr>PowerPoint Presentation</vt:lpstr>
      <vt:lpstr>A grief ambush happens when . . .  </vt:lpstr>
      <vt:lpstr>Some helpful suggestions</vt:lpstr>
      <vt:lpstr>Some helpful suggestions</vt:lpstr>
      <vt:lpstr>Some helpful suggestions</vt:lpstr>
      <vt:lpstr>Some helpful thoughts</vt:lpstr>
      <vt:lpstr>PowerPoint Presentation</vt:lpstr>
      <vt:lpstr>Tears</vt:lpstr>
      <vt:lpstr> Tears are words the heart can’t express.     Author unknown, quoted by Terri Guillemets, www.quotegarden.com/crying    .</vt:lpstr>
      <vt:lpstr>Tears are anti-freeze for the soul.  Author unknown. </vt:lpstr>
      <vt:lpstr>PowerPoint Presentation</vt:lpstr>
      <vt:lpstr>PowerPoint Presentation</vt:lpstr>
      <vt:lpstr>PowerPoint Presentation</vt:lpstr>
      <vt:lpstr>PowerPoint Presentation</vt:lpstr>
      <vt:lpstr>Journal assignment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Grief Care</dc:title>
  <cp:lastModifiedBy>Ruth Whitt</cp:lastModifiedBy>
  <cp:revision>325</cp:revision>
  <cp:lastPrinted>2025-11-25T14:35:21Z</cp:lastPrinted>
  <dcterms:modified xsi:type="dcterms:W3CDTF">2025-11-25T14:50:09Z</dcterms:modified>
</cp:coreProperties>
</file>