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59" strictFirstAndLastChars="0" saveSubsetFonts="1" autoCompressPictures="0">
  <p:sldMasterIdLst>
    <p:sldMasterId id="2147483659" r:id="rId1"/>
  </p:sldMasterIdLst>
  <p:notesMasterIdLst>
    <p:notesMasterId r:id="rId30"/>
  </p:notesMasterIdLst>
  <p:handoutMasterIdLst>
    <p:handoutMasterId r:id="rId31"/>
  </p:handoutMasterIdLst>
  <p:sldIdLst>
    <p:sldId id="256" r:id="rId2"/>
    <p:sldId id="366" r:id="rId3"/>
    <p:sldId id="391" r:id="rId4"/>
    <p:sldId id="388" r:id="rId5"/>
    <p:sldId id="297" r:id="rId6"/>
    <p:sldId id="294" r:id="rId7"/>
    <p:sldId id="298" r:id="rId8"/>
    <p:sldId id="300" r:id="rId9"/>
    <p:sldId id="405" r:id="rId10"/>
    <p:sldId id="289" r:id="rId11"/>
    <p:sldId id="321" r:id="rId12"/>
    <p:sldId id="322" r:id="rId13"/>
    <p:sldId id="400" r:id="rId14"/>
    <p:sldId id="323" r:id="rId15"/>
    <p:sldId id="361" r:id="rId16"/>
    <p:sldId id="318" r:id="rId17"/>
    <p:sldId id="319" r:id="rId18"/>
    <p:sldId id="402" r:id="rId19"/>
    <p:sldId id="403" r:id="rId20"/>
    <p:sldId id="404" r:id="rId21"/>
    <p:sldId id="396" r:id="rId22"/>
    <p:sldId id="390" r:id="rId23"/>
    <p:sldId id="346" r:id="rId24"/>
    <p:sldId id="397" r:id="rId25"/>
    <p:sldId id="398" r:id="rId26"/>
    <p:sldId id="313" r:id="rId27"/>
    <p:sldId id="389" r:id="rId28"/>
    <p:sldId id="406"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6"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2FF"/>
    <a:srgbClr val="FEFE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49068"/>
    <p:restoredTop sz="86232"/>
  </p:normalViewPr>
  <p:slideViewPr>
    <p:cSldViewPr snapToGrid="0">
      <p:cViewPr varScale="1">
        <p:scale>
          <a:sx n="66" d="100"/>
          <a:sy n="66" d="100"/>
        </p:scale>
        <p:origin x="192" y="368"/>
      </p:cViewPr>
      <p:guideLst>
        <p:guide orient="horz" pos="1646"/>
        <p:guide pos="2880"/>
      </p:guideLst>
    </p:cSldViewPr>
  </p:slideViewPr>
  <p:outlineViewPr>
    <p:cViewPr>
      <p:scale>
        <a:sx n="33" d="100"/>
        <a:sy n="33" d="100"/>
      </p:scale>
      <p:origin x="0" y="-1752"/>
    </p:cViewPr>
  </p:outlineViewPr>
  <p:notesTextViewPr>
    <p:cViewPr>
      <p:scale>
        <a:sx n="1" d="1"/>
        <a:sy n="1" d="1"/>
      </p:scale>
      <p:origin x="0" y="0"/>
    </p:cViewPr>
  </p:notesTextViewPr>
  <p:sorterViewPr>
    <p:cViewPr>
      <p:scale>
        <a:sx n="1" d="1"/>
        <a:sy n="1" d="1"/>
      </p:scale>
      <p:origin x="0" y="0"/>
    </p:cViewPr>
  </p:sorterViewPr>
  <p:notesViewPr>
    <p:cSldViewPr snapToGrid="0">
      <p:cViewPr>
        <p:scale>
          <a:sx n="128" d="100"/>
          <a:sy n="128" d="100"/>
        </p:scale>
        <p:origin x="1240" y="1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BFEA093-2BDA-A6B9-340E-DECE3C51D2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10E169-F482-584D-B051-5F5C59728928}" type="slidenum">
              <a:rPr lang="en-US" smtClean="0"/>
              <a:t>‹#›</a:t>
            </a:fld>
            <a:endParaRPr lang="en-US"/>
          </a:p>
        </p:txBody>
      </p:sp>
      <p:sp>
        <p:nvSpPr>
          <p:cNvPr id="6" name="Header Placeholder 5">
            <a:extLst>
              <a:ext uri="{FF2B5EF4-FFF2-40B4-BE49-F238E27FC236}">
                <a16:creationId xmlns:a16="http://schemas.microsoft.com/office/drawing/2014/main" id="{65D9F22B-3183-13D0-B46C-FC32E088B1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53610397"/>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44006" y="778747"/>
            <a:ext cx="2884994" cy="1622809"/>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544006" y="2886388"/>
            <a:ext cx="5756310" cy="567480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
        <p:nvSpPr>
          <p:cNvPr id="2" name="Footer Placeholder 1">
            <a:extLst>
              <a:ext uri="{FF2B5EF4-FFF2-40B4-BE49-F238E27FC236}">
                <a16:creationId xmlns:a16="http://schemas.microsoft.com/office/drawing/2014/main" id="{4AF76844-3CB3-4F58-7E1E-7B05BA6ABDB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9D2EC5B-3961-C9C5-9269-3EBDDBAA799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8684-1772-A746-856D-BDB114050474}" type="slidenum">
              <a:rPr lang="en-US" smtClean="0"/>
              <a:t>‹#›</a:t>
            </a:fld>
            <a:endParaRPr lang="en-US"/>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hristianitytoday.com/2012/07/"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faithgateway.com/blogs/Christian-books/when-we-as-why-god-wh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574675" y="269875"/>
            <a:ext cx="2854325" cy="16049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574675" y="1874838"/>
            <a:ext cx="5725641" cy="582804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sz="1200" b="1" dirty="0"/>
          </a:p>
          <a:p>
            <a:pPr marL="0" lvl="0" indent="0" algn="l" rtl="0">
              <a:spcBef>
                <a:spcPts val="0"/>
              </a:spcBef>
              <a:spcAft>
                <a:spcPts val="0"/>
              </a:spcAft>
              <a:buNone/>
            </a:pPr>
            <a:r>
              <a:rPr lang="en-CA" sz="1200" b="1" i="1" u="sng" dirty="0"/>
              <a:t>Pre-meeting</a:t>
            </a:r>
          </a:p>
          <a:p>
            <a:pPr marL="171450" indent="-171450"/>
            <a:r>
              <a:rPr lang="en-CA" sz="1200" i="1" dirty="0"/>
              <a:t>Take tapestry.</a:t>
            </a:r>
          </a:p>
          <a:p>
            <a:pPr marL="171450" indent="-171450"/>
            <a:r>
              <a:rPr lang="en-CA" sz="1200" i="1" dirty="0"/>
              <a:t>Have this slide on screen before participants arrive.</a:t>
            </a:r>
          </a:p>
          <a:p>
            <a:pPr marL="171450" indent="-171450"/>
            <a:r>
              <a:rPr lang="en-CA" sz="1200" i="1" dirty="0"/>
              <a:t>Play background music until meeting starts.</a:t>
            </a:r>
          </a:p>
        </p:txBody>
      </p:sp>
      <p:sp>
        <p:nvSpPr>
          <p:cNvPr id="2" name="Slide Number Placeholder 1">
            <a:extLst>
              <a:ext uri="{FF2B5EF4-FFF2-40B4-BE49-F238E27FC236}">
                <a16:creationId xmlns:a16="http://schemas.microsoft.com/office/drawing/2014/main" id="{A145B659-8A0C-EE9D-6C69-1450786BE6AA}"/>
              </a:ext>
            </a:extLst>
          </p:cNvPr>
          <p:cNvSpPr>
            <a:spLocks noGrp="1"/>
          </p:cNvSpPr>
          <p:nvPr>
            <p:ph type="sldNum" sz="quarter" idx="5"/>
          </p:nvPr>
        </p:nvSpPr>
        <p:spPr/>
        <p:txBody>
          <a:bodyPr/>
          <a:lstStyle/>
          <a:p>
            <a:r>
              <a:rPr lang="en-US" dirty="0"/>
              <a:t>59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71463"/>
            <a:ext cx="2860675" cy="1609725"/>
          </a:xfrm>
        </p:spPr>
      </p:sp>
      <p:sp>
        <p:nvSpPr>
          <p:cNvPr id="3" name="Notes Placeholder 2"/>
          <p:cNvSpPr>
            <a:spLocks noGrp="1"/>
          </p:cNvSpPr>
          <p:nvPr>
            <p:ph type="body" idx="1"/>
          </p:nvPr>
        </p:nvSpPr>
        <p:spPr>
          <a:xfrm>
            <a:off x="557177" y="1878014"/>
            <a:ext cx="5756310" cy="6690800"/>
          </a:xfrm>
        </p:spPr>
        <p:txBody>
          <a:bodyPr/>
          <a:lstStyle/>
          <a:p>
            <a:pPr marL="15875" indent="0">
              <a:buNone/>
            </a:pPr>
            <a:r>
              <a:rPr lang="en-CA" sz="1200" b="1" dirty="0"/>
              <a:t>1 minute</a:t>
            </a:r>
          </a:p>
          <a:p>
            <a:pPr marL="15875" indent="0">
              <a:buNone/>
            </a:pPr>
            <a:endParaRPr lang="en-CA" sz="1200" dirty="0"/>
          </a:p>
          <a:p>
            <a:pPr marL="15875" indent="0">
              <a:buNone/>
            </a:pPr>
            <a:r>
              <a:rPr lang="en-CA" sz="1200" dirty="0"/>
              <a:t>Authors Mitchell and Anderson write that </a:t>
            </a:r>
            <a:r>
              <a:rPr lang="en-CA" sz="1200" i="1" dirty="0"/>
              <a:t>the mystery of loss is part of the pain of grief</a:t>
            </a:r>
            <a:r>
              <a:rPr lang="en-CA" sz="1200" dirty="0"/>
              <a:t>.</a:t>
            </a:r>
            <a:r>
              <a:rPr lang="en-CA" sz="1200" baseline="30000" dirty="0"/>
              <a:t>20</a:t>
            </a:r>
            <a:r>
              <a:rPr lang="en-CA" sz="1200" i="1" dirty="0"/>
              <a:t> </a:t>
            </a:r>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0">
              <a:buNone/>
            </a:pPr>
            <a:endParaRPr lang="en-CA" sz="1200" i="1" dirty="0"/>
          </a:p>
          <a:p>
            <a:pPr marL="15875" indent="166688">
              <a:buNone/>
            </a:pPr>
            <a:r>
              <a:rPr lang="en-CA" baseline="30000" dirty="0"/>
              <a:t>20 </a:t>
            </a:r>
            <a:r>
              <a:rPr lang="en-CA" dirty="0"/>
              <a:t>Kenneth R. Mitchell and Herbert Anderson, </a:t>
            </a:r>
            <a:r>
              <a:rPr lang="en-CA" i="1" dirty="0"/>
              <a:t>All Our Losses; All Our Griefs. (</a:t>
            </a:r>
            <a:r>
              <a:rPr lang="en-CA" dirty="0"/>
              <a:t>Philadelphia: The Westminster Press, 1983), 79.</a:t>
            </a:r>
            <a:endParaRPr lang="en-CA" i="1" dirty="0"/>
          </a:p>
        </p:txBody>
      </p:sp>
      <p:sp>
        <p:nvSpPr>
          <p:cNvPr id="4" name="Slide Number Placeholder 3">
            <a:extLst>
              <a:ext uri="{FF2B5EF4-FFF2-40B4-BE49-F238E27FC236}">
                <a16:creationId xmlns:a16="http://schemas.microsoft.com/office/drawing/2014/main" id="{7EF78626-A03E-2210-740C-AE6D54037EF5}"/>
              </a:ext>
            </a:extLst>
          </p:cNvPr>
          <p:cNvSpPr>
            <a:spLocks noGrp="1"/>
          </p:cNvSpPr>
          <p:nvPr>
            <p:ph type="sldNum" sz="quarter" idx="5"/>
          </p:nvPr>
        </p:nvSpPr>
        <p:spPr/>
        <p:txBody>
          <a:bodyPr/>
          <a:lstStyle/>
          <a:p>
            <a:fld id="{7FB68684-1772-A746-856D-BDB114050474}" type="slidenum">
              <a:rPr lang="en-US" smtClean="0"/>
              <a:t>68</a:t>
            </a:fld>
            <a:endParaRPr lang="en-US"/>
          </a:p>
        </p:txBody>
      </p:sp>
    </p:spTree>
    <p:extLst>
      <p:ext uri="{BB962C8B-B14F-4D97-AF65-F5344CB8AC3E}">
        <p14:creationId xmlns:p14="http://schemas.microsoft.com/office/powerpoint/2010/main" val="152738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74638"/>
            <a:ext cx="2860675" cy="1609725"/>
          </a:xfrm>
        </p:spPr>
      </p:sp>
      <p:sp>
        <p:nvSpPr>
          <p:cNvPr id="3" name="Notes Placeholder 2"/>
          <p:cNvSpPr>
            <a:spLocks noGrp="1"/>
          </p:cNvSpPr>
          <p:nvPr>
            <p:ph type="body" idx="1"/>
          </p:nvPr>
        </p:nvSpPr>
        <p:spPr>
          <a:xfrm>
            <a:off x="568325" y="1884363"/>
            <a:ext cx="5756310" cy="6662327"/>
          </a:xfrm>
        </p:spPr>
        <p:txBody>
          <a:bodyPr/>
          <a:lstStyle/>
          <a:p>
            <a:pPr marL="0" indent="0">
              <a:buNone/>
            </a:pPr>
            <a:r>
              <a:rPr lang="en-CA" sz="1200" b="1" dirty="0"/>
              <a:t>~ 2 minutes</a:t>
            </a:r>
          </a:p>
          <a:p>
            <a:pPr marL="0" indent="0">
              <a:buNone/>
            </a:pPr>
            <a:endParaRPr lang="en-CA" sz="1200" b="1" dirty="0"/>
          </a:p>
          <a:p>
            <a:pPr marL="0" indent="0">
              <a:buNone/>
            </a:pPr>
            <a:r>
              <a:rPr lang="en-CA" sz="1200" b="1" u="sng" dirty="0"/>
              <a:t>Assumptions about</a:t>
            </a:r>
            <a:r>
              <a:rPr lang="en-CA" sz="1200" u="sng" dirty="0"/>
              <a:t> </a:t>
            </a:r>
            <a:r>
              <a:rPr lang="en-CA" sz="1200" b="1" u="sng" dirty="0"/>
              <a:t>ourselves</a:t>
            </a:r>
            <a:endParaRPr lang="en-CA" sz="1200" u="sng" dirty="0"/>
          </a:p>
          <a:p>
            <a:pPr marL="179388" lvl="0" indent="-179388"/>
            <a:r>
              <a:rPr lang="en-CA" sz="1200" dirty="0"/>
              <a:t>We live with the illusion that we are “the master of our fate, the captain of our soul” as Henley wrote in his poem </a:t>
            </a:r>
            <a:r>
              <a:rPr lang="en-CA" sz="1200" i="1" dirty="0"/>
              <a:t>Invictus.</a:t>
            </a:r>
            <a:r>
              <a:rPr lang="en-CA" sz="1200" dirty="0"/>
              <a:t> I believe that there is much that we can and do control by our life choices, but sometimes, regardless of good and wise choices, life seems unfair.</a:t>
            </a:r>
          </a:p>
          <a:p>
            <a:pPr marL="179388" lvl="0" indent="-179388">
              <a:buNone/>
            </a:pPr>
            <a:endParaRPr lang="en-CA" sz="1200" dirty="0"/>
          </a:p>
          <a:p>
            <a:pPr marL="179388" lvl="0" indent="-179388"/>
            <a:r>
              <a:rPr lang="en-CA" sz="1200" dirty="0"/>
              <a:t>David Jeremiah writes that “most of us live under the illusion of invulnerability . . . controlling our own destiny. We determine our own fate (or perceive we’re doing so) by acting and taking things into our own hands. We feel we’ve got it all figured out, and everything under control . . .”</a:t>
            </a:r>
            <a:r>
              <a:rPr lang="en-CA" sz="1200" baseline="30000" dirty="0"/>
              <a:t>21</a:t>
            </a:r>
            <a:endParaRPr lang="en-CA" sz="12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182563">
              <a:buNone/>
            </a:pPr>
            <a:r>
              <a:rPr lang="en-US" baseline="30000" dirty="0"/>
              <a:t>21</a:t>
            </a:r>
            <a:r>
              <a:rPr lang="en-US" dirty="0"/>
              <a:t> </a:t>
            </a:r>
            <a:r>
              <a:rPr lang="en-CA" dirty="0"/>
              <a:t>David Jeremiah, </a:t>
            </a:r>
            <a:r>
              <a:rPr lang="en-CA" i="1" dirty="0"/>
              <a:t>Shelter in God</a:t>
            </a:r>
            <a:r>
              <a:rPr lang="en-CA" dirty="0"/>
              <a:t>. (Nashville: Thomas Nelson, 2020), 34.</a:t>
            </a:r>
          </a:p>
          <a:p>
            <a:pPr marL="0" indent="0">
              <a:buNone/>
            </a:pPr>
            <a:endParaRPr lang="en-US" baseline="30000" dirty="0"/>
          </a:p>
        </p:txBody>
      </p:sp>
      <p:sp>
        <p:nvSpPr>
          <p:cNvPr id="4" name="Slide Number Placeholder 3">
            <a:extLst>
              <a:ext uri="{FF2B5EF4-FFF2-40B4-BE49-F238E27FC236}">
                <a16:creationId xmlns:a16="http://schemas.microsoft.com/office/drawing/2014/main" id="{A32FE611-B925-164D-0139-2FADF732204B}"/>
              </a:ext>
            </a:extLst>
          </p:cNvPr>
          <p:cNvSpPr>
            <a:spLocks noGrp="1"/>
          </p:cNvSpPr>
          <p:nvPr>
            <p:ph type="sldNum" sz="quarter" idx="5"/>
          </p:nvPr>
        </p:nvSpPr>
        <p:spPr/>
        <p:txBody>
          <a:bodyPr/>
          <a:lstStyle/>
          <a:p>
            <a:fld id="{7FB68684-1772-A746-856D-BDB114050474}" type="slidenum">
              <a:rPr lang="en-US" smtClean="0"/>
              <a:t>69</a:t>
            </a:fld>
            <a:endParaRPr lang="en-US"/>
          </a:p>
        </p:txBody>
      </p:sp>
    </p:spTree>
    <p:extLst>
      <p:ext uri="{BB962C8B-B14F-4D97-AF65-F5344CB8AC3E}">
        <p14:creationId xmlns:p14="http://schemas.microsoft.com/office/powerpoint/2010/main" val="1576735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74638"/>
            <a:ext cx="2860675" cy="1609725"/>
          </a:xfrm>
        </p:spPr>
      </p:sp>
      <p:sp>
        <p:nvSpPr>
          <p:cNvPr id="3" name="Notes Placeholder 2"/>
          <p:cNvSpPr>
            <a:spLocks noGrp="1"/>
          </p:cNvSpPr>
          <p:nvPr>
            <p:ph type="body" idx="1"/>
          </p:nvPr>
        </p:nvSpPr>
        <p:spPr>
          <a:xfrm>
            <a:off x="550863" y="1884364"/>
            <a:ext cx="5756310" cy="6677076"/>
          </a:xfrm>
        </p:spPr>
        <p:txBody>
          <a:bodyPr/>
          <a:lstStyle/>
          <a:p>
            <a:pPr marL="9525" indent="0">
              <a:buNone/>
            </a:pPr>
            <a:r>
              <a:rPr lang="en-CA" sz="1200" b="1" dirty="0"/>
              <a:t>~ 3 minutes</a:t>
            </a:r>
          </a:p>
          <a:p>
            <a:pPr marL="9525" indent="0">
              <a:buNone/>
            </a:pPr>
            <a:endParaRPr lang="en-CA" sz="1200" b="1" dirty="0"/>
          </a:p>
          <a:p>
            <a:pPr marL="9525" indent="0">
              <a:buNone/>
            </a:pPr>
            <a:r>
              <a:rPr lang="en-CA" sz="1200" b="1" u="sng" dirty="0"/>
              <a:t>Assumptions about life in general</a:t>
            </a:r>
            <a:endParaRPr lang="en-CA" sz="1200" u="sng" dirty="0"/>
          </a:p>
          <a:p>
            <a:pPr marL="179388" lvl="0" indent="-174625"/>
            <a:r>
              <a:rPr lang="en-CA" sz="1200" dirty="0"/>
              <a:t>We live as if we believe death won’t happen to us––at least not until we’re much, much older––but even then, we think we’re not there yet. It’s not yet time. And this is normal  because we were born with eternity in our hearts,</a:t>
            </a:r>
            <a:r>
              <a:rPr lang="en-CA" sz="1200" baseline="30000" dirty="0"/>
              <a:t>22</a:t>
            </a:r>
            <a:r>
              <a:rPr lang="en-CA" sz="1200" dirty="0"/>
              <a:t> but with our finite minds we think of death as an end, not a beginning. In our Western, death-defying culture––death may be delayed through the advances of modern medicine. We don’t talk about it much; death is usually the last thing on our minds––until we are touched by it.</a:t>
            </a:r>
          </a:p>
          <a:p>
            <a:pPr marL="179388" indent="-174625"/>
            <a:endParaRPr lang="en-CA" sz="1200" dirty="0"/>
          </a:p>
          <a:p>
            <a:pPr marL="179388" indent="-174625"/>
            <a:r>
              <a:rPr lang="en-CA" sz="1200" dirty="0"/>
              <a:t>To quote David Jeremiah again, “The first thing a serious crisis does is burst [our] pleasant bubble [that we can control our lives]. Suddenly everything we’ve believed about life seems to be shattered. Our lives are in chaos just when everything seemed to be in such fine order.”</a:t>
            </a:r>
            <a:r>
              <a:rPr lang="en-CA" sz="1200" baseline="30000" dirty="0"/>
              <a:t>23</a:t>
            </a:r>
          </a:p>
          <a:p>
            <a:pPr marL="4763" indent="0">
              <a:buNone/>
            </a:pPr>
            <a:endParaRPr lang="en-CA" sz="1200" dirty="0"/>
          </a:p>
          <a:p>
            <a:pPr marL="179388" lvl="0" indent="-174625"/>
            <a:r>
              <a:rPr lang="en-CA" sz="1200" dirty="0"/>
              <a:t>We live with a sense of entitlement. </a:t>
            </a:r>
            <a:r>
              <a:rPr lang="en-CA" sz="1200" i="1" dirty="0"/>
              <a:t>If I’m a good person, I shouldn’t suffer.  </a:t>
            </a:r>
            <a:r>
              <a:rPr lang="en-CA" sz="1200" dirty="0"/>
              <a:t>People living in </a:t>
            </a:r>
            <a:r>
              <a:rPr lang="en-CA" sz="1200" u="sng" dirty="0"/>
              <a:t>developed</a:t>
            </a:r>
            <a:r>
              <a:rPr lang="en-CA" sz="1200" dirty="0"/>
              <a:t> countries “feel violated when life does not turn out [good] . . . when we get </a:t>
            </a:r>
            <a:r>
              <a:rPr lang="en-CA" sz="1200" i="1" dirty="0"/>
              <a:t>what we do not deserve </a:t>
            </a:r>
            <a:r>
              <a:rPr lang="en-CA" sz="1200" dirty="0"/>
              <a:t>and </a:t>
            </a:r>
            <a:r>
              <a:rPr lang="en-CA" sz="1200" i="1" dirty="0"/>
              <a:t>do not get what we feel we do deserv</a:t>
            </a:r>
            <a:r>
              <a:rPr lang="en-CA" sz="1200" dirty="0"/>
              <a:t>e.”</a:t>
            </a:r>
            <a:r>
              <a:rPr lang="en-CA" sz="1200" baseline="30000" dirty="0"/>
              <a:t>24</a:t>
            </a:r>
            <a:r>
              <a:rPr lang="en-CA" sz="1200" dirty="0"/>
              <a:t> But who are the privileged to say they deserve this or that? What have we done to merit the health and wealth that the </a:t>
            </a:r>
            <a:r>
              <a:rPr lang="en-CA" sz="1200" u="sng" dirty="0"/>
              <a:t>developing</a:t>
            </a:r>
            <a:r>
              <a:rPr lang="en-CA" sz="1200" dirty="0"/>
              <a:t> world lacks? Are we better? Are we more deserving?</a:t>
            </a:r>
          </a:p>
          <a:p>
            <a:pPr marL="179388" lvl="0" indent="-174625">
              <a:buNone/>
            </a:pPr>
            <a:endParaRPr lang="en-CA" sz="1200" dirty="0"/>
          </a:p>
          <a:p>
            <a:pPr marL="179388" lvl="0" indent="-174625"/>
            <a:r>
              <a:rPr lang="en-CA" sz="1200" dirty="0"/>
              <a:t>One writer has said that we </a:t>
            </a:r>
            <a:r>
              <a:rPr lang="en-CA" sz="1200" i="1" dirty="0"/>
              <a:t>do not know what will happen tomorrow, our life is like a vapor that appears for a little time and then vanishes away </a:t>
            </a:r>
            <a:r>
              <a:rPr lang="en-CA" sz="1200" dirty="0"/>
              <a:t>(James 4:14).</a:t>
            </a:r>
          </a:p>
          <a:p>
            <a:pPr marL="179388" lvl="0" indent="-174625">
              <a:buNone/>
            </a:pPr>
            <a:endParaRPr lang="en-CA" sz="1200" dirty="0"/>
          </a:p>
          <a:p>
            <a:pPr marL="179388" lvl="0" indent="-174625"/>
            <a:r>
              <a:rPr lang="en-CA" sz="1200" dirty="0"/>
              <a:t>An ancient writer examined life and concluded that life isn’t always fair (Ecclesiastes 3-6).</a:t>
            </a:r>
          </a:p>
          <a:p>
            <a:pPr marL="4763" lvl="0" indent="0">
              <a:buNone/>
            </a:pPr>
            <a:endParaRPr lang="en-CA" sz="1200" dirty="0"/>
          </a:p>
          <a:p>
            <a:pPr marL="4763" lvl="0" indent="0">
              <a:buNone/>
            </a:pPr>
            <a:endParaRPr lang="en-CA" sz="1200" dirty="0"/>
          </a:p>
          <a:p>
            <a:pPr marL="4763" lvl="0" indent="0">
              <a:buNone/>
            </a:pPr>
            <a:endParaRPr lang="en-CA" sz="1200" dirty="0"/>
          </a:p>
          <a:p>
            <a:pPr marL="11113" lvl="0" indent="171450"/>
            <a:endParaRPr lang="en-CA" dirty="0"/>
          </a:p>
          <a:p>
            <a:pPr marL="11113" lvl="0" indent="171450">
              <a:buNone/>
            </a:pPr>
            <a:r>
              <a:rPr lang="en-CA" baseline="30000" dirty="0"/>
              <a:t>22</a:t>
            </a:r>
            <a:r>
              <a:rPr lang="en-CA" dirty="0"/>
              <a:t> “</a:t>
            </a:r>
            <a:r>
              <a:rPr lang="en-CA" b="0" i="0" u="none" strike="noStrike" dirty="0">
                <a:solidFill>
                  <a:srgbClr val="000000"/>
                </a:solidFill>
                <a:effectLst/>
              </a:rPr>
              <a:t>He has made everything beautiful in its time. He has also set eternity in the human heart; yet no one can fathom what God has done from beginning to end” (Ecclesiastes 3:11, NIV).</a:t>
            </a:r>
          </a:p>
          <a:p>
            <a:pPr marL="11113" indent="171450">
              <a:buNone/>
            </a:pPr>
            <a:r>
              <a:rPr lang="en-CA" baseline="30000" dirty="0"/>
              <a:t>23 </a:t>
            </a:r>
            <a:r>
              <a:rPr lang="en-CA" dirty="0"/>
              <a:t>David Jeremiah, </a:t>
            </a:r>
            <a:r>
              <a:rPr lang="en-CA" i="1" dirty="0"/>
              <a:t>Shelter in God</a:t>
            </a:r>
            <a:r>
              <a:rPr lang="en-CA" dirty="0"/>
              <a:t>. (Nashville: Thomas Nelson, 2020), 34.</a:t>
            </a:r>
          </a:p>
          <a:p>
            <a:pPr marL="11113" indent="171450">
              <a:buNone/>
            </a:pPr>
            <a:r>
              <a:rPr lang="en-CA" baseline="30000" dirty="0"/>
              <a:t>24 </a:t>
            </a:r>
            <a:r>
              <a:rPr lang="en-CA" dirty="0"/>
              <a:t>Jeremiah, 124. </a:t>
            </a:r>
          </a:p>
        </p:txBody>
      </p:sp>
      <p:sp>
        <p:nvSpPr>
          <p:cNvPr id="4" name="Slide Number Placeholder 3">
            <a:extLst>
              <a:ext uri="{FF2B5EF4-FFF2-40B4-BE49-F238E27FC236}">
                <a16:creationId xmlns:a16="http://schemas.microsoft.com/office/drawing/2014/main" id="{FF4E6EEB-C966-81B1-B23B-A3CF7CF6B329}"/>
              </a:ext>
            </a:extLst>
          </p:cNvPr>
          <p:cNvSpPr>
            <a:spLocks noGrp="1"/>
          </p:cNvSpPr>
          <p:nvPr>
            <p:ph type="sldNum" sz="quarter" idx="5"/>
          </p:nvPr>
        </p:nvSpPr>
        <p:spPr/>
        <p:txBody>
          <a:bodyPr/>
          <a:lstStyle/>
          <a:p>
            <a:fld id="{7FB68684-1772-A746-856D-BDB114050474}" type="slidenum">
              <a:rPr lang="en-US" smtClean="0"/>
              <a:t>70</a:t>
            </a:fld>
            <a:endParaRPr lang="en-US"/>
          </a:p>
        </p:txBody>
      </p:sp>
    </p:spTree>
    <p:extLst>
      <p:ext uri="{BB962C8B-B14F-4D97-AF65-F5344CB8AC3E}">
        <p14:creationId xmlns:p14="http://schemas.microsoft.com/office/powerpoint/2010/main" val="2010843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508C9-8583-8FC8-63B4-55C637F1CD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F1D5E-0F65-D196-A578-C5E0EDF0ECEF}"/>
              </a:ext>
            </a:extLst>
          </p:cNvPr>
          <p:cNvSpPr>
            <a:spLocks noGrp="1" noRot="1" noChangeAspect="1"/>
          </p:cNvSpPr>
          <p:nvPr>
            <p:ph type="sldImg"/>
          </p:nvPr>
        </p:nvSpPr>
        <p:spPr>
          <a:xfrm>
            <a:off x="568325" y="257175"/>
            <a:ext cx="2860675" cy="1609725"/>
          </a:xfrm>
        </p:spPr>
      </p:sp>
      <p:sp>
        <p:nvSpPr>
          <p:cNvPr id="3" name="Notes Placeholder 2">
            <a:extLst>
              <a:ext uri="{FF2B5EF4-FFF2-40B4-BE49-F238E27FC236}">
                <a16:creationId xmlns:a16="http://schemas.microsoft.com/office/drawing/2014/main" id="{8FC02ABC-86CA-B405-A409-A6DE1D1D2CD5}"/>
              </a:ext>
            </a:extLst>
          </p:cNvPr>
          <p:cNvSpPr>
            <a:spLocks noGrp="1"/>
          </p:cNvSpPr>
          <p:nvPr>
            <p:ph type="body" idx="1"/>
          </p:nvPr>
        </p:nvSpPr>
        <p:spPr>
          <a:xfrm>
            <a:off x="568325" y="1866286"/>
            <a:ext cx="5795997" cy="6696689"/>
          </a:xfrm>
        </p:spPr>
        <p:txBody>
          <a:bodyPr/>
          <a:lstStyle/>
          <a:p>
            <a:pPr marL="0" indent="0">
              <a:buNone/>
            </a:pPr>
            <a:r>
              <a:rPr lang="en-CA" sz="1200" b="1" dirty="0"/>
              <a:t>~ 5 minutes</a:t>
            </a:r>
          </a:p>
          <a:p>
            <a:pPr marL="0" indent="0">
              <a:buNone/>
            </a:pPr>
            <a:endParaRPr lang="en-CA" sz="800" b="1" dirty="0"/>
          </a:p>
          <a:p>
            <a:pPr marL="0" indent="0">
              <a:buNone/>
            </a:pPr>
            <a:r>
              <a:rPr lang="en-CA" sz="1200" b="1" u="sng" dirty="0"/>
              <a:t>Assumptions about God</a:t>
            </a:r>
            <a:endParaRPr lang="en-CA" sz="1200" i="1" dirty="0"/>
          </a:p>
          <a:p>
            <a:pPr marL="0" indent="0">
              <a:buNone/>
            </a:pPr>
            <a:r>
              <a:rPr lang="en-CA" sz="1200" i="1" dirty="0"/>
              <a:t>If God is good, how can evil exist?</a:t>
            </a:r>
            <a:endParaRPr lang="en-CA" sz="1200" dirty="0"/>
          </a:p>
          <a:p>
            <a:pPr marL="179388" lvl="0" indent="-179388"/>
            <a:r>
              <a:rPr lang="en-CA" sz="1200" dirty="0"/>
              <a:t>The biblical account reveals that God is </a:t>
            </a:r>
            <a:r>
              <a:rPr lang="en-CA" sz="1200" b="1" i="1" dirty="0"/>
              <a:t>not</a:t>
            </a:r>
            <a:r>
              <a:rPr lang="en-CA" sz="1200" dirty="0"/>
              <a:t> the creator of evil and suffering. He created “a world where tragedy and suffering didn’t exist [Gen. 1:31]. God created mankind with a free will [not robots], and mankind chose to disobey, which resulted in suffering and evil entering the world.”</a:t>
            </a:r>
            <a:r>
              <a:rPr lang="en-CA" sz="1200" baseline="30000" dirty="0"/>
              <a:t>25</a:t>
            </a:r>
          </a:p>
          <a:p>
            <a:pPr marL="0" lvl="0" indent="0">
              <a:buNone/>
            </a:pPr>
            <a:endParaRPr lang="en-CA" sz="1000" dirty="0">
              <a:effectLst/>
            </a:endParaRPr>
          </a:p>
          <a:p>
            <a:pPr marL="179388" lvl="0" indent="-179388"/>
            <a:r>
              <a:rPr lang="en-CA" sz="1200" dirty="0"/>
              <a:t>Rabbi Harold Kushner addressed this assumption in his perennial classic, </a:t>
            </a:r>
            <a:r>
              <a:rPr lang="en-CA" sz="1200" i="1" dirty="0"/>
              <a:t>When Bad Things Happen to Good People</a:t>
            </a:r>
            <a:r>
              <a:rPr lang="en-CA" sz="1200" dirty="0"/>
              <a:t>. He wrote this: “Why . . . do bad things happen to good people? One reason is that our being human leaves us free to hurt each other, and God can’t stop us without taking away the freedom that makes us human. Human beings can cheat each other, rob each other, hurt each other, and God can only look down in pity and compassion at how little we have learned over the ages about how human beings should behave.”</a:t>
            </a:r>
            <a:r>
              <a:rPr lang="en-CA" sz="1200" baseline="30000" dirty="0"/>
              <a:t>26</a:t>
            </a:r>
          </a:p>
          <a:p>
            <a:pPr marL="0" lvl="0" indent="0">
              <a:buNone/>
            </a:pPr>
            <a:endParaRPr lang="en-CA" dirty="0"/>
          </a:p>
          <a:p>
            <a:pPr marL="182563" lvl="0" indent="0">
              <a:buNone/>
            </a:pPr>
            <a:r>
              <a:rPr lang="en-CA" sz="1200" dirty="0"/>
              <a:t>Kushner goes on to say,  “This line of reasoning helps me understand that monstrous eruption of evil we speak of as the Holocaust, the death of millions of innocent people at the hands of Adolf Hitler. When people ask, </a:t>
            </a:r>
            <a:r>
              <a:rPr lang="en-CA" sz="1200" i="1" dirty="0"/>
              <a:t>Where was God in Auschwitz? How could He have permitted the Nazis to kill so many innocent men, women, and children?</a:t>
            </a:r>
            <a:r>
              <a:rPr lang="en-CA" sz="1200" dirty="0"/>
              <a:t> [Kushner continues], my response is that </a:t>
            </a:r>
            <a:r>
              <a:rPr lang="en-CA" sz="1200" b="1" dirty="0"/>
              <a:t>it was not God who caused it. It was caused by human beings choosing to be cruel to their fellow men</a:t>
            </a:r>
            <a:r>
              <a:rPr lang="en-CA" sz="1200" dirty="0"/>
              <a:t>.</a:t>
            </a:r>
          </a:p>
          <a:p>
            <a:pPr marL="182563" lvl="0" indent="0">
              <a:buNone/>
            </a:pPr>
            <a:endParaRPr lang="en-CA" sz="1200" baseline="30000" dirty="0"/>
          </a:p>
          <a:p>
            <a:pPr marL="219075" indent="-219075"/>
            <a:r>
              <a:rPr lang="en-CA" sz="1200" dirty="0"/>
              <a:t>“Evil . . . extends not only to the moral world, but also to the natural world. When human beings do bad things to one another, this is moral evil. But so-called natural disasters are often considered evil as well because of all the suffering they cause. Earthquakes, tidal waves, floods, and so forth, are all examples of what might be termed natural evil.”</a:t>
            </a:r>
            <a:r>
              <a:rPr lang="en-CA" sz="1200" baseline="30000" dirty="0"/>
              <a:t>27</a:t>
            </a:r>
          </a:p>
          <a:p>
            <a:pPr marL="0" indent="0">
              <a:buNone/>
            </a:pPr>
            <a:endParaRPr lang="en-CA" sz="1200" dirty="0"/>
          </a:p>
          <a:p>
            <a:pPr marL="0" indent="0">
              <a:buNone/>
            </a:pPr>
            <a:endParaRPr lang="en-CA" sz="1200" dirty="0"/>
          </a:p>
          <a:p>
            <a:pPr marL="0" indent="182563">
              <a:buNone/>
            </a:pPr>
            <a:r>
              <a:rPr lang="en-CA" baseline="30000" dirty="0">
                <a:ea typeface="Aptos" panose="020B0004020202020204" pitchFamily="34" charset="0"/>
              </a:rPr>
              <a:t>25</a:t>
            </a:r>
            <a:r>
              <a:rPr lang="en-CA" dirty="0">
                <a:ea typeface="Aptos" panose="020B0004020202020204" pitchFamily="34" charset="0"/>
              </a:rPr>
              <a:t>Lee Stro</a:t>
            </a:r>
            <a:r>
              <a:rPr lang="en-CA" dirty="0">
                <a:solidFill>
                  <a:schemeClr val="tx1"/>
                </a:solidFill>
                <a:ea typeface="Aptos" panose="020B0004020202020204" pitchFamily="34" charset="0"/>
              </a:rPr>
              <a:t>bel, “Why Does God Allow Tragedy and Suffering?” in </a:t>
            </a:r>
            <a:r>
              <a:rPr lang="en-CA" i="1" dirty="0">
                <a:solidFill>
                  <a:schemeClr val="tx1"/>
                </a:solidFill>
                <a:ea typeface="Aptos" panose="020B0004020202020204" pitchFamily="34" charset="0"/>
              </a:rPr>
              <a:t>Leadership Journal, </a:t>
            </a:r>
            <a:r>
              <a:rPr lang="en-CA" dirty="0">
                <a:solidFill>
                  <a:schemeClr val="tx1"/>
                </a:solidFill>
                <a:ea typeface="Aptos" panose="020B0004020202020204" pitchFamily="34" charset="0"/>
              </a:rPr>
              <a:t>July 24, 2012, </a:t>
            </a:r>
            <a:r>
              <a:rPr lang="en-CA" dirty="0">
                <a:solidFill>
                  <a:schemeClr val="tx1"/>
                </a:solidFill>
                <a:ea typeface="Aptos" panose="020B0004020202020204" pitchFamily="34" charset="0"/>
                <a:hlinkClick r:id="rId3">
                  <a:extLst>
                    <a:ext uri="{A12FA001-AC4F-418D-AE19-62706E023703}">
                      <ahyp:hlinkClr xmlns:ahyp="http://schemas.microsoft.com/office/drawing/2018/hyperlinkcolor" val="tx"/>
                    </a:ext>
                  </a:extLst>
                </a:hlinkClick>
              </a:rPr>
              <a:t>https://www.christianitytoday.com/2012/07/</a:t>
            </a:r>
            <a:r>
              <a:rPr lang="en-CA" dirty="0" err="1">
                <a:solidFill>
                  <a:schemeClr val="tx1"/>
                </a:solidFill>
                <a:ea typeface="Aptos" panose="020B0004020202020204" pitchFamily="34" charset="0"/>
              </a:rPr>
              <a:t>doesgodallowtragedy</a:t>
            </a:r>
            <a:r>
              <a:rPr lang="en-CA" dirty="0">
                <a:solidFill>
                  <a:schemeClr val="tx1"/>
                </a:solidFill>
                <a:ea typeface="Aptos" panose="020B0004020202020204" pitchFamily="34" charset="0"/>
              </a:rPr>
              <a:t>/).</a:t>
            </a:r>
            <a:r>
              <a:rPr lang="en-CA" dirty="0">
                <a:solidFill>
                  <a:schemeClr val="tx1"/>
                </a:solidFill>
              </a:rPr>
              <a:t> </a:t>
            </a:r>
          </a:p>
          <a:p>
            <a:pPr marL="0" indent="182563">
              <a:buNone/>
            </a:pPr>
            <a:r>
              <a:rPr lang="en-CA" baseline="30000" dirty="0">
                <a:solidFill>
                  <a:schemeClr val="tx1"/>
                </a:solidFill>
              </a:rPr>
              <a:t>26</a:t>
            </a:r>
            <a:r>
              <a:rPr lang="en-CA" dirty="0">
                <a:solidFill>
                  <a:schemeClr val="tx1"/>
                </a:solidFill>
              </a:rPr>
              <a:t>Harold Kushner, </a:t>
            </a:r>
            <a:r>
              <a:rPr lang="en-CA" i="1" dirty="0">
                <a:solidFill>
                  <a:schemeClr val="tx1"/>
                </a:solidFill>
              </a:rPr>
              <a:t>When Bad Things Happen to Good People.</a:t>
            </a:r>
            <a:r>
              <a:rPr lang="en-CA" dirty="0">
                <a:solidFill>
                  <a:schemeClr val="tx1"/>
                </a:solidFill>
              </a:rPr>
              <a:t> (New York: Avon Books, 1981), 81.</a:t>
            </a:r>
          </a:p>
          <a:p>
            <a:pPr marL="0" indent="182563">
              <a:buNone/>
            </a:pPr>
            <a:r>
              <a:rPr lang="en-CA" baseline="30000" dirty="0">
                <a:solidFill>
                  <a:schemeClr val="tx1"/>
                </a:solidFill>
              </a:rPr>
              <a:t>27</a:t>
            </a:r>
            <a:r>
              <a:rPr lang="en-CA" dirty="0">
                <a:solidFill>
                  <a:schemeClr val="tx1"/>
                </a:solidFill>
              </a:rPr>
              <a:t> </a:t>
            </a:r>
            <a:r>
              <a:rPr lang="en-CA" kern="100" dirty="0">
                <a:solidFill>
                  <a:schemeClr val="tx1"/>
                </a:solidFill>
                <a:ea typeface="Aptos" panose="020B0004020202020204" pitchFamily="34" charset="0"/>
              </a:rPr>
              <a:t>Robert Velarde. “How Can God Allow So Much Suffering?” </a:t>
            </a:r>
            <a:r>
              <a:rPr lang="en-CA" i="1" kern="100" dirty="0">
                <a:solidFill>
                  <a:schemeClr val="tx1"/>
                </a:solidFill>
                <a:ea typeface="Aptos" panose="020B0004020202020204" pitchFamily="34" charset="0"/>
              </a:rPr>
              <a:t>Focus on the Family</a:t>
            </a:r>
            <a:r>
              <a:rPr lang="en-CA" kern="100" dirty="0">
                <a:solidFill>
                  <a:schemeClr val="tx1"/>
                </a:solidFill>
                <a:ea typeface="Aptos" panose="020B0004020202020204" pitchFamily="34" charset="0"/>
              </a:rPr>
              <a:t>, February 2, 2024. https://</a:t>
            </a:r>
            <a:r>
              <a:rPr lang="en-CA" kern="100" dirty="0" err="1">
                <a:solidFill>
                  <a:schemeClr val="tx1"/>
                </a:solidFill>
                <a:ea typeface="Aptos" panose="020B0004020202020204" pitchFamily="34" charset="0"/>
              </a:rPr>
              <a:t>www.focusonthefamily.com</a:t>
            </a:r>
            <a:r>
              <a:rPr lang="en-CA" kern="100" dirty="0">
                <a:solidFill>
                  <a:schemeClr val="tx1"/>
                </a:solidFill>
                <a:ea typeface="Aptos" panose="020B0004020202020204" pitchFamily="34" charset="0"/>
              </a:rPr>
              <a:t>/faith/how-can-god-allow-so-much-evil-and-suffering/).</a:t>
            </a:r>
          </a:p>
          <a:p>
            <a:pPr marL="0" indent="182563">
              <a:buNone/>
            </a:pPr>
            <a:endParaRPr lang="en-CA" baseline="30000" dirty="0"/>
          </a:p>
          <a:p>
            <a:pPr marL="0" indent="182563">
              <a:buNone/>
            </a:pPr>
            <a:endParaRPr lang="en-CA" sz="1200" baseline="30000" dirty="0"/>
          </a:p>
          <a:p>
            <a:pPr marL="0" lvl="0" indent="0">
              <a:buNone/>
            </a:pPr>
            <a:endParaRPr lang="en-CA" sz="1200" dirty="0">
              <a:highlight>
                <a:srgbClr val="FFFF00"/>
              </a:highlight>
            </a:endParaRPr>
          </a:p>
          <a:p>
            <a:pPr marL="0" lvl="0" indent="0">
              <a:buNone/>
            </a:pPr>
            <a:endParaRPr lang="en-CA" sz="1200" dirty="0"/>
          </a:p>
          <a:p>
            <a:pPr marL="0"/>
            <a:endParaRPr lang="en-US" dirty="0"/>
          </a:p>
        </p:txBody>
      </p:sp>
      <p:sp>
        <p:nvSpPr>
          <p:cNvPr id="4" name="Slide Number Placeholder 3">
            <a:extLst>
              <a:ext uri="{FF2B5EF4-FFF2-40B4-BE49-F238E27FC236}">
                <a16:creationId xmlns:a16="http://schemas.microsoft.com/office/drawing/2014/main" id="{27B6205C-F2C2-E014-1CAF-95F8A1179A7D}"/>
              </a:ext>
            </a:extLst>
          </p:cNvPr>
          <p:cNvSpPr>
            <a:spLocks noGrp="1"/>
          </p:cNvSpPr>
          <p:nvPr>
            <p:ph type="sldNum" sz="quarter" idx="5"/>
          </p:nvPr>
        </p:nvSpPr>
        <p:spPr/>
        <p:txBody>
          <a:bodyPr/>
          <a:lstStyle/>
          <a:p>
            <a:fld id="{7FB68684-1772-A746-856D-BDB114050474}" type="slidenum">
              <a:rPr lang="en-US" smtClean="0"/>
              <a:t>71</a:t>
            </a:fld>
            <a:endParaRPr lang="en-US" dirty="0"/>
          </a:p>
        </p:txBody>
      </p:sp>
    </p:spTree>
    <p:extLst>
      <p:ext uri="{BB962C8B-B14F-4D97-AF65-F5344CB8AC3E}">
        <p14:creationId xmlns:p14="http://schemas.microsoft.com/office/powerpoint/2010/main" val="1866957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57175"/>
            <a:ext cx="2860675" cy="1609725"/>
          </a:xfrm>
        </p:spPr>
      </p:sp>
      <p:sp>
        <p:nvSpPr>
          <p:cNvPr id="3" name="Notes Placeholder 2"/>
          <p:cNvSpPr>
            <a:spLocks noGrp="1"/>
          </p:cNvSpPr>
          <p:nvPr>
            <p:ph type="body" idx="1"/>
          </p:nvPr>
        </p:nvSpPr>
        <p:spPr>
          <a:xfrm>
            <a:off x="568917" y="1866900"/>
            <a:ext cx="5795997" cy="6831283"/>
          </a:xfrm>
        </p:spPr>
        <p:txBody>
          <a:bodyPr/>
          <a:lstStyle/>
          <a:p>
            <a:pPr marL="0" indent="0">
              <a:buNone/>
            </a:pPr>
            <a:r>
              <a:rPr lang="en-CA" sz="1200" b="1" dirty="0"/>
              <a:t>~ 5 minutes</a:t>
            </a:r>
          </a:p>
          <a:p>
            <a:pPr marL="0" indent="0">
              <a:buNone/>
            </a:pPr>
            <a:endParaRPr lang="en-CA" sz="800" b="1" dirty="0"/>
          </a:p>
          <a:p>
            <a:pPr marL="0" indent="0">
              <a:buNone/>
            </a:pPr>
            <a:r>
              <a:rPr lang="en-CA" sz="1200" b="1" u="sng" dirty="0"/>
              <a:t>Our assumptions about God</a:t>
            </a:r>
            <a:r>
              <a:rPr lang="en-CA" sz="1200" dirty="0"/>
              <a:t>, cont’d</a:t>
            </a:r>
          </a:p>
          <a:p>
            <a:pPr marL="0" indent="0">
              <a:buNone/>
            </a:pPr>
            <a:r>
              <a:rPr lang="en-CA" sz="1200" i="1" dirty="0"/>
              <a:t>If God is powerful, why does He let bad stuff happen?</a:t>
            </a:r>
            <a:endParaRPr lang="en-CA" sz="1200" dirty="0"/>
          </a:p>
          <a:p>
            <a:pPr marL="179388" lvl="0" indent="0">
              <a:buNone/>
            </a:pPr>
            <a:r>
              <a:rPr lang="en-CA" sz="1200" dirty="0"/>
              <a:t>God exercises restraint of His power by </a:t>
            </a:r>
            <a:r>
              <a:rPr lang="en-CA" sz="1200" i="1" dirty="0"/>
              <a:t>not</a:t>
            </a:r>
            <a:r>
              <a:rPr lang="en-CA" sz="1200" dirty="0"/>
              <a:t> interfering with our free will and not showing partiality—doing for one person what he doesn’t do for another.</a:t>
            </a:r>
            <a:endParaRPr lang="en-CA" sz="12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endParaRPr lang="en-CA" sz="800" i="1" dirty="0"/>
          </a:p>
          <a:p>
            <a:pPr marL="0" indent="0">
              <a:buNone/>
            </a:pPr>
            <a:r>
              <a:rPr lang="en-CA" sz="1200" b="1" i="1" u="sng" dirty="0"/>
              <a:t>Note for facilitators</a:t>
            </a:r>
          </a:p>
          <a:p>
            <a:pPr marL="0" indent="0">
              <a:buNone/>
            </a:pPr>
            <a:r>
              <a:rPr lang="en-CA" sz="1200" dirty="0"/>
              <a:t>If participant(s) don’t believe in God, or that He is not good—you may want to briefly share the biblical narrative of creation, fall, redemption, return to perfection in eternity through Jesus Christ.</a:t>
            </a:r>
          </a:p>
          <a:p>
            <a:pPr marL="0" indent="0">
              <a:buNone/>
            </a:pPr>
            <a:endParaRPr lang="en-CA" sz="1200" dirty="0"/>
          </a:p>
          <a:p>
            <a:pPr marL="0" indent="182563">
              <a:buNone/>
            </a:pPr>
            <a:endParaRPr lang="en-CA" sz="1200" baseline="30000" dirty="0"/>
          </a:p>
          <a:p>
            <a:pPr marL="0" lvl="0" indent="0">
              <a:buNone/>
            </a:pPr>
            <a:endParaRPr lang="en-CA" sz="1200" dirty="0">
              <a:highlight>
                <a:srgbClr val="FFFF00"/>
              </a:highlight>
            </a:endParaRPr>
          </a:p>
          <a:p>
            <a:pPr marL="0" lvl="0" indent="0">
              <a:buNone/>
            </a:pPr>
            <a:endParaRPr lang="en-CA" sz="1200" dirty="0"/>
          </a:p>
          <a:p>
            <a:pPr marL="0"/>
            <a:endParaRPr lang="en-US" dirty="0"/>
          </a:p>
        </p:txBody>
      </p:sp>
      <p:sp>
        <p:nvSpPr>
          <p:cNvPr id="4" name="Slide Number Placeholder 3">
            <a:extLst>
              <a:ext uri="{FF2B5EF4-FFF2-40B4-BE49-F238E27FC236}">
                <a16:creationId xmlns:a16="http://schemas.microsoft.com/office/drawing/2014/main" id="{4F94E31E-504B-CEBC-0A9A-1066326E4F36}"/>
              </a:ext>
            </a:extLst>
          </p:cNvPr>
          <p:cNvSpPr>
            <a:spLocks noGrp="1"/>
          </p:cNvSpPr>
          <p:nvPr>
            <p:ph type="sldNum" sz="quarter" idx="5"/>
          </p:nvPr>
        </p:nvSpPr>
        <p:spPr/>
        <p:txBody>
          <a:bodyPr/>
          <a:lstStyle/>
          <a:p>
            <a:fld id="{7FB68684-1772-A746-856D-BDB114050474}" type="slidenum">
              <a:rPr lang="en-US" smtClean="0"/>
              <a:t>72</a:t>
            </a:fld>
            <a:endParaRPr lang="en-US" dirty="0"/>
          </a:p>
        </p:txBody>
      </p:sp>
    </p:spTree>
    <p:extLst>
      <p:ext uri="{BB962C8B-B14F-4D97-AF65-F5344CB8AC3E}">
        <p14:creationId xmlns:p14="http://schemas.microsoft.com/office/powerpoint/2010/main" val="2119797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74638"/>
            <a:ext cx="2860675" cy="1609725"/>
          </a:xfrm>
        </p:spPr>
      </p:sp>
      <p:sp>
        <p:nvSpPr>
          <p:cNvPr id="3" name="Notes Placeholder 2"/>
          <p:cNvSpPr>
            <a:spLocks noGrp="1"/>
          </p:cNvSpPr>
          <p:nvPr>
            <p:ph type="body" idx="1"/>
          </p:nvPr>
        </p:nvSpPr>
        <p:spPr>
          <a:xfrm>
            <a:off x="568325" y="1884363"/>
            <a:ext cx="5756310" cy="5674807"/>
          </a:xfrm>
        </p:spPr>
        <p:txBody>
          <a:bodyPr/>
          <a:lstStyle/>
          <a:p>
            <a:pPr marL="0" indent="0">
              <a:buNone/>
            </a:pPr>
            <a:r>
              <a:rPr lang="en-US" sz="1200" b="1" dirty="0"/>
              <a:t>~ 4 minutes</a:t>
            </a:r>
          </a:p>
          <a:p>
            <a:pPr marL="0" indent="0">
              <a:buNone/>
            </a:pPr>
            <a:endParaRPr lang="en-US" sz="1200" dirty="0"/>
          </a:p>
          <a:p>
            <a:pPr marL="0" indent="0">
              <a:buNone/>
            </a:pPr>
            <a:r>
              <a:rPr lang="en-US" sz="1200" i="1" dirty="0"/>
              <a:t>Invite participants to share how they have dealt with their why questions.</a:t>
            </a:r>
          </a:p>
          <a:p>
            <a:pPr marL="0" indent="0">
              <a:buNone/>
            </a:pPr>
            <a:endParaRPr lang="en-US" sz="1200" i="1" dirty="0"/>
          </a:p>
          <a:p>
            <a:pPr marL="0" indent="0">
              <a:buNone/>
            </a:pPr>
            <a:endParaRPr lang="en-US" sz="1200" i="1" dirty="0"/>
          </a:p>
          <a:p>
            <a:pPr marL="0" indent="0">
              <a:buNone/>
            </a:pPr>
            <a:endParaRPr lang="en-US" sz="1200" i="1" dirty="0"/>
          </a:p>
          <a:p>
            <a:pPr marL="0" indent="0">
              <a:buNone/>
            </a:pPr>
            <a:r>
              <a:rPr lang="en-US" sz="1200" i="1" dirty="0"/>
              <a:t>Ask if any of the participants had a hamster when they were younger, or if they had one for their kids. If so, they are familiar with the hamster wheel.</a:t>
            </a:r>
          </a:p>
          <a:p>
            <a:pPr marL="0" indent="0">
              <a:buNone/>
            </a:pPr>
            <a:endParaRPr lang="en-US" sz="1200" dirty="0"/>
          </a:p>
        </p:txBody>
      </p:sp>
      <p:sp>
        <p:nvSpPr>
          <p:cNvPr id="4" name="Slide Number Placeholder 3">
            <a:extLst>
              <a:ext uri="{FF2B5EF4-FFF2-40B4-BE49-F238E27FC236}">
                <a16:creationId xmlns:a16="http://schemas.microsoft.com/office/drawing/2014/main" id="{194833BE-3FDC-C27B-A185-634256808666}"/>
              </a:ext>
            </a:extLst>
          </p:cNvPr>
          <p:cNvSpPr>
            <a:spLocks noGrp="1"/>
          </p:cNvSpPr>
          <p:nvPr>
            <p:ph type="sldNum" sz="quarter" idx="5"/>
          </p:nvPr>
        </p:nvSpPr>
        <p:spPr/>
        <p:txBody>
          <a:bodyPr/>
          <a:lstStyle/>
          <a:p>
            <a:fld id="{7FB68684-1772-A746-856D-BDB114050474}" type="slidenum">
              <a:rPr lang="en-US" smtClean="0"/>
              <a:t>73</a:t>
            </a:fld>
            <a:endParaRPr lang="en-US"/>
          </a:p>
        </p:txBody>
      </p:sp>
    </p:spTree>
    <p:extLst>
      <p:ext uri="{BB962C8B-B14F-4D97-AF65-F5344CB8AC3E}">
        <p14:creationId xmlns:p14="http://schemas.microsoft.com/office/powerpoint/2010/main" val="2418127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450" y="258763"/>
            <a:ext cx="2862263" cy="1609725"/>
          </a:xfrm>
        </p:spPr>
      </p:sp>
      <p:sp>
        <p:nvSpPr>
          <p:cNvPr id="3" name="Notes Placeholder 2"/>
          <p:cNvSpPr>
            <a:spLocks noGrp="1"/>
          </p:cNvSpPr>
          <p:nvPr>
            <p:ph type="body" idx="1"/>
          </p:nvPr>
        </p:nvSpPr>
        <p:spPr>
          <a:xfrm>
            <a:off x="552450" y="1868488"/>
            <a:ext cx="5756310" cy="6639408"/>
          </a:xfrm>
        </p:spPr>
        <p:txBody>
          <a:bodyPr/>
          <a:lstStyle/>
          <a:p>
            <a:pPr marL="7938" indent="0">
              <a:lnSpc>
                <a:spcPct val="100000"/>
              </a:lnSpc>
              <a:buNone/>
            </a:pPr>
            <a:r>
              <a:rPr lang="en-US" sz="1200" b="1" dirty="0"/>
              <a:t>~ 5 minutes</a:t>
            </a:r>
          </a:p>
          <a:p>
            <a:pPr marL="7938" indent="0">
              <a:lnSpc>
                <a:spcPct val="100000"/>
              </a:lnSpc>
              <a:buNone/>
            </a:pPr>
            <a:endParaRPr lang="en-US" sz="1200" dirty="0"/>
          </a:p>
          <a:p>
            <a:pPr marL="7938" indent="0">
              <a:lnSpc>
                <a:spcPct val="100000"/>
              </a:lnSpc>
              <a:buNone/>
            </a:pPr>
            <a:r>
              <a:rPr lang="en-US" sz="1200" i="1" dirty="0"/>
              <a:t>Play video</a:t>
            </a:r>
            <a:r>
              <a:rPr lang="en-US" sz="1200" baseline="30000" dirty="0"/>
              <a:t>28</a:t>
            </a:r>
            <a:r>
              <a:rPr lang="en-US" sz="1200" i="1" dirty="0"/>
              <a:t>—let music repeat three times, then ask:</a:t>
            </a:r>
          </a:p>
          <a:p>
            <a:pPr marL="179388" indent="-171450"/>
            <a:r>
              <a:rPr lang="en-US" sz="1200" dirty="0"/>
              <a:t>What did you see?</a:t>
            </a:r>
          </a:p>
          <a:p>
            <a:pPr marL="179388" indent="-171450"/>
            <a:r>
              <a:rPr lang="en-US" sz="1200" dirty="0"/>
              <a:t>What did you hear? </a:t>
            </a:r>
          </a:p>
          <a:p>
            <a:pPr marL="7938" indent="0">
              <a:lnSpc>
                <a:spcPct val="100000"/>
              </a:lnSpc>
              <a:buNone/>
            </a:pPr>
            <a:endParaRPr lang="en-US" sz="1200" dirty="0"/>
          </a:p>
          <a:p>
            <a:pPr marL="7938" indent="0">
              <a:lnSpc>
                <a:spcPct val="100000"/>
              </a:lnSpc>
              <a:buNone/>
            </a:pPr>
            <a:r>
              <a:rPr lang="en-US" sz="1200" dirty="0"/>
              <a:t>Do you ever feel like you are on a hamster wheel with your </a:t>
            </a:r>
            <a:r>
              <a:rPr lang="en-US" sz="1200" i="1" dirty="0"/>
              <a:t>why </a:t>
            </a:r>
            <a:r>
              <a:rPr lang="en-US" sz="1200" dirty="0"/>
              <a:t>questions? Asking, asking, asking—but getting nowhere, much like this hamster—and your questions, much like the music, keep repeating?</a:t>
            </a:r>
          </a:p>
          <a:p>
            <a:pPr marL="7938" indent="0">
              <a:lnSpc>
                <a:spcPct val="100000"/>
              </a:lnSpc>
              <a:buNone/>
            </a:pPr>
            <a:endParaRPr lang="en-US" sz="1200" dirty="0"/>
          </a:p>
          <a:p>
            <a:pPr marL="7938" indent="0">
              <a:lnSpc>
                <a:spcPct val="100000"/>
              </a:lnSpc>
              <a:buNone/>
            </a:pPr>
            <a:r>
              <a:rPr lang="en-US" sz="1200" dirty="0"/>
              <a:t>If we get hung up on our </a:t>
            </a:r>
            <a:r>
              <a:rPr lang="en-US" sz="1200" i="1" dirty="0"/>
              <a:t>why</a:t>
            </a:r>
            <a:r>
              <a:rPr lang="en-US" sz="1200" dirty="0"/>
              <a:t> questions––demanding of ourselves, others or God an answer or explanation before allowing ourselves to move on––we can become stuck in our grief.</a:t>
            </a:r>
          </a:p>
          <a:p>
            <a:pPr marL="7938" indent="0">
              <a:lnSpc>
                <a:spcPct val="100000"/>
              </a:lnSpc>
              <a:buNone/>
            </a:pPr>
            <a:endParaRPr lang="en-US" sz="1200" b="1" dirty="0"/>
          </a:p>
          <a:p>
            <a:pPr marL="7938" indent="0">
              <a:lnSpc>
                <a:spcPct val="100000"/>
              </a:lnSpc>
              <a:buNone/>
            </a:pPr>
            <a:r>
              <a:rPr lang="en-US" sz="1200" dirty="0"/>
              <a:t>Let’s look at what to do with our questions.</a:t>
            </a:r>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49213" indent="0">
              <a:buNone/>
            </a:pPr>
            <a:endParaRPr lang="en-US" dirty="0"/>
          </a:p>
          <a:p>
            <a:pPr marL="9525" indent="171450">
              <a:buNone/>
            </a:pPr>
            <a:endParaRPr lang="en-US" dirty="0"/>
          </a:p>
          <a:p>
            <a:pPr marL="9525" indent="171450">
              <a:buNone/>
            </a:pPr>
            <a:r>
              <a:rPr lang="en-US" baseline="30000" dirty="0"/>
              <a:t>28 “</a:t>
            </a:r>
            <a:r>
              <a:rPr lang="en-CA" dirty="0"/>
              <a:t>Richard the Hamster in His Hamster Wheel.”</a:t>
            </a:r>
            <a:r>
              <a:rPr lang="en-CA" sz="1050" dirty="0"/>
              <a:t> </a:t>
            </a:r>
            <a:r>
              <a:rPr lang="en-US" sz="1050" dirty="0"/>
              <a:t>https://</a:t>
            </a:r>
            <a:r>
              <a:rPr lang="en-US" sz="1050" dirty="0" err="1"/>
              <a:t>www.youtube.com</a:t>
            </a:r>
            <a:r>
              <a:rPr lang="en-US" sz="1050" dirty="0"/>
              <a:t>/</a:t>
            </a:r>
            <a:r>
              <a:rPr lang="en-US" sz="1050" dirty="0" err="1"/>
              <a:t>watch?v</a:t>
            </a:r>
            <a:r>
              <a:rPr lang="en-US" sz="1050" dirty="0"/>
              <a:t>= 4K5h1MbBcgI .</a:t>
            </a:r>
          </a:p>
        </p:txBody>
      </p:sp>
      <p:sp>
        <p:nvSpPr>
          <p:cNvPr id="4" name="Slide Number Placeholder 3">
            <a:extLst>
              <a:ext uri="{FF2B5EF4-FFF2-40B4-BE49-F238E27FC236}">
                <a16:creationId xmlns:a16="http://schemas.microsoft.com/office/drawing/2014/main" id="{DBF39BAF-CCBD-A8D7-DF20-BBF2231EB0B6}"/>
              </a:ext>
            </a:extLst>
          </p:cNvPr>
          <p:cNvSpPr>
            <a:spLocks noGrp="1"/>
          </p:cNvSpPr>
          <p:nvPr>
            <p:ph type="sldNum" sz="quarter" idx="5"/>
          </p:nvPr>
        </p:nvSpPr>
        <p:spPr/>
        <p:txBody>
          <a:bodyPr/>
          <a:lstStyle/>
          <a:p>
            <a:fld id="{7FB68684-1772-A746-856D-BDB114050474}" type="slidenum">
              <a:rPr lang="en-US" smtClean="0"/>
              <a:t>74</a:t>
            </a:fld>
            <a:endParaRPr lang="en-US"/>
          </a:p>
        </p:txBody>
      </p:sp>
    </p:spTree>
    <p:extLst>
      <p:ext uri="{BB962C8B-B14F-4D97-AF65-F5344CB8AC3E}">
        <p14:creationId xmlns:p14="http://schemas.microsoft.com/office/powerpoint/2010/main" val="3118079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46063"/>
            <a:ext cx="2860675" cy="1609725"/>
          </a:xfrm>
        </p:spPr>
      </p:sp>
      <p:sp>
        <p:nvSpPr>
          <p:cNvPr id="3" name="Notes Placeholder 2"/>
          <p:cNvSpPr>
            <a:spLocks noGrp="1"/>
          </p:cNvSpPr>
          <p:nvPr>
            <p:ph type="body" idx="1"/>
          </p:nvPr>
        </p:nvSpPr>
        <p:spPr>
          <a:xfrm>
            <a:off x="568325" y="1855788"/>
            <a:ext cx="5756310" cy="6705652"/>
          </a:xfrm>
        </p:spPr>
        <p:txBody>
          <a:bodyPr/>
          <a:lstStyle/>
          <a:p>
            <a:pPr marL="0" indent="0">
              <a:buNone/>
            </a:pPr>
            <a:r>
              <a:rPr lang="en-CA" sz="1200" b="1" dirty="0"/>
              <a:t>~ 5 minutes</a:t>
            </a:r>
          </a:p>
          <a:p>
            <a:pPr marL="0" indent="0">
              <a:buNone/>
            </a:pPr>
            <a:endParaRPr lang="en-CA" sz="1200" b="1" i="1" dirty="0"/>
          </a:p>
          <a:p>
            <a:pPr marL="0" indent="0">
              <a:buNone/>
            </a:pPr>
            <a:r>
              <a:rPr lang="en-CA" sz="1200" i="1" dirty="0"/>
              <a:t>Invite participants to identify resources they have found helpful with their why questions. </a:t>
            </a:r>
          </a:p>
          <a:p>
            <a:pPr marL="0" indent="0">
              <a:buNone/>
            </a:pPr>
            <a:endParaRPr lang="en-CA" sz="1200" b="1" dirty="0"/>
          </a:p>
          <a:p>
            <a:pPr marL="0" indent="0">
              <a:buNone/>
            </a:pPr>
            <a:r>
              <a:rPr lang="en-CA" sz="1200" b="1" u="sng" dirty="0"/>
              <a:t>What helps</a:t>
            </a:r>
            <a:endParaRPr lang="en-CA" sz="1200" b="1" dirty="0"/>
          </a:p>
          <a:p>
            <a:pPr marL="171450" indent="-171450"/>
            <a:r>
              <a:rPr lang="en-CA" sz="1200" dirty="0"/>
              <a:t>Friend, family, colleague –– someone who has dealt with tragedy and why questions.</a:t>
            </a:r>
          </a:p>
          <a:p>
            <a:pPr marL="171450" indent="-171450"/>
            <a:r>
              <a:rPr lang="en-CA" sz="1200" dirty="0"/>
              <a:t>Counsellor –– someone who is trained in how to deal with grief and why questions.</a:t>
            </a:r>
          </a:p>
          <a:p>
            <a:pPr marL="171450" indent="-171450"/>
            <a:r>
              <a:rPr lang="en-CA" sz="1200" dirty="0"/>
              <a:t>Grief support group –– such as Grief Care; there’s wisdom in numbers, and we can learn from each other.</a:t>
            </a:r>
          </a:p>
          <a:p>
            <a:pPr marL="171450" indent="-171450"/>
            <a:r>
              <a:rPr lang="en-CA" sz="1200" dirty="0"/>
              <a:t>Books –– i.e., Jerry </a:t>
            </a:r>
            <a:r>
              <a:rPr lang="en-CA" sz="1200" dirty="0" err="1"/>
              <a:t>Sittser</a:t>
            </a:r>
            <a:r>
              <a:rPr lang="en-CA" sz="1200" dirty="0"/>
              <a:t>, A Grace Disguised—How the Soul Grows through Loss, expanded edition.</a:t>
            </a:r>
          </a:p>
          <a:p>
            <a:pPr marL="171450" indent="-171450"/>
            <a:r>
              <a:rPr lang="en-CA" sz="1200" dirty="0"/>
              <a:t>The Bible –– offers comfort and peace as we struggle with the whys.</a:t>
            </a:r>
          </a:p>
          <a:p>
            <a:pPr marL="171450" indent="-171450"/>
            <a:r>
              <a:rPr lang="en-CA" sz="1200" dirty="0"/>
              <a:t>Minister, rabbi, priest  ––  someone trained in answering tough questions.</a:t>
            </a:r>
          </a:p>
          <a:p>
            <a:pPr marL="171450" indent="-171450"/>
            <a:r>
              <a:rPr lang="en-CA" sz="1200" dirty="0"/>
              <a:t>We invite you to consider another source—God.</a:t>
            </a:r>
          </a:p>
          <a:p>
            <a:pPr marL="0" indent="0">
              <a:buNone/>
            </a:pPr>
            <a:endParaRPr lang="en-CA" sz="1200" dirty="0"/>
          </a:p>
          <a:p>
            <a:pPr marL="0" indent="0">
              <a:buNone/>
            </a:pPr>
            <a:r>
              <a:rPr lang="en-CA" sz="1200" dirty="0"/>
              <a:t>Whitney Houston made popular the song entitled </a:t>
            </a:r>
            <a:r>
              <a:rPr lang="en-CA" sz="1200" i="1" dirty="0"/>
              <a:t>Where Do Broken Hearts Go</a:t>
            </a:r>
            <a:r>
              <a:rPr lang="en-CA" sz="1200" dirty="0"/>
              <a:t>?</a:t>
            </a:r>
            <a:r>
              <a:rPr lang="en-CA" sz="1200" baseline="30000" dirty="0"/>
              <a:t>29 </a:t>
            </a:r>
            <a:r>
              <a:rPr lang="en-CA" sz="1200" dirty="0"/>
              <a:t>which includes these lyrics:</a:t>
            </a:r>
          </a:p>
          <a:p>
            <a:pPr marL="9525" indent="0" algn="ctr">
              <a:buNone/>
            </a:pPr>
            <a:r>
              <a:rPr lang="en-CA" sz="1200" i="1" dirty="0"/>
              <a:t>So here I am</a:t>
            </a:r>
            <a:endParaRPr lang="en-CA" sz="1200" dirty="0"/>
          </a:p>
          <a:p>
            <a:pPr marL="9525" indent="0" algn="ctr">
              <a:buNone/>
            </a:pPr>
            <a:r>
              <a:rPr lang="en-CA" sz="1200" i="1" dirty="0"/>
              <a:t>And can you please tell me, oh</a:t>
            </a:r>
            <a:endParaRPr lang="en-CA" sz="1200" dirty="0"/>
          </a:p>
          <a:p>
            <a:pPr marL="9525" indent="0" algn="ctr">
              <a:buNone/>
            </a:pPr>
            <a:r>
              <a:rPr lang="en-CA" sz="1200" i="1" dirty="0"/>
              <a:t>Where do broken hearts go?</a:t>
            </a:r>
          </a:p>
          <a:p>
            <a:pPr marL="0" indent="0">
              <a:buNone/>
            </a:pPr>
            <a:endParaRPr lang="en-CA" sz="1200" dirty="0"/>
          </a:p>
          <a:p>
            <a:pPr marL="0" indent="0">
              <a:buNone/>
            </a:pPr>
            <a:r>
              <a:rPr lang="en-CA" sz="1200" dirty="0"/>
              <a:t>It’s a ballad about the pain of loss and the desperate search for love, for attachment. Interestingly Houston, who released the original track, reportedly disliked the lyrics for the stated reason that she had no idea where broken hearts go.</a:t>
            </a:r>
          </a:p>
          <a:p>
            <a:pPr marL="0" indent="0">
              <a:buNone/>
            </a:pPr>
            <a:endParaRPr lang="en-CA" sz="1200" dirty="0"/>
          </a:p>
          <a:p>
            <a:pPr marL="0" indent="0">
              <a:buNone/>
            </a:pPr>
            <a:r>
              <a:rPr lang="en-CA" sz="1200" dirty="0"/>
              <a:t>If we want a response to a complaint about a poor product or service, we direct our complaint to customer service or a manager. For that reason, I direct my laments (as David did in the Psalms) to God because I know He cares and will help me deal with the whys.</a:t>
            </a:r>
            <a:endParaRPr lang="en-CA" sz="1200" b="1" kern="100" dirty="0"/>
          </a:p>
          <a:p>
            <a:pPr marL="0" lvl="0" indent="0">
              <a:buNone/>
            </a:pPr>
            <a:endParaRPr lang="en-CA" sz="1200" dirty="0"/>
          </a:p>
          <a:p>
            <a:pPr marL="0" lvl="0" indent="0">
              <a:buNone/>
            </a:pPr>
            <a:r>
              <a:rPr lang="en-CA" sz="1200" dirty="0"/>
              <a:t>Rabbi Kushner writes: “Because tragedy is not God’s will, we need not feel hurt or betrayed by God when tragedy strikes. We can turn to Him for help . . . because . . . God is as outraged by it as we are.”</a:t>
            </a:r>
            <a:r>
              <a:rPr lang="en-CA" sz="1200" baseline="30000" dirty="0"/>
              <a:t>30</a:t>
            </a:r>
          </a:p>
          <a:p>
            <a:pPr marL="0" lvl="0" indent="0">
              <a:buNone/>
            </a:pPr>
            <a:endParaRPr lang="en-CA" sz="1200" baseline="30000" dirty="0"/>
          </a:p>
          <a:p>
            <a:pPr marL="0" lvl="0" indent="182563">
              <a:buNone/>
            </a:pPr>
            <a:r>
              <a:rPr lang="en-CA" baseline="30000" dirty="0"/>
              <a:t>29 </a:t>
            </a:r>
            <a:r>
              <a:rPr lang="en-CA" dirty="0"/>
              <a:t>Written by Frank Wildhorn and Chuck Jackson.</a:t>
            </a:r>
            <a:endParaRPr lang="en-CA" baseline="30000" dirty="0"/>
          </a:p>
          <a:p>
            <a:pPr marL="0" lvl="0" indent="182563">
              <a:buNone/>
            </a:pPr>
            <a:r>
              <a:rPr lang="en-CA" baseline="30000" dirty="0"/>
              <a:t>30 </a:t>
            </a:r>
            <a:r>
              <a:rPr lang="en-CA" dirty="0"/>
              <a:t>Harold Kushner, </a:t>
            </a:r>
            <a:r>
              <a:rPr lang="en-CA" i="1" dirty="0"/>
              <a:t>When Bad Things Happen to Good People.</a:t>
            </a:r>
            <a:r>
              <a:rPr lang="en-CA" dirty="0"/>
              <a:t> (New York: Avon Books, 1981), 134.</a:t>
            </a:r>
          </a:p>
        </p:txBody>
      </p:sp>
      <p:sp>
        <p:nvSpPr>
          <p:cNvPr id="4" name="Slide Number Placeholder 3">
            <a:extLst>
              <a:ext uri="{FF2B5EF4-FFF2-40B4-BE49-F238E27FC236}">
                <a16:creationId xmlns:a16="http://schemas.microsoft.com/office/drawing/2014/main" id="{65A56876-6455-576C-0BCC-81B7E526753F}"/>
              </a:ext>
            </a:extLst>
          </p:cNvPr>
          <p:cNvSpPr>
            <a:spLocks noGrp="1"/>
          </p:cNvSpPr>
          <p:nvPr>
            <p:ph type="sldNum" sz="quarter" idx="5"/>
          </p:nvPr>
        </p:nvSpPr>
        <p:spPr/>
        <p:txBody>
          <a:bodyPr/>
          <a:lstStyle/>
          <a:p>
            <a:fld id="{7FB68684-1772-A746-856D-BDB114050474}" type="slidenum">
              <a:rPr lang="en-US" smtClean="0"/>
              <a:t>75</a:t>
            </a:fld>
            <a:endParaRPr lang="en-US"/>
          </a:p>
        </p:txBody>
      </p:sp>
    </p:spTree>
    <p:extLst>
      <p:ext uri="{BB962C8B-B14F-4D97-AF65-F5344CB8AC3E}">
        <p14:creationId xmlns:p14="http://schemas.microsoft.com/office/powerpoint/2010/main" val="391465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222250"/>
            <a:ext cx="2884487" cy="1622425"/>
          </a:xfrm>
        </p:spPr>
      </p:sp>
      <p:sp>
        <p:nvSpPr>
          <p:cNvPr id="3" name="Notes Placeholder 2"/>
          <p:cNvSpPr>
            <a:spLocks noGrp="1"/>
          </p:cNvSpPr>
          <p:nvPr>
            <p:ph type="body" idx="1"/>
          </p:nvPr>
        </p:nvSpPr>
        <p:spPr>
          <a:xfrm>
            <a:off x="557197" y="1844674"/>
            <a:ext cx="5756310" cy="6702559"/>
          </a:xfrm>
        </p:spPr>
        <p:txBody>
          <a:bodyPr/>
          <a:lstStyle/>
          <a:p>
            <a:pPr marL="179388" indent="-174625">
              <a:buNone/>
            </a:pPr>
            <a:r>
              <a:rPr lang="en-CA" sz="1200" b="1" dirty="0"/>
              <a:t>~ 5 minutes</a:t>
            </a:r>
            <a:r>
              <a:rPr lang="en-CA" sz="1200" dirty="0"/>
              <a:t>, </a:t>
            </a:r>
            <a:r>
              <a:rPr lang="en-CA" sz="1200" i="1" dirty="0"/>
              <a:t>including next slide</a:t>
            </a:r>
            <a:endParaRPr lang="en-CA" sz="1200" b="1" dirty="0"/>
          </a:p>
          <a:p>
            <a:pPr marL="179388" indent="-174625">
              <a:buNone/>
            </a:pPr>
            <a:endParaRPr lang="en-CA" sz="1200" b="1" dirty="0"/>
          </a:p>
          <a:p>
            <a:pPr marL="4763" lvl="0" indent="0">
              <a:buNone/>
            </a:pPr>
            <a:r>
              <a:rPr lang="en-CA" sz="1200" i="1" dirty="0"/>
              <a:t>Ask participants if they had the answer to their why questions, would they be satisfied? (give time for a response).</a:t>
            </a:r>
          </a:p>
          <a:p>
            <a:pPr marL="4763" lvl="0" indent="0">
              <a:buNone/>
            </a:pPr>
            <a:endParaRPr lang="en-CA" sz="1200" i="1" dirty="0"/>
          </a:p>
          <a:p>
            <a:pPr marL="179388" lvl="0" indent="-174625"/>
            <a:r>
              <a:rPr lang="en-CA" sz="1200" dirty="0"/>
              <a:t>Or would we be like the toddler who is never satisfied with the answer, continuing an endless litany of </a:t>
            </a:r>
            <a:r>
              <a:rPr lang="en-CA" sz="1200" i="1" dirty="0"/>
              <a:t>But why, Mommy</a:t>
            </a:r>
            <a:r>
              <a:rPr lang="en-CA" sz="1200" dirty="0"/>
              <a:t> to every offered answer?</a:t>
            </a:r>
          </a:p>
          <a:p>
            <a:pPr marL="179388" lvl="0" indent="-174625"/>
            <a:r>
              <a:rPr lang="en-CA" sz="1200" dirty="0"/>
              <a:t>Sometimes the answer or an insight or acceptance is a long time coming.</a:t>
            </a:r>
          </a:p>
          <a:p>
            <a:pPr marL="179388" lvl="0" indent="0">
              <a:buNone/>
            </a:pPr>
            <a:r>
              <a:rPr lang="en-CA" sz="1200" dirty="0"/>
              <a:t>Three months after my grandson’s death, his mother/my daughter sent these words to me in a text:</a:t>
            </a:r>
          </a:p>
          <a:p>
            <a:pPr marL="179388" lvl="0" indent="0" algn="ctr">
              <a:buNone/>
            </a:pPr>
            <a:r>
              <a:rPr lang="en-CA" sz="1200" i="1" dirty="0"/>
              <a:t>Your story and life give me hope that God will provide</a:t>
            </a:r>
          </a:p>
          <a:p>
            <a:pPr marL="179388" lvl="0" indent="0" algn="ctr">
              <a:buNone/>
            </a:pPr>
            <a:r>
              <a:rPr lang="en-CA" sz="1200" i="1" dirty="0"/>
              <a:t>a hope and vision for our future. I am already seeing fragments of it.</a:t>
            </a:r>
          </a:p>
          <a:p>
            <a:pPr marL="179388" lvl="0" indent="0">
              <a:buNone/>
            </a:pPr>
            <a:endParaRPr lang="en-CA" sz="1200" dirty="0"/>
          </a:p>
          <a:p>
            <a:pPr marL="179388" lvl="0" indent="0">
              <a:buNone/>
            </a:pPr>
            <a:r>
              <a:rPr lang="en-CA" sz="1200" dirty="0"/>
              <a:t>When I read those words, tears came to my eyes. In my grief over my husband’s death, the subsequent healing that occurred over time, the new life that I have forged without forgetting the life I had, is encouraging my daughter and her family in their journey of grief. And in that moment, I was able to thank God—not for my husband’s death—but for the timing of his death eight years earlier and for time to heal and move through my valley of the shadow of death into new life and renewed hope before my grandson died.</a:t>
            </a:r>
          </a:p>
          <a:p>
            <a:pPr marL="179388" lvl="0" indent="0">
              <a:buNone/>
            </a:pPr>
            <a:endParaRPr lang="en-CA" sz="1200" dirty="0"/>
          </a:p>
          <a:p>
            <a:pPr marL="179388" lvl="0" indent="-174625"/>
            <a:r>
              <a:rPr lang="en-CA" sz="1200" dirty="0"/>
              <a:t>We need to recognize also that we may never have an answer that will fully satisfy, and if we did, it wouldn’t change the fact that our loved one has died––we still have an empty chair at the table. . . . An autopsy report might give us answers as to </a:t>
            </a:r>
            <a:r>
              <a:rPr lang="en-CA" sz="1200" i="1" dirty="0"/>
              <a:t>how</a:t>
            </a:r>
            <a:r>
              <a:rPr lang="en-CA" sz="1200" dirty="0"/>
              <a:t> our loved one died, but it doesn’t solve the </a:t>
            </a:r>
            <a:r>
              <a:rPr lang="en-CA" sz="1200" i="1" dirty="0"/>
              <a:t>why.</a:t>
            </a:r>
          </a:p>
          <a:p>
            <a:pPr marL="179388" indent="-174625">
              <a:buNone/>
            </a:pPr>
            <a:endParaRPr lang="en-CA" sz="1200" dirty="0"/>
          </a:p>
          <a:p>
            <a:pPr marL="9525" indent="-4763">
              <a:buNone/>
            </a:pPr>
            <a:r>
              <a:rPr lang="en-CA" sz="1200" dirty="0"/>
              <a:t>Authors Mitchell and Anderson write that “living through grief requires an ability to tolerate unanswered questions.”</a:t>
            </a:r>
            <a:r>
              <a:rPr lang="en-CA" sz="1200" baseline="30000" dirty="0"/>
              <a:t>31</a:t>
            </a:r>
            <a:endParaRPr lang="en-CA" sz="1200" dirty="0"/>
          </a:p>
          <a:p>
            <a:pPr marL="4763" lvl="0" indent="0">
              <a:buNone/>
            </a:pPr>
            <a:endParaRPr lang="en-CA" sz="700" dirty="0"/>
          </a:p>
          <a:p>
            <a:pPr marL="4763" lvl="0" indent="0">
              <a:buNone/>
            </a:pPr>
            <a:endParaRPr lang="en-CA" sz="700" i="1" dirty="0"/>
          </a:p>
          <a:p>
            <a:pPr marL="4763" lvl="0" indent="0">
              <a:buNone/>
            </a:pPr>
            <a:endParaRPr lang="en-CA" sz="700" i="1" dirty="0"/>
          </a:p>
          <a:p>
            <a:pPr marL="4763" lvl="0" indent="0">
              <a:buNone/>
            </a:pPr>
            <a:endParaRPr lang="en-CA" i="1" dirty="0"/>
          </a:p>
          <a:p>
            <a:pPr marL="4763" lvl="0" indent="0">
              <a:buNone/>
            </a:pPr>
            <a:endParaRPr lang="en-CA" i="1" dirty="0"/>
          </a:p>
          <a:p>
            <a:pPr marL="4763" lvl="0" indent="0">
              <a:buNone/>
            </a:pPr>
            <a:endParaRPr lang="en-CA" i="1" dirty="0"/>
          </a:p>
          <a:p>
            <a:pPr marL="4763" lvl="0" indent="0">
              <a:buNone/>
            </a:pPr>
            <a:endParaRPr lang="en-CA" i="1" dirty="0"/>
          </a:p>
          <a:p>
            <a:pPr marL="4763" lvl="0" indent="0">
              <a:buNone/>
            </a:pPr>
            <a:endParaRPr lang="en-CA" i="1" dirty="0"/>
          </a:p>
          <a:p>
            <a:pPr marL="4763" lvl="0" indent="177800">
              <a:buNone/>
            </a:pPr>
            <a:r>
              <a:rPr lang="en-CA" baseline="30000" dirty="0"/>
              <a:t>31 </a:t>
            </a:r>
            <a:r>
              <a:rPr lang="en-CA" dirty="0"/>
              <a:t>Kenneth R. Mitchell and Herbert Anderson, </a:t>
            </a:r>
            <a:r>
              <a:rPr lang="en-CA" i="1" dirty="0"/>
              <a:t>All Our Losses; All Our Griefs.</a:t>
            </a:r>
            <a:r>
              <a:rPr lang="en-CA" dirty="0"/>
              <a:t> Philadelphia: The Westminster Press, 1983), 138.</a:t>
            </a:r>
            <a:endParaRPr lang="en-CA" i="1" dirty="0"/>
          </a:p>
          <a:p>
            <a:pPr marL="158750" indent="0">
              <a:buNone/>
            </a:pPr>
            <a:endParaRPr lang="en-US" dirty="0"/>
          </a:p>
        </p:txBody>
      </p:sp>
      <p:sp>
        <p:nvSpPr>
          <p:cNvPr id="4" name="Slide Number Placeholder 3"/>
          <p:cNvSpPr>
            <a:spLocks noGrp="1"/>
          </p:cNvSpPr>
          <p:nvPr>
            <p:ph type="sldNum" sz="quarter" idx="5"/>
          </p:nvPr>
        </p:nvSpPr>
        <p:spPr/>
        <p:txBody>
          <a:bodyPr/>
          <a:lstStyle/>
          <a:p>
            <a:fld id="{7FB68684-1772-A746-856D-BDB114050474}" type="slidenum">
              <a:rPr lang="en-US" smtClean="0"/>
              <a:t>76</a:t>
            </a:fld>
            <a:endParaRPr lang="en-US"/>
          </a:p>
        </p:txBody>
      </p:sp>
    </p:spTree>
    <p:extLst>
      <p:ext uri="{BB962C8B-B14F-4D97-AF65-F5344CB8AC3E}">
        <p14:creationId xmlns:p14="http://schemas.microsoft.com/office/powerpoint/2010/main" val="4263449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D7A54-10C1-709D-BFE1-C03CE7D2B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902E4-5869-598A-6431-3D96AF3B8A1D}"/>
              </a:ext>
            </a:extLst>
          </p:cNvPr>
          <p:cNvSpPr>
            <a:spLocks noGrp="1" noRot="1" noChangeAspect="1"/>
          </p:cNvSpPr>
          <p:nvPr>
            <p:ph type="sldImg"/>
          </p:nvPr>
        </p:nvSpPr>
        <p:spPr>
          <a:xfrm>
            <a:off x="544513" y="263525"/>
            <a:ext cx="2884487" cy="1622425"/>
          </a:xfrm>
        </p:spPr>
      </p:sp>
      <p:sp>
        <p:nvSpPr>
          <p:cNvPr id="3" name="Notes Placeholder 2">
            <a:extLst>
              <a:ext uri="{FF2B5EF4-FFF2-40B4-BE49-F238E27FC236}">
                <a16:creationId xmlns:a16="http://schemas.microsoft.com/office/drawing/2014/main" id="{85070354-F51D-E9B1-DA21-31E885AB979B}"/>
              </a:ext>
            </a:extLst>
          </p:cNvPr>
          <p:cNvSpPr>
            <a:spLocks noGrp="1"/>
          </p:cNvSpPr>
          <p:nvPr>
            <p:ph type="body" idx="1"/>
          </p:nvPr>
        </p:nvSpPr>
        <p:spPr>
          <a:xfrm>
            <a:off x="544513" y="1885949"/>
            <a:ext cx="5756310" cy="6651763"/>
          </a:xfrm>
        </p:spPr>
        <p:txBody>
          <a:bodyPr/>
          <a:lstStyle/>
          <a:p>
            <a:pPr marL="179388" indent="-174625">
              <a:buNone/>
            </a:pPr>
            <a:r>
              <a:rPr lang="en-CA" b="1" dirty="0"/>
              <a:t>~ 5 minutes</a:t>
            </a:r>
            <a:r>
              <a:rPr lang="en-CA" dirty="0"/>
              <a:t>, </a:t>
            </a:r>
            <a:r>
              <a:rPr lang="en-CA" i="1" dirty="0"/>
              <a:t>including previous slide</a:t>
            </a:r>
            <a:endParaRPr lang="en-CA" b="1" dirty="0"/>
          </a:p>
          <a:p>
            <a:pPr marL="179388" lvl="0" indent="-174625">
              <a:buNone/>
            </a:pPr>
            <a:endParaRPr lang="en-CA" sz="1200" dirty="0"/>
          </a:p>
          <a:p>
            <a:pPr marL="179388" lvl="0" indent="-174625">
              <a:buNone/>
            </a:pPr>
            <a:r>
              <a:rPr lang="en-CA" sz="1200" i="1" dirty="0"/>
              <a:t>Ask participants what the point is of asking why if we may never get an answer? </a:t>
            </a:r>
          </a:p>
          <a:p>
            <a:pPr marL="179388" lvl="0" indent="-174625">
              <a:buNone/>
            </a:pPr>
            <a:r>
              <a:rPr lang="en-CA" sz="1200" i="1" dirty="0"/>
              <a:t>Allow time for their responses.</a:t>
            </a:r>
          </a:p>
          <a:p>
            <a:pPr marL="179388" lvl="0" indent="-174625">
              <a:buNone/>
            </a:pPr>
            <a:endParaRPr lang="en-CA" sz="1200" i="1" dirty="0"/>
          </a:p>
          <a:p>
            <a:pPr marL="179388" lvl="0" indent="-174625">
              <a:buNone/>
            </a:pPr>
            <a:r>
              <a:rPr lang="en-CA" sz="1200" dirty="0"/>
              <a:t>The point is that </a:t>
            </a:r>
            <a:r>
              <a:rPr lang="en-CA" sz="1200" i="1" dirty="0"/>
              <a:t>questions can be a great help in mourning our loss, communicating our frustration, and expressing our feelings</a:t>
            </a:r>
            <a:r>
              <a:rPr lang="en-CA" sz="1200" dirty="0"/>
              <a:t>.</a:t>
            </a:r>
            <a:r>
              <a:rPr lang="en-CA" sz="1200" baseline="30000" dirty="0"/>
              <a:t>32</a:t>
            </a:r>
            <a:endParaRPr lang="en-CA" sz="1200" i="1" baseline="30000" dirty="0"/>
          </a:p>
          <a:p>
            <a:pPr marL="179388" lvl="0" indent="-174625">
              <a:buNone/>
            </a:pPr>
            <a:endParaRPr lang="en-CA" sz="1200" b="1" i="1" baseline="30000" dirty="0"/>
          </a:p>
          <a:p>
            <a:pPr marL="179388" lvl="0" indent="-174625">
              <a:buNone/>
            </a:pPr>
            <a:endParaRPr lang="en-CA" sz="1200" b="1" i="1" baseline="30000" dirty="0"/>
          </a:p>
          <a:p>
            <a:pPr marL="179388" lvl="0" indent="-174625">
              <a:buNone/>
            </a:pPr>
            <a:endParaRPr lang="en-CA" sz="1200" b="1" i="1" baseline="30000" dirty="0"/>
          </a:p>
          <a:p>
            <a:pPr marL="179388" lvl="0" indent="-174625">
              <a:buNone/>
            </a:pPr>
            <a:r>
              <a:rPr lang="en-CA" sz="1200" b="1" dirty="0"/>
              <a:t>So, what can we do with our </a:t>
            </a:r>
            <a:r>
              <a:rPr lang="en-CA" sz="1200" b="1" i="1" dirty="0"/>
              <a:t>why </a:t>
            </a:r>
            <a:r>
              <a:rPr lang="en-CA" sz="1200" b="1" dirty="0"/>
              <a:t>questions?</a:t>
            </a:r>
          </a:p>
          <a:p>
            <a:pPr marL="179388" lvl="0" indent="-174625">
              <a:buNone/>
            </a:pPr>
            <a:endParaRPr lang="en-CA" sz="1200" b="1" i="1" dirty="0"/>
          </a:p>
          <a:p>
            <a:pPr marL="179388" lvl="0" indent="-174625"/>
            <a:endParaRPr lang="en-CA" sz="1200" i="1"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58750" indent="0">
              <a:buNone/>
            </a:pPr>
            <a:endParaRPr lang="en-US" dirty="0"/>
          </a:p>
          <a:p>
            <a:pPr marL="11113" lvl="0" indent="171450">
              <a:buNone/>
            </a:pPr>
            <a:r>
              <a:rPr lang="en-US" baseline="30000" dirty="0"/>
              <a:t>32</a:t>
            </a:r>
            <a:r>
              <a:rPr lang="en-US" dirty="0"/>
              <a:t> </a:t>
            </a:r>
            <a:r>
              <a:rPr lang="en-CA" dirty="0"/>
              <a:t>Laura Story, “When We Ask Why God? Why</a:t>
            </a:r>
            <a:r>
              <a:rPr lang="en-CA" dirty="0">
                <a:solidFill>
                  <a:schemeClr val="tx1"/>
                </a:solidFill>
              </a:rPr>
              <a:t>?” </a:t>
            </a:r>
            <a:r>
              <a:rPr lang="en-CA" dirty="0">
                <a:solidFill>
                  <a:schemeClr val="tx1"/>
                </a:solidFill>
                <a:hlinkClick r:id="rId3">
                  <a:extLst>
                    <a:ext uri="{A12FA001-AC4F-418D-AE19-62706E023703}">
                      <ahyp:hlinkClr xmlns:ahyp="http://schemas.microsoft.com/office/drawing/2018/hyperlinkcolor" val="tx"/>
                    </a:ext>
                  </a:extLst>
                </a:hlinkClick>
              </a:rPr>
              <a:t>http://faithgateway.com/blogs/Christian-books/when-we-as-why-god-why</a:t>
            </a:r>
            <a:r>
              <a:rPr lang="en-CA" dirty="0">
                <a:solidFill>
                  <a:schemeClr val="tx1"/>
                </a:solidFill>
              </a:rPr>
              <a:t>).</a:t>
            </a:r>
          </a:p>
          <a:p>
            <a:pPr marL="179388" lvl="0" indent="-174625">
              <a:buNone/>
            </a:pPr>
            <a:endParaRPr lang="en-CA" dirty="0"/>
          </a:p>
          <a:p>
            <a:pPr marL="158750" indent="0">
              <a:buNone/>
            </a:pPr>
            <a:endParaRPr lang="en-US" dirty="0"/>
          </a:p>
        </p:txBody>
      </p:sp>
      <p:sp>
        <p:nvSpPr>
          <p:cNvPr id="4" name="Slide Number Placeholder 3">
            <a:extLst>
              <a:ext uri="{FF2B5EF4-FFF2-40B4-BE49-F238E27FC236}">
                <a16:creationId xmlns:a16="http://schemas.microsoft.com/office/drawing/2014/main" id="{B5C37026-1BDE-2218-0E37-907EEF84B3A6}"/>
              </a:ext>
            </a:extLst>
          </p:cNvPr>
          <p:cNvSpPr>
            <a:spLocks noGrp="1"/>
          </p:cNvSpPr>
          <p:nvPr>
            <p:ph type="sldNum" sz="quarter" idx="5"/>
          </p:nvPr>
        </p:nvSpPr>
        <p:spPr/>
        <p:txBody>
          <a:bodyPr/>
          <a:lstStyle/>
          <a:p>
            <a:fld id="{7FB68684-1772-A746-856D-BDB114050474}" type="slidenum">
              <a:rPr lang="en-US" smtClean="0"/>
              <a:t>77</a:t>
            </a:fld>
            <a:endParaRPr lang="en-US"/>
          </a:p>
        </p:txBody>
      </p:sp>
    </p:spTree>
    <p:extLst>
      <p:ext uri="{BB962C8B-B14F-4D97-AF65-F5344CB8AC3E}">
        <p14:creationId xmlns:p14="http://schemas.microsoft.com/office/powerpoint/2010/main" val="310103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76225"/>
            <a:ext cx="2860675" cy="1609725"/>
          </a:xfrm>
        </p:spPr>
      </p:sp>
      <p:sp>
        <p:nvSpPr>
          <p:cNvPr id="3" name="Notes Placeholder 2"/>
          <p:cNvSpPr>
            <a:spLocks noGrp="1"/>
          </p:cNvSpPr>
          <p:nvPr>
            <p:ph type="body" idx="1"/>
          </p:nvPr>
        </p:nvSpPr>
        <p:spPr>
          <a:xfrm>
            <a:off x="568325" y="1885950"/>
            <a:ext cx="5756310" cy="5674807"/>
          </a:xfrm>
        </p:spPr>
        <p:txBody>
          <a:bodyPr/>
          <a:lstStyle/>
          <a:p>
            <a:pPr marL="0" lvl="0" indent="0" algn="l" rtl="0">
              <a:spcBef>
                <a:spcPts val="0"/>
              </a:spcBef>
              <a:spcAft>
                <a:spcPts val="0"/>
              </a:spcAft>
              <a:buNone/>
            </a:pPr>
            <a:r>
              <a:rPr lang="en-CA" sz="1200" b="1" dirty="0"/>
              <a:t>~ 15 minutes</a:t>
            </a:r>
          </a:p>
          <a:p>
            <a:pPr marL="0" lvl="0" indent="0" algn="l" rtl="0">
              <a:spcBef>
                <a:spcPts val="0"/>
              </a:spcBef>
              <a:spcAft>
                <a:spcPts val="0"/>
              </a:spcAft>
              <a:buNone/>
            </a:pPr>
            <a:endParaRPr lang="en-CA" sz="1200" b="1" dirty="0"/>
          </a:p>
          <a:p>
            <a:pPr marL="0" lvl="0" indent="0" algn="l" rtl="0">
              <a:spcBef>
                <a:spcPts val="0"/>
              </a:spcBef>
              <a:spcAft>
                <a:spcPts val="0"/>
              </a:spcAft>
              <a:buNone/>
            </a:pPr>
            <a:r>
              <a:rPr lang="en-US" sz="1200" b="1" u="sng" dirty="0"/>
              <a:t>Begin meeting</a:t>
            </a:r>
          </a:p>
          <a:p>
            <a:pPr marL="0" lvl="0" indent="0" algn="l" rtl="0">
              <a:spcBef>
                <a:spcPts val="0"/>
              </a:spcBef>
              <a:spcAft>
                <a:spcPts val="0"/>
              </a:spcAft>
              <a:buNone/>
            </a:pPr>
            <a:r>
              <a:rPr lang="en-US" sz="1200" i="1" dirty="0"/>
              <a:t>Welcome participants and invite them to “ketchup” on their week.</a:t>
            </a:r>
          </a:p>
          <a:p>
            <a:pPr marL="0" indent="0">
              <a:buNone/>
            </a:pPr>
            <a:endParaRPr lang="en-US" sz="1200" dirty="0"/>
          </a:p>
          <a:p>
            <a:pPr marL="0" indent="0">
              <a:buNone/>
            </a:pPr>
            <a:r>
              <a:rPr lang="en-US" sz="1200" b="1" dirty="0"/>
              <a:t>PRAY</a:t>
            </a:r>
          </a:p>
          <a:p>
            <a:pPr marL="0" indent="0">
              <a:buNone/>
            </a:pPr>
            <a:r>
              <a:rPr lang="en-US" sz="1200" i="1" dirty="0"/>
              <a:t>Dear Jesus, Thank you for bringing us together again—for this safe and sacred space where we can share our sorrows, our pains, our fears, and our questions. We ask that you meet us here in our journey through grief. Amen.</a:t>
            </a:r>
          </a:p>
        </p:txBody>
      </p:sp>
      <p:sp>
        <p:nvSpPr>
          <p:cNvPr id="4" name="Slide Number Placeholder 3">
            <a:extLst>
              <a:ext uri="{FF2B5EF4-FFF2-40B4-BE49-F238E27FC236}">
                <a16:creationId xmlns:a16="http://schemas.microsoft.com/office/drawing/2014/main" id="{0026F9D9-7C24-0DA0-7D1A-B6F00E28A7B3}"/>
              </a:ext>
            </a:extLst>
          </p:cNvPr>
          <p:cNvSpPr>
            <a:spLocks noGrp="1"/>
          </p:cNvSpPr>
          <p:nvPr>
            <p:ph type="sldNum" sz="quarter" idx="5"/>
          </p:nvPr>
        </p:nvSpPr>
        <p:spPr/>
        <p:txBody>
          <a:bodyPr/>
          <a:lstStyle/>
          <a:p>
            <a:fld id="{7FB68684-1772-A746-856D-BDB114050474}" type="slidenum">
              <a:rPr lang="en-US" smtClean="0"/>
              <a:t>60</a:t>
            </a:fld>
            <a:endParaRPr lang="en-US"/>
          </a:p>
        </p:txBody>
      </p:sp>
    </p:spTree>
    <p:extLst>
      <p:ext uri="{BB962C8B-B14F-4D97-AF65-F5344CB8AC3E}">
        <p14:creationId xmlns:p14="http://schemas.microsoft.com/office/powerpoint/2010/main" val="371906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222250"/>
            <a:ext cx="2884487" cy="1622425"/>
          </a:xfrm>
        </p:spPr>
      </p:sp>
      <p:sp>
        <p:nvSpPr>
          <p:cNvPr id="3" name="Notes Placeholder 2"/>
          <p:cNvSpPr>
            <a:spLocks noGrp="1"/>
          </p:cNvSpPr>
          <p:nvPr>
            <p:ph type="body" idx="1"/>
          </p:nvPr>
        </p:nvSpPr>
        <p:spPr>
          <a:xfrm>
            <a:off x="544513" y="1844675"/>
            <a:ext cx="5756310" cy="6724137"/>
          </a:xfrm>
        </p:spPr>
        <p:txBody>
          <a:bodyPr/>
          <a:lstStyle/>
          <a:p>
            <a:pPr marL="11113" indent="0">
              <a:buNone/>
            </a:pPr>
            <a:r>
              <a:rPr lang="en-US" b="1" dirty="0"/>
              <a:t>~ 3 minutes</a:t>
            </a:r>
          </a:p>
          <a:p>
            <a:pPr marL="11113" indent="0">
              <a:buNone/>
            </a:pPr>
            <a:endParaRPr lang="en-US" b="1" dirty="0"/>
          </a:p>
          <a:p>
            <a:pPr marL="11113" indent="0">
              <a:buNone/>
            </a:pPr>
            <a:r>
              <a:rPr lang="en-US" dirty="0"/>
              <a:t>Many people find the </a:t>
            </a:r>
            <a:r>
              <a:rPr lang="en-US" i="1" dirty="0"/>
              <a:t>Serenity Prayer</a:t>
            </a:r>
            <a:r>
              <a:rPr lang="en-US" baseline="30000" dirty="0"/>
              <a:t>33</a:t>
            </a:r>
            <a:r>
              <a:rPr lang="en-US" i="1" dirty="0"/>
              <a:t> </a:t>
            </a:r>
            <a:r>
              <a:rPr lang="en-US" dirty="0"/>
              <a:t>to be helpful when there are no answers to their why questions.</a:t>
            </a:r>
          </a:p>
          <a:p>
            <a:pPr marL="11113" indent="0">
              <a:buNone/>
            </a:pPr>
            <a:endParaRPr lang="en-US" dirty="0"/>
          </a:p>
          <a:p>
            <a:pPr marL="11113" indent="0">
              <a:buNone/>
            </a:pPr>
            <a:r>
              <a:rPr lang="en-US" i="1" dirty="0"/>
              <a:t>Read it.</a:t>
            </a:r>
          </a:p>
          <a:p>
            <a:pPr marL="11113" indent="0">
              <a:buNone/>
            </a:pPr>
            <a:endParaRPr lang="en-US"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0">
              <a:buNone/>
            </a:pPr>
            <a:endParaRPr lang="en-CA" dirty="0"/>
          </a:p>
          <a:p>
            <a:pPr marL="11113" indent="171450">
              <a:buNone/>
            </a:pPr>
            <a:r>
              <a:rPr lang="en-US" baseline="30000" dirty="0"/>
              <a:t>33</a:t>
            </a:r>
            <a:r>
              <a:rPr lang="en-CA" baseline="30000" dirty="0"/>
              <a:t> </a:t>
            </a:r>
            <a:r>
              <a:rPr lang="en-CA" dirty="0"/>
              <a:t>The prayer is attributed to Karl Paul Reinhold Niebuhr, an American theologian and has been used by Alcoholics Anonymous.</a:t>
            </a:r>
            <a:endParaRPr lang="en-US" dirty="0"/>
          </a:p>
        </p:txBody>
      </p:sp>
      <p:sp>
        <p:nvSpPr>
          <p:cNvPr id="4" name="Slide Number Placeholder 3"/>
          <p:cNvSpPr>
            <a:spLocks noGrp="1"/>
          </p:cNvSpPr>
          <p:nvPr>
            <p:ph type="sldNum" sz="quarter" idx="5"/>
          </p:nvPr>
        </p:nvSpPr>
        <p:spPr/>
        <p:txBody>
          <a:bodyPr/>
          <a:lstStyle/>
          <a:p>
            <a:fld id="{7FB68684-1772-A746-856D-BDB114050474}" type="slidenum">
              <a:rPr lang="en-US" smtClean="0"/>
              <a:t>78</a:t>
            </a:fld>
            <a:endParaRPr lang="en-US"/>
          </a:p>
        </p:txBody>
      </p:sp>
    </p:spTree>
    <p:extLst>
      <p:ext uri="{BB962C8B-B14F-4D97-AF65-F5344CB8AC3E}">
        <p14:creationId xmlns:p14="http://schemas.microsoft.com/office/powerpoint/2010/main" val="2530959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249238"/>
            <a:ext cx="2879725" cy="1619250"/>
          </a:xfrm>
        </p:spPr>
      </p:sp>
      <p:sp>
        <p:nvSpPr>
          <p:cNvPr id="3" name="Notes Placeholder 2"/>
          <p:cNvSpPr>
            <a:spLocks noGrp="1"/>
          </p:cNvSpPr>
          <p:nvPr>
            <p:ph type="body" idx="1"/>
          </p:nvPr>
        </p:nvSpPr>
        <p:spPr>
          <a:xfrm>
            <a:off x="557177" y="1871663"/>
            <a:ext cx="5756310" cy="6675027"/>
          </a:xfrm>
        </p:spPr>
        <p:txBody>
          <a:bodyPr/>
          <a:lstStyle/>
          <a:p>
            <a:pPr marL="0" indent="0">
              <a:buNone/>
            </a:pPr>
            <a:r>
              <a:rPr lang="en-US" sz="1200" b="1" dirty="0"/>
              <a:t>~ 5 minutes</a:t>
            </a:r>
          </a:p>
          <a:p>
            <a:pPr marL="0" indent="0">
              <a:buNone/>
            </a:pPr>
            <a:endParaRPr lang="en-US" sz="1200" b="1" dirty="0"/>
          </a:p>
          <a:p>
            <a:pPr marL="0" indent="0">
              <a:buNone/>
            </a:pPr>
            <a:r>
              <a:rPr lang="en-US" sz="1200" b="1" u="sng" dirty="0"/>
              <a:t>Show underneath side of tapestry only</a:t>
            </a:r>
          </a:p>
          <a:p>
            <a:pPr marL="0" indent="0">
              <a:buNone/>
            </a:pPr>
            <a:r>
              <a:rPr lang="en-US" sz="1200" i="1" dirty="0"/>
              <a:t>Ask participants to describe what they see.</a:t>
            </a:r>
          </a:p>
          <a:p>
            <a:pPr marL="0" indent="0">
              <a:buNone/>
            </a:pPr>
            <a:endParaRPr lang="en-US" sz="1200" dirty="0"/>
          </a:p>
          <a:p>
            <a:pPr marL="0" indent="0">
              <a:buNone/>
            </a:pPr>
            <a:r>
              <a:rPr lang="en-US" sz="1200" dirty="0"/>
              <a:t>Life can be </a:t>
            </a:r>
            <a:r>
              <a:rPr lang="en-US" sz="1200" dirty="0" err="1"/>
              <a:t>puzzelling</a:t>
            </a:r>
            <a:r>
              <a:rPr lang="en-US" sz="1200" dirty="0"/>
              <a:t> with its unanswered questions.</a:t>
            </a:r>
          </a:p>
          <a:p>
            <a:pPr marL="0" indent="0">
              <a:buNone/>
            </a:pPr>
            <a:endParaRPr lang="en-US" sz="1200" dirty="0"/>
          </a:p>
          <a:p>
            <a:pPr marL="0" indent="0">
              <a:buNone/>
            </a:pPr>
            <a:r>
              <a:rPr lang="en-US" sz="1200" dirty="0"/>
              <a:t>Some of you may be familiar with the poem entitled </a:t>
            </a:r>
            <a:r>
              <a:rPr lang="en-US" sz="1200" b="1" i="1" dirty="0"/>
              <a:t>The Weaver</a:t>
            </a:r>
            <a:r>
              <a:rPr lang="en-US" sz="1200" baseline="30000" dirty="0"/>
              <a:t>34</a:t>
            </a:r>
            <a:r>
              <a:rPr lang="en-US" sz="1200" dirty="0"/>
              <a:t> that reads:</a:t>
            </a:r>
          </a:p>
          <a:p>
            <a:pPr marL="0" indent="0">
              <a:buNone/>
            </a:pPr>
            <a:endParaRPr lang="en-US" sz="1200" b="1" i="1" dirty="0"/>
          </a:p>
          <a:p>
            <a:pPr marL="6350" indent="0" algn="ctr">
              <a:buNone/>
            </a:pPr>
            <a:r>
              <a:rPr lang="en-US" sz="1200" i="1" dirty="0"/>
              <a:t>My life is but a weaving</a:t>
            </a:r>
          </a:p>
          <a:p>
            <a:pPr marL="6350" indent="0" algn="ctr">
              <a:buNone/>
            </a:pPr>
            <a:r>
              <a:rPr lang="en-US" sz="1200" i="1" dirty="0"/>
              <a:t>Between my Lord and me;</a:t>
            </a:r>
          </a:p>
          <a:p>
            <a:pPr marL="6350" indent="0" algn="ctr">
              <a:buNone/>
            </a:pPr>
            <a:r>
              <a:rPr lang="en-US" sz="1200" i="1" dirty="0"/>
              <a:t>I cannot choose the colors</a:t>
            </a:r>
          </a:p>
          <a:p>
            <a:pPr marL="6350" indent="0" algn="ctr">
              <a:buNone/>
            </a:pPr>
            <a:r>
              <a:rPr lang="en-US" sz="1200" i="1" dirty="0"/>
              <a:t>He worketh steadily.</a:t>
            </a:r>
          </a:p>
          <a:p>
            <a:pPr marL="179388" indent="0">
              <a:buNone/>
            </a:pPr>
            <a:endParaRPr lang="en-US" sz="1200" i="1" dirty="0"/>
          </a:p>
          <a:p>
            <a:pPr marL="6350" indent="0" algn="ctr">
              <a:buNone/>
            </a:pPr>
            <a:r>
              <a:rPr lang="en-US" sz="1200" i="1" dirty="0"/>
              <a:t>Oft times He </a:t>
            </a:r>
            <a:r>
              <a:rPr lang="en-US" sz="1200" i="1" dirty="0" err="1"/>
              <a:t>weaveth</a:t>
            </a:r>
            <a:r>
              <a:rPr lang="en-US" sz="1200" i="1" dirty="0"/>
              <a:t> sorrow</a:t>
            </a:r>
          </a:p>
          <a:p>
            <a:pPr marL="6350" indent="0" algn="ctr">
              <a:buNone/>
            </a:pPr>
            <a:r>
              <a:rPr lang="en-US" sz="1200" i="1" dirty="0"/>
              <a:t>And I, in foolish pride,</a:t>
            </a:r>
          </a:p>
          <a:p>
            <a:pPr marL="6350" indent="0" algn="ctr">
              <a:buNone/>
            </a:pPr>
            <a:r>
              <a:rPr lang="en-US" sz="1200" i="1" dirty="0"/>
              <a:t>Forget He sees the upper,</a:t>
            </a:r>
          </a:p>
          <a:p>
            <a:pPr marL="6350" indent="0" algn="ctr">
              <a:buNone/>
            </a:pPr>
            <a:r>
              <a:rPr lang="en-US" sz="1200" i="1" dirty="0"/>
              <a:t>And I the under side.</a:t>
            </a:r>
          </a:p>
          <a:p>
            <a:pPr marL="6350" indent="0" algn="ctr">
              <a:buNone/>
            </a:pPr>
            <a:endParaRPr lang="en-US" sz="1200" i="1" dirty="0"/>
          </a:p>
          <a:p>
            <a:pPr marL="6350" indent="0" algn="ctr">
              <a:buNone/>
            </a:pPr>
            <a:r>
              <a:rPr lang="en-US" sz="1200" i="1" dirty="0"/>
              <a:t>Not til the loom is silent</a:t>
            </a:r>
          </a:p>
          <a:p>
            <a:pPr marL="6350" indent="0" algn="ctr">
              <a:buNone/>
            </a:pPr>
            <a:r>
              <a:rPr lang="en-US" sz="1200" i="1" dirty="0"/>
              <a:t>And the shuttles cease to fly,</a:t>
            </a:r>
          </a:p>
          <a:p>
            <a:pPr marL="179388" indent="0">
              <a:buNone/>
            </a:pPr>
            <a:endParaRPr lang="en-US" sz="1200" dirty="0"/>
          </a:p>
          <a:p>
            <a:pPr marL="6350" indent="0">
              <a:buNone/>
            </a:pPr>
            <a:r>
              <a:rPr lang="en-US" sz="1200" b="1" u="sng" dirty="0"/>
              <a:t>Show upper side of tapestry</a:t>
            </a:r>
          </a:p>
          <a:p>
            <a:pPr marL="6350" indent="0" algn="ctr">
              <a:buNone/>
            </a:pPr>
            <a:r>
              <a:rPr lang="en-US" sz="1200" i="1" dirty="0"/>
              <a:t>Shall God unroll the canvas</a:t>
            </a:r>
          </a:p>
          <a:p>
            <a:pPr marL="6350" indent="0" algn="ctr">
              <a:buNone/>
            </a:pPr>
            <a:r>
              <a:rPr lang="en-US" sz="1200" i="1" dirty="0"/>
              <a:t>And explain the reason why.</a:t>
            </a:r>
          </a:p>
          <a:p>
            <a:pPr marL="6350" indent="0" algn="ctr">
              <a:buNone/>
            </a:pPr>
            <a:endParaRPr lang="en-US" sz="1200" i="1" dirty="0"/>
          </a:p>
          <a:p>
            <a:pPr marL="6350" indent="0" algn="ctr">
              <a:buNone/>
            </a:pPr>
            <a:r>
              <a:rPr lang="en-US" sz="1200" i="1" dirty="0"/>
              <a:t>The dark threads are as needful</a:t>
            </a:r>
          </a:p>
          <a:p>
            <a:pPr marL="6350" indent="0" algn="ctr">
              <a:buNone/>
            </a:pPr>
            <a:r>
              <a:rPr lang="en-US" sz="1200" i="1" dirty="0"/>
              <a:t>In the Weaver’s skillful hand,</a:t>
            </a:r>
          </a:p>
          <a:p>
            <a:pPr marL="6350" indent="0" algn="ctr">
              <a:buNone/>
            </a:pPr>
            <a:r>
              <a:rPr lang="en-US" sz="1200" i="1" dirty="0"/>
              <a:t>As the threads of gold and silver</a:t>
            </a:r>
          </a:p>
          <a:p>
            <a:pPr marL="6350" indent="0" algn="ctr">
              <a:buNone/>
            </a:pPr>
            <a:r>
              <a:rPr lang="en-US" sz="1200" i="1" dirty="0"/>
              <a:t>In the pattern He has planned.</a:t>
            </a:r>
          </a:p>
          <a:p>
            <a:pPr marL="6350" indent="0" algn="ctr">
              <a:buNone/>
            </a:pPr>
            <a:endParaRPr lang="en-US" sz="800" i="1" dirty="0"/>
          </a:p>
          <a:p>
            <a:pPr marL="179388" indent="0">
              <a:buNone/>
            </a:pPr>
            <a:endParaRPr lang="en-US" sz="1200" i="1" dirty="0"/>
          </a:p>
          <a:p>
            <a:pPr marL="6350" indent="0">
              <a:buNone/>
            </a:pPr>
            <a:r>
              <a:rPr lang="en-US" sz="1200" dirty="0"/>
              <a:t>Two thousand years ago, another writer expressed it this way . . .</a:t>
            </a:r>
          </a:p>
          <a:p>
            <a:pPr marL="179388" indent="0">
              <a:buNone/>
            </a:pPr>
            <a:endParaRPr lang="en-US" sz="1200" dirty="0"/>
          </a:p>
          <a:p>
            <a:pPr marL="0" indent="182563">
              <a:buNone/>
            </a:pPr>
            <a:r>
              <a:rPr lang="en-US" baseline="30000" dirty="0"/>
              <a:t>34</a:t>
            </a:r>
            <a:r>
              <a:rPr lang="en-US" dirty="0"/>
              <a:t> Anonymous.</a:t>
            </a:r>
            <a:endParaRPr lang="en-US" baseline="30000" dirty="0"/>
          </a:p>
        </p:txBody>
      </p:sp>
      <p:sp>
        <p:nvSpPr>
          <p:cNvPr id="5" name="Slide Number Placeholder 4">
            <a:extLst>
              <a:ext uri="{FF2B5EF4-FFF2-40B4-BE49-F238E27FC236}">
                <a16:creationId xmlns:a16="http://schemas.microsoft.com/office/drawing/2014/main" id="{E59067C3-CF8B-9C24-DEDA-6A2F71E2CB03}"/>
              </a:ext>
            </a:extLst>
          </p:cNvPr>
          <p:cNvSpPr>
            <a:spLocks noGrp="1"/>
          </p:cNvSpPr>
          <p:nvPr>
            <p:ph type="sldNum" sz="quarter" idx="5"/>
          </p:nvPr>
        </p:nvSpPr>
        <p:spPr/>
        <p:txBody>
          <a:bodyPr/>
          <a:lstStyle/>
          <a:p>
            <a:fld id="{7FB68684-1772-A746-856D-BDB114050474}" type="slidenum">
              <a:rPr lang="en-US" smtClean="0"/>
              <a:t>79</a:t>
            </a:fld>
            <a:endParaRPr lang="en-US"/>
          </a:p>
        </p:txBody>
      </p:sp>
    </p:spTree>
    <p:extLst>
      <p:ext uri="{BB962C8B-B14F-4D97-AF65-F5344CB8AC3E}">
        <p14:creationId xmlns:p14="http://schemas.microsoft.com/office/powerpoint/2010/main" val="1399107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5150" y="252413"/>
            <a:ext cx="2857500" cy="1608137"/>
          </a:xfrm>
        </p:spPr>
      </p:sp>
      <p:sp>
        <p:nvSpPr>
          <p:cNvPr id="3" name="Notes Placeholder 2"/>
          <p:cNvSpPr>
            <a:spLocks noGrp="1"/>
          </p:cNvSpPr>
          <p:nvPr>
            <p:ph type="body" idx="1"/>
          </p:nvPr>
        </p:nvSpPr>
        <p:spPr>
          <a:xfrm>
            <a:off x="565150" y="1860550"/>
            <a:ext cx="5756310" cy="5674807"/>
          </a:xfrm>
        </p:spPr>
        <p:txBody>
          <a:bodyPr/>
          <a:lstStyle/>
          <a:p>
            <a:pPr marL="0" indent="0">
              <a:buNone/>
            </a:pPr>
            <a:r>
              <a:rPr lang="en-US" sz="1200" b="1" dirty="0"/>
              <a:t>~ 2 minutes</a:t>
            </a:r>
          </a:p>
          <a:p>
            <a:pPr marL="0" indent="0">
              <a:buNone/>
            </a:pPr>
            <a:endParaRPr lang="en-US" sz="1200" dirty="0"/>
          </a:p>
          <a:p>
            <a:pPr marL="0" indent="0">
              <a:buNone/>
            </a:pPr>
            <a:r>
              <a:rPr lang="en-US" sz="1200" dirty="0"/>
              <a:t>In our grief, we seem to be looking through an opaque lens, seeing only the underside of our life’s tapestry. </a:t>
            </a:r>
          </a:p>
          <a:p>
            <a:pPr marL="0" indent="0">
              <a:buNone/>
            </a:pPr>
            <a:endParaRPr lang="en-US" sz="1200" b="1" dirty="0"/>
          </a:p>
        </p:txBody>
      </p:sp>
      <p:sp>
        <p:nvSpPr>
          <p:cNvPr id="5" name="Slide Number Placeholder 4">
            <a:extLst>
              <a:ext uri="{FF2B5EF4-FFF2-40B4-BE49-F238E27FC236}">
                <a16:creationId xmlns:a16="http://schemas.microsoft.com/office/drawing/2014/main" id="{DD0249B5-D60B-3B98-4E9C-600DA8F10D9B}"/>
              </a:ext>
            </a:extLst>
          </p:cNvPr>
          <p:cNvSpPr>
            <a:spLocks noGrp="1"/>
          </p:cNvSpPr>
          <p:nvPr>
            <p:ph type="sldNum" sz="quarter" idx="5"/>
          </p:nvPr>
        </p:nvSpPr>
        <p:spPr/>
        <p:txBody>
          <a:bodyPr/>
          <a:lstStyle/>
          <a:p>
            <a:fld id="{7FB68684-1772-A746-856D-BDB114050474}" type="slidenum">
              <a:rPr lang="en-US" smtClean="0"/>
              <a:t>80</a:t>
            </a:fld>
            <a:endParaRPr lang="en-US"/>
          </a:p>
        </p:txBody>
      </p:sp>
    </p:spTree>
    <p:extLst>
      <p:ext uri="{BB962C8B-B14F-4D97-AF65-F5344CB8AC3E}">
        <p14:creationId xmlns:p14="http://schemas.microsoft.com/office/powerpoint/2010/main" val="3125816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74638"/>
            <a:ext cx="2860675" cy="1609725"/>
          </a:xfrm>
        </p:spPr>
      </p:sp>
      <p:sp>
        <p:nvSpPr>
          <p:cNvPr id="3" name="Notes Placeholder 2"/>
          <p:cNvSpPr>
            <a:spLocks noGrp="1"/>
          </p:cNvSpPr>
          <p:nvPr>
            <p:ph type="body" idx="1"/>
          </p:nvPr>
        </p:nvSpPr>
        <p:spPr>
          <a:xfrm>
            <a:off x="568325" y="1884363"/>
            <a:ext cx="5756310" cy="5674807"/>
          </a:xfrm>
        </p:spPr>
        <p:txBody>
          <a:bodyPr/>
          <a:lstStyle/>
          <a:p>
            <a:pPr marL="0" indent="0">
              <a:buNone/>
            </a:pPr>
            <a:r>
              <a:rPr lang="en-US" sz="1200" b="1" dirty="0"/>
              <a:t>~ 4 minutes</a:t>
            </a:r>
          </a:p>
          <a:p>
            <a:pPr marL="0" indent="0">
              <a:buNone/>
            </a:pPr>
            <a:endParaRPr lang="en-US" sz="1200" b="1" dirty="0"/>
          </a:p>
          <a:p>
            <a:pPr marL="0" indent="0">
              <a:buNone/>
            </a:pPr>
            <a:r>
              <a:rPr lang="en-US" sz="1200" dirty="0"/>
              <a:t>What stands out for you from this presentation?</a:t>
            </a:r>
          </a:p>
          <a:p>
            <a:pPr marL="0" indent="0">
              <a:buNone/>
            </a:pPr>
            <a:endParaRPr lang="en-US" sz="1200" dirty="0"/>
          </a:p>
          <a:p>
            <a:pPr marL="0" indent="0">
              <a:buNone/>
            </a:pPr>
            <a:r>
              <a:rPr lang="en-US" sz="1200" dirty="0"/>
              <a:t>What questions does tonight’s session raise for you?</a:t>
            </a:r>
          </a:p>
        </p:txBody>
      </p:sp>
      <p:sp>
        <p:nvSpPr>
          <p:cNvPr id="4" name="Slide Number Placeholder 3">
            <a:extLst>
              <a:ext uri="{FF2B5EF4-FFF2-40B4-BE49-F238E27FC236}">
                <a16:creationId xmlns:a16="http://schemas.microsoft.com/office/drawing/2014/main" id="{0A021599-2256-5F3B-0A4F-10896B8D86DF}"/>
              </a:ext>
            </a:extLst>
          </p:cNvPr>
          <p:cNvSpPr>
            <a:spLocks noGrp="1"/>
          </p:cNvSpPr>
          <p:nvPr>
            <p:ph type="sldNum" sz="quarter" idx="5"/>
          </p:nvPr>
        </p:nvSpPr>
        <p:spPr/>
        <p:txBody>
          <a:bodyPr/>
          <a:lstStyle/>
          <a:p>
            <a:fld id="{7FB68684-1772-A746-856D-BDB114050474}" type="slidenum">
              <a:rPr lang="en-US" smtClean="0"/>
              <a:t>81</a:t>
            </a:fld>
            <a:endParaRPr lang="en-US"/>
          </a:p>
        </p:txBody>
      </p:sp>
    </p:spTree>
    <p:extLst>
      <p:ext uri="{BB962C8B-B14F-4D97-AF65-F5344CB8AC3E}">
        <p14:creationId xmlns:p14="http://schemas.microsoft.com/office/powerpoint/2010/main" val="3351910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8B56B33E-5816-E864-1A39-4E7C590F9362}"/>
            </a:ext>
          </a:extLst>
        </p:cNvPr>
        <p:cNvGrpSpPr/>
        <p:nvPr/>
      </p:nvGrpSpPr>
      <p:grpSpPr>
        <a:xfrm>
          <a:off x="0" y="0"/>
          <a:ext cx="0" cy="0"/>
          <a:chOff x="0" y="0"/>
          <a:chExt cx="0" cy="0"/>
        </a:xfrm>
      </p:grpSpPr>
      <p:sp>
        <p:nvSpPr>
          <p:cNvPr id="145" name="Google Shape;145;g14784442374_1_13:notes">
            <a:extLst>
              <a:ext uri="{FF2B5EF4-FFF2-40B4-BE49-F238E27FC236}">
                <a16:creationId xmlns:a16="http://schemas.microsoft.com/office/drawing/2014/main" id="{4DA64309-8825-B784-FCE8-15694C0EEA45}"/>
              </a:ext>
            </a:extLst>
          </p:cNvPr>
          <p:cNvSpPr>
            <a:spLocks noGrp="1" noRot="1" noChangeAspect="1"/>
          </p:cNvSpPr>
          <p:nvPr>
            <p:ph type="sldImg" idx="2"/>
          </p:nvPr>
        </p:nvSpPr>
        <p:spPr>
          <a:xfrm>
            <a:off x="582613" y="334963"/>
            <a:ext cx="2860675" cy="1609725"/>
          </a:xfrm>
          <a:custGeom>
            <a:avLst/>
            <a:gdLst/>
            <a:ahLst/>
            <a:cxnLst/>
            <a:rect l="l" t="t" r="r" b="b"/>
            <a:pathLst>
              <a:path w="120000" h="120000" extrusionOk="0">
                <a:moveTo>
                  <a:pt x="0" y="0"/>
                </a:moveTo>
                <a:lnTo>
                  <a:pt x="120000" y="0"/>
                </a:lnTo>
                <a:lnTo>
                  <a:pt x="120000" y="120000"/>
                </a:lnTo>
                <a:lnTo>
                  <a:pt x="0" y="120000"/>
                </a:lnTo>
                <a:close/>
              </a:path>
            </a:pathLst>
          </a:custGeom>
          <a:ln>
            <a:solidFill>
              <a:schemeClr val="tx1"/>
            </a:solidFill>
          </a:ln>
        </p:spPr>
      </p:sp>
      <p:sp>
        <p:nvSpPr>
          <p:cNvPr id="146" name="Google Shape;146;g14784442374_1_13:notes">
            <a:extLst>
              <a:ext uri="{FF2B5EF4-FFF2-40B4-BE49-F238E27FC236}">
                <a16:creationId xmlns:a16="http://schemas.microsoft.com/office/drawing/2014/main" id="{1B6ABADB-0E89-14A5-C057-DCF9E57D5934}"/>
              </a:ext>
            </a:extLst>
          </p:cNvPr>
          <p:cNvSpPr txBox="1">
            <a:spLocks noGrp="1"/>
          </p:cNvSpPr>
          <p:nvPr>
            <p:ph type="body" idx="1"/>
          </p:nvPr>
        </p:nvSpPr>
        <p:spPr>
          <a:xfrm>
            <a:off x="553666" y="1944688"/>
            <a:ext cx="5750668" cy="5700712"/>
          </a:xfrm>
          <a:prstGeom prst="rect">
            <a:avLst/>
          </a:prstGeom>
        </p:spPr>
        <p:txBody>
          <a:bodyPr spcFirstLastPara="1" wrap="square" lIns="91425" tIns="91425" rIns="91425" bIns="91425" anchor="t" anchorCtr="0">
            <a:noAutofit/>
          </a:bodyPr>
          <a:lstStyle/>
          <a:p>
            <a:pPr marL="7938" indent="0">
              <a:buNone/>
            </a:pPr>
            <a:r>
              <a:rPr lang="en-US" sz="1200" b="1" dirty="0"/>
              <a:t>~ 4 minutes</a:t>
            </a:r>
          </a:p>
          <a:p>
            <a:pPr marL="7938" indent="0">
              <a:buNone/>
            </a:pPr>
            <a:endParaRPr lang="en-US" sz="1200" dirty="0"/>
          </a:p>
          <a:p>
            <a:pPr marL="7938" indent="0">
              <a:buNone/>
            </a:pPr>
            <a:r>
              <a:rPr lang="en-US" sz="1200" dirty="0"/>
              <a:t>Don’t rush this exercise. We would suggest taking a full week for this assignment.</a:t>
            </a:r>
          </a:p>
          <a:p>
            <a:pPr marL="7938" lvl="0" indent="0" algn="l" rtl="0">
              <a:spcBef>
                <a:spcPts val="0"/>
              </a:spcBef>
              <a:buNone/>
            </a:pPr>
            <a:endParaRPr lang="en-US" sz="1200" dirty="0"/>
          </a:p>
          <a:p>
            <a:pPr marL="0" marR="0" algn="just">
              <a:lnSpc>
                <a:spcPct val="150000"/>
              </a:lnSpc>
              <a:buNone/>
            </a:pPr>
            <a:r>
              <a:rPr lang="en-US" sz="1200" b="1" u="sng" kern="100" dirty="0">
                <a:effectLst/>
                <a:ea typeface="Aptos" panose="020B0004020202020204" pitchFamily="34" charset="0"/>
              </a:rPr>
              <a:t>If you have why questions</a:t>
            </a:r>
            <a:r>
              <a:rPr lang="en-US" sz="1200" kern="100" dirty="0">
                <a:effectLst/>
                <a:ea typeface="Aptos" panose="020B0004020202020204" pitchFamily="34" charset="0"/>
              </a:rPr>
              <a:t> </a:t>
            </a:r>
            <a:endParaRPr lang="en-CA" sz="1200" b="1" u="sng" kern="100" dirty="0">
              <a:effectLst/>
              <a:ea typeface="Aptos" panose="020B0004020202020204" pitchFamily="34" charset="0"/>
            </a:endParaRPr>
          </a:p>
          <a:p>
            <a:pPr marL="185738" marR="0" lvl="0" indent="-185738" algn="just">
              <a:lnSpc>
                <a:spcPct val="150000"/>
              </a:lnSpc>
              <a:buFont typeface="Symbol" pitchFamily="2" charset="2"/>
              <a:buChar char=""/>
            </a:pPr>
            <a:r>
              <a:rPr lang="en-US" sz="1200" i="1" kern="100" dirty="0">
                <a:effectLst/>
                <a:ea typeface="Aptos" panose="020B0004020202020204" pitchFamily="34" charset="0"/>
              </a:rPr>
              <a:t>Wednesday: </a:t>
            </a:r>
            <a:r>
              <a:rPr lang="en-US" sz="1200" kern="100" dirty="0">
                <a:effectLst/>
                <a:ea typeface="Aptos" panose="020B0004020202020204" pitchFamily="34" charset="0"/>
              </a:rPr>
              <a:t>Add to your list of why</a:t>
            </a:r>
            <a:r>
              <a:rPr lang="en-US" sz="1200" i="1" kern="100" dirty="0">
                <a:effectLst/>
                <a:ea typeface="Aptos" panose="020B0004020202020204" pitchFamily="34" charset="0"/>
              </a:rPr>
              <a:t> </a:t>
            </a:r>
            <a:r>
              <a:rPr lang="en-US" sz="1200" kern="100" dirty="0">
                <a:effectLst/>
                <a:ea typeface="Aptos" panose="020B0004020202020204" pitchFamily="34" charset="0"/>
              </a:rPr>
              <a:t>questions.</a:t>
            </a:r>
            <a:endParaRPr lang="en-CA" sz="1200" kern="100" dirty="0">
              <a:effectLst/>
              <a:ea typeface="Aptos" panose="020B0004020202020204" pitchFamily="34" charset="0"/>
            </a:endParaRPr>
          </a:p>
          <a:p>
            <a:pPr marL="185738" marR="0" lvl="0" indent="-185738" algn="just">
              <a:lnSpc>
                <a:spcPct val="150000"/>
              </a:lnSpc>
              <a:buFont typeface="Symbol" pitchFamily="2" charset="2"/>
              <a:buChar char=""/>
            </a:pPr>
            <a:r>
              <a:rPr lang="en-US" sz="1200" i="1" kern="100" dirty="0">
                <a:effectLst/>
                <a:ea typeface="Aptos" panose="020B0004020202020204" pitchFamily="34" charset="0"/>
              </a:rPr>
              <a:t>Thursday, Friday:</a:t>
            </a:r>
            <a:r>
              <a:rPr lang="en-US" sz="1200" kern="100" dirty="0">
                <a:effectLst/>
                <a:ea typeface="Aptos" panose="020B0004020202020204" pitchFamily="34" charset="0"/>
              </a:rPr>
              <a:t> Take time to ponder your questions. Consider why you are asking them. What assumptions have been rattled? Don’t write anything these days—just spend time thinking about your questions.</a:t>
            </a:r>
            <a:endParaRPr lang="en-CA" sz="1200" kern="100" dirty="0">
              <a:effectLst/>
              <a:ea typeface="Aptos" panose="020B0004020202020204" pitchFamily="34" charset="0"/>
            </a:endParaRPr>
          </a:p>
          <a:p>
            <a:pPr marL="185738" marR="0" lvl="0" indent="-185738" algn="just">
              <a:lnSpc>
                <a:spcPct val="150000"/>
              </a:lnSpc>
              <a:buFont typeface="Symbol" pitchFamily="2" charset="2"/>
              <a:buChar char=""/>
            </a:pPr>
            <a:r>
              <a:rPr lang="en-US" sz="1200" i="1" kern="100" dirty="0">
                <a:effectLst/>
                <a:ea typeface="Aptos" panose="020B0004020202020204" pitchFamily="34" charset="0"/>
              </a:rPr>
              <a:t>Saturday, Sunday: </a:t>
            </a:r>
            <a:r>
              <a:rPr lang="en-US" sz="1200" kern="100" dirty="0">
                <a:effectLst/>
                <a:ea typeface="Aptos" panose="020B0004020202020204" pitchFamily="34" charset="0"/>
              </a:rPr>
              <a:t>Write what insights you may have gained from Thursday and Friday.</a:t>
            </a:r>
            <a:endParaRPr lang="en-CA" sz="1200" kern="100" dirty="0">
              <a:effectLst/>
              <a:ea typeface="Aptos" panose="020B0004020202020204" pitchFamily="34" charset="0"/>
            </a:endParaRPr>
          </a:p>
          <a:p>
            <a:pPr marL="185738" marR="0" lvl="0" indent="-185738" algn="just">
              <a:lnSpc>
                <a:spcPct val="150000"/>
              </a:lnSpc>
              <a:buFont typeface="Symbol" pitchFamily="2" charset="2"/>
              <a:buChar char=""/>
            </a:pPr>
            <a:r>
              <a:rPr lang="en-US" sz="1200" i="1" kern="100" dirty="0">
                <a:effectLst/>
                <a:ea typeface="Aptos" panose="020B0004020202020204" pitchFamily="34" charset="0"/>
              </a:rPr>
              <a:t>Monday</a:t>
            </a:r>
            <a:r>
              <a:rPr lang="en-CA" sz="1200" i="1" kern="100" dirty="0">
                <a:effectLst/>
                <a:ea typeface="Aptos" panose="020B0004020202020204" pitchFamily="34" charset="0"/>
              </a:rPr>
              <a:t>: </a:t>
            </a:r>
            <a:r>
              <a:rPr lang="en-US" sz="1200" kern="100" dirty="0">
                <a:effectLst/>
                <a:ea typeface="Aptos" panose="020B0004020202020204" pitchFamily="34" charset="0"/>
              </a:rPr>
              <a:t>Write what you will do with these questions, where you will go with them. Can you accept not having answers? Why or why not?</a:t>
            </a:r>
            <a:endParaRPr lang="en-CA" sz="1200" kern="100" dirty="0">
              <a:effectLst/>
              <a:ea typeface="Aptos" panose="020B0004020202020204" pitchFamily="34" charset="0"/>
            </a:endParaRPr>
          </a:p>
          <a:p>
            <a:pPr marL="185738" marR="0" lvl="0" indent="-185738" algn="just">
              <a:lnSpc>
                <a:spcPct val="150000"/>
              </a:lnSpc>
              <a:buFont typeface="Symbol" pitchFamily="2" charset="2"/>
              <a:buChar char=""/>
            </a:pPr>
            <a:r>
              <a:rPr lang="en-US" sz="1200" i="1" kern="100" dirty="0">
                <a:effectLst/>
                <a:ea typeface="Aptos" panose="020B0004020202020204" pitchFamily="34" charset="0"/>
              </a:rPr>
              <a:t>Tuesday</a:t>
            </a:r>
            <a:r>
              <a:rPr lang="en-CA" sz="1200" i="1" kern="100" dirty="0">
                <a:effectLst/>
                <a:ea typeface="Aptos" panose="020B0004020202020204" pitchFamily="34" charset="0"/>
              </a:rPr>
              <a:t>: </a:t>
            </a:r>
            <a:r>
              <a:rPr lang="en-US" sz="1200" kern="100" dirty="0">
                <a:effectLst/>
                <a:ea typeface="Aptos" panose="020B0004020202020204" pitchFamily="34" charset="0"/>
              </a:rPr>
              <a:t>Bring your journal to </a:t>
            </a:r>
            <a:r>
              <a:rPr lang="en-US" sz="1200" i="1" kern="100" dirty="0">
                <a:effectLst/>
                <a:ea typeface="Aptos" panose="020B0004020202020204" pitchFamily="34" charset="0"/>
              </a:rPr>
              <a:t>Grief Care</a:t>
            </a:r>
            <a:r>
              <a:rPr lang="en-US" sz="1200" kern="100" dirty="0">
                <a:effectLst/>
                <a:ea typeface="Aptos" panose="020B0004020202020204" pitchFamily="34" charset="0"/>
              </a:rPr>
              <a:t>.</a:t>
            </a:r>
          </a:p>
          <a:p>
            <a:pPr marL="185738" marR="0" lvl="0" indent="-185738" algn="just">
              <a:lnSpc>
                <a:spcPct val="150000"/>
              </a:lnSpc>
              <a:buFont typeface="Symbol" pitchFamily="2" charset="2"/>
              <a:buChar char=""/>
            </a:pPr>
            <a:endParaRPr lang="en-US" sz="1200" kern="100" dirty="0">
              <a:ea typeface="Aptos" panose="020B0004020202020204" pitchFamily="34" charset="0"/>
            </a:endParaRPr>
          </a:p>
          <a:p>
            <a:pPr marL="0" marR="0" lvl="0" indent="0" algn="just">
              <a:buNone/>
            </a:pPr>
            <a:r>
              <a:rPr lang="en-US" sz="1200" b="1" i="1" u="sng" kern="100" dirty="0">
                <a:effectLst/>
                <a:ea typeface="Aptos" panose="020B0004020202020204" pitchFamily="34" charset="0"/>
              </a:rPr>
              <a:t>For facilitators</a:t>
            </a:r>
            <a:endParaRPr lang="en-US" sz="1200" b="1" u="sng" kern="100" dirty="0">
              <a:ea typeface="Aptos" panose="020B0004020202020204" pitchFamily="34" charset="0"/>
            </a:endParaRPr>
          </a:p>
          <a:p>
            <a:pPr marL="0" marR="0" lvl="0" indent="0" algn="just">
              <a:buNone/>
            </a:pPr>
            <a:r>
              <a:rPr lang="en-US" sz="1200" kern="100" dirty="0">
                <a:effectLst/>
                <a:ea typeface="Aptos" panose="020B0004020202020204" pitchFamily="34" charset="0"/>
              </a:rPr>
              <a:t>Change days according to your group’s schedule, starting with the first day after this session.</a:t>
            </a:r>
          </a:p>
          <a:p>
            <a:pPr marL="0" marR="0" lvl="0" indent="0" algn="just">
              <a:lnSpc>
                <a:spcPct val="150000"/>
              </a:lnSpc>
              <a:buNone/>
            </a:pPr>
            <a:endParaRPr lang="en-US" sz="1200" kern="100" dirty="0">
              <a:ea typeface="Aptos" panose="020B0004020202020204" pitchFamily="34" charset="0"/>
            </a:endParaRPr>
          </a:p>
          <a:p>
            <a:pPr marL="0" marR="0" lvl="0" indent="0" algn="just">
              <a:lnSpc>
                <a:spcPct val="150000"/>
              </a:lnSpc>
              <a:buNone/>
            </a:pPr>
            <a:endParaRPr lang="en-CA" sz="1200" kern="100" dirty="0">
              <a:effectLst/>
              <a:ea typeface="Aptos" panose="020B0004020202020204" pitchFamily="34" charset="0"/>
            </a:endParaRPr>
          </a:p>
          <a:p>
            <a:pPr marL="158750" marR="0" indent="0" algn="just">
              <a:lnSpc>
                <a:spcPct val="150000"/>
              </a:lnSpc>
              <a:buNone/>
            </a:pPr>
            <a:endParaRPr lang="en-CA" sz="1200" kern="100" dirty="0">
              <a:effectLst/>
              <a:ea typeface="Aptos" panose="020B0004020202020204" pitchFamily="34" charset="0"/>
            </a:endParaRPr>
          </a:p>
          <a:p>
            <a:pPr marL="7938" lvl="0" indent="0" algn="l" rtl="0">
              <a:spcBef>
                <a:spcPts val="0"/>
              </a:spcBef>
              <a:buNone/>
            </a:pPr>
            <a:endParaRPr lang="en-CA" sz="1200" dirty="0"/>
          </a:p>
          <a:p>
            <a:pPr marL="7938" lvl="0" indent="0" algn="l" rtl="0">
              <a:spcBef>
                <a:spcPts val="0"/>
              </a:spcBef>
              <a:buNone/>
            </a:pPr>
            <a:endParaRPr lang="en-CA" sz="1200" dirty="0"/>
          </a:p>
        </p:txBody>
      </p:sp>
      <p:sp>
        <p:nvSpPr>
          <p:cNvPr id="2" name="Slide Number Placeholder 1">
            <a:extLst>
              <a:ext uri="{FF2B5EF4-FFF2-40B4-BE49-F238E27FC236}">
                <a16:creationId xmlns:a16="http://schemas.microsoft.com/office/drawing/2014/main" id="{264794E8-E159-A1BF-BE6D-42C71008BAC7}"/>
              </a:ext>
            </a:extLst>
          </p:cNvPr>
          <p:cNvSpPr>
            <a:spLocks noGrp="1"/>
          </p:cNvSpPr>
          <p:nvPr>
            <p:ph type="sldNum" sz="quarter" idx="5"/>
          </p:nvPr>
        </p:nvSpPr>
        <p:spPr/>
        <p:txBody>
          <a:bodyPr/>
          <a:lstStyle/>
          <a:p>
            <a:fld id="{7FB68684-1772-A746-856D-BDB114050474}" type="slidenum">
              <a:rPr lang="en-US" smtClean="0"/>
              <a:t>82</a:t>
            </a:fld>
            <a:endParaRPr lang="en-US"/>
          </a:p>
        </p:txBody>
      </p:sp>
    </p:spTree>
    <p:extLst>
      <p:ext uri="{BB962C8B-B14F-4D97-AF65-F5344CB8AC3E}">
        <p14:creationId xmlns:p14="http://schemas.microsoft.com/office/powerpoint/2010/main" val="3645937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E32D846B-9D56-7ADB-1B15-A2F897D2D4A6}"/>
            </a:ext>
          </a:extLst>
        </p:cNvPr>
        <p:cNvGrpSpPr/>
        <p:nvPr/>
      </p:nvGrpSpPr>
      <p:grpSpPr>
        <a:xfrm>
          <a:off x="0" y="0"/>
          <a:ext cx="0" cy="0"/>
          <a:chOff x="0" y="0"/>
          <a:chExt cx="0" cy="0"/>
        </a:xfrm>
      </p:grpSpPr>
      <p:sp>
        <p:nvSpPr>
          <p:cNvPr id="145" name="Google Shape;145;g14784442374_1_13:notes">
            <a:extLst>
              <a:ext uri="{FF2B5EF4-FFF2-40B4-BE49-F238E27FC236}">
                <a16:creationId xmlns:a16="http://schemas.microsoft.com/office/drawing/2014/main" id="{418CB78E-AE81-27AD-2DA4-6827BDB05B75}"/>
              </a:ext>
            </a:extLst>
          </p:cNvPr>
          <p:cNvSpPr>
            <a:spLocks noGrp="1" noRot="1" noChangeAspect="1"/>
          </p:cNvSpPr>
          <p:nvPr>
            <p:ph type="sldImg" idx="2"/>
          </p:nvPr>
        </p:nvSpPr>
        <p:spPr>
          <a:xfrm>
            <a:off x="582613" y="334963"/>
            <a:ext cx="2860675" cy="1609725"/>
          </a:xfrm>
          <a:custGeom>
            <a:avLst/>
            <a:gdLst/>
            <a:ahLst/>
            <a:cxnLst/>
            <a:rect l="l" t="t" r="r" b="b"/>
            <a:pathLst>
              <a:path w="120000" h="120000" extrusionOk="0">
                <a:moveTo>
                  <a:pt x="0" y="0"/>
                </a:moveTo>
                <a:lnTo>
                  <a:pt x="120000" y="0"/>
                </a:lnTo>
                <a:lnTo>
                  <a:pt x="120000" y="120000"/>
                </a:lnTo>
                <a:lnTo>
                  <a:pt x="0" y="120000"/>
                </a:lnTo>
                <a:close/>
              </a:path>
            </a:pathLst>
          </a:custGeom>
          <a:ln>
            <a:solidFill>
              <a:schemeClr val="tx1"/>
            </a:solidFill>
          </a:ln>
        </p:spPr>
      </p:sp>
      <p:sp>
        <p:nvSpPr>
          <p:cNvPr id="146" name="Google Shape;146;g14784442374_1_13:notes">
            <a:extLst>
              <a:ext uri="{FF2B5EF4-FFF2-40B4-BE49-F238E27FC236}">
                <a16:creationId xmlns:a16="http://schemas.microsoft.com/office/drawing/2014/main" id="{1568C590-9578-D3BF-4751-A19C7EBB01DA}"/>
              </a:ext>
            </a:extLst>
          </p:cNvPr>
          <p:cNvSpPr txBox="1">
            <a:spLocks noGrp="1"/>
          </p:cNvSpPr>
          <p:nvPr>
            <p:ph type="body" idx="1"/>
          </p:nvPr>
        </p:nvSpPr>
        <p:spPr>
          <a:xfrm>
            <a:off x="553666" y="1944688"/>
            <a:ext cx="5750668" cy="5700712"/>
          </a:xfrm>
          <a:prstGeom prst="rect">
            <a:avLst/>
          </a:prstGeom>
        </p:spPr>
        <p:txBody>
          <a:bodyPr spcFirstLastPara="1" wrap="square" lIns="91425" tIns="91425" rIns="91425" bIns="91425" anchor="t" anchorCtr="0">
            <a:noAutofit/>
          </a:bodyPr>
          <a:lstStyle/>
          <a:p>
            <a:pPr marL="7938" indent="0">
              <a:buNone/>
            </a:pPr>
            <a:r>
              <a:rPr lang="en-US" sz="1200" b="1" dirty="0"/>
              <a:t>~ 4 minutes</a:t>
            </a:r>
          </a:p>
          <a:p>
            <a:pPr marL="7938" indent="0">
              <a:buNone/>
            </a:pPr>
            <a:endParaRPr lang="en-US" sz="1200" dirty="0"/>
          </a:p>
          <a:p>
            <a:pPr marL="0" marR="0" algn="just">
              <a:lnSpc>
                <a:spcPct val="150000"/>
              </a:lnSpc>
              <a:buNone/>
            </a:pPr>
            <a:r>
              <a:rPr lang="en-CA" sz="1200" b="1" u="sng" kern="100" dirty="0">
                <a:effectLst/>
                <a:ea typeface="Aptos" panose="020B0004020202020204" pitchFamily="34" charset="0"/>
              </a:rPr>
              <a:t>If you don’t have why questions</a:t>
            </a:r>
          </a:p>
          <a:p>
            <a:pPr marL="342900" marR="0" lvl="0" indent="-342900" algn="just">
              <a:lnSpc>
                <a:spcPct val="150000"/>
              </a:lnSpc>
              <a:buFont typeface="Symbol" pitchFamily="2" charset="2"/>
              <a:buChar char=""/>
            </a:pPr>
            <a:r>
              <a:rPr lang="en-CA" sz="1200" i="1" kern="100" dirty="0">
                <a:effectLst/>
                <a:ea typeface="Aptos" panose="020B0004020202020204" pitchFamily="34" charset="0"/>
              </a:rPr>
              <a:t>Wednesday, Thursday: </a:t>
            </a:r>
            <a:r>
              <a:rPr lang="en-CA" sz="1200" kern="100" dirty="0">
                <a:effectLst/>
                <a:ea typeface="Aptos" panose="020B0004020202020204" pitchFamily="34" charset="0"/>
              </a:rPr>
              <a:t>Write why it is you don’t have these questions or, if you had questions in the past, how you came to terms with them.</a:t>
            </a:r>
          </a:p>
          <a:p>
            <a:pPr marL="342900" marR="0" lvl="0" indent="-342900" algn="just">
              <a:lnSpc>
                <a:spcPct val="150000"/>
              </a:lnSpc>
              <a:buFont typeface="Symbol" pitchFamily="2" charset="2"/>
              <a:buChar char=""/>
            </a:pPr>
            <a:r>
              <a:rPr lang="en-CA" sz="1200" i="1" kern="100" dirty="0">
                <a:effectLst/>
                <a:ea typeface="Aptos" panose="020B0004020202020204" pitchFamily="34" charset="0"/>
              </a:rPr>
              <a:t>Friday, Saturday:</a:t>
            </a:r>
            <a:r>
              <a:rPr lang="en-CA" sz="1200" kern="100" dirty="0">
                <a:effectLst/>
                <a:ea typeface="Aptos" panose="020B0004020202020204" pitchFamily="34" charset="0"/>
              </a:rPr>
              <a:t> Write what questions others may have had and how you responded.</a:t>
            </a:r>
          </a:p>
          <a:p>
            <a:pPr marL="342900" marR="0" lvl="0" indent="-342900" algn="just">
              <a:lnSpc>
                <a:spcPct val="150000"/>
              </a:lnSpc>
              <a:buFont typeface="Symbol" pitchFamily="2" charset="2"/>
              <a:buChar char=""/>
            </a:pPr>
            <a:r>
              <a:rPr lang="en-CA" sz="1200" i="1" kern="100" dirty="0">
                <a:effectLst/>
                <a:ea typeface="Aptos" panose="020B0004020202020204" pitchFamily="34" charset="0"/>
              </a:rPr>
              <a:t>Sunday, Monday:</a:t>
            </a:r>
            <a:r>
              <a:rPr lang="en-CA" sz="1200" kern="100" dirty="0">
                <a:effectLst/>
                <a:ea typeface="Aptos" panose="020B0004020202020204" pitchFamily="34" charset="0"/>
              </a:rPr>
              <a:t> If why questions arise in the future, how can you address them?</a:t>
            </a:r>
          </a:p>
          <a:p>
            <a:pPr marL="342900" marR="0" lvl="0" indent="-342900" algn="just">
              <a:lnSpc>
                <a:spcPct val="150000"/>
              </a:lnSpc>
              <a:buFont typeface="Symbol" pitchFamily="2" charset="2"/>
              <a:buChar char=""/>
            </a:pPr>
            <a:r>
              <a:rPr lang="en-US" sz="1200" i="1" kern="100" dirty="0">
                <a:effectLst/>
                <a:ea typeface="Aptos" panose="020B0004020202020204" pitchFamily="34" charset="0"/>
              </a:rPr>
              <a:t>Tuesday</a:t>
            </a:r>
            <a:r>
              <a:rPr lang="en-CA" sz="1200" i="1" kern="100" dirty="0">
                <a:effectLst/>
                <a:ea typeface="Aptos" panose="020B0004020202020204" pitchFamily="34" charset="0"/>
              </a:rPr>
              <a:t>: </a:t>
            </a:r>
            <a:r>
              <a:rPr lang="en-US" sz="1200" kern="100" dirty="0">
                <a:effectLst/>
                <a:ea typeface="Aptos" panose="020B0004020202020204" pitchFamily="34" charset="0"/>
              </a:rPr>
              <a:t>Bring your journal to </a:t>
            </a:r>
            <a:r>
              <a:rPr lang="en-US" sz="1200" i="1" kern="100" dirty="0">
                <a:effectLst/>
                <a:ea typeface="Aptos" panose="020B0004020202020204" pitchFamily="34" charset="0"/>
              </a:rPr>
              <a:t>Grief Care</a:t>
            </a:r>
            <a:r>
              <a:rPr lang="en-US" sz="1200" kern="100" dirty="0">
                <a:effectLst/>
                <a:ea typeface="Aptos" panose="020B0004020202020204" pitchFamily="34" charset="0"/>
              </a:rPr>
              <a:t>.</a:t>
            </a:r>
          </a:p>
          <a:p>
            <a:pPr marL="342900" marR="0" lvl="0" indent="-342900" algn="just">
              <a:lnSpc>
                <a:spcPct val="150000"/>
              </a:lnSpc>
              <a:buFont typeface="Symbol" pitchFamily="2" charset="2"/>
              <a:buChar char=""/>
            </a:pPr>
            <a:endParaRPr lang="en-US" sz="1200" kern="100" dirty="0">
              <a:latin typeface="Times New Roman" panose="02020603050405020304" pitchFamily="18" charset="0"/>
              <a:cs typeface="Times New Roman" panose="02020603050405020304" pitchFamily="18" charset="0"/>
            </a:endParaRPr>
          </a:p>
          <a:p>
            <a:pPr marL="0" lvl="0" indent="0" algn="just">
              <a:buNone/>
            </a:pPr>
            <a:r>
              <a:rPr lang="en-US" sz="1200" b="1" i="1" u="sng" kern="100" dirty="0">
                <a:ea typeface="Aptos" panose="020B0004020202020204" pitchFamily="34" charset="0"/>
              </a:rPr>
              <a:t>For facilitators</a:t>
            </a:r>
            <a:endParaRPr lang="en-US" sz="1200" b="1" u="sng" kern="100" dirty="0">
              <a:ea typeface="Aptos" panose="020B0004020202020204" pitchFamily="34" charset="0"/>
            </a:endParaRPr>
          </a:p>
          <a:p>
            <a:pPr marL="0" lvl="0" indent="0" algn="just">
              <a:buNone/>
            </a:pPr>
            <a:r>
              <a:rPr lang="en-US" sz="1200" kern="100" dirty="0">
                <a:ea typeface="Aptos" panose="020B0004020202020204" pitchFamily="34" charset="0"/>
              </a:rPr>
              <a:t>Change days according to your group’s schedule, starting with the first day after this session.</a:t>
            </a:r>
          </a:p>
          <a:p>
            <a:pPr marL="0" marR="0" lvl="0" indent="0" algn="just">
              <a:lnSpc>
                <a:spcPct val="150000"/>
              </a:lnSpc>
              <a:buNone/>
            </a:pPr>
            <a:endParaRPr lang="en-CA" sz="1200" dirty="0">
              <a:latin typeface="Times New Roman" panose="02020603050405020304" pitchFamily="18" charset="0"/>
              <a:cs typeface="Times New Roman" panose="02020603050405020304" pitchFamily="18" charset="0"/>
            </a:endParaRPr>
          </a:p>
          <a:p>
            <a:pPr marL="7938"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A521604-AED7-FF3D-469F-AC4E596BAF0E}"/>
              </a:ext>
            </a:extLst>
          </p:cNvPr>
          <p:cNvSpPr>
            <a:spLocks noGrp="1"/>
          </p:cNvSpPr>
          <p:nvPr>
            <p:ph type="sldNum" sz="quarter" idx="5"/>
          </p:nvPr>
        </p:nvSpPr>
        <p:spPr/>
        <p:txBody>
          <a:bodyPr/>
          <a:lstStyle/>
          <a:p>
            <a:fld id="{7FB68684-1772-A746-856D-BDB114050474}" type="slidenum">
              <a:rPr lang="en-US" smtClean="0"/>
              <a:t>83</a:t>
            </a:fld>
            <a:endParaRPr lang="en-US"/>
          </a:p>
        </p:txBody>
      </p:sp>
    </p:spTree>
    <p:extLst>
      <p:ext uri="{BB962C8B-B14F-4D97-AF65-F5344CB8AC3E}">
        <p14:creationId xmlns:p14="http://schemas.microsoft.com/office/powerpoint/2010/main" val="1952897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96863"/>
            <a:ext cx="2860675" cy="1609725"/>
          </a:xfrm>
        </p:spPr>
      </p:sp>
      <p:sp>
        <p:nvSpPr>
          <p:cNvPr id="3" name="Notes Placeholder 2"/>
          <p:cNvSpPr>
            <a:spLocks noGrp="1"/>
          </p:cNvSpPr>
          <p:nvPr>
            <p:ph type="body" idx="1"/>
          </p:nvPr>
        </p:nvSpPr>
        <p:spPr>
          <a:xfrm>
            <a:off x="568325" y="1906588"/>
            <a:ext cx="5756310" cy="5674807"/>
          </a:xfrm>
        </p:spPr>
        <p:txBody>
          <a:bodyPr/>
          <a:lstStyle/>
          <a:p>
            <a:pPr marL="15875" indent="0">
              <a:buNone/>
            </a:pPr>
            <a:endParaRPr lang="en-US" sz="1200" dirty="0"/>
          </a:p>
          <a:p>
            <a:pPr marL="15875" indent="0">
              <a:buNone/>
            </a:pPr>
            <a:endParaRPr lang="en-US" sz="1200" dirty="0"/>
          </a:p>
        </p:txBody>
      </p:sp>
      <p:sp>
        <p:nvSpPr>
          <p:cNvPr id="5" name="TextBox 4">
            <a:extLst>
              <a:ext uri="{FF2B5EF4-FFF2-40B4-BE49-F238E27FC236}">
                <a16:creationId xmlns:a16="http://schemas.microsoft.com/office/drawing/2014/main" id="{8A3E373A-2D5D-4018-50CE-389A4D14F180}"/>
              </a:ext>
            </a:extLst>
          </p:cNvPr>
          <p:cNvSpPr txBox="1"/>
          <p:nvPr/>
        </p:nvSpPr>
        <p:spPr>
          <a:xfrm>
            <a:off x="568325" y="1906588"/>
            <a:ext cx="4688732"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1 minute</a:t>
            </a:r>
          </a:p>
        </p:txBody>
      </p:sp>
      <p:sp>
        <p:nvSpPr>
          <p:cNvPr id="4" name="Slide Number Placeholder 3">
            <a:extLst>
              <a:ext uri="{FF2B5EF4-FFF2-40B4-BE49-F238E27FC236}">
                <a16:creationId xmlns:a16="http://schemas.microsoft.com/office/drawing/2014/main" id="{4A591B87-CBB0-527C-BE33-ACE9EC1DDCBA}"/>
              </a:ext>
            </a:extLst>
          </p:cNvPr>
          <p:cNvSpPr>
            <a:spLocks noGrp="1"/>
          </p:cNvSpPr>
          <p:nvPr>
            <p:ph type="sldNum" sz="quarter" idx="5"/>
          </p:nvPr>
        </p:nvSpPr>
        <p:spPr/>
        <p:txBody>
          <a:bodyPr/>
          <a:lstStyle/>
          <a:p>
            <a:fld id="{7FB68684-1772-A746-856D-BDB114050474}" type="slidenum">
              <a:rPr lang="en-US" smtClean="0"/>
              <a:t>84</a:t>
            </a:fld>
            <a:endParaRPr lang="en-US"/>
          </a:p>
        </p:txBody>
      </p:sp>
    </p:spTree>
    <p:extLst>
      <p:ext uri="{BB962C8B-B14F-4D97-AF65-F5344CB8AC3E}">
        <p14:creationId xmlns:p14="http://schemas.microsoft.com/office/powerpoint/2010/main" val="970996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74638"/>
            <a:ext cx="2860675" cy="1609725"/>
          </a:xfrm>
        </p:spPr>
      </p:sp>
      <p:sp>
        <p:nvSpPr>
          <p:cNvPr id="3" name="Notes Placeholder 2"/>
          <p:cNvSpPr>
            <a:spLocks noGrp="1"/>
          </p:cNvSpPr>
          <p:nvPr>
            <p:ph type="body" idx="1"/>
          </p:nvPr>
        </p:nvSpPr>
        <p:spPr>
          <a:xfrm>
            <a:off x="568325" y="1884363"/>
            <a:ext cx="5756310" cy="6684450"/>
          </a:xfrm>
        </p:spPr>
        <p:txBody>
          <a:bodyPr/>
          <a:lstStyle/>
          <a:p>
            <a:pPr marL="0" marR="0" lvl="0" indent="0">
              <a:spcBef>
                <a:spcPts val="0"/>
              </a:spcBef>
              <a:spcAft>
                <a:spcPts val="0"/>
              </a:spcAft>
              <a:buNone/>
            </a:pPr>
            <a:r>
              <a:rPr lang="en-CA" sz="1200" b="1" kern="100" dirty="0">
                <a:ea typeface="Aptos" panose="020B0004020202020204" pitchFamily="34" charset="0"/>
              </a:rPr>
              <a:t>~ 4 minutes</a:t>
            </a:r>
          </a:p>
          <a:p>
            <a:pPr marL="0" marR="0" lvl="0" indent="0">
              <a:spcBef>
                <a:spcPts val="0"/>
              </a:spcBef>
              <a:spcAft>
                <a:spcPts val="0"/>
              </a:spcAft>
              <a:buNone/>
            </a:pPr>
            <a:endParaRPr lang="en-CA" sz="1200" b="1" kern="100" dirty="0">
              <a:effectLst/>
              <a:ea typeface="Aptos" panose="020B0004020202020204" pitchFamily="34" charset="0"/>
            </a:endParaRPr>
          </a:p>
          <a:p>
            <a:pPr marL="179388" marR="0" lvl="0" indent="-179388">
              <a:spcBef>
                <a:spcPts val="0"/>
              </a:spcBef>
              <a:spcAft>
                <a:spcPts val="0"/>
              </a:spcAft>
              <a:buFont typeface="Symbol" pitchFamily="2" charset="2"/>
              <a:buChar char=""/>
            </a:pPr>
            <a:r>
              <a:rPr lang="en-CA" sz="1200" kern="100" dirty="0">
                <a:effectLst/>
                <a:ea typeface="Aptos" panose="020B0004020202020204" pitchFamily="34" charset="0"/>
              </a:rPr>
              <a:t>“For many there is no clear answer [to the why question]. A mother whose young son died in the 1988 crash of </a:t>
            </a:r>
            <a:r>
              <a:rPr lang="en-CA" sz="1200" kern="100" dirty="0" err="1">
                <a:effectLst/>
                <a:ea typeface="Aptos" panose="020B0004020202020204" pitchFamily="34" charset="0"/>
              </a:rPr>
              <a:t>PanAm</a:t>
            </a:r>
            <a:r>
              <a:rPr lang="en-CA" sz="1200" kern="100" dirty="0">
                <a:effectLst/>
                <a:ea typeface="Aptos" panose="020B0004020202020204" pitchFamily="34" charset="0"/>
              </a:rPr>
              <a:t> Flight 103 said, ‘It is not how to find an answer, but how to live without one.’”</a:t>
            </a:r>
            <a:r>
              <a:rPr lang="en-CA" sz="1200" kern="100" baseline="30000" dirty="0">
                <a:ea typeface="Aptos" panose="020B0004020202020204" pitchFamily="34" charset="0"/>
              </a:rPr>
              <a:t>35</a:t>
            </a:r>
            <a:endParaRPr lang="en-CA" sz="1200" kern="100" dirty="0">
              <a:effectLst/>
              <a:ea typeface="Aptos" panose="020B0004020202020204" pitchFamily="34" charset="0"/>
            </a:endParaRPr>
          </a:p>
          <a:p>
            <a:pPr marL="179388" marR="0" lvl="0" indent="-179388">
              <a:spcBef>
                <a:spcPts val="0"/>
              </a:spcBef>
              <a:spcAft>
                <a:spcPts val="0"/>
              </a:spcAft>
              <a:buFont typeface="Symbol" pitchFamily="2" charset="2"/>
              <a:buChar char=""/>
            </a:pPr>
            <a:r>
              <a:rPr lang="en-CA" sz="1200" kern="100" dirty="0">
                <a:effectLst/>
                <a:ea typeface="Aptos" panose="020B0004020202020204" pitchFamily="34" charset="0"/>
              </a:rPr>
              <a:t>With respect to the </a:t>
            </a:r>
            <a:r>
              <a:rPr lang="en-CA" sz="1200" i="1" kern="100" dirty="0">
                <a:effectLst/>
                <a:ea typeface="Aptos" panose="020B0004020202020204" pitchFamily="34" charset="0"/>
              </a:rPr>
              <a:t>why</a:t>
            </a:r>
            <a:r>
              <a:rPr lang="en-CA" sz="1200" kern="100" dirty="0">
                <a:effectLst/>
                <a:ea typeface="Aptos" panose="020B0004020202020204" pitchFamily="34" charset="0"/>
              </a:rPr>
              <a:t> question, Rabbi Kushner counsels us to “rise beyond the question ‘why did it happen?’ and begin to ask the question ‘what do I do now that it has happened?’”</a:t>
            </a:r>
            <a:r>
              <a:rPr lang="en-CA" sz="1200" kern="100" baseline="30000" dirty="0">
                <a:ea typeface="Aptos" panose="020B0004020202020204" pitchFamily="34" charset="0"/>
              </a:rPr>
              <a:t>36</a:t>
            </a:r>
            <a:endParaRPr lang="en-CA" sz="1200" kern="100" baseline="30000" dirty="0">
              <a:effectLst/>
              <a:ea typeface="Aptos" panose="020B0004020202020204" pitchFamily="34" charset="0"/>
            </a:endParaRPr>
          </a:p>
          <a:p>
            <a:pPr marL="0" marR="0" lvl="0" indent="0">
              <a:spcBef>
                <a:spcPts val="0"/>
              </a:spcBef>
              <a:spcAft>
                <a:spcPts val="0"/>
              </a:spcAft>
              <a:buNone/>
            </a:pPr>
            <a:endParaRPr lang="en-CA" sz="1200" kern="100" baseline="30000" dirty="0"/>
          </a:p>
          <a:p>
            <a:pPr marL="0" marR="0" lvl="0" indent="0">
              <a:spcBef>
                <a:spcPts val="0"/>
              </a:spcBef>
              <a:spcAft>
                <a:spcPts val="0"/>
              </a:spcAft>
              <a:buNone/>
            </a:pPr>
            <a:endParaRPr lang="en-US" sz="1200" dirty="0"/>
          </a:p>
          <a:p>
            <a:pPr marL="0" indent="0">
              <a:buNone/>
            </a:pPr>
            <a:r>
              <a:rPr lang="en-US" sz="1200" dirty="0"/>
              <a:t>If comfortable, please join with us in praying the Serenity prayer.</a:t>
            </a:r>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182563">
              <a:buNone/>
            </a:pPr>
            <a:r>
              <a:rPr lang="en-US" b="1" kern="100" baseline="30000" dirty="0"/>
              <a:t>35</a:t>
            </a:r>
            <a:r>
              <a:rPr lang="en-CA" b="1" kern="100" baseline="30000" dirty="0"/>
              <a:t> </a:t>
            </a:r>
            <a:r>
              <a:rPr lang="en-CA" kern="100" dirty="0">
                <a:ea typeface="Aptos" panose="020B0004020202020204" pitchFamily="34" charset="0"/>
              </a:rPr>
              <a:t>J. William Worden, </a:t>
            </a:r>
            <a:r>
              <a:rPr lang="en-CA" i="1" kern="100" dirty="0">
                <a:ea typeface="Aptos" panose="020B0004020202020204" pitchFamily="34" charset="0"/>
              </a:rPr>
              <a:t>Grief Counselling and Grief Therapy—A Handbook for the Mental Health Practitioner</a:t>
            </a:r>
            <a:r>
              <a:rPr lang="en-CA" kern="100" dirty="0">
                <a:ea typeface="Aptos" panose="020B0004020202020204" pitchFamily="34" charset="0"/>
              </a:rPr>
              <a:t>, fourth edition. (East Essex: Springer Publishing, 2009), 49.</a:t>
            </a:r>
            <a:endParaRPr lang="en-US" dirty="0"/>
          </a:p>
          <a:p>
            <a:pPr marL="0" indent="182563">
              <a:buNone/>
            </a:pPr>
            <a:r>
              <a:rPr lang="en-CA" kern="100" baseline="30000" dirty="0">
                <a:ea typeface="Aptos" panose="020B0004020202020204" pitchFamily="34" charset="0"/>
              </a:rPr>
              <a:t>36 </a:t>
            </a:r>
            <a:r>
              <a:rPr lang="en-CA" kern="100" dirty="0">
                <a:ea typeface="Aptos" panose="020B0004020202020204" pitchFamily="34" charset="0"/>
              </a:rPr>
              <a:t>Harold S. Kushner, </a:t>
            </a:r>
            <a:r>
              <a:rPr lang="en-CA" i="1" kern="100" dirty="0">
                <a:ea typeface="Aptos" panose="020B0004020202020204" pitchFamily="34" charset="0"/>
              </a:rPr>
              <a:t>When Bad Things Happen to Good People</a:t>
            </a:r>
            <a:r>
              <a:rPr lang="en-CA" kern="100" dirty="0">
                <a:ea typeface="Aptos" panose="020B0004020202020204" pitchFamily="34" charset="0"/>
              </a:rPr>
              <a:t>. (New York, Avon Books, 1981), 71.</a:t>
            </a:r>
            <a:endParaRPr lang="en-US" dirty="0"/>
          </a:p>
        </p:txBody>
      </p:sp>
      <p:sp>
        <p:nvSpPr>
          <p:cNvPr id="4" name="Slide Number Placeholder 3">
            <a:extLst>
              <a:ext uri="{FF2B5EF4-FFF2-40B4-BE49-F238E27FC236}">
                <a16:creationId xmlns:a16="http://schemas.microsoft.com/office/drawing/2014/main" id="{F0920663-13C7-A9A4-FCA2-1C826B0ED446}"/>
              </a:ext>
            </a:extLst>
          </p:cNvPr>
          <p:cNvSpPr>
            <a:spLocks noGrp="1"/>
          </p:cNvSpPr>
          <p:nvPr>
            <p:ph type="sldNum" sz="quarter" idx="5"/>
          </p:nvPr>
        </p:nvSpPr>
        <p:spPr/>
        <p:txBody>
          <a:bodyPr/>
          <a:lstStyle/>
          <a:p>
            <a:fld id="{7FB68684-1772-A746-856D-BDB114050474}" type="slidenum">
              <a:rPr lang="en-US" smtClean="0"/>
              <a:t>85</a:t>
            </a:fld>
            <a:endParaRPr lang="en-US"/>
          </a:p>
        </p:txBody>
      </p:sp>
    </p:spTree>
    <p:extLst>
      <p:ext uri="{BB962C8B-B14F-4D97-AF65-F5344CB8AC3E}">
        <p14:creationId xmlns:p14="http://schemas.microsoft.com/office/powerpoint/2010/main" val="4111442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68684-1772-A746-856D-BDB114050474}" type="slidenum">
              <a:rPr lang="en-US" smtClean="0"/>
              <a:t>86</a:t>
            </a:fld>
            <a:endParaRPr lang="en-US"/>
          </a:p>
        </p:txBody>
      </p:sp>
      <p:sp>
        <p:nvSpPr>
          <p:cNvPr id="5" name="TextBox 4">
            <a:extLst>
              <a:ext uri="{FF2B5EF4-FFF2-40B4-BE49-F238E27FC236}">
                <a16:creationId xmlns:a16="http://schemas.microsoft.com/office/drawing/2014/main" id="{E65C183F-04B9-B853-1243-66363D6A5D09}"/>
              </a:ext>
            </a:extLst>
          </p:cNvPr>
          <p:cNvSpPr txBox="1"/>
          <p:nvPr/>
        </p:nvSpPr>
        <p:spPr>
          <a:xfrm>
            <a:off x="2054249" y="428916"/>
            <a:ext cx="2735824" cy="276999"/>
          </a:xfrm>
          <a:prstGeom prst="rect">
            <a:avLst/>
          </a:prstGeom>
          <a:noFill/>
        </p:spPr>
        <p:txBody>
          <a:bodyPr wrap="square" rtlCol="0">
            <a:spAutoFit/>
          </a:bodyPr>
          <a:lstStyle/>
          <a:p>
            <a:pPr algn="ctr"/>
            <a:r>
              <a:rPr lang="en-US" sz="1200" i="1" dirty="0">
                <a:latin typeface="Times New Roman" panose="02020603050405020304" pitchFamily="18" charset="0"/>
                <a:cs typeface="Times New Roman" panose="02020603050405020304" pitchFamily="18" charset="0"/>
              </a:rPr>
              <a:t>This page is intentionally blank.</a:t>
            </a:r>
          </a:p>
        </p:txBody>
      </p:sp>
    </p:spTree>
    <p:extLst>
      <p:ext uri="{BB962C8B-B14F-4D97-AF65-F5344CB8AC3E}">
        <p14:creationId xmlns:p14="http://schemas.microsoft.com/office/powerpoint/2010/main" val="1866320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useBgFill="1">
        <p:nvSpPr>
          <p:cNvPr id="145" name="Google Shape;145;g14784442374_1_13:notes"/>
          <p:cNvSpPr>
            <a:spLocks noGrp="1" noRot="1" noChangeAspect="1"/>
          </p:cNvSpPr>
          <p:nvPr>
            <p:ph type="sldImg" idx="2"/>
          </p:nvPr>
        </p:nvSpPr>
        <p:spPr>
          <a:xfrm>
            <a:off x="568325" y="322263"/>
            <a:ext cx="2860675" cy="1609725"/>
          </a:xfrm>
          <a:custGeom>
            <a:avLst/>
            <a:gdLst/>
            <a:ahLst/>
            <a:cxnLst/>
            <a:rect l="l" t="t" r="r" b="b"/>
            <a:pathLst>
              <a:path w="120000" h="120000" extrusionOk="0">
                <a:moveTo>
                  <a:pt x="0" y="0"/>
                </a:moveTo>
                <a:lnTo>
                  <a:pt x="120000" y="0"/>
                </a:lnTo>
                <a:lnTo>
                  <a:pt x="120000" y="120000"/>
                </a:lnTo>
                <a:lnTo>
                  <a:pt x="0" y="120000"/>
                </a:lnTo>
                <a:close/>
              </a:path>
            </a:pathLst>
          </a:custGeom>
          <a:ln>
            <a:solidFill>
              <a:schemeClr val="tx1"/>
            </a:solidFill>
          </a:ln>
        </p:spPr>
      </p:sp>
      <p:sp>
        <p:nvSpPr>
          <p:cNvPr id="5" name="TextBox 4">
            <a:extLst>
              <a:ext uri="{FF2B5EF4-FFF2-40B4-BE49-F238E27FC236}">
                <a16:creationId xmlns:a16="http://schemas.microsoft.com/office/drawing/2014/main" id="{BDB01625-7CCC-7A5C-C494-29604935DF5D}"/>
              </a:ext>
            </a:extLst>
          </p:cNvPr>
          <p:cNvSpPr txBox="1"/>
          <p:nvPr/>
        </p:nvSpPr>
        <p:spPr>
          <a:xfrm>
            <a:off x="568325" y="1932508"/>
            <a:ext cx="5721350" cy="1754326"/>
          </a:xfrm>
          <a:prstGeom prst="rect">
            <a:avLst/>
          </a:prstGeom>
          <a:noFill/>
        </p:spPr>
        <p:txBody>
          <a:bodyPr wrap="square" rtlCol="0">
            <a:spAutoFit/>
          </a:bodyPr>
          <a:lstStyle/>
          <a:p>
            <a:pPr marL="0"/>
            <a:r>
              <a:rPr lang="en-US" sz="1200" b="1" dirty="0">
                <a:latin typeface="Times New Roman" panose="02020603050405020304" pitchFamily="18" charset="0"/>
                <a:cs typeface="Times New Roman" panose="02020603050405020304" pitchFamily="18" charset="0"/>
              </a:rPr>
              <a:t>~ 15 minutes</a:t>
            </a:r>
          </a:p>
          <a:p>
            <a:pPr marL="0"/>
            <a:endParaRPr lang="en-US" sz="1200" dirty="0">
              <a:latin typeface="Times New Roman" panose="02020603050405020304" pitchFamily="18" charset="0"/>
              <a:cs typeface="Times New Roman" panose="02020603050405020304" pitchFamily="18" charset="0"/>
            </a:endParaRPr>
          </a:p>
          <a:p>
            <a:pPr marL="0"/>
            <a:r>
              <a:rPr lang="en-US" sz="1200" i="1" dirty="0">
                <a:latin typeface="Times New Roman" panose="02020603050405020304" pitchFamily="18" charset="0"/>
                <a:cs typeface="Times New Roman" panose="02020603050405020304" pitchFamily="18" charset="0"/>
              </a:rPr>
              <a:t>Review journal assignment and offer encouragement.</a:t>
            </a:r>
          </a:p>
          <a:p>
            <a:pPr marL="0"/>
            <a:endParaRPr lang="en-US" sz="1200" i="1" dirty="0">
              <a:latin typeface="Times New Roman" panose="02020603050405020304" pitchFamily="18" charset="0"/>
              <a:cs typeface="Times New Roman" panose="02020603050405020304" pitchFamily="18" charset="0"/>
            </a:endParaRPr>
          </a:p>
          <a:p>
            <a:pPr marL="0"/>
            <a:r>
              <a:rPr lang="en-US" sz="1200" i="1" dirty="0">
                <a:latin typeface="Times New Roman" panose="02020603050405020304" pitchFamily="18" charset="0"/>
                <a:cs typeface="Times New Roman" panose="02020603050405020304" pitchFamily="18" charset="0"/>
              </a:rPr>
              <a:t>Invite one person to share a picture, memento, or special memory.</a:t>
            </a:r>
          </a:p>
          <a:p>
            <a:pPr marL="0"/>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Afterwards, remind participants that each week one or two, depending on group size, will be invited to share about their loved one, as they are comfortable.</a:t>
            </a:r>
          </a:p>
          <a:p>
            <a:pPr marL="0"/>
            <a:endParaRPr lang="en-US" sz="12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EA80B3C5-8F9C-73A4-A25D-30C62329BB87}"/>
              </a:ext>
            </a:extLst>
          </p:cNvPr>
          <p:cNvSpPr>
            <a:spLocks noGrp="1"/>
          </p:cNvSpPr>
          <p:nvPr>
            <p:ph type="sldNum" sz="quarter" idx="5"/>
          </p:nvPr>
        </p:nvSpPr>
        <p:spPr/>
        <p:txBody>
          <a:bodyPr/>
          <a:lstStyle/>
          <a:p>
            <a:fld id="{7FB68684-1772-A746-856D-BDB114050474}" type="slidenum">
              <a:rPr lang="en-US" smtClean="0"/>
              <a:t>61</a:t>
            </a:fld>
            <a:endParaRPr lang="en-US"/>
          </a:p>
        </p:txBody>
      </p:sp>
    </p:spTree>
    <p:extLst>
      <p:ext uri="{BB962C8B-B14F-4D97-AF65-F5344CB8AC3E}">
        <p14:creationId xmlns:p14="http://schemas.microsoft.com/office/powerpoint/2010/main" val="3093316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82575"/>
            <a:ext cx="2860675" cy="1609725"/>
          </a:xfrm>
        </p:spPr>
      </p:sp>
      <p:sp>
        <p:nvSpPr>
          <p:cNvPr id="3" name="Notes Placeholder 2"/>
          <p:cNvSpPr>
            <a:spLocks noGrp="1"/>
          </p:cNvSpPr>
          <p:nvPr>
            <p:ph type="body" idx="1"/>
          </p:nvPr>
        </p:nvSpPr>
        <p:spPr>
          <a:xfrm>
            <a:off x="568324" y="1892300"/>
            <a:ext cx="5721351" cy="4114800"/>
          </a:xfrm>
        </p:spPr>
        <p:txBody>
          <a:bodyPr/>
          <a:lstStyle/>
          <a:p>
            <a:pPr marL="6350" indent="0">
              <a:buNone/>
            </a:pPr>
            <a:r>
              <a:rPr lang="en-US" sz="1200" b="1" dirty="0"/>
              <a:t>~ 5 minutes</a:t>
            </a:r>
          </a:p>
          <a:p>
            <a:pPr marL="6350" indent="0">
              <a:buNone/>
            </a:pPr>
            <a:endParaRPr lang="en-US" sz="1200" b="1" dirty="0"/>
          </a:p>
          <a:p>
            <a:pPr marL="0" indent="0">
              <a:buNone/>
            </a:pPr>
            <a:r>
              <a:rPr lang="en-US" sz="1200" dirty="0"/>
              <a:t>Let’s take  a 5-minute break for coffee and to stretch, etc.</a:t>
            </a:r>
          </a:p>
        </p:txBody>
      </p:sp>
      <p:sp>
        <p:nvSpPr>
          <p:cNvPr id="4" name="Slide Number Placeholder 3">
            <a:extLst>
              <a:ext uri="{FF2B5EF4-FFF2-40B4-BE49-F238E27FC236}">
                <a16:creationId xmlns:a16="http://schemas.microsoft.com/office/drawing/2014/main" id="{797BC454-81A8-D0CD-0194-86DC4911DAD5}"/>
              </a:ext>
            </a:extLst>
          </p:cNvPr>
          <p:cNvSpPr>
            <a:spLocks noGrp="1"/>
          </p:cNvSpPr>
          <p:nvPr>
            <p:ph type="sldNum" sz="quarter" idx="5"/>
          </p:nvPr>
        </p:nvSpPr>
        <p:spPr/>
        <p:txBody>
          <a:bodyPr/>
          <a:lstStyle/>
          <a:p>
            <a:fld id="{7FB68684-1772-A746-856D-BDB114050474}" type="slidenum">
              <a:rPr lang="en-US" smtClean="0"/>
              <a:t>62</a:t>
            </a:fld>
            <a:endParaRPr lang="en-US"/>
          </a:p>
        </p:txBody>
      </p:sp>
    </p:spTree>
    <p:extLst>
      <p:ext uri="{BB962C8B-B14F-4D97-AF65-F5344CB8AC3E}">
        <p14:creationId xmlns:p14="http://schemas.microsoft.com/office/powerpoint/2010/main" val="551979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5788" y="285750"/>
            <a:ext cx="2860675" cy="1609725"/>
          </a:xfrm>
        </p:spPr>
      </p:sp>
      <p:sp>
        <p:nvSpPr>
          <p:cNvPr id="3" name="Notes Placeholder 2"/>
          <p:cNvSpPr>
            <a:spLocks noGrp="1"/>
          </p:cNvSpPr>
          <p:nvPr>
            <p:ph type="body" idx="1"/>
          </p:nvPr>
        </p:nvSpPr>
        <p:spPr>
          <a:xfrm>
            <a:off x="568308" y="1895475"/>
            <a:ext cx="5756310" cy="5674807"/>
          </a:xfrm>
        </p:spPr>
        <p:txBody>
          <a:bodyPr/>
          <a:lstStyle/>
          <a:p>
            <a:pPr marL="179388" lvl="1" indent="-179388">
              <a:buNone/>
            </a:pPr>
            <a:r>
              <a:rPr lang="en-US" sz="1200" b="1" dirty="0">
                <a:latin typeface="Times New Roman" panose="02020603050405020304" pitchFamily="18" charset="0"/>
                <a:cs typeface="Times New Roman" panose="02020603050405020304" pitchFamily="18" charset="0"/>
              </a:rPr>
              <a:t>~ 3 minutes</a:t>
            </a:r>
          </a:p>
          <a:p>
            <a:pPr marL="179388" lvl="1" indent="-179388">
              <a:buNone/>
            </a:pPr>
            <a:endParaRPr lang="en-US" sz="1200" b="1" dirty="0">
              <a:latin typeface="Times New Roman" panose="02020603050405020304" pitchFamily="18" charset="0"/>
              <a:cs typeface="Times New Roman" panose="02020603050405020304" pitchFamily="18" charset="0"/>
            </a:endParaRPr>
          </a:p>
          <a:p>
            <a:pPr marL="179388" indent="-179388">
              <a:buNone/>
            </a:pPr>
            <a:r>
              <a:rPr lang="en-US" sz="1200" i="1" dirty="0">
                <a:latin typeface="Times New Roman" panose="02020603050405020304" pitchFamily="18" charset="0"/>
                <a:cs typeface="Times New Roman" panose="02020603050405020304" pitchFamily="18" charset="0"/>
              </a:rPr>
              <a:t>Ask if any participants have seen an elephant up close outside a zoo.</a:t>
            </a:r>
          </a:p>
          <a:p>
            <a:pPr marL="179388" indent="-179388">
              <a:buNone/>
            </a:pPr>
            <a:endParaRPr lang="en-US" sz="1200" dirty="0"/>
          </a:p>
          <a:p>
            <a:pPr marL="179388" indent="-179388">
              <a:buNone/>
            </a:pPr>
            <a:r>
              <a:rPr lang="en-US" sz="1200" dirty="0">
                <a:latin typeface="Times New Roman" panose="02020603050405020304" pitchFamily="18" charset="0"/>
                <a:cs typeface="Times New Roman" panose="02020603050405020304" pitchFamily="18" charset="0"/>
              </a:rPr>
              <a:t>If you have, you might have thought they could benefit from a mega-dose of </a:t>
            </a:r>
            <a:r>
              <a:rPr lang="en-US" sz="1200" i="1" dirty="0">
                <a:latin typeface="Times New Roman" panose="02020603050405020304" pitchFamily="18" charset="0"/>
                <a:cs typeface="Times New Roman" panose="02020603050405020304" pitchFamily="18" charset="0"/>
              </a:rPr>
              <a:t>Oil of Olay.</a:t>
            </a:r>
            <a:endParaRPr lang="en-US" sz="1200" dirty="0">
              <a:latin typeface="Times New Roman" panose="02020603050405020304" pitchFamily="18" charset="0"/>
              <a:cs typeface="Times New Roman" panose="02020603050405020304" pitchFamily="18" charset="0"/>
            </a:endParaRPr>
          </a:p>
          <a:p>
            <a:pPr marL="179388" indent="-179388">
              <a:buNone/>
            </a:pPr>
            <a:endParaRPr lang="en-US" sz="1200" dirty="0"/>
          </a:p>
          <a:p>
            <a:pPr marL="6350" indent="-6350">
              <a:buNone/>
            </a:pPr>
            <a:r>
              <a:rPr lang="en-US" sz="1200" dirty="0">
                <a:latin typeface="Times New Roman" panose="02020603050405020304" pitchFamily="18" charset="0"/>
                <a:cs typeface="Times New Roman" panose="02020603050405020304" pitchFamily="18" charset="0"/>
              </a:rPr>
              <a:t>The African savannah elephant is a massive creature and much larger than its African forest or Asian counterparts, weighing in around 8,000 kg and measuring about 3-4 meters; or if you prefer imperial measures, that’s about 17,600 pounds and 10-13 feet tall at the shoulders.</a:t>
            </a:r>
          </a:p>
          <a:p>
            <a:pPr marL="6350" indent="-6350">
              <a:buNone/>
            </a:pPr>
            <a:endParaRPr lang="en-US" sz="1200" dirty="0">
              <a:latin typeface="Times New Roman" panose="02020603050405020304" pitchFamily="18" charset="0"/>
              <a:cs typeface="Times New Roman" panose="02020603050405020304" pitchFamily="18" charset="0"/>
            </a:endParaRPr>
          </a:p>
          <a:p>
            <a:pPr marL="361950" indent="0">
              <a:buNone/>
            </a:pPr>
            <a:r>
              <a:rPr lang="en-US" sz="1200" b="1" u="sng" dirty="0"/>
              <a:t>Personal reflection by author of </a:t>
            </a:r>
            <a:r>
              <a:rPr lang="en-US" sz="1200" b="1" i="1" u="sng" dirty="0"/>
              <a:t>Grief Care – </a:t>
            </a:r>
            <a:r>
              <a:rPr lang="en-US" sz="1200" b="1" u="sng" dirty="0"/>
              <a:t>This can be skipped</a:t>
            </a:r>
            <a:r>
              <a:rPr lang="en-US" sz="1200" b="1" dirty="0"/>
              <a:t>.</a:t>
            </a:r>
          </a:p>
          <a:p>
            <a:pPr marL="361950" indent="0">
              <a:buNone/>
            </a:pPr>
            <a:r>
              <a:rPr lang="en-US" sz="1200" dirty="0"/>
              <a:t>When we lived </a:t>
            </a:r>
            <a:r>
              <a:rPr lang="en-US" sz="1200" dirty="0">
                <a:latin typeface="Times New Roman" panose="02020603050405020304" pitchFamily="18" charset="0"/>
                <a:cs typeface="Times New Roman" panose="02020603050405020304" pitchFamily="18" charset="0"/>
              </a:rPr>
              <a:t>in Kenya, East Africa</a:t>
            </a:r>
            <a:r>
              <a:rPr lang="en-US" sz="1200" dirty="0"/>
              <a:t>, s</a:t>
            </a:r>
            <a:r>
              <a:rPr lang="en-US" sz="1200" dirty="0">
                <a:latin typeface="Times New Roman" panose="02020603050405020304" pitchFamily="18" charset="0"/>
                <a:cs typeface="Times New Roman" panose="02020603050405020304" pitchFamily="18" charset="0"/>
              </a:rPr>
              <a:t>avannah elephants were a common sight on the road from the capital city of Nairobi to where we lived 9 hours away in </a:t>
            </a:r>
            <a:r>
              <a:rPr lang="en-US" sz="1200" dirty="0"/>
              <a:t>a small </a:t>
            </a:r>
            <a:r>
              <a:rPr lang="en-US" sz="1200" dirty="0">
                <a:latin typeface="Times New Roman" panose="02020603050405020304" pitchFamily="18" charset="0"/>
                <a:cs typeface="Times New Roman" panose="02020603050405020304" pitchFamily="18" charset="0"/>
              </a:rPr>
              <a:t>coastal town north of Mombasa. I don’t ever recall not seeing a herd, either on the side of the road or on the road. When they were on the road, our travel time could be delayed by an hour or more as there was no way </a:t>
            </a:r>
            <a:r>
              <a:rPr lang="en-US" sz="1200" dirty="0"/>
              <a:t>to go around them, over them, or under them—and </a:t>
            </a:r>
            <a:r>
              <a:rPr lang="en-US" sz="1200" dirty="0">
                <a:latin typeface="Times New Roman" panose="02020603050405020304" pitchFamily="18" charset="0"/>
                <a:cs typeface="Times New Roman" panose="02020603050405020304" pitchFamily="18" charset="0"/>
              </a:rPr>
              <a:t>no alternative routes. For however long we waited, they dominated our thoughts, conversation, </a:t>
            </a:r>
            <a:r>
              <a:rPr lang="en-US" sz="1200" dirty="0"/>
              <a:t>and </a:t>
            </a:r>
            <a:r>
              <a:rPr lang="en-US" sz="1200" dirty="0">
                <a:latin typeface="Times New Roman" panose="02020603050405020304" pitchFamily="18" charset="0"/>
                <a:cs typeface="Times New Roman" panose="02020603050405020304" pitchFamily="18" charset="0"/>
              </a:rPr>
              <a:t>vision.</a:t>
            </a:r>
            <a:endParaRPr lang="en-US" sz="1200" dirty="0"/>
          </a:p>
          <a:p>
            <a:pPr marL="6350" indent="-6350">
              <a:buNone/>
            </a:pPr>
            <a:endParaRPr lang="en-US" sz="1200" dirty="0"/>
          </a:p>
          <a:p>
            <a:pPr marL="6350" indent="-6350">
              <a:buNone/>
            </a:pPr>
            <a:r>
              <a:rPr lang="en-US" sz="1200" dirty="0">
                <a:latin typeface="Times New Roman" panose="02020603050405020304" pitchFamily="18" charset="0"/>
                <a:cs typeface="Times New Roman" panose="02020603050405020304" pitchFamily="18" charset="0"/>
              </a:rPr>
              <a:t>Today, we will address the elephant in the room—the subject that, like the elephant, often dominates our thoughts, our conversations, our vision in our grief but is uncomfortable for others to engage in with us.</a:t>
            </a:r>
          </a:p>
          <a:p>
            <a:pPr marL="6350" lvl="1" indent="-6350">
              <a:buNone/>
            </a:pPr>
            <a:endParaRPr lang="en-US" sz="1200" dirty="0">
              <a:latin typeface="Times New Roman" panose="02020603050405020304" pitchFamily="18" charset="0"/>
              <a:cs typeface="Times New Roman" panose="02020603050405020304" pitchFamily="18" charset="0"/>
            </a:endParaRPr>
          </a:p>
          <a:p>
            <a:pPr marL="6350" lvl="1" indent="-6350">
              <a:buNone/>
            </a:pPr>
            <a:r>
              <a:rPr lang="en-US" sz="1200" dirty="0">
                <a:latin typeface="Times New Roman" panose="02020603050405020304" pitchFamily="18" charset="0"/>
                <a:cs typeface="Times New Roman" panose="02020603050405020304" pitchFamily="18" charset="0"/>
              </a:rPr>
              <a:t>Our elephant in the room is the question that even the best and brightest thinkers have a hard time answering . . .</a:t>
            </a:r>
          </a:p>
        </p:txBody>
      </p:sp>
      <p:sp>
        <p:nvSpPr>
          <p:cNvPr id="4" name="Slide Number Placeholder 3">
            <a:extLst>
              <a:ext uri="{FF2B5EF4-FFF2-40B4-BE49-F238E27FC236}">
                <a16:creationId xmlns:a16="http://schemas.microsoft.com/office/drawing/2014/main" id="{F9D83D8D-DD56-CDE3-1B75-45BCF4732F92}"/>
              </a:ext>
            </a:extLst>
          </p:cNvPr>
          <p:cNvSpPr>
            <a:spLocks noGrp="1"/>
          </p:cNvSpPr>
          <p:nvPr>
            <p:ph type="sldNum" sz="quarter" idx="5"/>
          </p:nvPr>
        </p:nvSpPr>
        <p:spPr/>
        <p:txBody>
          <a:bodyPr/>
          <a:lstStyle/>
          <a:p>
            <a:fld id="{7FB68684-1772-A746-856D-BDB114050474}" type="slidenum">
              <a:rPr lang="en-US" smtClean="0"/>
              <a:t>63</a:t>
            </a:fld>
            <a:endParaRPr lang="en-US"/>
          </a:p>
        </p:txBody>
      </p:sp>
    </p:spTree>
    <p:extLst>
      <p:ext uri="{BB962C8B-B14F-4D97-AF65-F5344CB8AC3E}">
        <p14:creationId xmlns:p14="http://schemas.microsoft.com/office/powerpoint/2010/main" val="1226227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4784442374_0_14:notes"/>
          <p:cNvSpPr>
            <a:spLocks noGrp="1" noRot="1" noChangeAspect="1"/>
          </p:cNvSpPr>
          <p:nvPr>
            <p:ph type="sldImg" idx="2"/>
          </p:nvPr>
        </p:nvSpPr>
        <p:spPr>
          <a:xfrm>
            <a:off x="568325" y="231775"/>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4784442374_0_14:notes"/>
          <p:cNvSpPr txBox="1">
            <a:spLocks noGrp="1"/>
          </p:cNvSpPr>
          <p:nvPr>
            <p:ph type="body" idx="1"/>
          </p:nvPr>
        </p:nvSpPr>
        <p:spPr>
          <a:xfrm>
            <a:off x="568325" y="1841500"/>
            <a:ext cx="5791200" cy="576789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b="1" dirty="0"/>
              <a:t>1 minute</a:t>
            </a:r>
          </a:p>
          <a:p>
            <a:pPr marL="0" lvl="0" indent="0" algn="l" rtl="0">
              <a:spcBef>
                <a:spcPts val="0"/>
              </a:spcBef>
              <a:spcAft>
                <a:spcPts val="0"/>
              </a:spcAft>
              <a:buNone/>
            </a:pPr>
            <a:endParaRPr lang="en-CA" sz="1200" dirty="0"/>
          </a:p>
          <a:p>
            <a:pPr marL="0" lvl="0" indent="0" algn="l" rtl="0">
              <a:spcBef>
                <a:spcPts val="0"/>
              </a:spcBef>
              <a:spcAft>
                <a:spcPts val="0"/>
              </a:spcAft>
              <a:buNone/>
            </a:pPr>
            <a:r>
              <a:rPr lang="en-CA" sz="1200" dirty="0"/>
              <a:t>and that question is </a:t>
            </a:r>
            <a:r>
              <a:rPr lang="en-CA" sz="1200" i="1" dirty="0"/>
              <a:t>why.</a:t>
            </a:r>
            <a:endParaRPr lang="en-CA" sz="1200" dirty="0"/>
          </a:p>
        </p:txBody>
      </p:sp>
      <p:sp>
        <p:nvSpPr>
          <p:cNvPr id="2" name="Slide Number Placeholder 1">
            <a:extLst>
              <a:ext uri="{FF2B5EF4-FFF2-40B4-BE49-F238E27FC236}">
                <a16:creationId xmlns:a16="http://schemas.microsoft.com/office/drawing/2014/main" id="{A5C8EA99-3326-B6D9-707F-A812F4BF6041}"/>
              </a:ext>
            </a:extLst>
          </p:cNvPr>
          <p:cNvSpPr>
            <a:spLocks noGrp="1"/>
          </p:cNvSpPr>
          <p:nvPr>
            <p:ph type="sldNum" sz="quarter" idx="5"/>
          </p:nvPr>
        </p:nvSpPr>
        <p:spPr/>
        <p:txBody>
          <a:bodyPr/>
          <a:lstStyle/>
          <a:p>
            <a:fld id="{7FB68684-1772-A746-856D-BDB114050474}" type="slidenum">
              <a:rPr lang="en-US" smtClean="0"/>
              <a:t>64</a:t>
            </a:fld>
            <a:endParaRPr lang="en-US"/>
          </a:p>
        </p:txBody>
      </p:sp>
    </p:spTree>
    <p:extLst>
      <p:ext uri="{BB962C8B-B14F-4D97-AF65-F5344CB8AC3E}">
        <p14:creationId xmlns:p14="http://schemas.microsoft.com/office/powerpoint/2010/main" val="2371564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263525"/>
            <a:ext cx="2860675" cy="1609725"/>
          </a:xfrm>
        </p:spPr>
      </p:sp>
      <p:sp>
        <p:nvSpPr>
          <p:cNvPr id="3" name="Notes Placeholder 2"/>
          <p:cNvSpPr>
            <a:spLocks noGrp="1"/>
          </p:cNvSpPr>
          <p:nvPr>
            <p:ph type="body" idx="1"/>
          </p:nvPr>
        </p:nvSpPr>
        <p:spPr>
          <a:xfrm>
            <a:off x="550845" y="1873250"/>
            <a:ext cx="5756310" cy="5674807"/>
          </a:xfrm>
        </p:spPr>
        <p:txBody>
          <a:bodyPr/>
          <a:lstStyle/>
          <a:p>
            <a:pPr marL="0" indent="0">
              <a:buNone/>
            </a:pPr>
            <a:r>
              <a:rPr lang="en-US" sz="1200" b="1" dirty="0"/>
              <a:t>~ 4 minutes</a:t>
            </a:r>
          </a:p>
          <a:p>
            <a:pPr marL="0" indent="0">
              <a:buNone/>
            </a:pPr>
            <a:endParaRPr lang="en-US" sz="1200" dirty="0"/>
          </a:p>
          <a:p>
            <a:pPr marL="0" indent="0">
              <a:buNone/>
            </a:pPr>
            <a:r>
              <a:rPr lang="en-US" sz="1200" i="1" dirty="0"/>
              <a:t>Invite participants to write in their journals their why questions.</a:t>
            </a:r>
          </a:p>
          <a:p>
            <a:pPr marL="0" indent="0">
              <a:buNone/>
            </a:pPr>
            <a:r>
              <a:rPr lang="en-US" sz="1200" i="1" dirty="0"/>
              <a:t>Then invite them to share as they are comfortable.</a:t>
            </a:r>
          </a:p>
          <a:p>
            <a:pPr marL="0" indent="0">
              <a:buNone/>
            </a:pPr>
            <a:endParaRPr lang="en-US" sz="1200" i="1" dirty="0"/>
          </a:p>
          <a:p>
            <a:pPr marL="0" indent="0">
              <a:buNone/>
            </a:pPr>
            <a:r>
              <a:rPr lang="en-US" sz="1200" b="1" u="sng" dirty="0"/>
              <a:t>Some questions that may be asked are . . .</a:t>
            </a:r>
          </a:p>
          <a:p>
            <a:pPr marL="0" indent="-171450"/>
            <a:r>
              <a:rPr lang="en-US" sz="1200" dirty="0"/>
              <a:t>Why did this happen?</a:t>
            </a:r>
          </a:p>
          <a:p>
            <a:pPr marL="0" indent="-171450"/>
            <a:r>
              <a:rPr lang="en-US" sz="1200" dirty="0"/>
              <a:t>Why did it happen to me or us?</a:t>
            </a:r>
          </a:p>
          <a:p>
            <a:pPr marL="0" indent="-171450"/>
            <a:r>
              <a:rPr lang="en-US" sz="1200" dirty="0"/>
              <a:t>Why did it happen now?</a:t>
            </a:r>
          </a:p>
          <a:p>
            <a:pPr marL="0" indent="-171450"/>
            <a:r>
              <a:rPr lang="en-US" sz="1200" dirty="0"/>
              <a:t>Why did it happen this way?</a:t>
            </a:r>
          </a:p>
          <a:p>
            <a:pPr marL="0" indent="-171450"/>
            <a:r>
              <a:rPr lang="en-US" sz="1200" dirty="0"/>
              <a:t>Why did it happen so soon?</a:t>
            </a:r>
          </a:p>
          <a:p>
            <a:pPr marL="0" indent="-171450"/>
            <a:endParaRPr lang="en-US" sz="1200" dirty="0"/>
          </a:p>
          <a:p>
            <a:pPr marL="0" indent="-171450"/>
            <a:r>
              <a:rPr lang="en-US" sz="1200" dirty="0"/>
              <a:t>Why all these losses at once, or so close together?</a:t>
            </a:r>
          </a:p>
          <a:p>
            <a:pPr marL="0" indent="-171450"/>
            <a:r>
              <a:rPr lang="en-US" sz="1200" dirty="0"/>
              <a:t>Why do bad things happen to good people?</a:t>
            </a:r>
          </a:p>
          <a:p>
            <a:pPr marL="0" indent="-171450"/>
            <a:endParaRPr lang="en-US" sz="1200" dirty="0"/>
          </a:p>
          <a:p>
            <a:pPr marL="0" indent="-171450"/>
            <a:r>
              <a:rPr lang="en-US" sz="1200" dirty="0"/>
              <a:t>If God exists, why didn’t He stop this from happening?</a:t>
            </a:r>
          </a:p>
          <a:p>
            <a:pPr marL="0" indent="-171450"/>
            <a:r>
              <a:rPr lang="en-US" sz="1200" dirty="0"/>
              <a:t>If God is good, why did He allow this to happen?</a:t>
            </a:r>
          </a:p>
          <a:p>
            <a:pPr marL="0" indent="0">
              <a:buNone/>
            </a:pPr>
            <a:endParaRPr lang="en-US" sz="1200" dirty="0"/>
          </a:p>
        </p:txBody>
      </p:sp>
      <p:sp>
        <p:nvSpPr>
          <p:cNvPr id="4" name="Slide Number Placeholder 3">
            <a:extLst>
              <a:ext uri="{FF2B5EF4-FFF2-40B4-BE49-F238E27FC236}">
                <a16:creationId xmlns:a16="http://schemas.microsoft.com/office/drawing/2014/main" id="{40A8BF4D-73B4-0930-4338-1F1EDD9DEFEA}"/>
              </a:ext>
            </a:extLst>
          </p:cNvPr>
          <p:cNvSpPr>
            <a:spLocks noGrp="1"/>
          </p:cNvSpPr>
          <p:nvPr>
            <p:ph type="sldNum" sz="quarter" idx="5"/>
          </p:nvPr>
        </p:nvSpPr>
        <p:spPr/>
        <p:txBody>
          <a:bodyPr/>
          <a:lstStyle/>
          <a:p>
            <a:fld id="{7FB68684-1772-A746-856D-BDB114050474}" type="slidenum">
              <a:rPr lang="en-US" smtClean="0"/>
              <a:t>65</a:t>
            </a:fld>
            <a:endParaRPr lang="en-US"/>
          </a:p>
        </p:txBody>
      </p:sp>
    </p:spTree>
    <p:extLst>
      <p:ext uri="{BB962C8B-B14F-4D97-AF65-F5344CB8AC3E}">
        <p14:creationId xmlns:p14="http://schemas.microsoft.com/office/powerpoint/2010/main" val="3720188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1975" y="261938"/>
            <a:ext cx="2860675" cy="1609725"/>
          </a:xfrm>
        </p:spPr>
      </p:sp>
      <p:sp>
        <p:nvSpPr>
          <p:cNvPr id="3" name="Notes Placeholder 2"/>
          <p:cNvSpPr>
            <a:spLocks noGrp="1"/>
          </p:cNvSpPr>
          <p:nvPr>
            <p:ph type="body" idx="1"/>
          </p:nvPr>
        </p:nvSpPr>
        <p:spPr>
          <a:xfrm>
            <a:off x="561975" y="1871663"/>
            <a:ext cx="5755803" cy="6682402"/>
          </a:xfrm>
        </p:spPr>
        <p:txBody>
          <a:bodyPr/>
          <a:lstStyle/>
          <a:p>
            <a:pPr marL="179388" indent="-179388">
              <a:buNone/>
            </a:pPr>
            <a:r>
              <a:rPr lang="en-US" sz="1200" b="1" dirty="0"/>
              <a:t>~ 7 minutes</a:t>
            </a:r>
            <a:r>
              <a:rPr lang="en-US" sz="1200" dirty="0"/>
              <a:t>, </a:t>
            </a:r>
            <a:r>
              <a:rPr lang="en-US" sz="1200" i="1" dirty="0"/>
              <a:t>including next page</a:t>
            </a:r>
          </a:p>
          <a:p>
            <a:pPr marL="179388" indent="-179388">
              <a:buNone/>
            </a:pPr>
            <a:endParaRPr lang="en-US" sz="1200" i="1" dirty="0"/>
          </a:p>
          <a:p>
            <a:pPr marL="179388" indent="-179388">
              <a:buNone/>
            </a:pPr>
            <a:r>
              <a:rPr lang="en-US" sz="1200" i="1" dirty="0"/>
              <a:t>Allow participants time to respond to the question on the slide.</a:t>
            </a:r>
          </a:p>
          <a:p>
            <a:pPr marL="179388" indent="-179388">
              <a:buNone/>
            </a:pPr>
            <a:endParaRPr lang="en-US" sz="1200" dirty="0"/>
          </a:p>
          <a:p>
            <a:pPr marL="179388" indent="-179388">
              <a:buNone/>
            </a:pPr>
            <a:r>
              <a:rPr lang="en-CA" sz="1200" b="1" u="sng" dirty="0"/>
              <a:t>The </a:t>
            </a:r>
            <a:r>
              <a:rPr lang="en-CA" sz="1200" b="1" i="1" u="sng" dirty="0"/>
              <a:t>why</a:t>
            </a:r>
            <a:r>
              <a:rPr lang="en-CA" sz="1200" b="1" u="sng" dirty="0"/>
              <a:t> question . . . goes back thousands of years.</a:t>
            </a:r>
          </a:p>
          <a:p>
            <a:pPr marL="179388" indent="-179388"/>
            <a:r>
              <a:rPr lang="en-CA" sz="1200" dirty="0"/>
              <a:t>You may have heard the phrase </a:t>
            </a:r>
            <a:r>
              <a:rPr lang="en-CA" sz="1200" i="1" dirty="0"/>
              <a:t>Job’s comforters</a:t>
            </a:r>
            <a:r>
              <a:rPr lang="en-CA" sz="1200" b="1" i="1" dirty="0"/>
              <a:t>. </a:t>
            </a:r>
            <a:r>
              <a:rPr lang="en-CA" sz="1200" dirty="0"/>
              <a:t>It comes from the story of Job in a book of the Old Testament that bears his name. A wealthy man, </a:t>
            </a:r>
            <a:r>
              <a:rPr lang="en-US" sz="1200" dirty="0"/>
              <a:t>i</a:t>
            </a:r>
            <a:r>
              <a:rPr lang="en-US" sz="1200" dirty="0">
                <a:effectLst/>
                <a:ea typeface="Calibri" panose="020F0502020204030204" pitchFamily="34" charset="0"/>
              </a:rPr>
              <a:t>n one day, </a:t>
            </a:r>
            <a:r>
              <a:rPr lang="en-US" sz="1200" dirty="0">
                <a:ea typeface="Calibri" panose="020F0502020204030204" pitchFamily="34" charset="0"/>
              </a:rPr>
              <a:t>Job</a:t>
            </a:r>
            <a:r>
              <a:rPr lang="en-US" sz="1200" dirty="0">
                <a:effectLst/>
                <a:ea typeface="Calibri" panose="020F0502020204030204" pitchFamily="34" charset="0"/>
              </a:rPr>
              <a:t> was financially ruined, most of his servants were killed, and his ten children died in a tragic accident. </a:t>
            </a:r>
            <a:r>
              <a:rPr lang="en-US" sz="1200" dirty="0">
                <a:ea typeface="Calibri" panose="020F0502020204030204" pitchFamily="34" charset="0"/>
              </a:rPr>
              <a:t>Job asked God a lot of questions, including </a:t>
            </a:r>
            <a:r>
              <a:rPr lang="en-US" sz="1200" b="1" i="1" dirty="0">
                <a:ea typeface="Calibri" panose="020F0502020204030204" pitchFamily="34" charset="0"/>
              </a:rPr>
              <a:t>Why</a:t>
            </a:r>
            <a:r>
              <a:rPr lang="en-US" sz="1200" i="1" dirty="0">
                <a:ea typeface="Calibri" panose="020F0502020204030204" pitchFamily="34" charset="0"/>
              </a:rPr>
              <a:t> was I born?</a:t>
            </a:r>
            <a:r>
              <a:rPr lang="en-US" sz="1200" dirty="0">
                <a:ea typeface="Calibri" panose="020F0502020204030204" pitchFamily="34" charset="0"/>
              </a:rPr>
              <a:t> (Job 3:11-26).</a:t>
            </a:r>
          </a:p>
          <a:p>
            <a:pPr marL="0" indent="0">
              <a:buNone/>
            </a:pPr>
            <a:endParaRPr lang="en-CA" sz="1200" i="1" dirty="0">
              <a:ea typeface="Calibri" panose="020F0502020204030204" pitchFamily="34" charset="0"/>
            </a:endParaRPr>
          </a:p>
          <a:p>
            <a:pPr marL="179388" indent="-179388"/>
            <a:r>
              <a:rPr lang="en-CA" sz="1200" b="1" dirty="0"/>
              <a:t>David </a:t>
            </a:r>
            <a:r>
              <a:rPr lang="en-CA" sz="1200" dirty="0"/>
              <a:t>wrote many psalms that are contained in the Book of Psalms. In these, he cried out to God with laments and questions. In Psalm 22, he asks God, </a:t>
            </a:r>
            <a:r>
              <a:rPr lang="en-CA" sz="1200" i="1" dirty="0"/>
              <a:t>My God, My God, </a:t>
            </a:r>
            <a:r>
              <a:rPr lang="en-CA" sz="1200" b="1" i="1" dirty="0"/>
              <a:t>why</a:t>
            </a:r>
            <a:r>
              <a:rPr lang="en-CA" sz="1200" i="1" dirty="0"/>
              <a:t> have You forsaken Me? </a:t>
            </a:r>
            <a:r>
              <a:rPr lang="en-CA" sz="1200" b="1" i="1" dirty="0"/>
              <a:t>Why</a:t>
            </a:r>
            <a:r>
              <a:rPr lang="en-CA" sz="1200" i="1" dirty="0"/>
              <a:t> are You so far from helping me? And from the words of my groaning?</a:t>
            </a:r>
          </a:p>
          <a:p>
            <a:pPr marL="0" indent="0">
              <a:buNone/>
            </a:pPr>
            <a:endParaRPr lang="en-CA" sz="1200" i="1" dirty="0"/>
          </a:p>
          <a:p>
            <a:pPr marL="179388" indent="-179388"/>
            <a:r>
              <a:rPr lang="en-US" sz="1200" dirty="0"/>
              <a:t>Those familiar with the Easter account of </a:t>
            </a:r>
            <a:r>
              <a:rPr lang="en-US" sz="1200" b="1" dirty="0"/>
              <a:t>Jesus</a:t>
            </a:r>
            <a:r>
              <a:rPr lang="en-US" sz="1200" dirty="0"/>
              <a:t>’ death on the cross may remember that He too asked </a:t>
            </a:r>
            <a:r>
              <a:rPr lang="en-US" sz="1200" i="1" dirty="0"/>
              <a:t>My God, My God, </a:t>
            </a:r>
            <a:r>
              <a:rPr lang="en-US" sz="1200" b="1" i="1" dirty="0"/>
              <a:t>why</a:t>
            </a:r>
            <a:r>
              <a:rPr lang="en-US" sz="1200" i="1" dirty="0"/>
              <a:t> have you forsaken me? </a:t>
            </a:r>
            <a:r>
              <a:rPr lang="en-US" sz="1200" dirty="0"/>
              <a:t>(Matthew 27:46).</a:t>
            </a:r>
            <a:endParaRPr lang="en-CA" sz="1200" dirty="0"/>
          </a:p>
          <a:p>
            <a:pPr marL="179388" indent="-179388"/>
            <a:r>
              <a:rPr lang="en-CA" sz="1200" dirty="0"/>
              <a:t>In the 20</a:t>
            </a:r>
            <a:r>
              <a:rPr lang="en-CA" sz="1200" baseline="30000" dirty="0"/>
              <a:t>th</a:t>
            </a:r>
            <a:r>
              <a:rPr lang="en-CA" sz="1200" dirty="0"/>
              <a:t> century, those who witnessed two World Wars, the Holocaust, genocides in the Soviet Union, China, and Rwanda, the ethnic cleansing of Kosovo, the killing fields of Cambodia, the emergence of AIDS, and devastating famines in Africa asked </a:t>
            </a:r>
            <a:r>
              <a:rPr lang="en-CA" sz="1200" b="1" i="1" dirty="0"/>
              <a:t>why</a:t>
            </a:r>
            <a:r>
              <a:rPr lang="en-CA" sz="1200" i="1" dirty="0"/>
              <a:t>.</a:t>
            </a:r>
          </a:p>
          <a:p>
            <a:pPr marL="0" indent="0">
              <a:buNone/>
            </a:pPr>
            <a:endParaRPr lang="en-CA" sz="1200" i="1" dirty="0"/>
          </a:p>
          <a:p>
            <a:pPr marL="179388" indent="-179388"/>
            <a:r>
              <a:rPr lang="en-CA" sz="1200" dirty="0"/>
              <a:t>And the 21</a:t>
            </a:r>
            <a:r>
              <a:rPr lang="en-CA" sz="1200" baseline="30000" dirty="0"/>
              <a:t>st</a:t>
            </a:r>
            <a:r>
              <a:rPr lang="en-CA" sz="1200" dirty="0"/>
              <a:t> century isn’t any better. There was 9/11 [September 11, 2001], the Tsunami of December 26, 2004, civil war in Syria, wars in Ukraine and Gaza, devastating earthquakes in Nepal [2015] and Turkey [2023], and repeated mass shootings and tragedies. And we ask </a:t>
            </a:r>
            <a:r>
              <a:rPr lang="en-CA" sz="1200" b="1" i="1" dirty="0"/>
              <a:t>why?</a:t>
            </a:r>
          </a:p>
          <a:p>
            <a:pPr marL="179388" indent="-179388">
              <a:buNone/>
            </a:pPr>
            <a:endParaRPr lang="en-CA" sz="1200" dirty="0"/>
          </a:p>
          <a:p>
            <a:pPr marL="179388" indent="-179388">
              <a:buNone/>
            </a:pPr>
            <a:endParaRPr lang="en-US" sz="1200" dirty="0"/>
          </a:p>
        </p:txBody>
      </p:sp>
      <p:sp>
        <p:nvSpPr>
          <p:cNvPr id="4" name="Slide Number Placeholder 3">
            <a:extLst>
              <a:ext uri="{FF2B5EF4-FFF2-40B4-BE49-F238E27FC236}">
                <a16:creationId xmlns:a16="http://schemas.microsoft.com/office/drawing/2014/main" id="{5DBF01F1-55DA-A5C3-5053-4C8AED07190E}"/>
              </a:ext>
            </a:extLst>
          </p:cNvPr>
          <p:cNvSpPr>
            <a:spLocks noGrp="1"/>
          </p:cNvSpPr>
          <p:nvPr>
            <p:ph type="sldNum" sz="quarter" idx="5"/>
          </p:nvPr>
        </p:nvSpPr>
        <p:spPr/>
        <p:txBody>
          <a:bodyPr/>
          <a:lstStyle/>
          <a:p>
            <a:fld id="{7FB68684-1772-A746-856D-BDB114050474}" type="slidenum">
              <a:rPr lang="en-US" smtClean="0"/>
              <a:t>66</a:t>
            </a:fld>
            <a:endParaRPr lang="en-US"/>
          </a:p>
        </p:txBody>
      </p:sp>
    </p:spTree>
    <p:extLst>
      <p:ext uri="{BB962C8B-B14F-4D97-AF65-F5344CB8AC3E}">
        <p14:creationId xmlns:p14="http://schemas.microsoft.com/office/powerpoint/2010/main" val="2078278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48DDD-101E-3B66-55AF-B49C900B2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77798-9F91-00A3-243F-1FB5CB4C80A2}"/>
              </a:ext>
            </a:extLst>
          </p:cNvPr>
          <p:cNvSpPr>
            <a:spLocks noGrp="1" noRot="1" noChangeAspect="1"/>
          </p:cNvSpPr>
          <p:nvPr>
            <p:ph type="sldImg"/>
          </p:nvPr>
        </p:nvSpPr>
        <p:spPr>
          <a:xfrm>
            <a:off x="561975" y="261938"/>
            <a:ext cx="2860675" cy="1609725"/>
          </a:xfrm>
        </p:spPr>
      </p:sp>
      <p:sp>
        <p:nvSpPr>
          <p:cNvPr id="3" name="Notes Placeholder 2">
            <a:extLst>
              <a:ext uri="{FF2B5EF4-FFF2-40B4-BE49-F238E27FC236}">
                <a16:creationId xmlns:a16="http://schemas.microsoft.com/office/drawing/2014/main" id="{498E0841-BC70-1605-078D-0D8F02D94010}"/>
              </a:ext>
            </a:extLst>
          </p:cNvPr>
          <p:cNvSpPr>
            <a:spLocks noGrp="1"/>
          </p:cNvSpPr>
          <p:nvPr>
            <p:ph type="body" idx="1"/>
          </p:nvPr>
        </p:nvSpPr>
        <p:spPr>
          <a:xfrm>
            <a:off x="561975" y="1871663"/>
            <a:ext cx="5755803" cy="6682402"/>
          </a:xfrm>
        </p:spPr>
        <p:txBody>
          <a:bodyPr/>
          <a:lstStyle/>
          <a:p>
            <a:pPr marL="179388" indent="-179388">
              <a:buNone/>
            </a:pPr>
            <a:r>
              <a:rPr lang="en-US" sz="1200" b="1" dirty="0"/>
              <a:t>~ 7 minutes</a:t>
            </a:r>
            <a:r>
              <a:rPr lang="en-US" sz="1200" i="1" dirty="0"/>
              <a:t>, including previous page</a:t>
            </a:r>
            <a:endParaRPr lang="en-US" sz="800" i="1" dirty="0"/>
          </a:p>
          <a:p>
            <a:pPr marL="0" indent="0">
              <a:buNone/>
            </a:pPr>
            <a:endParaRPr lang="en-CA" sz="800" u="sng" dirty="0"/>
          </a:p>
          <a:p>
            <a:pPr marL="179388" indent="-179388">
              <a:buNone/>
            </a:pPr>
            <a:r>
              <a:rPr lang="en-CA" sz="1200" b="1" u="sng" dirty="0"/>
              <a:t>Why do we ask why?</a:t>
            </a:r>
          </a:p>
          <a:p>
            <a:pPr marL="179388" lvl="0" indent="-179388"/>
            <a:r>
              <a:rPr lang="en-CA" sz="1200" dirty="0"/>
              <a:t>When I was in school, we were taught to ask the six</a:t>
            </a:r>
            <a:r>
              <a:rPr lang="en-CA" sz="1200" i="1" dirty="0"/>
              <a:t> </a:t>
            </a:r>
            <a:r>
              <a:rPr lang="en-CA" sz="1200" dirty="0"/>
              <a:t>questions: who, what, when, where, how, and . . . why.</a:t>
            </a:r>
          </a:p>
          <a:p>
            <a:pPr marL="0" lvl="0" indent="0">
              <a:buNone/>
            </a:pPr>
            <a:endParaRPr lang="en-CA" sz="1200" dirty="0"/>
          </a:p>
          <a:p>
            <a:pPr marL="179388" lvl="0" indent="-179388"/>
            <a:r>
              <a:rPr lang="en-CA" sz="1200" dirty="0"/>
              <a:t>Wilson Benton Jr. says this: “It does seem that man is born to question, because he begins that exercise so early in his earthly pilgrimage.</a:t>
            </a:r>
          </a:p>
          <a:p>
            <a:pPr marL="358775" lvl="1" indent="-174625"/>
            <a:r>
              <a:rPr lang="en-CA" sz="1200" dirty="0">
                <a:latin typeface="Times New Roman" panose="02020603050405020304" pitchFamily="18" charset="0"/>
                <a:cs typeface="Times New Roman" panose="02020603050405020304" pitchFamily="18" charset="0"/>
              </a:rPr>
              <a:t>There is the innocent, incessant, inquisitive, </a:t>
            </a:r>
            <a:r>
              <a:rPr lang="en-CA" sz="1200" i="1" dirty="0">
                <a:latin typeface="Times New Roman" panose="02020603050405020304" pitchFamily="18" charset="0"/>
                <a:cs typeface="Times New Roman" panose="02020603050405020304" pitchFamily="18" charset="0"/>
              </a:rPr>
              <a:t>why? why? why?</a:t>
            </a:r>
            <a:r>
              <a:rPr lang="en-CA" sz="1200" dirty="0">
                <a:latin typeface="Times New Roman" panose="02020603050405020304" pitchFamily="18" charset="0"/>
                <a:cs typeface="Times New Roman" panose="02020603050405020304" pitchFamily="18" charset="0"/>
              </a:rPr>
              <a:t> of a three-year-old.</a:t>
            </a:r>
          </a:p>
          <a:p>
            <a:pPr marL="358775" lvl="1" indent="-174625"/>
            <a:r>
              <a:rPr lang="en-CA" sz="1200" dirty="0">
                <a:latin typeface="Times New Roman" panose="02020603050405020304" pitchFamily="18" charset="0"/>
                <a:cs typeface="Times New Roman" panose="02020603050405020304" pitchFamily="18" charset="0"/>
              </a:rPr>
              <a:t>There is the nagging, whining, complaining, </a:t>
            </a:r>
            <a:r>
              <a:rPr lang="en-CA" sz="1200" i="1" dirty="0">
                <a:latin typeface="Times New Roman" panose="02020603050405020304" pitchFamily="18" charset="0"/>
                <a:cs typeface="Times New Roman" panose="02020603050405020304" pitchFamily="18" charset="0"/>
              </a:rPr>
              <a:t>why? why? why?</a:t>
            </a:r>
            <a:r>
              <a:rPr lang="en-CA" sz="1200" dirty="0">
                <a:latin typeface="Times New Roman" panose="02020603050405020304" pitchFamily="18" charset="0"/>
                <a:cs typeface="Times New Roman" panose="02020603050405020304" pitchFamily="18" charset="0"/>
              </a:rPr>
              <a:t> of a nine-year-old.</a:t>
            </a:r>
          </a:p>
          <a:p>
            <a:pPr marL="358775" lvl="1" indent="-174625"/>
            <a:r>
              <a:rPr lang="en-CA" sz="1200" dirty="0">
                <a:latin typeface="Times New Roman" panose="02020603050405020304" pitchFamily="18" charset="0"/>
                <a:cs typeface="Times New Roman" panose="02020603050405020304" pitchFamily="18" charset="0"/>
              </a:rPr>
              <a:t>Then there’s the haughty, challenging, rebellious, </a:t>
            </a:r>
            <a:r>
              <a:rPr lang="en-CA" sz="1200" i="1" dirty="0">
                <a:latin typeface="Times New Roman" panose="02020603050405020304" pitchFamily="18" charset="0"/>
                <a:cs typeface="Times New Roman" panose="02020603050405020304" pitchFamily="18" charset="0"/>
              </a:rPr>
              <a:t>why? why? why?</a:t>
            </a:r>
            <a:r>
              <a:rPr lang="en-CA" sz="1200" dirty="0">
                <a:latin typeface="Times New Roman" panose="02020603050405020304" pitchFamily="18" charset="0"/>
                <a:cs typeface="Times New Roman" panose="02020603050405020304" pitchFamily="18" charset="0"/>
              </a:rPr>
              <a:t> of a fifteen-year-old.</a:t>
            </a:r>
          </a:p>
          <a:p>
            <a:pPr marL="179388" indent="-179388">
              <a:buNone/>
            </a:pPr>
            <a:endParaRPr lang="en-CA" sz="800" b="1" dirty="0"/>
          </a:p>
          <a:p>
            <a:pPr marL="4763" indent="-4763">
              <a:buNone/>
            </a:pPr>
            <a:r>
              <a:rPr lang="en-CA" sz="1200" b="1" dirty="0"/>
              <a:t>“And, because God is our Father and we are his children, we </a:t>
            </a:r>
            <a:r>
              <a:rPr lang="en-CA" sz="1200" dirty="0"/>
              <a:t>find ourselves asking him those same kinds of questions.”</a:t>
            </a:r>
            <a:r>
              <a:rPr lang="en-CA" sz="1200" baseline="30000" dirty="0"/>
              <a:t>19</a:t>
            </a:r>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4763">
              <a:buNone/>
            </a:pPr>
            <a:endParaRPr lang="en-CA" sz="1200" baseline="30000" dirty="0"/>
          </a:p>
          <a:p>
            <a:pPr marL="4763" indent="177800">
              <a:buNone/>
            </a:pPr>
            <a:r>
              <a:rPr lang="en-CA" baseline="30000" dirty="0"/>
              <a:t>19</a:t>
            </a:r>
            <a:r>
              <a:rPr lang="en-CA" dirty="0"/>
              <a:t> Wilson Benton, Jr., “A Profound Answer to the Pressing Question, ‘Why?’” in </a:t>
            </a:r>
            <a:r>
              <a:rPr lang="en-CA" i="1" dirty="0"/>
              <a:t>Be Still, My Soul––25 Classic and Contemporary Readings on the Problem of Pain,</a:t>
            </a:r>
            <a:r>
              <a:rPr lang="en-CA" dirty="0"/>
              <a:t> Nancy Guthrie, ed. (Wheaton: Crossway, 2010), 55. </a:t>
            </a:r>
          </a:p>
          <a:p>
            <a:pPr marL="0" indent="0">
              <a:buNone/>
            </a:pPr>
            <a:endParaRPr lang="en-CA" sz="1200" dirty="0"/>
          </a:p>
          <a:p>
            <a:pPr marL="179388" indent="-179388">
              <a:buNone/>
            </a:pPr>
            <a:endParaRPr lang="en-CA" sz="1200" dirty="0"/>
          </a:p>
          <a:p>
            <a:pPr marL="179388" indent="-179388">
              <a:buNone/>
            </a:pPr>
            <a:endParaRPr lang="en-US" sz="1200" dirty="0"/>
          </a:p>
        </p:txBody>
      </p:sp>
      <p:sp>
        <p:nvSpPr>
          <p:cNvPr id="4" name="Slide Number Placeholder 3">
            <a:extLst>
              <a:ext uri="{FF2B5EF4-FFF2-40B4-BE49-F238E27FC236}">
                <a16:creationId xmlns:a16="http://schemas.microsoft.com/office/drawing/2014/main" id="{78906216-4E11-B55C-B0E8-CBDEA563BCC0}"/>
              </a:ext>
            </a:extLst>
          </p:cNvPr>
          <p:cNvSpPr>
            <a:spLocks noGrp="1"/>
          </p:cNvSpPr>
          <p:nvPr>
            <p:ph type="sldNum" sz="quarter" idx="5"/>
          </p:nvPr>
        </p:nvSpPr>
        <p:spPr/>
        <p:txBody>
          <a:bodyPr/>
          <a:lstStyle/>
          <a:p>
            <a:fld id="{7FB68684-1772-A746-856D-BDB114050474}" type="slidenum">
              <a:rPr lang="en-US" smtClean="0"/>
              <a:t>67</a:t>
            </a:fld>
            <a:endParaRPr lang="en-US"/>
          </a:p>
        </p:txBody>
      </p:sp>
    </p:spTree>
    <p:extLst>
      <p:ext uri="{BB962C8B-B14F-4D97-AF65-F5344CB8AC3E}">
        <p14:creationId xmlns:p14="http://schemas.microsoft.com/office/powerpoint/2010/main" val="2002139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1_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343050" y="1830475"/>
            <a:ext cx="4045200" cy="148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sz="2000"/>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06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8" r:id="rId6"/>
    <p:sldLayoutId id="2147483660" r:id="rId7"/>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pxhere.com/zh/photo/862052"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www.meditationlifeskills.com/inner-sel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www.the-generous-husband.com/2020/01/26/check-your-assumption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www.picpedia.org/chalkboard/b/belief.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www.picpedia.org/chalkboard/b/belief.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www.allaboutlean.com/all-about-5-why/5-why-branching/"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ideo" Target="https://www.youtube.com/embed/4K5h1MbBcgI?feature=oembed" TargetMode="Externa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pixabay.com/en/frog-time-for-other-ways-farewell-897527/"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flickr.com/photos/jeepersmedia/2613339631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s://authorterricelestinebrunson.blogspot.com/2016/05/there-is-time-and-season-for-everything.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pixabay.com/illustrations/feedback-report-back-balloons-4746811/" TargetMode="External"/><Relationship Id="rId5" Type="http://schemas.openxmlformats.org/officeDocument/2006/relationships/image" Target="../media/image19.png"/><Relationship Id="rId4" Type="http://schemas.openxmlformats.org/officeDocument/2006/relationships/hyperlink" Target="https://freepngimg.com/png/85354-text-question-blog-questions-logo-an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www.flickr.com/photos/nunonunes/317688223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www.flickr.com/photos/nunonunes/3176882234/"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flickr.com/photos/nunonunes/317688223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pexels.com/photo/beverage-black-coffee-break-time-coffee-60624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pixabay.com/en/question-mark-consider-think-23180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pixabay.com/illustrations/question-mark-why-question-182945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pixabay.com/illustrations/question-mark-why-question-1829459/"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652546" y="839456"/>
            <a:ext cx="4440464"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sz="4400" b="1" cap="none" dirty="0">
                <a:latin typeface="Comic Sans MS" panose="030F0902030302020204" pitchFamily="66" charset="0"/>
              </a:rPr>
              <a:t>Welcome to Grief Care</a:t>
            </a:r>
            <a:br>
              <a:rPr lang="en-GB" sz="2200" b="1" cap="none" dirty="0">
                <a:latin typeface="Comic Sans MS" panose="030F0902030302020204" pitchFamily="66" charset="0"/>
              </a:rPr>
            </a:br>
            <a:br>
              <a:rPr lang="en-GB" sz="2200" cap="none" dirty="0">
                <a:latin typeface="Comic Sans MS" panose="030F0902030302020204" pitchFamily="66" charset="0"/>
              </a:rPr>
            </a:br>
            <a:endParaRPr sz="2200" dirty="0">
              <a:latin typeface="Comic Sans MS" panose="030F0902030302020204" pitchFamily="66" charset="0"/>
            </a:endParaRPr>
          </a:p>
        </p:txBody>
      </p:sp>
      <p:sp>
        <p:nvSpPr>
          <p:cNvPr id="3" name="Slide Number Placeholder 2">
            <a:extLst>
              <a:ext uri="{FF2B5EF4-FFF2-40B4-BE49-F238E27FC236}">
                <a16:creationId xmlns:a16="http://schemas.microsoft.com/office/drawing/2014/main" id="{4BBE118D-E79C-FF09-76FB-99DCD8BC5E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59</a:t>
            </a:fld>
            <a:endParaRPr lang="en-GB"/>
          </a:p>
        </p:txBody>
      </p:sp>
      <p:sp>
        <p:nvSpPr>
          <p:cNvPr id="2" name="TextBox 1">
            <a:extLst>
              <a:ext uri="{FF2B5EF4-FFF2-40B4-BE49-F238E27FC236}">
                <a16:creationId xmlns:a16="http://schemas.microsoft.com/office/drawing/2014/main" id="{94D792E3-388D-2BFA-337E-1FBCE295F553}"/>
              </a:ext>
            </a:extLst>
          </p:cNvPr>
          <p:cNvSpPr txBox="1"/>
          <p:nvPr/>
        </p:nvSpPr>
        <p:spPr>
          <a:xfrm>
            <a:off x="4724400" y="3177198"/>
            <a:ext cx="4296757" cy="1200329"/>
          </a:xfrm>
          <a:prstGeom prst="rect">
            <a:avLst/>
          </a:prstGeom>
          <a:noFill/>
        </p:spPr>
        <p:txBody>
          <a:bodyPr wrap="square" rtlCol="0">
            <a:spAutoFit/>
          </a:bodyPr>
          <a:lstStyle/>
          <a:p>
            <a:pPr algn="ctr"/>
            <a:r>
              <a:rPr lang="en-US" sz="2400" dirty="0">
                <a:latin typeface="Comic Sans MS" panose="030F0902030302020204" pitchFamily="66" charset="0"/>
              </a:rPr>
              <a:t>Week #3</a:t>
            </a:r>
          </a:p>
          <a:p>
            <a:pPr algn="ctr"/>
            <a:r>
              <a:rPr lang="en-US" sz="2400" dirty="0">
                <a:latin typeface="Comic Sans MS" panose="030F0902030302020204" pitchFamily="66" charset="0"/>
              </a:rPr>
              <a:t>What do I do with</a:t>
            </a:r>
          </a:p>
          <a:p>
            <a:pPr algn="ctr"/>
            <a:r>
              <a:rPr lang="en-US" sz="2400">
                <a:latin typeface="Comic Sans MS" panose="030F0902030302020204" pitchFamily="66" charset="0"/>
              </a:rPr>
              <a:t>why </a:t>
            </a:r>
            <a:r>
              <a:rPr lang="en-US" sz="2400" dirty="0">
                <a:latin typeface="Comic Sans MS" panose="030F0902030302020204" pitchFamily="66" charset="0"/>
              </a:rPr>
              <a:t>q</a:t>
            </a:r>
            <a:r>
              <a:rPr lang="en-US" sz="2400">
                <a:latin typeface="Comic Sans MS" panose="030F0902030302020204" pitchFamily="66" charset="0"/>
              </a:rPr>
              <a:t>uestions</a:t>
            </a:r>
            <a:r>
              <a:rPr lang="en-US" sz="2400" dirty="0">
                <a:latin typeface="Comic Sans MS" panose="030F0902030302020204" pitchFamily="66" charset="0"/>
              </a:rPr>
              <a:t>?</a:t>
            </a:r>
          </a:p>
        </p:txBody>
      </p:sp>
      <p:pic>
        <p:nvPicPr>
          <p:cNvPr id="4" name="Picture 3" descr="A bridge over a dirt path in a forest&#10;&#10;AI-generated content may be incorrect.">
            <a:extLst>
              <a:ext uri="{FF2B5EF4-FFF2-40B4-BE49-F238E27FC236}">
                <a16:creationId xmlns:a16="http://schemas.microsoft.com/office/drawing/2014/main" id="{C53BFDBE-16E3-C3AE-55EE-4D58F088E9E5}"/>
              </a:ext>
            </a:extLst>
          </p:cNvPr>
          <p:cNvPicPr>
            <a:picLocks noChangeAspect="1"/>
          </p:cNvPicPr>
          <p:nvPr/>
        </p:nvPicPr>
        <p:blipFill>
          <a:blip r:embed="rId3">
            <a:extLst>
              <a:ext uri="{837473B0-CC2E-450A-ABE3-18F120FF3D39}">
                <a1611:picAttrSrcUrl xmlns:a1611="http://schemas.microsoft.com/office/drawing/2016/11/main" r:id="rId4"/>
              </a:ext>
            </a:extLst>
          </a:blip>
          <a:srcRect l="15683" r="34385" b="-2"/>
          <a:stretch>
            <a:fillRect/>
          </a:stretch>
        </p:blipFill>
        <p:spPr>
          <a:xfrm>
            <a:off x="-195943" y="0"/>
            <a:ext cx="4767943"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CC06-6C1A-99AD-335B-DBDF42FCEF95}"/>
              </a:ext>
            </a:extLst>
          </p:cNvPr>
          <p:cNvSpPr>
            <a:spLocks noGrp="1"/>
          </p:cNvSpPr>
          <p:nvPr>
            <p:ph type="title"/>
          </p:nvPr>
        </p:nvSpPr>
        <p:spPr>
          <a:xfrm>
            <a:off x="122993" y="1354101"/>
            <a:ext cx="4651894" cy="1482300"/>
          </a:xfrm>
        </p:spPr>
        <p:txBody>
          <a:bodyPr wrap="square" anchor="b">
            <a:noAutofit/>
          </a:bodyPr>
          <a:lstStyle/>
          <a:p>
            <a:r>
              <a:rPr lang="en-US" sz="3600" b="1" dirty="0">
                <a:latin typeface="Comic Sans MS" panose="030F0902030302020204" pitchFamily="66" charset="0"/>
              </a:rPr>
              <a:t>We ask because . . .</a:t>
            </a:r>
          </a:p>
        </p:txBody>
      </p:sp>
      <p:sp>
        <p:nvSpPr>
          <p:cNvPr id="3" name="Text Placeholder 2">
            <a:extLst>
              <a:ext uri="{FF2B5EF4-FFF2-40B4-BE49-F238E27FC236}">
                <a16:creationId xmlns:a16="http://schemas.microsoft.com/office/drawing/2014/main" id="{B0F151CF-B91C-AF87-4C5A-D1570446244F}"/>
              </a:ext>
            </a:extLst>
          </p:cNvPr>
          <p:cNvSpPr>
            <a:spLocks noGrp="1"/>
          </p:cNvSpPr>
          <p:nvPr>
            <p:ph type="body" idx="2"/>
          </p:nvPr>
        </p:nvSpPr>
        <p:spPr/>
        <p:txBody>
          <a:bodyPr wrap="square" anchor="ctr">
            <a:normAutofit/>
          </a:bodyPr>
          <a:lstStyle/>
          <a:p>
            <a:pPr marL="114300" indent="0">
              <a:lnSpc>
                <a:spcPct val="100000"/>
              </a:lnSpc>
              <a:spcBef>
                <a:spcPts val="600"/>
              </a:spcBef>
              <a:buNone/>
            </a:pPr>
            <a:r>
              <a:rPr lang="en-US" sz="2400" dirty="0">
                <a:solidFill>
                  <a:schemeClr val="tx1"/>
                </a:solidFill>
                <a:latin typeface="Comic Sans MS" panose="030F0902030302020204" pitchFamily="66" charset="0"/>
              </a:rPr>
              <a:t>Death challenges our assumptions</a:t>
            </a:r>
          </a:p>
          <a:p>
            <a:pPr>
              <a:lnSpc>
                <a:spcPct val="100000"/>
              </a:lnSpc>
              <a:spcBef>
                <a:spcPts val="600"/>
              </a:spcBef>
            </a:pPr>
            <a:r>
              <a:rPr lang="en-US" sz="2400" dirty="0">
                <a:solidFill>
                  <a:schemeClr val="tx1"/>
                </a:solidFill>
                <a:latin typeface="Comic Sans MS" panose="030F0902030302020204" pitchFamily="66" charset="0"/>
              </a:rPr>
              <a:t>about ourselves</a:t>
            </a:r>
          </a:p>
          <a:p>
            <a:pPr>
              <a:lnSpc>
                <a:spcPct val="100000"/>
              </a:lnSpc>
              <a:spcBef>
                <a:spcPts val="600"/>
              </a:spcBef>
            </a:pPr>
            <a:r>
              <a:rPr lang="en-US" sz="2400" dirty="0">
                <a:solidFill>
                  <a:schemeClr val="tx1"/>
                </a:solidFill>
                <a:latin typeface="Comic Sans MS" panose="030F0902030302020204" pitchFamily="66" charset="0"/>
              </a:rPr>
              <a:t>about life in general</a:t>
            </a:r>
          </a:p>
          <a:p>
            <a:pPr>
              <a:lnSpc>
                <a:spcPct val="100000"/>
              </a:lnSpc>
              <a:spcBef>
                <a:spcPts val="600"/>
              </a:spcBef>
            </a:pPr>
            <a:r>
              <a:rPr lang="en-US" sz="2400" dirty="0">
                <a:solidFill>
                  <a:schemeClr val="tx1"/>
                </a:solidFill>
                <a:latin typeface="Comic Sans MS" panose="030F0902030302020204" pitchFamily="66" charset="0"/>
              </a:rPr>
              <a:t>about God</a:t>
            </a:r>
          </a:p>
        </p:txBody>
      </p:sp>
      <p:sp>
        <p:nvSpPr>
          <p:cNvPr id="5" name="Slide Number Placeholder 4">
            <a:extLst>
              <a:ext uri="{FF2B5EF4-FFF2-40B4-BE49-F238E27FC236}">
                <a16:creationId xmlns:a16="http://schemas.microsoft.com/office/drawing/2014/main" id="{1EB1E10C-C8DC-F0AD-1DE9-C367E60A04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68</a:t>
            </a:fld>
            <a:endParaRPr lang="en-GB"/>
          </a:p>
        </p:txBody>
      </p:sp>
    </p:spTree>
    <p:extLst>
      <p:ext uri="{BB962C8B-B14F-4D97-AF65-F5344CB8AC3E}">
        <p14:creationId xmlns:p14="http://schemas.microsoft.com/office/powerpoint/2010/main" val="224227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903D2-E262-0C6A-2F66-41C85803920A}"/>
              </a:ext>
            </a:extLst>
          </p:cNvPr>
          <p:cNvSpPr>
            <a:spLocks noGrp="1"/>
          </p:cNvSpPr>
          <p:nvPr>
            <p:ph type="title"/>
          </p:nvPr>
        </p:nvSpPr>
        <p:spPr>
          <a:xfrm>
            <a:off x="79892" y="1666051"/>
            <a:ext cx="4432381" cy="1482300"/>
          </a:xfrm>
        </p:spPr>
        <p:txBody>
          <a:bodyPr>
            <a:noAutofit/>
          </a:bodyPr>
          <a:lstStyle/>
          <a:p>
            <a:r>
              <a:rPr lang="en-US" sz="3600" b="1" dirty="0">
                <a:latin typeface="Comic Sans MS" panose="030F0902030302020204" pitchFamily="66" charset="0"/>
              </a:rPr>
              <a:t>Assumptions about ourselves . . .</a:t>
            </a:r>
          </a:p>
        </p:txBody>
      </p:sp>
      <p:sp>
        <p:nvSpPr>
          <p:cNvPr id="4" name="Slide Number Placeholder 3">
            <a:extLst>
              <a:ext uri="{FF2B5EF4-FFF2-40B4-BE49-F238E27FC236}">
                <a16:creationId xmlns:a16="http://schemas.microsoft.com/office/drawing/2014/main" id="{9871140C-2AB5-FBF1-970D-6E6E6A54C8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69</a:t>
            </a:fld>
            <a:endParaRPr lang="en-GB"/>
          </a:p>
        </p:txBody>
      </p:sp>
      <p:pic>
        <p:nvPicPr>
          <p:cNvPr id="13" name="Picture 12">
            <a:extLst>
              <a:ext uri="{FF2B5EF4-FFF2-40B4-BE49-F238E27FC236}">
                <a16:creationId xmlns:a16="http://schemas.microsoft.com/office/drawing/2014/main" id="{245364AD-BAB8-95DB-6A57-CFE164657ED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31727" y="962562"/>
            <a:ext cx="4432381" cy="2953074"/>
          </a:xfrm>
          <a:prstGeom prst="rect">
            <a:avLst/>
          </a:prstGeom>
        </p:spPr>
      </p:pic>
    </p:spTree>
    <p:extLst>
      <p:ext uri="{BB962C8B-B14F-4D97-AF65-F5344CB8AC3E}">
        <p14:creationId xmlns:p14="http://schemas.microsoft.com/office/powerpoint/2010/main" val="1732100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6F71-B9F8-1526-C0DF-CFC2EAEE990A}"/>
              </a:ext>
            </a:extLst>
          </p:cNvPr>
          <p:cNvSpPr>
            <a:spLocks noGrp="1"/>
          </p:cNvSpPr>
          <p:nvPr>
            <p:ph type="title"/>
          </p:nvPr>
        </p:nvSpPr>
        <p:spPr>
          <a:xfrm>
            <a:off x="346218" y="1753541"/>
            <a:ext cx="3820418" cy="1709443"/>
          </a:xfrm>
        </p:spPr>
        <p:txBody>
          <a:bodyPr>
            <a:noAutofit/>
          </a:bodyPr>
          <a:lstStyle/>
          <a:p>
            <a:r>
              <a:rPr lang="en-US" sz="3600" b="1" dirty="0">
                <a:latin typeface="Comic Sans MS" panose="030F0902030302020204" pitchFamily="66" charset="0"/>
              </a:rPr>
              <a:t>Assumptions about life in general . . .</a:t>
            </a:r>
          </a:p>
        </p:txBody>
      </p:sp>
      <p:sp>
        <p:nvSpPr>
          <p:cNvPr id="4" name="Slide Number Placeholder 3">
            <a:extLst>
              <a:ext uri="{FF2B5EF4-FFF2-40B4-BE49-F238E27FC236}">
                <a16:creationId xmlns:a16="http://schemas.microsoft.com/office/drawing/2014/main" id="{390AD90D-623B-9659-10B6-7A6826956C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70</a:t>
            </a:fld>
            <a:endParaRPr lang="en-GB"/>
          </a:p>
        </p:txBody>
      </p:sp>
      <p:pic>
        <p:nvPicPr>
          <p:cNvPr id="10" name="Picture 9">
            <a:extLst>
              <a:ext uri="{FF2B5EF4-FFF2-40B4-BE49-F238E27FC236}">
                <a16:creationId xmlns:a16="http://schemas.microsoft.com/office/drawing/2014/main" id="{5AF53937-E30F-A47A-5EE3-8AE6A9667BD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08090" y="1093114"/>
            <a:ext cx="4316457" cy="2877638"/>
          </a:xfrm>
          <a:prstGeom prst="rect">
            <a:avLst/>
          </a:prstGeom>
        </p:spPr>
      </p:pic>
    </p:spTree>
    <p:extLst>
      <p:ext uri="{BB962C8B-B14F-4D97-AF65-F5344CB8AC3E}">
        <p14:creationId xmlns:p14="http://schemas.microsoft.com/office/powerpoint/2010/main" val="2997763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222B5-F693-9B4D-C0D6-E7F7BE4A9D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521B38-29A9-0F67-008C-8092EBE7DBD3}"/>
              </a:ext>
            </a:extLst>
          </p:cNvPr>
          <p:cNvSpPr>
            <a:spLocks noGrp="1"/>
          </p:cNvSpPr>
          <p:nvPr>
            <p:ph type="title"/>
          </p:nvPr>
        </p:nvSpPr>
        <p:spPr>
          <a:xfrm>
            <a:off x="353671" y="1830600"/>
            <a:ext cx="3968948" cy="1482300"/>
          </a:xfrm>
        </p:spPr>
        <p:txBody>
          <a:bodyPr>
            <a:normAutofit/>
          </a:bodyPr>
          <a:lstStyle/>
          <a:p>
            <a:r>
              <a:rPr lang="en-US" sz="3600" b="1" dirty="0">
                <a:latin typeface="Comic Sans MS" panose="030F0902030302020204" pitchFamily="66" charset="0"/>
              </a:rPr>
              <a:t>Assumptions about God . . .</a:t>
            </a:r>
          </a:p>
        </p:txBody>
      </p:sp>
      <p:sp>
        <p:nvSpPr>
          <p:cNvPr id="4" name="Slide Number Placeholder 3">
            <a:extLst>
              <a:ext uri="{FF2B5EF4-FFF2-40B4-BE49-F238E27FC236}">
                <a16:creationId xmlns:a16="http://schemas.microsoft.com/office/drawing/2014/main" id="{CC0CC292-0F80-5FF1-013C-D182B8D3B0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71</a:t>
            </a:fld>
            <a:endParaRPr lang="en-GB"/>
          </a:p>
        </p:txBody>
      </p:sp>
      <p:pic>
        <p:nvPicPr>
          <p:cNvPr id="13" name="Picture 12">
            <a:extLst>
              <a:ext uri="{FF2B5EF4-FFF2-40B4-BE49-F238E27FC236}">
                <a16:creationId xmlns:a16="http://schemas.microsoft.com/office/drawing/2014/main" id="{9AA93CEB-4F60-1621-7A25-D9083E4D496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31303" y="987217"/>
            <a:ext cx="4270980" cy="2808169"/>
          </a:xfrm>
          <a:prstGeom prst="rect">
            <a:avLst/>
          </a:prstGeom>
          <a:noFill/>
        </p:spPr>
      </p:pic>
    </p:spTree>
    <p:extLst>
      <p:ext uri="{BB962C8B-B14F-4D97-AF65-F5344CB8AC3E}">
        <p14:creationId xmlns:p14="http://schemas.microsoft.com/office/powerpoint/2010/main" val="2164749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D189E-08C3-170F-E263-E559FE3D8485}"/>
              </a:ext>
            </a:extLst>
          </p:cNvPr>
          <p:cNvSpPr>
            <a:spLocks noGrp="1"/>
          </p:cNvSpPr>
          <p:nvPr>
            <p:ph type="title"/>
          </p:nvPr>
        </p:nvSpPr>
        <p:spPr>
          <a:xfrm>
            <a:off x="353671" y="1830600"/>
            <a:ext cx="3968948" cy="1482300"/>
          </a:xfrm>
        </p:spPr>
        <p:txBody>
          <a:bodyPr>
            <a:normAutofit/>
          </a:bodyPr>
          <a:lstStyle/>
          <a:p>
            <a:r>
              <a:rPr lang="en-US" sz="3600" b="1" dirty="0">
                <a:latin typeface="Comic Sans MS" panose="030F0902030302020204" pitchFamily="66" charset="0"/>
              </a:rPr>
              <a:t>Assumptions about God . . .</a:t>
            </a:r>
          </a:p>
        </p:txBody>
      </p:sp>
      <p:sp>
        <p:nvSpPr>
          <p:cNvPr id="4" name="Slide Number Placeholder 3">
            <a:extLst>
              <a:ext uri="{FF2B5EF4-FFF2-40B4-BE49-F238E27FC236}">
                <a16:creationId xmlns:a16="http://schemas.microsoft.com/office/drawing/2014/main" id="{1124EDD2-EA3B-ABC7-0DE5-A570AD8997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72</a:t>
            </a:fld>
            <a:endParaRPr lang="en-GB"/>
          </a:p>
        </p:txBody>
      </p:sp>
      <p:pic>
        <p:nvPicPr>
          <p:cNvPr id="13" name="Picture 12">
            <a:extLst>
              <a:ext uri="{FF2B5EF4-FFF2-40B4-BE49-F238E27FC236}">
                <a16:creationId xmlns:a16="http://schemas.microsoft.com/office/drawing/2014/main" id="{4D44088B-CCB0-74AC-1C88-EF7876A3EC8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31303" y="987217"/>
            <a:ext cx="4270980" cy="2808169"/>
          </a:xfrm>
          <a:prstGeom prst="rect">
            <a:avLst/>
          </a:prstGeom>
          <a:noFill/>
        </p:spPr>
      </p:pic>
    </p:spTree>
    <p:extLst>
      <p:ext uri="{BB962C8B-B14F-4D97-AF65-F5344CB8AC3E}">
        <p14:creationId xmlns:p14="http://schemas.microsoft.com/office/powerpoint/2010/main" val="836899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69B2-4883-1637-8080-EBBFBE8D7D07}"/>
              </a:ext>
            </a:extLst>
          </p:cNvPr>
          <p:cNvSpPr>
            <a:spLocks noGrp="1"/>
          </p:cNvSpPr>
          <p:nvPr>
            <p:ph type="title"/>
          </p:nvPr>
        </p:nvSpPr>
        <p:spPr/>
        <p:txBody>
          <a:bodyPr>
            <a:noAutofit/>
          </a:bodyPr>
          <a:lstStyle/>
          <a:p>
            <a:r>
              <a:rPr lang="en-US" sz="3600" b="1" dirty="0">
                <a:latin typeface="Comic Sans MS" panose="030F0902030302020204" pitchFamily="66" charset="0"/>
              </a:rPr>
              <a:t>What do we do with the why questions?</a:t>
            </a:r>
          </a:p>
        </p:txBody>
      </p:sp>
      <p:sp>
        <p:nvSpPr>
          <p:cNvPr id="3" name="Slide Number Placeholder 2">
            <a:extLst>
              <a:ext uri="{FF2B5EF4-FFF2-40B4-BE49-F238E27FC236}">
                <a16:creationId xmlns:a16="http://schemas.microsoft.com/office/drawing/2014/main" id="{A55E6AB3-42FF-9FA2-8611-AC9B40E466EE}"/>
              </a:ext>
            </a:extLst>
          </p:cNvPr>
          <p:cNvSpPr>
            <a:spLocks noGrp="1"/>
          </p:cNvSpPr>
          <p:nvPr>
            <p:ph type="sldNum" idx="12"/>
          </p:nvPr>
        </p:nvSpPr>
        <p:spPr/>
        <p:txBody>
          <a:bodyPr/>
          <a:lstStyle/>
          <a:p>
            <a:fld id="{00000000-1234-1234-1234-123412341234}" type="slidenum">
              <a:rPr lang="en-GB" smtClean="0"/>
              <a:pPr/>
              <a:t>73</a:t>
            </a:fld>
            <a:endParaRPr lang="en-GB"/>
          </a:p>
        </p:txBody>
      </p:sp>
      <p:pic>
        <p:nvPicPr>
          <p:cNvPr id="6" name="Picture 5">
            <a:extLst>
              <a:ext uri="{FF2B5EF4-FFF2-40B4-BE49-F238E27FC236}">
                <a16:creationId xmlns:a16="http://schemas.microsoft.com/office/drawing/2014/main" id="{4F3A8A45-5D8A-127F-B926-E1321CC324D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2000" y="0"/>
            <a:ext cx="4572000" cy="5143500"/>
          </a:xfrm>
          <a:prstGeom prst="rect">
            <a:avLst/>
          </a:prstGeom>
        </p:spPr>
      </p:pic>
      <p:sp>
        <p:nvSpPr>
          <p:cNvPr id="7" name="TextBox 6">
            <a:extLst>
              <a:ext uri="{FF2B5EF4-FFF2-40B4-BE49-F238E27FC236}">
                <a16:creationId xmlns:a16="http://schemas.microsoft.com/office/drawing/2014/main" id="{B4627E89-A684-62F2-BC7D-8E10E818CE51}"/>
              </a:ext>
            </a:extLst>
          </p:cNvPr>
          <p:cNvSpPr txBox="1"/>
          <p:nvPr/>
        </p:nvSpPr>
        <p:spPr>
          <a:xfrm>
            <a:off x="6609145" y="5195221"/>
            <a:ext cx="1519330" cy="507831"/>
          </a:xfrm>
          <a:prstGeom prst="rect">
            <a:avLst/>
          </a:prstGeom>
          <a:noFill/>
        </p:spPr>
        <p:txBody>
          <a:bodyPr wrap="square" rtlCol="0">
            <a:spAutoFit/>
          </a:bodyPr>
          <a:lstStyle/>
          <a:p>
            <a:r>
              <a:rPr lang="en-US" sz="900">
                <a:hlinkClick r:id="rId4" tooltip="https://www.allaboutlean.com/all-about-5-why/5-why-branchin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50411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10 Hours] Richard the Hamster in his Hamster Wheel [1080HD] SlowTV">
            <a:hlinkClick r:id="" action="ppaction://media"/>
            <a:extLst>
              <a:ext uri="{FF2B5EF4-FFF2-40B4-BE49-F238E27FC236}">
                <a16:creationId xmlns:a16="http://schemas.microsoft.com/office/drawing/2014/main" id="{9D05EE64-462D-A287-C80B-118C129898E6}"/>
              </a:ext>
            </a:extLst>
          </p:cNvPr>
          <p:cNvPicPr>
            <a:picLocks noRot="1" noChangeAspect="1"/>
          </p:cNvPicPr>
          <p:nvPr>
            <a:videoFile r:link="rId1"/>
          </p:nvPr>
        </p:nvPicPr>
        <p:blipFill>
          <a:blip r:embed="rId4"/>
          <a:stretch>
            <a:fillRect/>
          </a:stretch>
        </p:blipFill>
        <p:spPr>
          <a:xfrm>
            <a:off x="0" y="35169"/>
            <a:ext cx="9258300" cy="5282608"/>
          </a:xfrm>
          <a:prstGeom prst="rect">
            <a:avLst/>
          </a:prstGeom>
        </p:spPr>
      </p:pic>
      <p:sp>
        <p:nvSpPr>
          <p:cNvPr id="2" name="Slide Number Placeholder 1">
            <a:extLst>
              <a:ext uri="{FF2B5EF4-FFF2-40B4-BE49-F238E27FC236}">
                <a16:creationId xmlns:a16="http://schemas.microsoft.com/office/drawing/2014/main" id="{6BADAD73-CDF2-C0C2-7FBB-F2EF96F05A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74</a:t>
            </a:fld>
            <a:endParaRPr lang="en-GB"/>
          </a:p>
        </p:txBody>
      </p:sp>
    </p:spTree>
    <p:extLst>
      <p:ext uri="{BB962C8B-B14F-4D97-AF65-F5344CB8AC3E}">
        <p14:creationId xmlns:p14="http://schemas.microsoft.com/office/powerpoint/2010/main" val="312719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CC06-6C1A-99AD-335B-DBDF42FCEF95}"/>
              </a:ext>
            </a:extLst>
          </p:cNvPr>
          <p:cNvSpPr>
            <a:spLocks noGrp="1"/>
          </p:cNvSpPr>
          <p:nvPr>
            <p:ph type="title"/>
          </p:nvPr>
        </p:nvSpPr>
        <p:spPr>
          <a:xfrm>
            <a:off x="389651" y="500098"/>
            <a:ext cx="3397827" cy="1356762"/>
          </a:xfrm>
        </p:spPr>
        <p:txBody>
          <a:bodyPr wrap="square" anchor="b">
            <a:noAutofit/>
          </a:bodyPr>
          <a:lstStyle/>
          <a:p>
            <a:pPr algn="l"/>
            <a:r>
              <a:rPr lang="en-US" sz="3600" b="1" dirty="0">
                <a:latin typeface="Comic Sans MS" panose="030F0902030302020204" pitchFamily="66" charset="0"/>
              </a:rPr>
              <a:t>We can get stuck, or . . .</a:t>
            </a:r>
          </a:p>
        </p:txBody>
      </p:sp>
      <p:sp>
        <p:nvSpPr>
          <p:cNvPr id="3" name="Text Placeholder 2">
            <a:extLst>
              <a:ext uri="{FF2B5EF4-FFF2-40B4-BE49-F238E27FC236}">
                <a16:creationId xmlns:a16="http://schemas.microsoft.com/office/drawing/2014/main" id="{B0F151CF-B91C-AF87-4C5A-D1570446244F}"/>
              </a:ext>
            </a:extLst>
          </p:cNvPr>
          <p:cNvSpPr>
            <a:spLocks noGrp="1"/>
          </p:cNvSpPr>
          <p:nvPr>
            <p:ph type="body" idx="2"/>
          </p:nvPr>
        </p:nvSpPr>
        <p:spPr>
          <a:xfrm>
            <a:off x="4688958" y="394591"/>
            <a:ext cx="4216051" cy="4156144"/>
          </a:xfrm>
        </p:spPr>
        <p:txBody>
          <a:bodyPr wrap="square" anchor="ctr">
            <a:noAutofit/>
          </a:bodyPr>
          <a:lstStyle/>
          <a:p>
            <a:pPr marL="114300" indent="0">
              <a:lnSpc>
                <a:spcPct val="100000"/>
              </a:lnSpc>
              <a:spcBef>
                <a:spcPts val="600"/>
              </a:spcBef>
              <a:buNone/>
            </a:pPr>
            <a:r>
              <a:rPr lang="en-US" sz="2400" dirty="0">
                <a:solidFill>
                  <a:schemeClr val="tx1"/>
                </a:solidFill>
                <a:latin typeface="Comic Sans MS" panose="030F0902030302020204" pitchFamily="66" charset="0"/>
              </a:rPr>
              <a:t>We can go to someone who can help us sort through our questions, such as a</a:t>
            </a:r>
          </a:p>
          <a:p>
            <a:pPr marL="114300" indent="0">
              <a:lnSpc>
                <a:spcPct val="100000"/>
              </a:lnSpc>
              <a:spcBef>
                <a:spcPts val="600"/>
              </a:spcBef>
              <a:buNone/>
            </a:pPr>
            <a:endParaRPr lang="en-US" sz="1200" dirty="0">
              <a:solidFill>
                <a:schemeClr val="tx1"/>
              </a:solidFill>
              <a:latin typeface="Comic Sans MS" panose="030F0902030302020204" pitchFamily="66" charset="0"/>
            </a:endParaRPr>
          </a:p>
          <a:p>
            <a:pPr>
              <a:lnSpc>
                <a:spcPct val="100000"/>
              </a:lnSpc>
              <a:spcBef>
                <a:spcPts val="600"/>
              </a:spcBef>
            </a:pPr>
            <a:r>
              <a:rPr lang="en-US" sz="2400" dirty="0">
                <a:solidFill>
                  <a:schemeClr val="tx1"/>
                </a:solidFill>
                <a:latin typeface="Comic Sans MS" panose="030F0902030302020204" pitchFamily="66" charset="0"/>
              </a:rPr>
              <a:t>Friend, family, colleague</a:t>
            </a:r>
          </a:p>
          <a:p>
            <a:pPr>
              <a:lnSpc>
                <a:spcPct val="100000"/>
              </a:lnSpc>
              <a:spcBef>
                <a:spcPts val="600"/>
              </a:spcBef>
            </a:pPr>
            <a:r>
              <a:rPr lang="en-US" sz="2400" dirty="0">
                <a:solidFill>
                  <a:schemeClr val="tx1"/>
                </a:solidFill>
                <a:latin typeface="Comic Sans MS" panose="030F0902030302020204" pitchFamily="66" charset="0"/>
              </a:rPr>
              <a:t>Counsellor</a:t>
            </a:r>
          </a:p>
          <a:p>
            <a:pPr>
              <a:lnSpc>
                <a:spcPct val="100000"/>
              </a:lnSpc>
              <a:spcBef>
                <a:spcPts val="600"/>
              </a:spcBef>
            </a:pPr>
            <a:r>
              <a:rPr lang="en-US" sz="2400" dirty="0">
                <a:solidFill>
                  <a:schemeClr val="tx1"/>
                </a:solidFill>
                <a:latin typeface="Comic Sans MS" panose="030F0902030302020204" pitchFamily="66" charset="0"/>
              </a:rPr>
              <a:t>Grief support group</a:t>
            </a:r>
          </a:p>
          <a:p>
            <a:pPr>
              <a:lnSpc>
                <a:spcPct val="100000"/>
              </a:lnSpc>
              <a:spcBef>
                <a:spcPts val="600"/>
              </a:spcBef>
            </a:pPr>
            <a:r>
              <a:rPr lang="en-US" sz="2400" dirty="0">
                <a:solidFill>
                  <a:schemeClr val="tx1"/>
                </a:solidFill>
                <a:latin typeface="Comic Sans MS" panose="030F0902030302020204" pitchFamily="66" charset="0"/>
              </a:rPr>
              <a:t>Books, the Bible, </a:t>
            </a:r>
          </a:p>
          <a:p>
            <a:pPr>
              <a:lnSpc>
                <a:spcPct val="100000"/>
              </a:lnSpc>
              <a:spcBef>
                <a:spcPts val="600"/>
              </a:spcBef>
            </a:pPr>
            <a:r>
              <a:rPr lang="en-US" sz="2400" dirty="0">
                <a:solidFill>
                  <a:schemeClr val="tx1"/>
                </a:solidFill>
                <a:latin typeface="Comic Sans MS" panose="030F0902030302020204" pitchFamily="66" charset="0"/>
              </a:rPr>
              <a:t>Minister, rabbi, priest</a:t>
            </a:r>
          </a:p>
          <a:p>
            <a:pPr>
              <a:lnSpc>
                <a:spcPct val="100000"/>
              </a:lnSpc>
              <a:spcBef>
                <a:spcPts val="600"/>
              </a:spcBef>
            </a:pPr>
            <a:r>
              <a:rPr lang="en-US" sz="2400" dirty="0">
                <a:solidFill>
                  <a:schemeClr val="tx1"/>
                </a:solidFill>
                <a:latin typeface="Comic Sans MS" panose="030F0902030302020204" pitchFamily="66" charset="0"/>
              </a:rPr>
              <a:t>God</a:t>
            </a:r>
          </a:p>
        </p:txBody>
      </p:sp>
      <p:sp>
        <p:nvSpPr>
          <p:cNvPr id="5" name="Slide Number Placeholder 4">
            <a:extLst>
              <a:ext uri="{FF2B5EF4-FFF2-40B4-BE49-F238E27FC236}">
                <a16:creationId xmlns:a16="http://schemas.microsoft.com/office/drawing/2014/main" id="{BA04BCB9-C0EE-99D5-D023-CF3E838736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75</a:t>
            </a:fld>
            <a:endParaRPr lang="en-GB"/>
          </a:p>
        </p:txBody>
      </p:sp>
      <p:pic>
        <p:nvPicPr>
          <p:cNvPr id="8" name="Picture 7">
            <a:extLst>
              <a:ext uri="{FF2B5EF4-FFF2-40B4-BE49-F238E27FC236}">
                <a16:creationId xmlns:a16="http://schemas.microsoft.com/office/drawing/2014/main" id="{5A031DDE-3B7D-C02F-A817-3F9851E4EE6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0902" y="2117122"/>
            <a:ext cx="3119263" cy="2176986"/>
          </a:xfrm>
          <a:prstGeom prst="rect">
            <a:avLst/>
          </a:prstGeom>
        </p:spPr>
      </p:pic>
    </p:spTree>
    <p:extLst>
      <p:ext uri="{BB962C8B-B14F-4D97-AF65-F5344CB8AC3E}">
        <p14:creationId xmlns:p14="http://schemas.microsoft.com/office/powerpoint/2010/main" val="187228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36E057-DB99-A1EC-199E-D1CA818EE2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76</a:t>
            </a:fld>
            <a:endParaRPr lang="en-GB"/>
          </a:p>
        </p:txBody>
      </p:sp>
      <p:sp>
        <p:nvSpPr>
          <p:cNvPr id="4" name="TextBox 3">
            <a:extLst>
              <a:ext uri="{FF2B5EF4-FFF2-40B4-BE49-F238E27FC236}">
                <a16:creationId xmlns:a16="http://schemas.microsoft.com/office/drawing/2014/main" id="{2568B89E-1E4C-E4E4-E058-8EAF8DD86471}"/>
              </a:ext>
            </a:extLst>
          </p:cNvPr>
          <p:cNvSpPr txBox="1"/>
          <p:nvPr/>
        </p:nvSpPr>
        <p:spPr>
          <a:xfrm>
            <a:off x="938048" y="1551196"/>
            <a:ext cx="7267904" cy="2123658"/>
          </a:xfrm>
          <a:prstGeom prst="rect">
            <a:avLst/>
          </a:prstGeom>
          <a:noFill/>
        </p:spPr>
        <p:txBody>
          <a:bodyPr wrap="square" rtlCol="0">
            <a:spAutoFit/>
          </a:bodyPr>
          <a:lstStyle/>
          <a:p>
            <a:pPr algn="ctr"/>
            <a:r>
              <a:rPr lang="en-US" sz="4400" b="1" dirty="0">
                <a:latin typeface="Comic Sans MS" panose="030F0902030302020204" pitchFamily="66" charset="0"/>
              </a:rPr>
              <a:t>In time, we can learn</a:t>
            </a:r>
          </a:p>
          <a:p>
            <a:pPr algn="ctr"/>
            <a:r>
              <a:rPr lang="en-US" sz="4400" b="1" dirty="0">
                <a:latin typeface="Comic Sans MS" panose="030F0902030302020204" pitchFamily="66" charset="0"/>
              </a:rPr>
              <a:t>to accept the limitations</a:t>
            </a:r>
          </a:p>
          <a:p>
            <a:pPr algn="ctr"/>
            <a:r>
              <a:rPr lang="en-US" sz="4400" b="1" dirty="0">
                <a:latin typeface="Comic Sans MS" panose="030F0902030302020204" pitchFamily="66" charset="0"/>
              </a:rPr>
              <a:t>of an answer.</a:t>
            </a:r>
          </a:p>
        </p:txBody>
      </p:sp>
    </p:spTree>
    <p:extLst>
      <p:ext uri="{BB962C8B-B14F-4D97-AF65-F5344CB8AC3E}">
        <p14:creationId xmlns:p14="http://schemas.microsoft.com/office/powerpoint/2010/main" val="3782706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36487-7DDE-92CE-2D69-B8EEB8A0AAE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45E9EB-82C8-4F5D-6566-9C8BBDB878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77</a:t>
            </a:fld>
            <a:endParaRPr lang="en-GB"/>
          </a:p>
        </p:txBody>
      </p:sp>
      <p:sp>
        <p:nvSpPr>
          <p:cNvPr id="4" name="TextBox 3">
            <a:extLst>
              <a:ext uri="{FF2B5EF4-FFF2-40B4-BE49-F238E27FC236}">
                <a16:creationId xmlns:a16="http://schemas.microsoft.com/office/drawing/2014/main" id="{6D9C0B2E-3312-0355-0F1F-A4E7A36815AD}"/>
              </a:ext>
            </a:extLst>
          </p:cNvPr>
          <p:cNvSpPr txBox="1"/>
          <p:nvPr/>
        </p:nvSpPr>
        <p:spPr>
          <a:xfrm>
            <a:off x="938048" y="1551196"/>
            <a:ext cx="7267904" cy="2123658"/>
          </a:xfrm>
          <a:prstGeom prst="rect">
            <a:avLst/>
          </a:prstGeom>
          <a:noFill/>
        </p:spPr>
        <p:txBody>
          <a:bodyPr wrap="square" rtlCol="0">
            <a:spAutoFit/>
          </a:bodyPr>
          <a:lstStyle/>
          <a:p>
            <a:pPr algn="ctr"/>
            <a:r>
              <a:rPr lang="en-US" sz="4400" b="1" dirty="0">
                <a:latin typeface="Comic Sans MS" panose="030F0902030302020204" pitchFamily="66" charset="0"/>
              </a:rPr>
              <a:t>In time, we can learn</a:t>
            </a:r>
          </a:p>
          <a:p>
            <a:pPr algn="ctr"/>
            <a:r>
              <a:rPr lang="en-US" sz="4400" b="1" dirty="0">
                <a:latin typeface="Comic Sans MS" panose="030F0902030302020204" pitchFamily="66" charset="0"/>
              </a:rPr>
              <a:t>to accept the limitations</a:t>
            </a:r>
          </a:p>
          <a:p>
            <a:pPr algn="ctr"/>
            <a:r>
              <a:rPr lang="en-US" sz="4400" b="1" dirty="0">
                <a:latin typeface="Comic Sans MS" panose="030F0902030302020204" pitchFamily="66" charset="0"/>
              </a:rPr>
              <a:t>of an answer.</a:t>
            </a:r>
          </a:p>
        </p:txBody>
      </p:sp>
    </p:spTree>
    <p:extLst>
      <p:ext uri="{BB962C8B-B14F-4D97-AF65-F5344CB8AC3E}">
        <p14:creationId xmlns:p14="http://schemas.microsoft.com/office/powerpoint/2010/main" val="677293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AF28C-961F-44AE-0025-DB28E19121D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127" y="-95003"/>
            <a:ext cx="9227127" cy="5343897"/>
          </a:xfrm>
          <a:prstGeom prst="rect">
            <a:avLst/>
          </a:prstGeom>
        </p:spPr>
      </p:pic>
      <p:sp>
        <p:nvSpPr>
          <p:cNvPr id="2" name="Slide Number Placeholder 1">
            <a:extLst>
              <a:ext uri="{FF2B5EF4-FFF2-40B4-BE49-F238E27FC236}">
                <a16:creationId xmlns:a16="http://schemas.microsoft.com/office/drawing/2014/main" id="{34C64B5B-95B8-0300-5A52-5724E25B35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60</a:t>
            </a:fld>
            <a:endParaRPr lang="en-GB"/>
          </a:p>
        </p:txBody>
      </p:sp>
    </p:spTree>
    <p:extLst>
      <p:ext uri="{BB962C8B-B14F-4D97-AF65-F5344CB8AC3E}">
        <p14:creationId xmlns:p14="http://schemas.microsoft.com/office/powerpoint/2010/main" val="1086930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B73994-CF27-B8A9-B132-2B70D2963B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78</a:t>
            </a:fld>
            <a:endParaRPr lang="en-GB"/>
          </a:p>
        </p:txBody>
      </p:sp>
      <p:pic>
        <p:nvPicPr>
          <p:cNvPr id="3" name="Picture 2">
            <a:extLst>
              <a:ext uri="{FF2B5EF4-FFF2-40B4-BE49-F238E27FC236}">
                <a16:creationId xmlns:a16="http://schemas.microsoft.com/office/drawing/2014/main" id="{97A8E73B-9460-6CA6-C3C3-EDD9B706F8E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072" t="7232" r="15013" b="5977"/>
          <a:stretch/>
        </p:blipFill>
        <p:spPr>
          <a:xfrm>
            <a:off x="3263548" y="380810"/>
            <a:ext cx="2616904" cy="4464429"/>
          </a:xfrm>
          <a:prstGeom prst="rect">
            <a:avLst/>
          </a:prstGeom>
        </p:spPr>
      </p:pic>
    </p:spTree>
    <p:extLst>
      <p:ext uri="{BB962C8B-B14F-4D97-AF65-F5344CB8AC3E}">
        <p14:creationId xmlns:p14="http://schemas.microsoft.com/office/powerpoint/2010/main" val="35113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9A08F5-DF14-BB6F-672F-E75C5B0270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79</a:t>
            </a:fld>
            <a:endParaRPr lang="en-GB"/>
          </a:p>
        </p:txBody>
      </p:sp>
      <p:pic>
        <p:nvPicPr>
          <p:cNvPr id="4" name="Picture 3" descr="A close-up of a piece of art&#10;&#10;Description automatically generated">
            <a:extLst>
              <a:ext uri="{FF2B5EF4-FFF2-40B4-BE49-F238E27FC236}">
                <a16:creationId xmlns:a16="http://schemas.microsoft.com/office/drawing/2014/main" id="{53AD1868-EFE4-4CEC-298B-F243FA85CEF0}"/>
              </a:ext>
            </a:extLst>
          </p:cNvPr>
          <p:cNvPicPr>
            <a:picLocks noChangeAspect="1"/>
          </p:cNvPicPr>
          <p:nvPr/>
        </p:nvPicPr>
        <p:blipFill>
          <a:blip r:embed="rId3"/>
          <a:stretch>
            <a:fillRect/>
          </a:stretch>
        </p:blipFill>
        <p:spPr>
          <a:xfrm>
            <a:off x="359227" y="646387"/>
            <a:ext cx="3853543" cy="401683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A close-up of a fabric&#10;&#10;Description automatically generated">
            <a:extLst>
              <a:ext uri="{FF2B5EF4-FFF2-40B4-BE49-F238E27FC236}">
                <a16:creationId xmlns:a16="http://schemas.microsoft.com/office/drawing/2014/main" id="{1A66D0AB-9209-8845-33AE-D283410EAC3A}"/>
              </a:ext>
            </a:extLst>
          </p:cNvPr>
          <p:cNvPicPr>
            <a:picLocks noChangeAspect="1"/>
          </p:cNvPicPr>
          <p:nvPr/>
        </p:nvPicPr>
        <p:blipFill>
          <a:blip r:embed="rId4"/>
          <a:stretch>
            <a:fillRect/>
          </a:stretch>
        </p:blipFill>
        <p:spPr>
          <a:xfrm>
            <a:off x="4947560" y="646387"/>
            <a:ext cx="3853544" cy="401683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0150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1E9B1F-632B-62E0-DC6D-42C7FDB148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80</a:t>
            </a:fld>
            <a:endParaRPr lang="en-GB"/>
          </a:p>
        </p:txBody>
      </p:sp>
      <p:sp>
        <p:nvSpPr>
          <p:cNvPr id="3" name="TextBox 2">
            <a:extLst>
              <a:ext uri="{FF2B5EF4-FFF2-40B4-BE49-F238E27FC236}">
                <a16:creationId xmlns:a16="http://schemas.microsoft.com/office/drawing/2014/main" id="{B386F0D3-0708-9A0B-40E0-66A0FC5ED5D7}"/>
              </a:ext>
            </a:extLst>
          </p:cNvPr>
          <p:cNvSpPr txBox="1"/>
          <p:nvPr/>
        </p:nvSpPr>
        <p:spPr>
          <a:xfrm>
            <a:off x="122842" y="877565"/>
            <a:ext cx="8898316" cy="3785652"/>
          </a:xfrm>
          <a:prstGeom prst="rect">
            <a:avLst/>
          </a:prstGeom>
          <a:noFill/>
        </p:spPr>
        <p:txBody>
          <a:bodyPr wrap="square" rtlCol="0">
            <a:spAutoFit/>
          </a:bodyPr>
          <a:lstStyle/>
          <a:p>
            <a:pPr algn="ctr"/>
            <a:r>
              <a:rPr lang="en-US" sz="3600" b="1" dirty="0">
                <a:latin typeface="Comic Sans MS" panose="030F0902030302020204" pitchFamily="66" charset="0"/>
              </a:rPr>
              <a:t>For now we see through a glass darkly;</a:t>
            </a:r>
          </a:p>
          <a:p>
            <a:pPr algn="ctr"/>
            <a:r>
              <a:rPr lang="en-US" sz="3600" b="1" dirty="0">
                <a:latin typeface="Comic Sans MS" panose="030F0902030302020204" pitchFamily="66" charset="0"/>
              </a:rPr>
              <a:t>but then face to face:</a:t>
            </a:r>
          </a:p>
          <a:p>
            <a:pPr algn="ctr"/>
            <a:r>
              <a:rPr lang="en-US" sz="3600" b="1" dirty="0">
                <a:latin typeface="Comic Sans MS" panose="030F0902030302020204" pitchFamily="66" charset="0"/>
              </a:rPr>
              <a:t>now I know in part;</a:t>
            </a:r>
          </a:p>
          <a:p>
            <a:pPr algn="ctr"/>
            <a:r>
              <a:rPr lang="en-US" sz="3600" b="1" dirty="0">
                <a:latin typeface="Comic Sans MS" panose="030F0902030302020204" pitchFamily="66" charset="0"/>
              </a:rPr>
              <a:t>but then shall I know</a:t>
            </a:r>
          </a:p>
          <a:p>
            <a:pPr algn="ctr"/>
            <a:r>
              <a:rPr lang="en-US" sz="3600" b="1" dirty="0">
                <a:latin typeface="Comic Sans MS" panose="030F0902030302020204" pitchFamily="66" charset="0"/>
              </a:rPr>
              <a:t>even as also I am known.</a:t>
            </a:r>
          </a:p>
          <a:p>
            <a:pPr algn="ctr"/>
            <a:endParaRPr lang="en-US" sz="3600" b="1" dirty="0">
              <a:latin typeface="Comic Sans MS" panose="030F0902030302020204" pitchFamily="66" charset="0"/>
            </a:endParaRPr>
          </a:p>
          <a:p>
            <a:pPr algn="ctr"/>
            <a:r>
              <a:rPr lang="en-US" sz="2400" dirty="0">
                <a:latin typeface="Comic Sans MS" panose="030F0902030302020204" pitchFamily="66" charset="0"/>
              </a:rPr>
              <a:t>1 Corinthians 13:12</a:t>
            </a:r>
          </a:p>
        </p:txBody>
      </p:sp>
    </p:spTree>
    <p:extLst>
      <p:ext uri="{BB962C8B-B14F-4D97-AF65-F5344CB8AC3E}">
        <p14:creationId xmlns:p14="http://schemas.microsoft.com/office/powerpoint/2010/main" val="4140107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A85605-4B3F-6FC4-74BB-97FE48B5B3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1628" y="527052"/>
            <a:ext cx="3510618" cy="2526846"/>
          </a:xfrm>
          <a:prstGeom prst="rect">
            <a:avLst/>
          </a:prstGeom>
        </p:spPr>
      </p:pic>
      <p:pic>
        <p:nvPicPr>
          <p:cNvPr id="18" name="Picture 17">
            <a:extLst>
              <a:ext uri="{FF2B5EF4-FFF2-40B4-BE49-F238E27FC236}">
                <a16:creationId xmlns:a16="http://schemas.microsoft.com/office/drawing/2014/main" id="{6C10D028-8559-49AD-3157-5251526304F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20344" y="2051958"/>
            <a:ext cx="3984171" cy="2656114"/>
          </a:xfrm>
          <a:prstGeom prst="rect">
            <a:avLst/>
          </a:prstGeom>
        </p:spPr>
      </p:pic>
      <p:sp>
        <p:nvSpPr>
          <p:cNvPr id="3" name="Slide Number Placeholder 2">
            <a:extLst>
              <a:ext uri="{FF2B5EF4-FFF2-40B4-BE49-F238E27FC236}">
                <a16:creationId xmlns:a16="http://schemas.microsoft.com/office/drawing/2014/main" id="{22C5506D-AE98-852D-16FC-939B3257E3EB}"/>
              </a:ext>
            </a:extLst>
          </p:cNvPr>
          <p:cNvSpPr>
            <a:spLocks noGrp="1"/>
          </p:cNvSpPr>
          <p:nvPr>
            <p:ph type="sldNum" idx="12"/>
          </p:nvPr>
        </p:nvSpPr>
        <p:spPr/>
        <p:txBody>
          <a:bodyPr/>
          <a:lstStyle/>
          <a:p>
            <a:fld id="{00000000-1234-1234-1234-123412341234}" type="slidenum">
              <a:rPr lang="en-GB" smtClean="0"/>
              <a:pPr/>
              <a:t>81</a:t>
            </a:fld>
            <a:endParaRPr lang="en-GB"/>
          </a:p>
        </p:txBody>
      </p:sp>
    </p:spTree>
    <p:extLst>
      <p:ext uri="{BB962C8B-B14F-4D97-AF65-F5344CB8AC3E}">
        <p14:creationId xmlns:p14="http://schemas.microsoft.com/office/powerpoint/2010/main" val="406662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C5B920FF-299F-F893-7711-A4AB0B08A45D}"/>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6F6F1295-CAE1-4033-F3CD-749243C52A7C}"/>
              </a:ext>
            </a:extLst>
          </p:cNvPr>
          <p:cNvSpPr txBox="1">
            <a:spLocks noGrp="1"/>
          </p:cNvSpPr>
          <p:nvPr>
            <p:ph type="title"/>
          </p:nvPr>
        </p:nvSpPr>
        <p:spPr>
          <a:xfrm>
            <a:off x="0" y="820616"/>
            <a:ext cx="4572000" cy="1018062"/>
          </a:xfrm>
        </p:spPr>
        <p:txBody>
          <a:bodyPr spcFirstLastPara="1" vert="horz" wrap="square" lIns="91425" tIns="91425" rIns="91425" bIns="91425" rtlCol="0" anchor="b" anchorCtr="0">
            <a:noAutofit/>
          </a:bodyPr>
          <a:lstStyle/>
          <a:p>
            <a:r>
              <a:rPr lang="en-CA" sz="2800" b="1" dirty="0">
                <a:latin typeface="Comic Sans MS" panose="030F0902030302020204" pitchFamily="66" charset="0"/>
              </a:rPr>
              <a:t>Journal assignment</a:t>
            </a:r>
            <a:br>
              <a:rPr lang="en-CA" sz="2800" b="1" dirty="0">
                <a:latin typeface="Comic Sans MS" panose="030F0902030302020204" pitchFamily="66" charset="0"/>
              </a:rPr>
            </a:br>
            <a:r>
              <a:rPr lang="en-CA" sz="2800" b="1" dirty="0">
                <a:latin typeface="Comic Sans MS" panose="030F0902030302020204" pitchFamily="66" charset="0"/>
              </a:rPr>
              <a:t>if you have why questions</a:t>
            </a:r>
          </a:p>
        </p:txBody>
      </p:sp>
      <p:sp>
        <p:nvSpPr>
          <p:cNvPr id="3" name="Slide Number Placeholder 2">
            <a:extLst>
              <a:ext uri="{FF2B5EF4-FFF2-40B4-BE49-F238E27FC236}">
                <a16:creationId xmlns:a16="http://schemas.microsoft.com/office/drawing/2014/main" id="{76B5ACBA-7702-4DCC-5800-F4509B030FAB}"/>
              </a:ext>
            </a:extLst>
          </p:cNvPr>
          <p:cNvSpPr>
            <a:spLocks noGrp="1"/>
          </p:cNvSpPr>
          <p:nvPr>
            <p:ph type="sldNum" idx="12"/>
          </p:nvPr>
        </p:nvSpPr>
        <p:spPr/>
        <p:txBody>
          <a:bodyPr/>
          <a:lstStyle/>
          <a:p>
            <a:fld id="{00000000-1234-1234-1234-123412341234}" type="slidenum">
              <a:rPr lang="en-GB" smtClean="0"/>
              <a:pPr/>
              <a:t>82</a:t>
            </a:fld>
            <a:endParaRPr lang="en-GB"/>
          </a:p>
        </p:txBody>
      </p:sp>
      <p:pic>
        <p:nvPicPr>
          <p:cNvPr id="7" name="Picture 6">
            <a:extLst>
              <a:ext uri="{FF2B5EF4-FFF2-40B4-BE49-F238E27FC236}">
                <a16:creationId xmlns:a16="http://schemas.microsoft.com/office/drawing/2014/main" id="{A9C27A3B-08F1-B049-F510-06D41AF2A4A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95288" y="2696308"/>
            <a:ext cx="2378111" cy="1762144"/>
          </a:xfrm>
          <a:prstGeom prst="rect">
            <a:avLst/>
          </a:prstGeom>
        </p:spPr>
      </p:pic>
      <p:sp>
        <p:nvSpPr>
          <p:cNvPr id="4" name="TextBox 3">
            <a:extLst>
              <a:ext uri="{FF2B5EF4-FFF2-40B4-BE49-F238E27FC236}">
                <a16:creationId xmlns:a16="http://schemas.microsoft.com/office/drawing/2014/main" id="{6D79E8E1-FF96-82DE-8E6A-0256900C8A95}"/>
              </a:ext>
            </a:extLst>
          </p:cNvPr>
          <p:cNvSpPr txBox="1"/>
          <p:nvPr/>
        </p:nvSpPr>
        <p:spPr>
          <a:xfrm>
            <a:off x="4701609" y="924101"/>
            <a:ext cx="4319549" cy="3377848"/>
          </a:xfrm>
          <a:prstGeom prst="rect">
            <a:avLst/>
          </a:prstGeom>
          <a:noFill/>
        </p:spPr>
        <p:txBody>
          <a:bodyPr wrap="square">
            <a:spAutoFit/>
          </a:bodyPr>
          <a:lstStyle/>
          <a:p>
            <a:pPr marL="457200" indent="-457200">
              <a:spcBef>
                <a:spcPts val="1500"/>
              </a:spcBef>
              <a:buFont typeface="+mj-lt"/>
              <a:buAutoNum type="arabicPeriod"/>
            </a:pPr>
            <a:r>
              <a:rPr lang="en-US" sz="2200" dirty="0">
                <a:latin typeface="Comic Sans MS" panose="030F0902030302020204" pitchFamily="66" charset="0"/>
              </a:rPr>
              <a:t>Add to your list of why</a:t>
            </a:r>
            <a:r>
              <a:rPr lang="en-US" sz="2200" i="1" u="sng" dirty="0">
                <a:latin typeface="Comic Sans MS" panose="030F0902030302020204" pitchFamily="66" charset="0"/>
              </a:rPr>
              <a:t> </a:t>
            </a:r>
            <a:r>
              <a:rPr lang="en-US" sz="2200" dirty="0">
                <a:latin typeface="Comic Sans MS" panose="030F0902030302020204" pitchFamily="66" charset="0"/>
              </a:rPr>
              <a:t>questions.</a:t>
            </a:r>
          </a:p>
          <a:p>
            <a:pPr marL="457200" indent="-457200">
              <a:spcBef>
                <a:spcPts val="1500"/>
              </a:spcBef>
              <a:buFont typeface="+mj-lt"/>
              <a:buAutoNum type="arabicPeriod"/>
            </a:pPr>
            <a:r>
              <a:rPr lang="en-US" sz="2200" dirty="0">
                <a:latin typeface="Comic Sans MS" panose="030F0902030302020204" pitchFamily="66" charset="0"/>
              </a:rPr>
              <a:t>Take time to ponder them.</a:t>
            </a:r>
          </a:p>
          <a:p>
            <a:pPr marL="457200" indent="-457200">
              <a:spcBef>
                <a:spcPts val="1500"/>
              </a:spcBef>
              <a:buFont typeface="+mj-lt"/>
              <a:buAutoNum type="arabicPeriod"/>
            </a:pPr>
            <a:r>
              <a:rPr lang="en-US" sz="2200" dirty="0">
                <a:latin typeface="Comic Sans MS" panose="030F0902030302020204" pitchFamily="66" charset="0"/>
              </a:rPr>
              <a:t>Write what insights you might have as you ponder your questions.</a:t>
            </a:r>
          </a:p>
          <a:p>
            <a:pPr marL="457200" indent="-457200">
              <a:spcBef>
                <a:spcPts val="1500"/>
              </a:spcBef>
              <a:buFont typeface="+mj-lt"/>
              <a:buAutoNum type="arabicPeriod"/>
            </a:pPr>
            <a:r>
              <a:rPr lang="en-US" sz="2200" dirty="0">
                <a:latin typeface="Comic Sans MS" panose="030F0902030302020204" pitchFamily="66" charset="0"/>
              </a:rPr>
              <a:t>Write what you will do with these questions.</a:t>
            </a:r>
          </a:p>
        </p:txBody>
      </p:sp>
    </p:spTree>
    <p:extLst>
      <p:ext uri="{BB962C8B-B14F-4D97-AF65-F5344CB8AC3E}">
        <p14:creationId xmlns:p14="http://schemas.microsoft.com/office/powerpoint/2010/main" val="108192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B6912848-8FE2-2D58-34A0-924780C1D2EC}"/>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B4AE8F4F-0117-6B8D-F413-602C6B005B5B}"/>
              </a:ext>
            </a:extLst>
          </p:cNvPr>
          <p:cNvSpPr txBox="1">
            <a:spLocks noGrp="1"/>
          </p:cNvSpPr>
          <p:nvPr>
            <p:ph type="title"/>
          </p:nvPr>
        </p:nvSpPr>
        <p:spPr>
          <a:xfrm>
            <a:off x="0" y="820616"/>
            <a:ext cx="4572000" cy="1018062"/>
          </a:xfrm>
        </p:spPr>
        <p:txBody>
          <a:bodyPr spcFirstLastPara="1" vert="horz" wrap="square" lIns="91425" tIns="91425" rIns="91425" bIns="91425" rtlCol="0" anchor="b" anchorCtr="0">
            <a:noAutofit/>
          </a:bodyPr>
          <a:lstStyle/>
          <a:p>
            <a:r>
              <a:rPr lang="en-CA" sz="2800" b="1" dirty="0">
                <a:latin typeface="Comic Sans MS" panose="030F0902030302020204" pitchFamily="66" charset="0"/>
              </a:rPr>
              <a:t>Journal assignment if</a:t>
            </a:r>
            <a:br>
              <a:rPr lang="en-CA" sz="2800" b="1" dirty="0">
                <a:latin typeface="Comic Sans MS" panose="030F0902030302020204" pitchFamily="66" charset="0"/>
              </a:rPr>
            </a:br>
            <a:r>
              <a:rPr lang="en-CA" sz="2800" b="1" dirty="0">
                <a:latin typeface="Comic Sans MS" panose="030F0902030302020204" pitchFamily="66" charset="0"/>
              </a:rPr>
              <a:t>you don’t have questions</a:t>
            </a:r>
          </a:p>
        </p:txBody>
      </p:sp>
      <p:sp>
        <p:nvSpPr>
          <p:cNvPr id="3" name="Slide Number Placeholder 2">
            <a:extLst>
              <a:ext uri="{FF2B5EF4-FFF2-40B4-BE49-F238E27FC236}">
                <a16:creationId xmlns:a16="http://schemas.microsoft.com/office/drawing/2014/main" id="{E841B3D2-5DD0-49F1-C819-844450CBE886}"/>
              </a:ext>
            </a:extLst>
          </p:cNvPr>
          <p:cNvSpPr>
            <a:spLocks noGrp="1"/>
          </p:cNvSpPr>
          <p:nvPr>
            <p:ph type="sldNum" idx="12"/>
          </p:nvPr>
        </p:nvSpPr>
        <p:spPr/>
        <p:txBody>
          <a:bodyPr/>
          <a:lstStyle/>
          <a:p>
            <a:fld id="{00000000-1234-1234-1234-123412341234}" type="slidenum">
              <a:rPr lang="en-GB" smtClean="0"/>
              <a:pPr/>
              <a:t>83</a:t>
            </a:fld>
            <a:endParaRPr lang="en-GB"/>
          </a:p>
        </p:txBody>
      </p:sp>
      <p:pic>
        <p:nvPicPr>
          <p:cNvPr id="7" name="Picture 6">
            <a:extLst>
              <a:ext uri="{FF2B5EF4-FFF2-40B4-BE49-F238E27FC236}">
                <a16:creationId xmlns:a16="http://schemas.microsoft.com/office/drawing/2014/main" id="{9C10FB38-75B9-AE97-515E-F7BEA65DF47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95288" y="2696308"/>
            <a:ext cx="2378111" cy="1762144"/>
          </a:xfrm>
          <a:prstGeom prst="rect">
            <a:avLst/>
          </a:prstGeom>
        </p:spPr>
      </p:pic>
      <p:sp>
        <p:nvSpPr>
          <p:cNvPr id="4" name="TextBox 3">
            <a:extLst>
              <a:ext uri="{FF2B5EF4-FFF2-40B4-BE49-F238E27FC236}">
                <a16:creationId xmlns:a16="http://schemas.microsoft.com/office/drawing/2014/main" id="{7B4501A1-46EA-C760-B35E-6914BA0C832B}"/>
              </a:ext>
            </a:extLst>
          </p:cNvPr>
          <p:cNvSpPr txBox="1"/>
          <p:nvPr/>
        </p:nvSpPr>
        <p:spPr>
          <a:xfrm>
            <a:off x="4701609" y="595733"/>
            <a:ext cx="4319549" cy="4201150"/>
          </a:xfrm>
          <a:prstGeom prst="rect">
            <a:avLst/>
          </a:prstGeom>
          <a:noFill/>
        </p:spPr>
        <p:txBody>
          <a:bodyPr wrap="square">
            <a:spAutoFit/>
          </a:bodyPr>
          <a:lstStyle/>
          <a:p>
            <a:pPr marL="457200" indent="-457200">
              <a:spcBef>
                <a:spcPts val="1500"/>
              </a:spcBef>
              <a:buFont typeface="+mj-lt"/>
              <a:buAutoNum type="arabicPeriod"/>
            </a:pPr>
            <a:r>
              <a:rPr lang="en-US" sz="2200" dirty="0">
                <a:latin typeface="Comic Sans MS" panose="030F0902030302020204" pitchFamily="66" charset="0"/>
              </a:rPr>
              <a:t>Write why it is you don’t have why questions or, if you had questions in the past, how you came to terms with them.</a:t>
            </a:r>
          </a:p>
          <a:p>
            <a:pPr marL="457200" indent="-457200">
              <a:spcBef>
                <a:spcPts val="1500"/>
              </a:spcBef>
              <a:buFont typeface="+mj-lt"/>
              <a:buAutoNum type="arabicPeriod"/>
            </a:pPr>
            <a:r>
              <a:rPr lang="en-US" sz="2200" dirty="0">
                <a:latin typeface="Comic Sans MS" panose="030F0902030302020204" pitchFamily="66" charset="0"/>
              </a:rPr>
              <a:t>Write what questions others may have asked and how you responded.</a:t>
            </a:r>
          </a:p>
          <a:p>
            <a:pPr marL="457200" indent="-457200">
              <a:spcBef>
                <a:spcPts val="1500"/>
              </a:spcBef>
              <a:buFont typeface="+mj-lt"/>
              <a:buAutoNum type="arabicPeriod"/>
            </a:pPr>
            <a:r>
              <a:rPr lang="en-US" sz="2200" dirty="0">
                <a:latin typeface="Comic Sans MS" panose="030F0902030302020204" pitchFamily="66" charset="0"/>
              </a:rPr>
              <a:t>If why questions arise in the future, how can you address them?</a:t>
            </a:r>
          </a:p>
        </p:txBody>
      </p:sp>
    </p:spTree>
    <p:extLst>
      <p:ext uri="{BB962C8B-B14F-4D97-AF65-F5344CB8AC3E}">
        <p14:creationId xmlns:p14="http://schemas.microsoft.com/office/powerpoint/2010/main" val="257066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4B591-B122-AE6E-1AA5-15C5CA6293E8}"/>
              </a:ext>
            </a:extLst>
          </p:cNvPr>
          <p:cNvSpPr>
            <a:spLocks noGrp="1"/>
          </p:cNvSpPr>
          <p:nvPr>
            <p:ph type="body" idx="1"/>
          </p:nvPr>
        </p:nvSpPr>
        <p:spPr>
          <a:xfrm>
            <a:off x="838148" y="1608655"/>
            <a:ext cx="7467704" cy="2008739"/>
          </a:xfrm>
        </p:spPr>
        <p:txBody>
          <a:bodyPr>
            <a:normAutofit fontScale="92500" lnSpcReduction="10000"/>
          </a:bodyPr>
          <a:lstStyle/>
          <a:p>
            <a:pPr marL="114300" indent="0" algn="ctr">
              <a:buNone/>
            </a:pPr>
            <a:r>
              <a:rPr lang="en-US" sz="2200" dirty="0">
                <a:solidFill>
                  <a:schemeClr val="tx1"/>
                </a:solidFill>
                <a:latin typeface="Comic Sans MS" panose="030F0902030302020204" pitchFamily="66" charset="0"/>
              </a:rPr>
              <a:t>Next week</a:t>
            </a:r>
          </a:p>
          <a:p>
            <a:pPr marL="114300" indent="0" algn="ctr">
              <a:buNone/>
            </a:pPr>
            <a:endParaRPr lang="en-US" sz="2400" dirty="0">
              <a:solidFill>
                <a:schemeClr val="tx1"/>
              </a:solidFill>
              <a:latin typeface="Comic Sans MS" panose="030F0902030302020204" pitchFamily="66" charset="0"/>
            </a:endParaRPr>
          </a:p>
          <a:p>
            <a:pPr marL="114300" indent="0" algn="ctr">
              <a:buNone/>
            </a:pPr>
            <a:r>
              <a:rPr lang="en-US" sz="2400" dirty="0">
                <a:solidFill>
                  <a:schemeClr val="tx1"/>
                </a:solidFill>
                <a:latin typeface="Comic Sans MS" panose="030F0902030302020204" pitchFamily="66" charset="0"/>
              </a:rPr>
              <a:t>What are the challenges of grief? (part one)</a:t>
            </a:r>
          </a:p>
          <a:p>
            <a:pPr marL="114300" indent="0" algn="ctr">
              <a:buNone/>
            </a:pPr>
            <a:r>
              <a:rPr lang="en-US" sz="2400" i="1" dirty="0">
                <a:solidFill>
                  <a:schemeClr val="tx1"/>
                </a:solidFill>
                <a:latin typeface="Comic Sans MS" panose="030F0902030302020204" pitchFamily="66" charset="0"/>
              </a:rPr>
              <a:t>Special days, holidays, ordinary days,</a:t>
            </a:r>
          </a:p>
          <a:p>
            <a:pPr marL="114300" indent="0" algn="ctr">
              <a:buNone/>
            </a:pPr>
            <a:r>
              <a:rPr lang="en-US" sz="2400" i="1" dirty="0">
                <a:solidFill>
                  <a:schemeClr val="tx1"/>
                </a:solidFill>
                <a:latin typeface="Comic Sans MS" panose="030F0902030302020204" pitchFamily="66" charset="0"/>
              </a:rPr>
              <a:t>and sleepless nights</a:t>
            </a:r>
          </a:p>
        </p:txBody>
      </p:sp>
      <p:sp>
        <p:nvSpPr>
          <p:cNvPr id="2" name="Slide Number Placeholder 1">
            <a:extLst>
              <a:ext uri="{FF2B5EF4-FFF2-40B4-BE49-F238E27FC236}">
                <a16:creationId xmlns:a16="http://schemas.microsoft.com/office/drawing/2014/main" id="{0C1A1909-FDC0-303E-524C-95C7037BCE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84</a:t>
            </a:fld>
            <a:endParaRPr lang="en-GB"/>
          </a:p>
        </p:txBody>
      </p:sp>
    </p:spTree>
    <p:extLst>
      <p:ext uri="{BB962C8B-B14F-4D97-AF65-F5344CB8AC3E}">
        <p14:creationId xmlns:p14="http://schemas.microsoft.com/office/powerpoint/2010/main" val="4200269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7895E1-1ACB-1885-96E7-19F952B2DA14}"/>
              </a:ext>
            </a:extLst>
          </p:cNvPr>
          <p:cNvSpPr txBox="1"/>
          <p:nvPr/>
        </p:nvSpPr>
        <p:spPr>
          <a:xfrm>
            <a:off x="1229096" y="397257"/>
            <a:ext cx="6685808" cy="4462760"/>
          </a:xfrm>
          <a:prstGeom prst="rect">
            <a:avLst/>
          </a:prstGeom>
          <a:noFill/>
        </p:spPr>
        <p:txBody>
          <a:bodyPr wrap="square" rtlCol="0">
            <a:spAutoFit/>
          </a:bodyPr>
          <a:lstStyle/>
          <a:p>
            <a:pPr algn="ctr"/>
            <a:r>
              <a:rPr lang="en-US" sz="3200" b="1" u="sng" dirty="0">
                <a:latin typeface="Apple Chancery" panose="03020702040506060504" pitchFamily="66" charset="-79"/>
                <a:cs typeface="Apple Chancery" panose="03020702040506060504" pitchFamily="66" charset="-79"/>
              </a:rPr>
              <a:t>Serenity Prayer</a:t>
            </a:r>
          </a:p>
          <a:p>
            <a:pPr algn="ctr"/>
            <a:endParaRPr lang="en-US" dirty="0">
              <a:latin typeface="Apple Chancery" panose="03020702040506060504" pitchFamily="66" charset="-79"/>
              <a:cs typeface="Apple Chancery" panose="03020702040506060504" pitchFamily="66" charset="-79"/>
            </a:endParaRPr>
          </a:p>
          <a:p>
            <a:pPr algn="ctr"/>
            <a:r>
              <a:rPr lang="en-US" sz="3200" dirty="0">
                <a:latin typeface="Apple Chancery" panose="03020702040506060504" pitchFamily="66" charset="-79"/>
                <a:cs typeface="Apple Chancery" panose="03020702040506060504" pitchFamily="66" charset="-79"/>
              </a:rPr>
              <a:t>God grant me the</a:t>
            </a:r>
          </a:p>
          <a:p>
            <a:pPr algn="ctr"/>
            <a:r>
              <a:rPr lang="en-US" sz="3200" b="1" dirty="0">
                <a:latin typeface="APPLE CHANCERY" panose="03020702040506060504" pitchFamily="66" charset="-79"/>
                <a:cs typeface="APPLE CHANCERY" panose="03020702040506060504" pitchFamily="66" charset="-79"/>
              </a:rPr>
              <a:t>Serenity</a:t>
            </a:r>
            <a:r>
              <a:rPr lang="en-US" sz="3200" dirty="0">
                <a:latin typeface="Apple Chancery" panose="03020702040506060504" pitchFamily="66" charset="-79"/>
                <a:cs typeface="Apple Chancery" panose="03020702040506060504" pitchFamily="66" charset="-79"/>
              </a:rPr>
              <a:t> to accept</a:t>
            </a:r>
          </a:p>
          <a:p>
            <a:pPr algn="ctr"/>
            <a:r>
              <a:rPr lang="en-US" sz="3200" dirty="0">
                <a:latin typeface="Apple Chancery" panose="03020702040506060504" pitchFamily="66" charset="-79"/>
                <a:cs typeface="Apple Chancery" panose="03020702040506060504" pitchFamily="66" charset="-79"/>
              </a:rPr>
              <a:t>the things I cannot change . . .</a:t>
            </a:r>
          </a:p>
          <a:p>
            <a:pPr algn="ctr"/>
            <a:r>
              <a:rPr lang="en-US" sz="3200" b="1" dirty="0">
                <a:latin typeface="APPLE CHANCERY" panose="03020702040506060504" pitchFamily="66" charset="-79"/>
                <a:cs typeface="APPLE CHANCERY" panose="03020702040506060504" pitchFamily="66" charset="-79"/>
              </a:rPr>
              <a:t>Courage</a:t>
            </a:r>
            <a:r>
              <a:rPr lang="en-US" sz="3200" dirty="0">
                <a:latin typeface="Apple Chancery" panose="03020702040506060504" pitchFamily="66" charset="-79"/>
                <a:cs typeface="Apple Chancery" panose="03020702040506060504" pitchFamily="66" charset="-79"/>
              </a:rPr>
              <a:t> to change</a:t>
            </a:r>
          </a:p>
          <a:p>
            <a:pPr algn="ctr"/>
            <a:r>
              <a:rPr lang="en-US" sz="3200" dirty="0">
                <a:latin typeface="Apple Chancery" panose="03020702040506060504" pitchFamily="66" charset="-79"/>
                <a:cs typeface="Apple Chancery" panose="03020702040506060504" pitchFamily="66" charset="-79"/>
              </a:rPr>
              <a:t>the things I can and</a:t>
            </a:r>
          </a:p>
          <a:p>
            <a:pPr algn="ctr"/>
            <a:r>
              <a:rPr lang="en-US" sz="3200" b="1" dirty="0">
                <a:latin typeface="APPLE CHANCERY" panose="03020702040506060504" pitchFamily="66" charset="-79"/>
                <a:cs typeface="APPLE CHANCERY" panose="03020702040506060504" pitchFamily="66" charset="-79"/>
              </a:rPr>
              <a:t>Wisdom</a:t>
            </a:r>
            <a:r>
              <a:rPr lang="en-US" sz="3200" dirty="0">
                <a:latin typeface="Apple Chancery" panose="03020702040506060504" pitchFamily="66" charset="-79"/>
                <a:cs typeface="Apple Chancery" panose="03020702040506060504" pitchFamily="66" charset="-79"/>
              </a:rPr>
              <a:t> to know the difference.</a:t>
            </a:r>
          </a:p>
          <a:p>
            <a:pPr algn="ctr"/>
            <a:endParaRPr lang="en-US" dirty="0">
              <a:latin typeface="Apple Chancery" panose="03020702040506060504" pitchFamily="66" charset="-79"/>
              <a:cs typeface="Apple Chancery" panose="03020702040506060504" pitchFamily="66" charset="-79"/>
            </a:endParaRPr>
          </a:p>
          <a:p>
            <a:pPr algn="ctr"/>
            <a:r>
              <a:rPr lang="en-US" sz="3200" dirty="0">
                <a:latin typeface="Apple Chancery" panose="03020702040506060504" pitchFamily="66" charset="-79"/>
                <a:cs typeface="Apple Chancery" panose="03020702040506060504" pitchFamily="66" charset="-79"/>
              </a:rPr>
              <a:t>Amen.</a:t>
            </a:r>
          </a:p>
        </p:txBody>
      </p:sp>
      <p:sp>
        <p:nvSpPr>
          <p:cNvPr id="3" name="Slide Number Placeholder 2">
            <a:extLst>
              <a:ext uri="{FF2B5EF4-FFF2-40B4-BE49-F238E27FC236}">
                <a16:creationId xmlns:a16="http://schemas.microsoft.com/office/drawing/2014/main" id="{FC60B571-F09E-709A-3129-E0451F21AB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85</a:t>
            </a:fld>
            <a:endParaRPr lang="en-GB"/>
          </a:p>
        </p:txBody>
      </p:sp>
    </p:spTree>
    <p:extLst>
      <p:ext uri="{BB962C8B-B14F-4D97-AF65-F5344CB8AC3E}">
        <p14:creationId xmlns:p14="http://schemas.microsoft.com/office/powerpoint/2010/main" val="4135528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CC7AEA-D208-7E00-A8E9-8A7D8F30B4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86</a:t>
            </a:fld>
            <a:endParaRPr lang="en-GB"/>
          </a:p>
        </p:txBody>
      </p:sp>
    </p:spTree>
    <p:extLst>
      <p:ext uri="{BB962C8B-B14F-4D97-AF65-F5344CB8AC3E}">
        <p14:creationId xmlns:p14="http://schemas.microsoft.com/office/powerpoint/2010/main" val="75593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196426" y="724200"/>
            <a:ext cx="4356670" cy="1721288"/>
          </a:xfrm>
          <a:noFill/>
          <a:ln>
            <a:noFill/>
          </a:ln>
        </p:spPr>
        <p:txBody>
          <a:bodyPr spcFirstLastPara="1" vert="horz" wrap="square" lIns="91425" tIns="91425" rIns="91425" bIns="91425" rtlCol="0" anchor="b" anchorCtr="0">
            <a:noAutofit/>
          </a:bodyPr>
          <a:lstStyle/>
          <a:p>
            <a:r>
              <a:rPr lang="en-CA" sz="3600" dirty="0">
                <a:latin typeface="Comic Sans MS" panose="030F0902030302020204" pitchFamily="66" charset="0"/>
              </a:rPr>
              <a:t>Review of last week’s j</a:t>
            </a:r>
            <a:r>
              <a:rPr lang="en-CA" sz="3600" cap="none" dirty="0">
                <a:latin typeface="Comic Sans MS" panose="030F0902030302020204" pitchFamily="66" charset="0"/>
              </a:rPr>
              <a:t>ournal</a:t>
            </a:r>
            <a:br>
              <a:rPr lang="en-CA" sz="3600" cap="none" dirty="0">
                <a:latin typeface="Comic Sans MS" panose="030F0902030302020204" pitchFamily="66" charset="0"/>
              </a:rPr>
            </a:br>
            <a:r>
              <a:rPr lang="en-CA" sz="3600" cap="none" dirty="0">
                <a:latin typeface="Comic Sans MS" panose="030F0902030302020204" pitchFamily="66" charset="0"/>
              </a:rPr>
              <a:t>assignment</a:t>
            </a:r>
          </a:p>
        </p:txBody>
      </p:sp>
      <p:sp>
        <p:nvSpPr>
          <p:cNvPr id="2" name="Slide Number Placeholder 1">
            <a:extLst>
              <a:ext uri="{FF2B5EF4-FFF2-40B4-BE49-F238E27FC236}">
                <a16:creationId xmlns:a16="http://schemas.microsoft.com/office/drawing/2014/main" id="{184333A6-4A9B-E437-A3AF-28984CAB8843}"/>
              </a:ext>
            </a:extLst>
          </p:cNvPr>
          <p:cNvSpPr>
            <a:spLocks noGrp="1"/>
          </p:cNvSpPr>
          <p:nvPr>
            <p:ph type="sldNum" idx="12"/>
          </p:nvPr>
        </p:nvSpPr>
        <p:spPr/>
        <p:txBody>
          <a:bodyPr/>
          <a:lstStyle/>
          <a:p>
            <a:fld id="{00000000-1234-1234-1234-123412341234}" type="slidenum">
              <a:rPr lang="en-GB" smtClean="0"/>
              <a:pPr/>
              <a:t>61</a:t>
            </a:fld>
            <a:endParaRPr lang="en-GB"/>
          </a:p>
        </p:txBody>
      </p:sp>
      <p:pic>
        <p:nvPicPr>
          <p:cNvPr id="7" name="Picture 6">
            <a:extLst>
              <a:ext uri="{FF2B5EF4-FFF2-40B4-BE49-F238E27FC236}">
                <a16:creationId xmlns:a16="http://schemas.microsoft.com/office/drawing/2014/main" id="{5775FA52-3949-B4CC-ED36-B4A89959D4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03443" y="2831639"/>
            <a:ext cx="2142636" cy="1587661"/>
          </a:xfrm>
          <a:prstGeom prst="rect">
            <a:avLst/>
          </a:prstGeom>
        </p:spPr>
      </p:pic>
      <p:sp>
        <p:nvSpPr>
          <p:cNvPr id="3" name="TextBox 2">
            <a:extLst>
              <a:ext uri="{FF2B5EF4-FFF2-40B4-BE49-F238E27FC236}">
                <a16:creationId xmlns:a16="http://schemas.microsoft.com/office/drawing/2014/main" id="{E31E0D6B-6DFF-6BF0-EB73-A51EC4494245}"/>
              </a:ext>
            </a:extLst>
          </p:cNvPr>
          <p:cNvSpPr txBox="1"/>
          <p:nvPr/>
        </p:nvSpPr>
        <p:spPr>
          <a:xfrm>
            <a:off x="4735012" y="350867"/>
            <a:ext cx="4129862" cy="4524315"/>
          </a:xfrm>
          <a:prstGeom prst="rect">
            <a:avLst/>
          </a:prstGeom>
          <a:noFill/>
        </p:spPr>
        <p:txBody>
          <a:bodyPr wrap="square">
            <a:spAutoFit/>
          </a:bodyPr>
          <a:lstStyle/>
          <a:p>
            <a:pPr marL="457200" indent="-457200">
              <a:buFont typeface="+mj-lt"/>
              <a:buAutoNum type="arabicPeriod"/>
            </a:pPr>
            <a:r>
              <a:rPr lang="en-CA" sz="2400" b="0" i="0" u="none" strike="noStrike" dirty="0">
                <a:solidFill>
                  <a:schemeClr val="tx1"/>
                </a:solidFill>
                <a:effectLst/>
                <a:latin typeface="Comic Sans MS" panose="030F0902030302020204" pitchFamily="66" charset="0"/>
              </a:rPr>
              <a:t>What has surprised you in your grief journey so far?</a:t>
            </a:r>
          </a:p>
          <a:p>
            <a:pPr marL="457200" indent="-457200">
              <a:buFont typeface="+mj-lt"/>
              <a:buAutoNum type="arabicPeriod"/>
            </a:pPr>
            <a:endParaRPr lang="en-CA" sz="2400" b="0" i="0" u="none" strike="noStrike" dirty="0">
              <a:solidFill>
                <a:schemeClr val="tx1"/>
              </a:solidFill>
              <a:effectLst/>
              <a:latin typeface="Comic Sans MS" panose="030F0902030302020204" pitchFamily="66" charset="0"/>
            </a:endParaRPr>
          </a:p>
          <a:p>
            <a:pPr marL="457200" indent="-457200">
              <a:buFont typeface="+mj-lt"/>
              <a:buAutoNum type="arabicPeriod"/>
            </a:pPr>
            <a:r>
              <a:rPr lang="en-CA" sz="2400" b="0" i="0" u="none" strike="noStrike" dirty="0">
                <a:solidFill>
                  <a:schemeClr val="tx1"/>
                </a:solidFill>
                <a:effectLst/>
                <a:latin typeface="Comic Sans MS" panose="030F0902030302020204" pitchFamily="66" charset="0"/>
              </a:rPr>
              <a:t>What did you learn last week that can help you?</a:t>
            </a:r>
          </a:p>
          <a:p>
            <a:pPr marL="457200" indent="-457200">
              <a:buFont typeface="+mj-lt"/>
              <a:buAutoNum type="arabicPeriod"/>
            </a:pPr>
            <a:endParaRPr lang="en-CA" sz="2400" dirty="0">
              <a:solidFill>
                <a:schemeClr val="tx1"/>
              </a:solidFill>
              <a:latin typeface="Comic Sans MS" panose="030F0902030302020204" pitchFamily="66" charset="0"/>
            </a:endParaRPr>
          </a:p>
          <a:p>
            <a:pPr marL="457200" indent="-457200">
              <a:buFont typeface="+mj-lt"/>
              <a:buAutoNum type="arabicPeriod"/>
            </a:pPr>
            <a:r>
              <a:rPr lang="en-CA" sz="2400" dirty="0">
                <a:solidFill>
                  <a:schemeClr val="tx1"/>
                </a:solidFill>
                <a:latin typeface="Comic Sans MS" panose="030F0902030302020204" pitchFamily="66" charset="0"/>
              </a:rPr>
              <a:t>Would anyone like to share a picture or memento and special memory of your loved one?</a:t>
            </a:r>
            <a:endParaRPr lang="en-CA" sz="2400" b="0" i="0" u="none" strike="noStrike" dirty="0">
              <a:solidFill>
                <a:schemeClr val="tx1"/>
              </a:solidFill>
              <a:effectLst/>
              <a:latin typeface="Comic Sans MS" panose="030F0902030302020204" pitchFamily="66" charset="0"/>
            </a:endParaRPr>
          </a:p>
        </p:txBody>
      </p:sp>
    </p:spTree>
    <p:extLst>
      <p:ext uri="{BB962C8B-B14F-4D97-AF65-F5344CB8AC3E}">
        <p14:creationId xmlns:p14="http://schemas.microsoft.com/office/powerpoint/2010/main" val="307196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C633F2-A33A-473A-85B9-8241D04B2B2F}"/>
              </a:ext>
            </a:extLst>
          </p:cNvPr>
          <p:cNvSpPr>
            <a:spLocks noGrp="1"/>
          </p:cNvSpPr>
          <p:nvPr>
            <p:ph type="title"/>
          </p:nvPr>
        </p:nvSpPr>
        <p:spPr>
          <a:xfrm>
            <a:off x="151664" y="1692252"/>
            <a:ext cx="4045200" cy="1482300"/>
          </a:xfrm>
          <a:noFill/>
          <a:ln>
            <a:noFill/>
          </a:ln>
        </p:spPr>
        <p:txBody>
          <a:bodyPr>
            <a:normAutofit/>
          </a:bodyPr>
          <a:lstStyle/>
          <a:p>
            <a:r>
              <a:rPr lang="en-US" sz="3600" b="1" cap="none" dirty="0">
                <a:latin typeface="Comic Sans MS" panose="030F0902030302020204" pitchFamily="66" charset="0"/>
              </a:rPr>
              <a:t>Take </a:t>
            </a:r>
            <a:r>
              <a:rPr lang="en-US" sz="3600" b="1" dirty="0">
                <a:latin typeface="Comic Sans MS" panose="030F0902030302020204" pitchFamily="66" charset="0"/>
              </a:rPr>
              <a:t>5</a:t>
            </a:r>
          </a:p>
        </p:txBody>
      </p:sp>
      <p:sp>
        <p:nvSpPr>
          <p:cNvPr id="2" name="Slide Number Placeholder 1">
            <a:extLst>
              <a:ext uri="{FF2B5EF4-FFF2-40B4-BE49-F238E27FC236}">
                <a16:creationId xmlns:a16="http://schemas.microsoft.com/office/drawing/2014/main" id="{05AFB729-A4AE-81BF-4D73-8F3DA17E544B}"/>
              </a:ext>
            </a:extLst>
          </p:cNvPr>
          <p:cNvSpPr>
            <a:spLocks noGrp="1"/>
          </p:cNvSpPr>
          <p:nvPr>
            <p:ph type="sldNum" idx="12"/>
          </p:nvPr>
        </p:nvSpPr>
        <p:spPr/>
        <p:txBody>
          <a:bodyPr/>
          <a:lstStyle/>
          <a:p>
            <a:fld id="{00000000-1234-1234-1234-123412341234}" type="slidenum">
              <a:rPr lang="en-GB" smtClean="0"/>
              <a:pPr/>
              <a:t>62</a:t>
            </a:fld>
            <a:endParaRPr lang="en-GB"/>
          </a:p>
        </p:txBody>
      </p:sp>
      <p:pic>
        <p:nvPicPr>
          <p:cNvPr id="10" name="Picture 9" descr="A cup of coffee&#10;&#10;Description automatically generated with medium confidence">
            <a:extLst>
              <a:ext uri="{FF2B5EF4-FFF2-40B4-BE49-F238E27FC236}">
                <a16:creationId xmlns:a16="http://schemas.microsoft.com/office/drawing/2014/main" id="{07C5E5AE-9044-00DD-84B8-BD996BC8676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128" t="3061" b="-1375"/>
          <a:stretch/>
        </p:blipFill>
        <p:spPr>
          <a:xfrm>
            <a:off x="4572000" y="1"/>
            <a:ext cx="4572000" cy="5250305"/>
          </a:xfrm>
          <a:prstGeom prst="rect">
            <a:avLst/>
          </a:prstGeom>
        </p:spPr>
      </p:pic>
    </p:spTree>
    <p:extLst>
      <p:ext uri="{BB962C8B-B14F-4D97-AF65-F5344CB8AC3E}">
        <p14:creationId xmlns:p14="http://schemas.microsoft.com/office/powerpoint/2010/main" val="364226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Elephant in wild">
            <a:extLst>
              <a:ext uri="{FF2B5EF4-FFF2-40B4-BE49-F238E27FC236}">
                <a16:creationId xmlns:a16="http://schemas.microsoft.com/office/drawing/2014/main" id="{B7B3D050-8B85-066A-697F-4CB95C40ADF9}"/>
              </a:ext>
            </a:extLst>
          </p:cNvPr>
          <p:cNvPicPr>
            <a:picLocks noChangeAspect="1"/>
          </p:cNvPicPr>
          <p:nvPr/>
        </p:nvPicPr>
        <p:blipFill>
          <a:blip r:embed="rId3"/>
          <a:stretch>
            <a:fillRect/>
          </a:stretch>
        </p:blipFill>
        <p:spPr>
          <a:xfrm>
            <a:off x="-105797" y="0"/>
            <a:ext cx="9378266" cy="5309755"/>
          </a:xfrm>
          <a:prstGeom prst="rect">
            <a:avLst/>
          </a:prstGeom>
        </p:spPr>
      </p:pic>
      <p:sp>
        <p:nvSpPr>
          <p:cNvPr id="3" name="Slide Number Placeholder 2">
            <a:extLst>
              <a:ext uri="{FF2B5EF4-FFF2-40B4-BE49-F238E27FC236}">
                <a16:creationId xmlns:a16="http://schemas.microsoft.com/office/drawing/2014/main" id="{6618BF47-C7BF-8D62-85CF-A114856940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63</a:t>
            </a:fld>
            <a:endParaRPr lang="en-GB"/>
          </a:p>
        </p:txBody>
      </p:sp>
    </p:spTree>
    <p:extLst>
      <p:ext uri="{BB962C8B-B14F-4D97-AF65-F5344CB8AC3E}">
        <p14:creationId xmlns:p14="http://schemas.microsoft.com/office/powerpoint/2010/main" val="4044261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59170" y="1776067"/>
            <a:ext cx="4306500" cy="836958"/>
          </a:xfrm>
        </p:spPr>
        <p:txBody>
          <a:bodyPr spcFirstLastPara="1" wrap="square" lIns="91425" tIns="91425" rIns="91425" bIns="91425" anchor="b" anchorCtr="0">
            <a:normAutofit/>
          </a:bodyPr>
          <a:lstStyle/>
          <a:p>
            <a:pPr marL="0" lvl="0" indent="0" rtl="0">
              <a:spcBef>
                <a:spcPts val="0"/>
              </a:spcBef>
              <a:spcAft>
                <a:spcPts val="0"/>
              </a:spcAft>
              <a:buNone/>
            </a:pPr>
            <a:r>
              <a:rPr lang="en-GB" sz="3600" b="1" dirty="0">
                <a:latin typeface="Comic Sans MS" panose="030F0902030302020204" pitchFamily="66" charset="0"/>
              </a:rPr>
              <a:t>The question is . . . </a:t>
            </a:r>
          </a:p>
        </p:txBody>
      </p:sp>
      <p:sp>
        <p:nvSpPr>
          <p:cNvPr id="3" name="Slide Number Placeholder 2">
            <a:extLst>
              <a:ext uri="{FF2B5EF4-FFF2-40B4-BE49-F238E27FC236}">
                <a16:creationId xmlns:a16="http://schemas.microsoft.com/office/drawing/2014/main" id="{BFC88A63-F058-5E58-98A0-F69D716726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64</a:t>
            </a:fld>
            <a:endParaRPr lang="en-GB"/>
          </a:p>
        </p:txBody>
      </p:sp>
      <p:pic>
        <p:nvPicPr>
          <p:cNvPr id="5" name="Picture 4">
            <a:extLst>
              <a:ext uri="{FF2B5EF4-FFF2-40B4-BE49-F238E27FC236}">
                <a16:creationId xmlns:a16="http://schemas.microsoft.com/office/drawing/2014/main" id="{BF0D6468-F9AA-D15F-1944-E00D87A34C8B}"/>
              </a:ext>
            </a:extLst>
          </p:cNvPr>
          <p:cNvPicPr>
            <a:picLocks noChangeAspect="1"/>
          </p:cNvPicPr>
          <p:nvPr/>
        </p:nvPicPr>
        <p:blipFill>
          <a:blip r:embed="rId3"/>
          <a:stretch>
            <a:fillRect/>
          </a:stretch>
        </p:blipFill>
        <p:spPr>
          <a:xfrm>
            <a:off x="4572000" y="0"/>
            <a:ext cx="4572000" cy="5143500"/>
          </a:xfrm>
          <a:prstGeom prst="rect">
            <a:avLst/>
          </a:prstGeom>
          <a:solidFill>
            <a:schemeClr val="bg1"/>
          </a:solidFill>
        </p:spPr>
      </p:pic>
    </p:spTree>
    <p:extLst>
      <p:ext uri="{BB962C8B-B14F-4D97-AF65-F5344CB8AC3E}">
        <p14:creationId xmlns:p14="http://schemas.microsoft.com/office/powerpoint/2010/main" val="238083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F59E51-C56A-4DB8-8E90-2C672EF09D32}"/>
              </a:ext>
            </a:extLst>
          </p:cNvPr>
          <p:cNvSpPr>
            <a:spLocks noGrp="1"/>
          </p:cNvSpPr>
          <p:nvPr>
            <p:ph type="title"/>
          </p:nvPr>
        </p:nvSpPr>
        <p:spPr/>
        <p:txBody>
          <a:bodyPr>
            <a:normAutofit/>
          </a:bodyPr>
          <a:lstStyle/>
          <a:p>
            <a:r>
              <a:rPr lang="en-US" sz="3600" b="1" dirty="0">
                <a:latin typeface="Comic Sans MS" panose="030F0902030302020204" pitchFamily="66" charset="0"/>
              </a:rPr>
              <a:t>What are your </a:t>
            </a:r>
            <a:r>
              <a:rPr lang="en-US" sz="3600" b="1" i="1" dirty="0">
                <a:latin typeface="Comic Sans MS" panose="030F0902030302020204" pitchFamily="66" charset="0"/>
              </a:rPr>
              <a:t>why </a:t>
            </a:r>
            <a:r>
              <a:rPr lang="en-US" sz="3600" b="1" dirty="0">
                <a:latin typeface="Comic Sans MS" panose="030F0902030302020204" pitchFamily="66" charset="0"/>
              </a:rPr>
              <a:t>questions?</a:t>
            </a:r>
          </a:p>
        </p:txBody>
      </p:sp>
      <p:sp>
        <p:nvSpPr>
          <p:cNvPr id="3" name="Slide Number Placeholder 2">
            <a:extLst>
              <a:ext uri="{FF2B5EF4-FFF2-40B4-BE49-F238E27FC236}">
                <a16:creationId xmlns:a16="http://schemas.microsoft.com/office/drawing/2014/main" id="{3DDBAF8B-2A00-C661-FC6A-C9EF6FE3241A}"/>
              </a:ext>
            </a:extLst>
          </p:cNvPr>
          <p:cNvSpPr>
            <a:spLocks noGrp="1"/>
          </p:cNvSpPr>
          <p:nvPr>
            <p:ph type="sldNum" idx="12"/>
          </p:nvPr>
        </p:nvSpPr>
        <p:spPr/>
        <p:txBody>
          <a:bodyPr/>
          <a:lstStyle/>
          <a:p>
            <a:fld id="{00000000-1234-1234-1234-123412341234}" type="slidenum">
              <a:rPr lang="en-GB" smtClean="0"/>
              <a:pPr/>
              <a:t>65</a:t>
            </a:fld>
            <a:endParaRPr lang="en-GB"/>
          </a:p>
        </p:txBody>
      </p:sp>
      <p:pic>
        <p:nvPicPr>
          <p:cNvPr id="12" name="Picture 11">
            <a:extLst>
              <a:ext uri="{FF2B5EF4-FFF2-40B4-BE49-F238E27FC236}">
                <a16:creationId xmlns:a16="http://schemas.microsoft.com/office/drawing/2014/main" id="{F451D1B3-4AB8-A2C7-9EED-E211A9C362F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2000" y="0"/>
            <a:ext cx="4571999" cy="5143499"/>
          </a:xfrm>
          <a:prstGeom prst="rect">
            <a:avLst/>
          </a:prstGeom>
        </p:spPr>
      </p:pic>
    </p:spTree>
    <p:extLst>
      <p:ext uri="{BB962C8B-B14F-4D97-AF65-F5344CB8AC3E}">
        <p14:creationId xmlns:p14="http://schemas.microsoft.com/office/powerpoint/2010/main" val="2173509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F3C68F-20C3-F55B-BD54-23B4C69A6BF2}"/>
              </a:ext>
            </a:extLst>
          </p:cNvPr>
          <p:cNvSpPr txBox="1"/>
          <p:nvPr/>
        </p:nvSpPr>
        <p:spPr>
          <a:xfrm>
            <a:off x="1070356" y="2012860"/>
            <a:ext cx="2595583" cy="1200329"/>
          </a:xfrm>
          <a:prstGeom prst="rect">
            <a:avLst/>
          </a:prstGeom>
          <a:noFill/>
        </p:spPr>
        <p:txBody>
          <a:bodyPr wrap="none" rtlCol="0">
            <a:spAutoFit/>
          </a:bodyPr>
          <a:lstStyle/>
          <a:p>
            <a:pPr algn="ctr"/>
            <a:r>
              <a:rPr lang="en-US" sz="3600" b="1" dirty="0">
                <a:latin typeface="Comic Sans MS" panose="030F0902030302020204" pitchFamily="66" charset="0"/>
              </a:rPr>
              <a:t>Why do we</a:t>
            </a:r>
          </a:p>
          <a:p>
            <a:pPr algn="ctr"/>
            <a:r>
              <a:rPr lang="en-US" sz="3600" b="1" dirty="0">
                <a:latin typeface="Comic Sans MS" panose="030F0902030302020204" pitchFamily="66" charset="0"/>
              </a:rPr>
              <a:t>ask why?</a:t>
            </a:r>
          </a:p>
        </p:txBody>
      </p:sp>
      <p:pic>
        <p:nvPicPr>
          <p:cNvPr id="17" name="Picture 16">
            <a:extLst>
              <a:ext uri="{FF2B5EF4-FFF2-40B4-BE49-F238E27FC236}">
                <a16:creationId xmlns:a16="http://schemas.microsoft.com/office/drawing/2014/main" id="{EC2948E1-E488-8B30-5675-3A608C06B3E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2000" y="529287"/>
            <a:ext cx="4449158" cy="4084925"/>
          </a:xfrm>
          <a:prstGeom prst="rect">
            <a:avLst/>
          </a:prstGeom>
        </p:spPr>
      </p:pic>
      <p:sp>
        <p:nvSpPr>
          <p:cNvPr id="4" name="Slide Number Placeholder 3">
            <a:extLst>
              <a:ext uri="{FF2B5EF4-FFF2-40B4-BE49-F238E27FC236}">
                <a16:creationId xmlns:a16="http://schemas.microsoft.com/office/drawing/2014/main" id="{59E2419D-1A61-0084-361F-591AE98501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66</a:t>
            </a:fld>
            <a:endParaRPr lang="en-GB"/>
          </a:p>
        </p:txBody>
      </p:sp>
    </p:spTree>
    <p:extLst>
      <p:ext uri="{BB962C8B-B14F-4D97-AF65-F5344CB8AC3E}">
        <p14:creationId xmlns:p14="http://schemas.microsoft.com/office/powerpoint/2010/main" val="3829524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DE436-79CA-A9D2-C7AB-1629EF5FCD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FADB39-6461-CD6A-C016-0E335D24A5F2}"/>
              </a:ext>
            </a:extLst>
          </p:cNvPr>
          <p:cNvSpPr txBox="1"/>
          <p:nvPr/>
        </p:nvSpPr>
        <p:spPr>
          <a:xfrm>
            <a:off x="1070356" y="2012860"/>
            <a:ext cx="2595583" cy="1200329"/>
          </a:xfrm>
          <a:prstGeom prst="rect">
            <a:avLst/>
          </a:prstGeom>
          <a:noFill/>
        </p:spPr>
        <p:txBody>
          <a:bodyPr wrap="none" rtlCol="0">
            <a:spAutoFit/>
          </a:bodyPr>
          <a:lstStyle/>
          <a:p>
            <a:pPr algn="ctr"/>
            <a:r>
              <a:rPr lang="en-US" sz="3600" b="1" dirty="0">
                <a:latin typeface="Comic Sans MS" panose="030F0902030302020204" pitchFamily="66" charset="0"/>
              </a:rPr>
              <a:t>Why do we</a:t>
            </a:r>
          </a:p>
          <a:p>
            <a:pPr algn="ctr"/>
            <a:r>
              <a:rPr lang="en-US" sz="3600" b="1" dirty="0">
                <a:latin typeface="Comic Sans MS" panose="030F0902030302020204" pitchFamily="66" charset="0"/>
              </a:rPr>
              <a:t>ask why?</a:t>
            </a:r>
          </a:p>
        </p:txBody>
      </p:sp>
      <p:pic>
        <p:nvPicPr>
          <p:cNvPr id="17" name="Picture 16">
            <a:extLst>
              <a:ext uri="{FF2B5EF4-FFF2-40B4-BE49-F238E27FC236}">
                <a16:creationId xmlns:a16="http://schemas.microsoft.com/office/drawing/2014/main" id="{C7E98509-39A9-D159-95D1-EEF592661B4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2000" y="529287"/>
            <a:ext cx="4449158" cy="4084925"/>
          </a:xfrm>
          <a:prstGeom prst="rect">
            <a:avLst/>
          </a:prstGeom>
        </p:spPr>
      </p:pic>
      <p:sp>
        <p:nvSpPr>
          <p:cNvPr id="4" name="Slide Number Placeholder 3">
            <a:extLst>
              <a:ext uri="{FF2B5EF4-FFF2-40B4-BE49-F238E27FC236}">
                <a16:creationId xmlns:a16="http://schemas.microsoft.com/office/drawing/2014/main" id="{9B53CC51-1446-2C19-4185-00479FA197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67</a:t>
            </a:fld>
            <a:endParaRPr lang="en-GB"/>
          </a:p>
        </p:txBody>
      </p:sp>
    </p:spTree>
    <p:extLst>
      <p:ext uri="{BB962C8B-B14F-4D97-AF65-F5344CB8AC3E}">
        <p14:creationId xmlns:p14="http://schemas.microsoft.com/office/powerpoint/2010/main" val="2332609967"/>
      </p:ext>
    </p:extLst>
  </p:cSld>
  <p:clrMapOvr>
    <a:masterClrMapping/>
  </p:clrMapOvr>
</p:sld>
</file>

<file path=ppt/theme/theme1.xml><?xml version="1.0" encoding="utf-8"?>
<a:theme xmlns:a="http://schemas.openxmlformats.org/drawingml/2006/main" name="Simple Light">
  <a:themeElements>
    <a:clrScheme name="Custom 2">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11895</TotalTime>
  <Words>4343</Words>
  <Application>Microsoft Macintosh PowerPoint</Application>
  <PresentationFormat>On-screen Show (16:9)</PresentationFormat>
  <Paragraphs>639</Paragraphs>
  <Slides>28</Slides>
  <Notes>28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APPLE CHANCERY</vt:lpstr>
      <vt:lpstr>APPLE CHANCERY</vt:lpstr>
      <vt:lpstr>Aptos</vt:lpstr>
      <vt:lpstr>Arial</vt:lpstr>
      <vt:lpstr>Calibri</vt:lpstr>
      <vt:lpstr>Comic Sans MS</vt:lpstr>
      <vt:lpstr>Symbol</vt:lpstr>
      <vt:lpstr>Times New Roman</vt:lpstr>
      <vt:lpstr>Simple Light</vt:lpstr>
      <vt:lpstr>Welcome to Grief Care  </vt:lpstr>
      <vt:lpstr>PowerPoint Presentation</vt:lpstr>
      <vt:lpstr>Review of last week’s journal assignment</vt:lpstr>
      <vt:lpstr>Take 5</vt:lpstr>
      <vt:lpstr>PowerPoint Presentation</vt:lpstr>
      <vt:lpstr>The question is . . . </vt:lpstr>
      <vt:lpstr>What are your why questions?</vt:lpstr>
      <vt:lpstr>PowerPoint Presentation</vt:lpstr>
      <vt:lpstr>PowerPoint Presentation</vt:lpstr>
      <vt:lpstr>We ask because . . .</vt:lpstr>
      <vt:lpstr>Assumptions about ourselves . . .</vt:lpstr>
      <vt:lpstr>Assumptions about life in general . . .</vt:lpstr>
      <vt:lpstr>Assumptions about God . . .</vt:lpstr>
      <vt:lpstr>Assumptions about God . . .</vt:lpstr>
      <vt:lpstr>What do we do with the why questions?</vt:lpstr>
      <vt:lpstr>PowerPoint Presentation</vt:lpstr>
      <vt:lpstr>We can get stuck, or . . .</vt:lpstr>
      <vt:lpstr>PowerPoint Presentation</vt:lpstr>
      <vt:lpstr>PowerPoint Presentation</vt:lpstr>
      <vt:lpstr>PowerPoint Presentation</vt:lpstr>
      <vt:lpstr>PowerPoint Presentation</vt:lpstr>
      <vt:lpstr>PowerPoint Presentation</vt:lpstr>
      <vt:lpstr>PowerPoint Presentation</vt:lpstr>
      <vt:lpstr>Journal assignment if you have why questions</vt:lpstr>
      <vt:lpstr>Journal assignment if you don’t have 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Grief Care</dc:title>
  <cp:lastModifiedBy>Ruth Whitt</cp:lastModifiedBy>
  <cp:revision>342</cp:revision>
  <cp:lastPrinted>2025-11-25T14:48:12Z</cp:lastPrinted>
  <dcterms:modified xsi:type="dcterms:W3CDTF">2025-11-25T14:49:44Z</dcterms:modified>
</cp:coreProperties>
</file>