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87" autoCompressPictures="0">
  <p:sldMasterIdLst>
    <p:sldMasterId id="2147483691" r:id="rId1"/>
  </p:sldMasterIdLst>
  <p:notesMasterIdLst>
    <p:notesMasterId r:id="rId28"/>
  </p:notesMasterIdLst>
  <p:handoutMasterIdLst>
    <p:handoutMasterId r:id="rId29"/>
  </p:handoutMasterIdLst>
  <p:sldIdLst>
    <p:sldId id="373" r:id="rId2"/>
    <p:sldId id="366" r:id="rId3"/>
    <p:sldId id="441" r:id="rId4"/>
    <p:sldId id="421" r:id="rId5"/>
    <p:sldId id="286" r:id="rId6"/>
    <p:sldId id="435" r:id="rId7"/>
    <p:sldId id="360" r:id="rId8"/>
    <p:sldId id="295" r:id="rId9"/>
    <p:sldId id="329" r:id="rId10"/>
    <p:sldId id="299" r:id="rId11"/>
    <p:sldId id="300" r:id="rId12"/>
    <p:sldId id="368" r:id="rId13"/>
    <p:sldId id="422" r:id="rId14"/>
    <p:sldId id="311" r:id="rId15"/>
    <p:sldId id="424" r:id="rId16"/>
    <p:sldId id="398" r:id="rId17"/>
    <p:sldId id="446" r:id="rId18"/>
    <p:sldId id="444" r:id="rId19"/>
    <p:sldId id="443" r:id="rId20"/>
    <p:sldId id="423" r:id="rId21"/>
    <p:sldId id="447" r:id="rId22"/>
    <p:sldId id="437" r:id="rId23"/>
    <p:sldId id="346" r:id="rId24"/>
    <p:sldId id="361" r:id="rId25"/>
    <p:sldId id="313" r:id="rId26"/>
    <p:sldId id="44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0408"/>
    <p:restoredTop sz="88315"/>
  </p:normalViewPr>
  <p:slideViewPr>
    <p:cSldViewPr snapToGrid="0">
      <p:cViewPr varScale="1">
        <p:scale>
          <a:sx n="65" d="100"/>
          <a:sy n="65" d="100"/>
        </p:scale>
        <p:origin x="960" y="192"/>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p:scale>
          <a:sx n="101" d="100"/>
          <a:sy n="101" d="100"/>
        </p:scale>
        <p:origin x="1840" y="1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46B834-1B80-C620-28CC-0FE7FD8022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a:t>
            </a:r>
          </a:p>
        </p:txBody>
      </p:sp>
      <p:sp>
        <p:nvSpPr>
          <p:cNvPr id="3" name="Date Placeholder 2">
            <a:extLst>
              <a:ext uri="{FF2B5EF4-FFF2-40B4-BE49-F238E27FC236}">
                <a16:creationId xmlns:a16="http://schemas.microsoft.com/office/drawing/2014/main" id="{F0351F5F-A0AC-4617-56DB-5DC47AA022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FF574E-94EF-4341-B77A-BE8EF971C188}" type="datetime1">
              <a:rPr lang="en-CA" smtClean="0"/>
              <a:t>2025-11-25</a:t>
            </a:fld>
            <a:endParaRPr lang="en-US"/>
          </a:p>
        </p:txBody>
      </p:sp>
      <p:sp>
        <p:nvSpPr>
          <p:cNvPr id="4" name="Footer Placeholder 3">
            <a:extLst>
              <a:ext uri="{FF2B5EF4-FFF2-40B4-BE49-F238E27FC236}">
                <a16:creationId xmlns:a16="http://schemas.microsoft.com/office/drawing/2014/main" id="{BD098659-9CCC-841C-37F2-E401A7F097F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5BB496-8962-A22F-B01E-720BC0A244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749CB3-2F1D-0D40-ABFB-F790D32CD320}" type="slidenum">
              <a:rPr lang="en-US" smtClean="0"/>
              <a:t>‹#›</a:t>
            </a:fld>
            <a:endParaRPr lang="en-US"/>
          </a:p>
        </p:txBody>
      </p:sp>
    </p:spTree>
    <p:extLst>
      <p:ext uri="{BB962C8B-B14F-4D97-AF65-F5344CB8AC3E}">
        <p14:creationId xmlns:p14="http://schemas.microsoft.com/office/powerpoint/2010/main" val="3170497575"/>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68200" y="393650"/>
            <a:ext cx="2860800" cy="16092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568200" y="2004679"/>
            <a:ext cx="5486400" cy="6524844"/>
          </a:xfrm>
          <a:prstGeom prst="rect">
            <a:avLst/>
          </a:prstGeom>
        </p:spPr>
        <p:txBody>
          <a:bodyPr vert="horz" lIns="91440" tIns="45720" rIns="91440" bIns="45720" rtlCol="0"/>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 name="Slide Number Placeholder 1">
            <a:extLst>
              <a:ext uri="{FF2B5EF4-FFF2-40B4-BE49-F238E27FC236}">
                <a16:creationId xmlns:a16="http://schemas.microsoft.com/office/drawing/2014/main" id="{5ADA5F2F-F9CB-AD43-2CC6-646948B8DF8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A6C7F-B22D-1348-8EB0-CAC386427BAE}" type="slidenum">
              <a:rPr lang="en-US" smtClean="0"/>
              <a:t>‹#›</a:t>
            </a:fld>
            <a:endParaRPr lang="en-US"/>
          </a:p>
        </p:txBody>
      </p:sp>
    </p:spTree>
    <p:extLst>
      <p:ext uri="{BB962C8B-B14F-4D97-AF65-F5344CB8AC3E}">
        <p14:creationId xmlns:p14="http://schemas.microsoft.com/office/powerpoint/2010/main" val="2653464360"/>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1pPr>
    <a:lvl2pPr marL="180975" indent="0" algn="l" defTabSz="914400" rtl="0" eaLnBrk="1" latinLnBrk="0" hangingPunct="1">
      <a:tabLst/>
      <a:defRPr sz="1200" kern="1200">
        <a:solidFill>
          <a:schemeClr val="tx1"/>
        </a:solidFill>
        <a:latin typeface="Times New Roman" panose="02020603050405020304" pitchFamily="18" charset="0"/>
        <a:ea typeface="+mn-ea"/>
        <a:cs typeface="Times New Roman" panose="02020603050405020304" pitchFamily="18" charset="0"/>
      </a:defRPr>
    </a:lvl2pPr>
    <a:lvl3pPr marL="357188" indent="0" algn="l" defTabSz="914400" rtl="0" eaLnBrk="1" latinLnBrk="0" hangingPunct="1">
      <a:tabLst/>
      <a:defRPr sz="1200" kern="1200">
        <a:solidFill>
          <a:schemeClr val="tx1"/>
        </a:solidFill>
        <a:latin typeface="Times New Roman" panose="02020603050405020304" pitchFamily="18" charset="0"/>
        <a:ea typeface="+mn-ea"/>
        <a:cs typeface="Times New Roman" panose="02020603050405020304" pitchFamily="18" charset="0"/>
      </a:defRPr>
    </a:lvl3pPr>
    <a:lvl4pPr marL="539750" indent="0" algn="l" defTabSz="914400" rtl="0" eaLnBrk="1" latinLnBrk="0" hangingPunct="1">
      <a:tabLst/>
      <a:defRPr sz="1200" kern="1200">
        <a:solidFill>
          <a:schemeClr val="tx1"/>
        </a:solidFill>
        <a:latin typeface="Times New Roman" panose="02020603050405020304" pitchFamily="18" charset="0"/>
        <a:ea typeface="+mn-ea"/>
        <a:cs typeface="Times New Roman" panose="02020603050405020304" pitchFamily="18" charset="0"/>
      </a:defRPr>
    </a:lvl4pPr>
    <a:lvl5pPr marL="714375" indent="0" algn="l" defTabSz="914400" rtl="0" eaLnBrk="1" latinLnBrk="0" hangingPunct="1">
      <a:tabLst/>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pa.ca/psychology-works-fact-sheet-seasonal-affective-disorder-depression-with-seasonal-patter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695325" y="468313"/>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95325" y="2092326"/>
            <a:ext cx="5467350" cy="57864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b="1" dirty="0"/>
          </a:p>
          <a:p>
            <a:pPr marL="0" lvl="0" indent="0" algn="l" rtl="0">
              <a:spcBef>
                <a:spcPts val="0"/>
              </a:spcBef>
              <a:spcAft>
                <a:spcPts val="0"/>
              </a:spcAft>
              <a:buNone/>
            </a:pPr>
            <a:endParaRPr lang="en-CA" b="1" dirty="0"/>
          </a:p>
          <a:p>
            <a:pPr marL="0" lvl="0" indent="0" algn="l" rtl="0">
              <a:spcBef>
                <a:spcPts val="0"/>
              </a:spcBef>
              <a:spcAft>
                <a:spcPts val="0"/>
              </a:spcAft>
              <a:buNone/>
            </a:pPr>
            <a:r>
              <a:rPr lang="en-CA" sz="1200" b="1" u="sng" dirty="0">
                <a:latin typeface="Times New Roman" panose="02020603050405020304" pitchFamily="18" charset="0"/>
                <a:cs typeface="Times New Roman" panose="02020603050405020304" pitchFamily="18" charset="0"/>
              </a:rPr>
              <a:t>Pre-meeting</a:t>
            </a:r>
          </a:p>
          <a:p>
            <a:pPr marL="171450" lvl="0" indent="-171450" algn="l" rtl="0">
              <a:buFont typeface="Arial" panose="020B0604020202020204" pitchFamily="34" charset="0"/>
              <a:buChar char="•"/>
            </a:pPr>
            <a:r>
              <a:rPr lang="en-CA" sz="1200" i="1" dirty="0">
                <a:latin typeface="Times New Roman" panose="02020603050405020304" pitchFamily="18" charset="0"/>
                <a:cs typeface="Times New Roman" panose="02020603050405020304" pitchFamily="18" charset="0"/>
              </a:rPr>
              <a:t>Have this slide on screen before participants arrive.</a:t>
            </a:r>
            <a:endParaRPr lang="en-CA" i="1" dirty="0"/>
          </a:p>
          <a:p>
            <a:pPr marL="171450" lvl="0" indent="-171450">
              <a:buFont typeface="Arial" panose="020B0604020202020204" pitchFamily="34" charset="0"/>
              <a:buChar char="•"/>
            </a:pPr>
            <a:r>
              <a:rPr lang="en-CA" i="1" dirty="0"/>
              <a:t>Play background music until meeting starts.</a:t>
            </a:r>
            <a:endParaRPr lang="en-CA" sz="1200" i="1"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dirty="0"/>
          </a:p>
          <a:p>
            <a:pPr marL="0" lvl="0" indent="0" algn="l" rtl="0">
              <a:spcBef>
                <a:spcPts val="0"/>
              </a:spcBef>
              <a:spcAft>
                <a:spcPts val="0"/>
              </a:spcAft>
              <a:buNone/>
            </a:pPr>
            <a:endParaRPr lang="en-CA" dirty="0"/>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5C8DBFEA-F248-A02E-1768-A8796E3F49D6}"/>
              </a:ext>
            </a:extLst>
          </p:cNvPr>
          <p:cNvSpPr>
            <a:spLocks noGrp="1"/>
          </p:cNvSpPr>
          <p:nvPr>
            <p:ph type="sldNum" sz="quarter" idx="5"/>
          </p:nvPr>
        </p:nvSpPr>
        <p:spPr/>
        <p:txBody>
          <a:bodyPr/>
          <a:lstStyle/>
          <a:p>
            <a:r>
              <a:rPr lang="en-US" dirty="0"/>
              <a:t>87</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474663"/>
            <a:ext cx="2860675" cy="1609725"/>
          </a:xfrm>
        </p:spPr>
      </p:sp>
      <p:sp>
        <p:nvSpPr>
          <p:cNvPr id="9" name="Notes Placeholder 8">
            <a:extLst>
              <a:ext uri="{FF2B5EF4-FFF2-40B4-BE49-F238E27FC236}">
                <a16:creationId xmlns:a16="http://schemas.microsoft.com/office/drawing/2014/main" id="{62016346-C1AA-3E7B-7EE2-540158193B7F}"/>
              </a:ext>
            </a:extLst>
          </p:cNvPr>
          <p:cNvSpPr>
            <a:spLocks noGrp="1"/>
          </p:cNvSpPr>
          <p:nvPr>
            <p:ph type="body" idx="1"/>
          </p:nvPr>
        </p:nvSpPr>
        <p:spPr>
          <a:xfrm>
            <a:off x="686017" y="2095801"/>
            <a:ext cx="5486400" cy="6524844"/>
          </a:xfrm>
        </p:spPr>
        <p:txBody>
          <a:bodyPr/>
          <a:lstStyle/>
          <a:p>
            <a:r>
              <a:rPr lang="en-US" sz="1200" b="1" dirty="0">
                <a:latin typeface="Times New Roman" panose="02020603050405020304" pitchFamily="18" charset="0"/>
                <a:cs typeface="Times New Roman" panose="02020603050405020304" pitchFamily="18" charset="0"/>
              </a:rPr>
              <a:t>~ 3 minutes</a:t>
            </a:r>
          </a:p>
          <a:p>
            <a:endParaRPr lang="en-US" sz="1200" b="1"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If you have driven through the United States, you may have seen roadside signs that say </a:t>
            </a:r>
            <a:r>
              <a:rPr lang="en-US" sz="1200" i="1" dirty="0">
                <a:latin typeface="Times New Roman" panose="02020603050405020304" pitchFamily="18" charset="0"/>
                <a:cs typeface="Times New Roman" panose="02020603050405020304" pitchFamily="18" charset="0"/>
              </a:rPr>
              <a:t>Prepare to meet thy God. </a:t>
            </a:r>
            <a:r>
              <a:rPr lang="en-US" sz="1200" dirty="0">
                <a:latin typeface="Times New Roman" panose="02020603050405020304" pitchFamily="18" charset="0"/>
                <a:cs typeface="Times New Roman" panose="02020603050405020304" pitchFamily="18" charset="0"/>
              </a:rPr>
              <a:t>This one is on the roadside between Charlotte, North Carolina, and Atlanta, Georgia.</a:t>
            </a:r>
          </a:p>
          <a:p>
            <a:endParaRPr lang="en-US" sz="1200" dirty="0">
              <a:latin typeface="Times New Roman" panose="02020603050405020304" pitchFamily="18" charset="0"/>
              <a:cs typeface="Times New Roman" panose="02020603050405020304" pitchFamily="18" charset="0"/>
            </a:endParaRPr>
          </a:p>
          <a:p>
            <a:r>
              <a:rPr lang="en-US" sz="1200" b="1" u="sng" dirty="0">
                <a:latin typeface="Times New Roman" panose="02020603050405020304" pitchFamily="18" charset="0"/>
                <a:cs typeface="Times New Roman" panose="02020603050405020304" pitchFamily="18" charset="0"/>
              </a:rPr>
              <a:t>The message is clear––be prepared.</a:t>
            </a:r>
            <a:endParaRPr lang="en-US" sz="1200" dirty="0">
              <a:latin typeface="Times New Roman" panose="02020603050405020304" pitchFamily="18" charset="0"/>
              <a:cs typeface="Times New Roman" panose="02020603050405020304" pitchFamily="18" charset="0"/>
            </a:endParaRPr>
          </a:p>
          <a:p>
            <a:pPr marL="179388" indent="-179388">
              <a:buFont typeface="Arial" panose="020B0604020202020204" pitchFamily="34" charset="0"/>
              <a:buChar char="•"/>
            </a:pPr>
            <a:r>
              <a:rPr lang="en-US" dirty="0"/>
              <a:t>We’ve all heard media outlets and weather stations broadcast warnings in advance of impending bad weather or impending disasters.</a:t>
            </a:r>
            <a:endParaRPr lang="en-US" sz="1200" dirty="0">
              <a:latin typeface="Times New Roman" panose="02020603050405020304" pitchFamily="18" charset="0"/>
              <a:cs typeface="Times New Roman" panose="02020603050405020304" pitchFamily="18" charset="0"/>
            </a:endParaRPr>
          </a:p>
          <a:p>
            <a:pPr marL="179388" indent="-179388">
              <a:buFont typeface="Arial" panose="020B0604020202020204" pitchFamily="34" charset="0"/>
              <a:buChar char="•"/>
            </a:pPr>
            <a:r>
              <a:rPr lang="en-US" dirty="0"/>
              <a:t>P</a:t>
            </a:r>
            <a:r>
              <a:rPr lang="en-US" sz="1200" dirty="0">
                <a:latin typeface="Times New Roman" panose="02020603050405020304" pitchFamily="18" charset="0"/>
                <a:cs typeface="Times New Roman" panose="02020603050405020304" pitchFamily="18" charset="0"/>
              </a:rPr>
              <a:t>reparedness checklists are issued for what to do if there is a hurricane, forest fire, snow or ice storms, or a reason to leave our homes immediately.</a:t>
            </a:r>
          </a:p>
          <a:p>
            <a:pPr marL="179388" indent="-179388">
              <a:buFont typeface="Arial" panose="020B0604020202020204" pitchFamily="34" charset="0"/>
              <a:buChar char="•"/>
            </a:pPr>
            <a:r>
              <a:rPr lang="en-US" dirty="0"/>
              <a:t>Pre-holiday advertisements remind us how many shopping days are left before Christmas and to shop early to avoid the rush of last-minute shoppers.</a:t>
            </a:r>
          </a:p>
          <a:p>
            <a:endParaRPr lang="en-US" dirty="0"/>
          </a:p>
          <a:p>
            <a:r>
              <a:rPr lang="en-US" sz="1200" dirty="0">
                <a:latin typeface="Times New Roman" panose="02020603050405020304" pitchFamily="18" charset="0"/>
                <a:cs typeface="Times New Roman" panose="02020603050405020304" pitchFamily="18" charset="0"/>
              </a:rPr>
              <a:t>Likewise, we are wise if we prepare in advance for holidays, special days, and the not so ordinary days.</a:t>
            </a:r>
            <a:endParaRPr lang="en-US" dirty="0"/>
          </a:p>
        </p:txBody>
      </p:sp>
      <p:sp>
        <p:nvSpPr>
          <p:cNvPr id="3" name="Slide Number Placeholder 2">
            <a:extLst>
              <a:ext uri="{FF2B5EF4-FFF2-40B4-BE49-F238E27FC236}">
                <a16:creationId xmlns:a16="http://schemas.microsoft.com/office/drawing/2014/main" id="{5C5D4773-19D3-60D7-D925-7247DC09AA66}"/>
              </a:ext>
            </a:extLst>
          </p:cNvPr>
          <p:cNvSpPr>
            <a:spLocks noGrp="1"/>
          </p:cNvSpPr>
          <p:nvPr>
            <p:ph type="sldNum" sz="quarter" idx="5"/>
          </p:nvPr>
        </p:nvSpPr>
        <p:spPr/>
        <p:txBody>
          <a:bodyPr/>
          <a:lstStyle/>
          <a:p>
            <a:fld id="{9D8A6C7F-B22D-1348-8EB0-CAC386427BAE}" type="slidenum">
              <a:rPr lang="en-US" smtClean="0"/>
              <a:t>96</a:t>
            </a:fld>
            <a:endParaRPr lang="en-US"/>
          </a:p>
        </p:txBody>
      </p:sp>
    </p:spTree>
    <p:extLst>
      <p:ext uri="{BB962C8B-B14F-4D97-AF65-F5344CB8AC3E}">
        <p14:creationId xmlns:p14="http://schemas.microsoft.com/office/powerpoint/2010/main" val="623005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468313"/>
            <a:ext cx="2860675" cy="1609725"/>
          </a:xfrm>
        </p:spPr>
      </p:sp>
      <p:sp>
        <p:nvSpPr>
          <p:cNvPr id="3" name="Notes Placeholder 2"/>
          <p:cNvSpPr>
            <a:spLocks noGrp="1"/>
          </p:cNvSpPr>
          <p:nvPr>
            <p:ph type="body" idx="1"/>
          </p:nvPr>
        </p:nvSpPr>
        <p:spPr>
          <a:xfrm>
            <a:off x="686016" y="2088289"/>
            <a:ext cx="5486400" cy="6524844"/>
          </a:xfrm>
        </p:spPr>
        <p:txBody>
          <a:bodyPr/>
          <a:lstStyle/>
          <a:p>
            <a:r>
              <a:rPr lang="en-CA" b="1" dirty="0"/>
              <a:t>~ 3 minutes</a:t>
            </a:r>
          </a:p>
          <a:p>
            <a:endParaRPr lang="en-CA" dirty="0"/>
          </a:p>
          <a:p>
            <a:r>
              <a:rPr lang="en-CA" b="1" u="sng" dirty="0"/>
              <a:t>Some benefits of advanced planning</a:t>
            </a:r>
          </a:p>
          <a:p>
            <a:pPr marL="176213" indent="-176213">
              <a:buFont typeface="Arial" panose="020B0604020202020204" pitchFamily="34" charset="0"/>
              <a:buChar char="•"/>
            </a:pPr>
            <a:r>
              <a:rPr lang="en-CA" dirty="0"/>
              <a:t>It helps relieve the stress of the event.</a:t>
            </a:r>
          </a:p>
          <a:p>
            <a:pPr marL="176213" indent="-176213">
              <a:buFont typeface="Arial" panose="020B0604020202020204" pitchFamily="34" charset="0"/>
              <a:buChar char="•"/>
            </a:pPr>
            <a:r>
              <a:rPr lang="en-CA" dirty="0"/>
              <a:t>It gives you a reason to say no to events/activities in which you don’t want to participate.</a:t>
            </a:r>
          </a:p>
          <a:p>
            <a:pPr marL="176213" indent="-176213">
              <a:buFont typeface="Arial" panose="020B0604020202020204" pitchFamily="34" charset="0"/>
              <a:buChar char="•"/>
            </a:pPr>
            <a:r>
              <a:rPr lang="en-CA" dirty="0"/>
              <a:t>It diminishes emotional ambushes.</a:t>
            </a:r>
          </a:p>
          <a:p>
            <a:pPr marL="176213" indent="-176213">
              <a:buFont typeface="Arial" panose="020B0604020202020204" pitchFamily="34" charset="0"/>
              <a:buChar char="•"/>
            </a:pPr>
            <a:r>
              <a:rPr lang="en-CA" dirty="0"/>
              <a:t>It allows you to be pro-active rather than re-active in how you observe or celebrate the event.</a:t>
            </a:r>
          </a:p>
          <a:p>
            <a:pPr marL="176213" indent="-176213">
              <a:buFont typeface="Arial" panose="020B0604020202020204" pitchFamily="34" charset="0"/>
              <a:buChar char="•"/>
            </a:pPr>
            <a:r>
              <a:rPr lang="en-CA" dirty="0"/>
              <a:t>It gives you time to think about new and meaningful traditions, volunteer opportunities.</a:t>
            </a:r>
          </a:p>
          <a:p>
            <a:endParaRPr lang="en-CA" dirty="0"/>
          </a:p>
          <a:p>
            <a:endParaRPr lang="en-CA" dirty="0"/>
          </a:p>
          <a:p>
            <a:r>
              <a:rPr lang="en-CA" b="1" u="sng" dirty="0"/>
              <a:t>It is wise to plan ahead but you need to also</a:t>
            </a:r>
          </a:p>
          <a:p>
            <a:pPr marL="171450" indent="-171450">
              <a:buFont typeface="Arial" panose="020B0604020202020204" pitchFamily="34" charset="0"/>
              <a:buChar char="•"/>
            </a:pPr>
            <a:r>
              <a:rPr lang="en-CA" dirty="0"/>
              <a:t>keep your plans flexible, even having a back-up plan and </a:t>
            </a:r>
          </a:p>
          <a:p>
            <a:pPr marL="171450" indent="-171450">
              <a:buFont typeface="Arial" panose="020B0604020202020204" pitchFamily="34" charset="0"/>
              <a:buChar char="•"/>
            </a:pPr>
            <a:r>
              <a:rPr lang="en-CA" dirty="0"/>
              <a:t>allow yourself freedom to change your mind about attending an event, how long you will stay, etc.</a:t>
            </a:r>
          </a:p>
          <a:p>
            <a:endParaRPr lang="en-CA" dirty="0"/>
          </a:p>
          <a:p>
            <a:endParaRPr lang="en-CA" dirty="0"/>
          </a:p>
          <a:p>
            <a:endParaRPr lang="en-CA" dirty="0"/>
          </a:p>
          <a:p>
            <a:endParaRPr lang="en-CA" dirty="0"/>
          </a:p>
        </p:txBody>
      </p:sp>
      <p:sp>
        <p:nvSpPr>
          <p:cNvPr id="4" name="Slide Number Placeholder 3">
            <a:extLst>
              <a:ext uri="{FF2B5EF4-FFF2-40B4-BE49-F238E27FC236}">
                <a16:creationId xmlns:a16="http://schemas.microsoft.com/office/drawing/2014/main" id="{8BB9DBFB-CB7A-FD61-5ADC-2EB81FE1E868}"/>
              </a:ext>
            </a:extLst>
          </p:cNvPr>
          <p:cNvSpPr>
            <a:spLocks noGrp="1"/>
          </p:cNvSpPr>
          <p:nvPr>
            <p:ph type="sldNum" sz="quarter" idx="5"/>
          </p:nvPr>
        </p:nvSpPr>
        <p:spPr/>
        <p:txBody>
          <a:bodyPr/>
          <a:lstStyle/>
          <a:p>
            <a:fld id="{9D8A6C7F-B22D-1348-8EB0-CAC386427BAE}" type="slidenum">
              <a:rPr lang="en-US" smtClean="0"/>
              <a:t>97</a:t>
            </a:fld>
            <a:endParaRPr lang="en-US"/>
          </a:p>
        </p:txBody>
      </p:sp>
    </p:spTree>
    <p:extLst>
      <p:ext uri="{BB962C8B-B14F-4D97-AF65-F5344CB8AC3E}">
        <p14:creationId xmlns:p14="http://schemas.microsoft.com/office/powerpoint/2010/main" val="1811296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438150"/>
            <a:ext cx="2860675" cy="1609725"/>
          </a:xfrm>
        </p:spPr>
      </p:sp>
      <p:sp>
        <p:nvSpPr>
          <p:cNvPr id="3" name="TextBox 2">
            <a:extLst>
              <a:ext uri="{FF2B5EF4-FFF2-40B4-BE49-F238E27FC236}">
                <a16:creationId xmlns:a16="http://schemas.microsoft.com/office/drawing/2014/main" id="{81C3B339-18FE-890E-EB3D-8D143E69D277}"/>
              </a:ext>
            </a:extLst>
          </p:cNvPr>
          <p:cNvSpPr txBox="1"/>
          <p:nvPr/>
        </p:nvSpPr>
        <p:spPr>
          <a:xfrm>
            <a:off x="684213" y="2057400"/>
            <a:ext cx="5487987" cy="461665"/>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 5 minutes</a:t>
            </a:r>
          </a:p>
          <a:p>
            <a:endParaRPr lang="en-US" sz="12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4E6BAEF-9951-723F-3CF1-A3CE97CAA74D}"/>
              </a:ext>
            </a:extLst>
          </p:cNvPr>
          <p:cNvSpPr>
            <a:spLocks noGrp="1"/>
          </p:cNvSpPr>
          <p:nvPr>
            <p:ph type="sldNum" sz="quarter" idx="5"/>
          </p:nvPr>
        </p:nvSpPr>
        <p:spPr/>
        <p:txBody>
          <a:bodyPr/>
          <a:lstStyle/>
          <a:p>
            <a:fld id="{9D8A6C7F-B22D-1348-8EB0-CAC386427BAE}" type="slidenum">
              <a:rPr lang="en-US" smtClean="0"/>
              <a:t>98</a:t>
            </a:fld>
            <a:endParaRPr lang="en-US"/>
          </a:p>
        </p:txBody>
      </p:sp>
    </p:spTree>
    <p:extLst>
      <p:ext uri="{BB962C8B-B14F-4D97-AF65-F5344CB8AC3E}">
        <p14:creationId xmlns:p14="http://schemas.microsoft.com/office/powerpoint/2010/main" val="3978988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6725"/>
            <a:ext cx="2860675" cy="1609725"/>
          </a:xfrm>
        </p:spPr>
      </p:sp>
      <p:sp>
        <p:nvSpPr>
          <p:cNvPr id="3" name="Notes Placeholder 2"/>
          <p:cNvSpPr>
            <a:spLocks noGrp="1"/>
          </p:cNvSpPr>
          <p:nvPr>
            <p:ph type="body" idx="1"/>
          </p:nvPr>
        </p:nvSpPr>
        <p:spPr>
          <a:xfrm>
            <a:off x="694853" y="2076450"/>
            <a:ext cx="5486400" cy="6524844"/>
          </a:xfrm>
        </p:spPr>
        <p:txBody>
          <a:bodyPr/>
          <a:lstStyle/>
          <a:p>
            <a:r>
              <a:rPr lang="en-US" b="1" dirty="0"/>
              <a:t>~ 7 minutes</a:t>
            </a:r>
          </a:p>
          <a:p>
            <a:endParaRPr lang="en-CA" kern="100" dirty="0">
              <a:effectLst/>
              <a:ea typeface="Aptos" panose="020B0004020202020204" pitchFamily="34" charset="0"/>
            </a:endParaRPr>
          </a:p>
          <a:p>
            <a:r>
              <a:rPr lang="en-CA" kern="100" dirty="0">
                <a:effectLst/>
                <a:ea typeface="Aptos" panose="020B0004020202020204" pitchFamily="34" charset="0"/>
              </a:rPr>
              <a:t>“Anniversaries—of the death, life events, birthdays—can be especially hard when you are in grief</a:t>
            </a:r>
            <a:r>
              <a:rPr lang="en-CA" kern="100" baseline="30000" dirty="0">
                <a:effectLst/>
                <a:ea typeface="Aptos" panose="020B0004020202020204" pitchFamily="34" charset="0"/>
              </a:rPr>
              <a:t>.”</a:t>
            </a:r>
            <a:r>
              <a:rPr lang="en-CA" kern="100" baseline="30000" dirty="0">
                <a:ea typeface="Aptos" panose="020B0004020202020204" pitchFamily="34" charset="0"/>
              </a:rPr>
              <a:t>39</a:t>
            </a:r>
            <a:endParaRPr lang="en-CA" kern="100" baseline="30000" dirty="0">
              <a:effectLst/>
              <a:ea typeface="Aptos" panose="020B0004020202020204" pitchFamily="34" charset="0"/>
            </a:endParaRPr>
          </a:p>
          <a:p>
            <a:endParaRPr lang="en-CA" kern="100" dirty="0">
              <a:ea typeface="Aptos" panose="020B0004020202020204" pitchFamily="34" charset="0"/>
            </a:endParaRPr>
          </a:p>
          <a:p>
            <a:r>
              <a:rPr lang="en-CA" i="1" dirty="0"/>
              <a:t>Invite participants to share:</a:t>
            </a:r>
          </a:p>
          <a:p>
            <a:pPr marL="179388" indent="-179388">
              <a:buFont typeface="Arial" panose="020B0604020202020204" pitchFamily="34" charset="0"/>
              <a:buChar char="•"/>
            </a:pPr>
            <a:r>
              <a:rPr lang="en-US" sz="1200" dirty="0">
                <a:ea typeface="+mn-lt"/>
              </a:rPr>
              <a:t>How have you celebrated these events since </a:t>
            </a:r>
            <a:r>
              <a:rPr lang="en-US" dirty="0">
                <a:ea typeface="+mn-lt"/>
              </a:rPr>
              <a:t>you</a:t>
            </a:r>
            <a:r>
              <a:rPr lang="en-US" sz="1200" dirty="0">
                <a:ea typeface="+mn-lt"/>
              </a:rPr>
              <a:t>r loved one died?</a:t>
            </a:r>
            <a:endParaRPr lang="en-US" sz="1200" dirty="0"/>
          </a:p>
          <a:p>
            <a:pPr marL="179388" indent="-179388">
              <a:buFont typeface="Arial" panose="020B0604020202020204" pitchFamily="34" charset="0"/>
              <a:buChar char="•"/>
            </a:pPr>
            <a:r>
              <a:rPr lang="en-US" sz="1200" dirty="0">
                <a:ea typeface="+mn-lt"/>
              </a:rPr>
              <a:t>What new tradition(s) do you want to start now?</a:t>
            </a:r>
          </a:p>
          <a:p>
            <a:endParaRPr lang="en-US" sz="1200" dirty="0">
              <a:ea typeface="+mn-lt"/>
            </a:endParaRPr>
          </a:p>
          <a:p>
            <a:r>
              <a:rPr lang="en-US" sz="1200" b="1" u="sng" dirty="0">
                <a:ea typeface="+mn-lt"/>
              </a:rPr>
              <a:t>What helps</a:t>
            </a:r>
          </a:p>
          <a:p>
            <a:pPr marL="179388" indent="-179388">
              <a:buFont typeface="Arial" panose="020B0604020202020204" pitchFamily="34" charset="0"/>
              <a:buChar char="•"/>
            </a:pPr>
            <a:r>
              <a:rPr lang="en-US" sz="1200" dirty="0">
                <a:ea typeface="+mn-lt"/>
              </a:rPr>
              <a:t>If it is your birthday or anniversary or Valentine’s Day, think about buying something special for yourself that your loved one or friend might have given you (or you wish they had given you). Or, doing an activity that you might have done on these days.</a:t>
            </a:r>
            <a:endParaRPr lang="en-US" dirty="0"/>
          </a:p>
          <a:p>
            <a:pPr marL="179388" indent="-179388">
              <a:buFont typeface="Arial" panose="020B0604020202020204" pitchFamily="34" charset="0"/>
              <a:buChar char="•"/>
            </a:pPr>
            <a:r>
              <a:rPr lang="en-US" sz="1200" dirty="0">
                <a:ea typeface="+mn-lt"/>
              </a:rPr>
              <a:t>If it is your loved one’s birthday, is there something you could do (volunteer for a special cause) or give (to a charity) in their honor?</a:t>
            </a:r>
            <a:endParaRPr lang="en-US" dirty="0">
              <a:ea typeface="+mn-lt"/>
            </a:endParaRPr>
          </a:p>
          <a:p>
            <a:pPr marL="179388" indent="-179388">
              <a:buFont typeface="Arial" panose="020B0604020202020204" pitchFamily="34" charset="0"/>
              <a:buChar char="•"/>
            </a:pPr>
            <a:r>
              <a:rPr lang="en-CA" dirty="0"/>
              <a:t>If you gave them a gift, give a gift to their child or a charity in their honor.</a:t>
            </a:r>
          </a:p>
          <a:p>
            <a:pPr marL="179388" indent="-179388">
              <a:buFont typeface="Arial" panose="020B0604020202020204" pitchFamily="34" charset="0"/>
              <a:buChar char="•"/>
            </a:pPr>
            <a:r>
              <a:rPr lang="en-CA" dirty="0"/>
              <a:t>Perhaps visit with others who may also be missing them.</a:t>
            </a:r>
          </a:p>
          <a:p>
            <a:pPr marL="179388" indent="-179388">
              <a:buFont typeface="Arial" panose="020B0604020202020204" pitchFamily="34" charset="0"/>
              <a:buChar char="•"/>
            </a:pPr>
            <a:r>
              <a:rPr lang="en-CA" dirty="0"/>
              <a:t>Share memories, funny stories, pictures, etc. with others.</a:t>
            </a:r>
          </a:p>
          <a:p>
            <a:pPr marL="179388" indent="-179388">
              <a:buFont typeface="Arial" panose="020B0604020202020204" pitchFamily="34" charset="0"/>
              <a:buChar char="•"/>
            </a:pPr>
            <a:r>
              <a:rPr lang="en-CA" dirty="0"/>
              <a:t>Schedule </a:t>
            </a:r>
            <a:r>
              <a:rPr lang="en-US" dirty="0">
                <a:ea typeface="+mn-lt"/>
              </a:rPr>
              <a:t>quiet time for yourself on these days—time to reflect and for self-care.</a:t>
            </a:r>
            <a:endParaRPr lang="en-CA" dirty="0">
              <a:ea typeface="+mn-lt"/>
            </a:endParaRPr>
          </a:p>
          <a:p>
            <a:pPr marL="179388" indent="-179388">
              <a:buFont typeface="Arial" panose="020B0604020202020204" pitchFamily="34" charset="0"/>
              <a:buChar char="•"/>
            </a:pPr>
            <a:r>
              <a:rPr lang="en-CA" dirty="0"/>
              <a:t>Engage in an activity that they would like to do or that you did together (i.e., hiking, biking, kayaking).</a:t>
            </a:r>
          </a:p>
          <a:p>
            <a:pPr marL="179388" indent="-179388">
              <a:buFont typeface="Arial" panose="020B0604020202020204" pitchFamily="34" charset="0"/>
              <a:buChar char="•"/>
            </a:pPr>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pPr indent="185738"/>
            <a:r>
              <a:rPr lang="en-CA" sz="1100" kern="100" baseline="30000" dirty="0">
                <a:ea typeface="Aptos" panose="020B0004020202020204" pitchFamily="34" charset="0"/>
              </a:rPr>
              <a:t>39 </a:t>
            </a:r>
            <a:r>
              <a:rPr lang="en-CA" sz="1100" kern="100" dirty="0">
                <a:ea typeface="Aptos" panose="020B0004020202020204" pitchFamily="34" charset="0"/>
              </a:rPr>
              <a:t>Alan D. Wolfelt, </a:t>
            </a:r>
            <a:r>
              <a:rPr lang="en-CA" sz="1100" i="1" kern="100" dirty="0">
                <a:ea typeface="Aptos" panose="020B0004020202020204" pitchFamily="34" charset="0"/>
              </a:rPr>
              <a:t>Healing a Spouse’s Grieving Heart.</a:t>
            </a:r>
            <a:r>
              <a:rPr lang="en-CA" sz="1100" kern="100" dirty="0">
                <a:ea typeface="Aptos" panose="020B0004020202020204" pitchFamily="34" charset="0"/>
              </a:rPr>
              <a:t> (Fort Collins: Companion Press, 2003), 53.</a:t>
            </a:r>
          </a:p>
          <a:p>
            <a:endParaRPr lang="en-CA" dirty="0"/>
          </a:p>
          <a:p>
            <a:endParaRPr lang="en-CA" kern="100" dirty="0">
              <a:effectLst/>
              <a:ea typeface="Aptos" panose="020B0004020202020204" pitchFamily="34" charset="0"/>
            </a:endParaRPr>
          </a:p>
          <a:p>
            <a:endParaRPr lang="en-CA" kern="100" dirty="0">
              <a:ea typeface="Aptos" panose="020B0004020202020204" pitchFamily="34" charset="0"/>
            </a:endParaRPr>
          </a:p>
          <a:p>
            <a:endParaRPr lang="en-CA" kern="100" dirty="0">
              <a:effectLst/>
              <a:ea typeface="Aptos" panose="020B0004020202020204" pitchFamily="34" charset="0"/>
            </a:endParaRPr>
          </a:p>
          <a:p>
            <a:endParaRPr lang="en-US" dirty="0"/>
          </a:p>
        </p:txBody>
      </p:sp>
      <p:sp>
        <p:nvSpPr>
          <p:cNvPr id="4" name="Slide Number Placeholder 3">
            <a:extLst>
              <a:ext uri="{FF2B5EF4-FFF2-40B4-BE49-F238E27FC236}">
                <a16:creationId xmlns:a16="http://schemas.microsoft.com/office/drawing/2014/main" id="{AF8120D5-572A-69B1-39B1-ED1ECA777495}"/>
              </a:ext>
            </a:extLst>
          </p:cNvPr>
          <p:cNvSpPr>
            <a:spLocks noGrp="1"/>
          </p:cNvSpPr>
          <p:nvPr>
            <p:ph type="sldNum" sz="quarter" idx="5"/>
          </p:nvPr>
        </p:nvSpPr>
        <p:spPr/>
        <p:txBody>
          <a:bodyPr/>
          <a:lstStyle/>
          <a:p>
            <a:fld id="{9D8A6C7F-B22D-1348-8EB0-CAC386427BAE}" type="slidenum">
              <a:rPr lang="en-US" smtClean="0"/>
              <a:t>99</a:t>
            </a:fld>
            <a:endParaRPr lang="en-US"/>
          </a:p>
        </p:txBody>
      </p:sp>
    </p:spTree>
    <p:extLst>
      <p:ext uri="{BB962C8B-B14F-4D97-AF65-F5344CB8AC3E}">
        <p14:creationId xmlns:p14="http://schemas.microsoft.com/office/powerpoint/2010/main" val="3438750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8313"/>
            <a:ext cx="2860675" cy="1609725"/>
          </a:xfrm>
        </p:spPr>
      </p:sp>
      <p:sp>
        <p:nvSpPr>
          <p:cNvPr id="3" name="Notes Placeholder 2"/>
          <p:cNvSpPr>
            <a:spLocks noGrp="1"/>
          </p:cNvSpPr>
          <p:nvPr>
            <p:ph type="body" idx="1"/>
          </p:nvPr>
        </p:nvSpPr>
        <p:spPr>
          <a:xfrm>
            <a:off x="686017" y="2085114"/>
            <a:ext cx="5486400" cy="5443538"/>
          </a:xfrm>
        </p:spPr>
        <p:txBody>
          <a:bodyPr/>
          <a:lstStyle/>
          <a:p>
            <a:r>
              <a:rPr lang="en-CA" b="1" dirty="0"/>
              <a:t>~ 7 minutes</a:t>
            </a:r>
          </a:p>
          <a:p>
            <a:endParaRPr lang="en-CA" i="1" dirty="0"/>
          </a:p>
          <a:p>
            <a:r>
              <a:rPr lang="en-CA" dirty="0"/>
              <a:t>Invite participants to share how they have handled these events.</a:t>
            </a:r>
          </a:p>
          <a:p>
            <a:endParaRPr lang="en-CA" b="1" i="1" u="sng" dirty="0"/>
          </a:p>
          <a:p>
            <a:r>
              <a:rPr lang="en-CA" b="1" u="sng" dirty="0"/>
              <a:t>What helps</a:t>
            </a:r>
          </a:p>
          <a:p>
            <a:pPr marL="179388" indent="-171450">
              <a:buFont typeface="Arial"/>
              <a:buChar char="•"/>
            </a:pPr>
            <a:r>
              <a:rPr lang="en-US" sz="1200" dirty="0">
                <a:ea typeface="+mn-lt"/>
              </a:rPr>
              <a:t>Recognize that these may be especially difficult events to maneuver.</a:t>
            </a:r>
          </a:p>
          <a:p>
            <a:pPr marL="179388" indent="-171450">
              <a:buClr>
                <a:schemeClr val="tx1"/>
              </a:buClr>
              <a:buFont typeface="Arial" panose="020B0604020202020204" pitchFamily="34" charset="0"/>
              <a:buChar char="•"/>
            </a:pPr>
            <a:r>
              <a:rPr lang="en-US" sz="1200" dirty="0"/>
              <a:t>Be selective in what you attend</a:t>
            </a:r>
            <a:r>
              <a:rPr lang="en-US" sz="1200" dirty="0">
                <a:ea typeface="+mn-lt"/>
              </a:rPr>
              <a:t>—t</a:t>
            </a:r>
            <a:r>
              <a:rPr lang="en-US" dirty="0">
                <a:ea typeface="+mn-lt"/>
              </a:rPr>
              <a:t>here’s no harm in saying, </a:t>
            </a:r>
            <a:r>
              <a:rPr lang="en-US" i="1" dirty="0">
                <a:ea typeface="+mn-lt"/>
              </a:rPr>
              <a:t>I can’t do it yet, </a:t>
            </a:r>
            <a:r>
              <a:rPr lang="en-US" dirty="0">
                <a:ea typeface="+mn-lt"/>
              </a:rPr>
              <a:t>or politely declining.</a:t>
            </a:r>
          </a:p>
          <a:p>
            <a:pPr marL="179388" indent="-171450">
              <a:buClr>
                <a:schemeClr val="tx1"/>
              </a:buClr>
              <a:buFont typeface="Arial" panose="020B0604020202020204" pitchFamily="34" charset="0"/>
              <a:buChar char="•"/>
            </a:pPr>
            <a:r>
              <a:rPr lang="en-US" sz="1200" dirty="0"/>
              <a:t>If appropriate, ask the host to allow you to change your mind at the last minute.</a:t>
            </a:r>
          </a:p>
          <a:p>
            <a:pPr marL="179388" indent="-171450">
              <a:buFont typeface="Arial"/>
              <a:buChar char="•"/>
            </a:pPr>
            <a:r>
              <a:rPr lang="en-US" sz="1200" dirty="0">
                <a:ea typeface="+mn-lt"/>
              </a:rPr>
              <a:t>If you want to attend, decide what you need to do to make the event the least stressful as possible.</a:t>
            </a:r>
          </a:p>
          <a:p>
            <a:pPr marL="179388" indent="-171450">
              <a:buFont typeface="Arial"/>
              <a:buChar char="•"/>
            </a:pPr>
            <a:r>
              <a:rPr lang="en-US" sz="1200" dirty="0">
                <a:ea typeface="+mn-lt"/>
              </a:rPr>
              <a:t>You may want to ask someone to go with you who would be comfortable exiting early if needed or who can run interference for you.</a:t>
            </a:r>
          </a:p>
          <a:p>
            <a:pPr marL="179388" indent="-171450">
              <a:buFont typeface="Arial"/>
              <a:buChar char="•"/>
            </a:pPr>
            <a:r>
              <a:rPr lang="en-US" sz="1200" dirty="0"/>
              <a:t>Rehearse in your mind ahead what it will be like and how you might respond to questions or the lack thereof.</a:t>
            </a:r>
            <a:endParaRPr lang="en-US" sz="1200" dirty="0">
              <a:ea typeface="+mn-lt"/>
            </a:endParaRPr>
          </a:p>
          <a:p>
            <a:pPr marL="179388" indent="-171450">
              <a:buFont typeface="Arial"/>
              <a:buChar char="•"/>
            </a:pPr>
            <a:r>
              <a:rPr lang="en-US" sz="1200" dirty="0">
                <a:ea typeface="+mn-lt"/>
              </a:rPr>
              <a:t>Wear waterproof mascara and carry tissues. 🤣</a:t>
            </a:r>
            <a:endParaRPr lang="en-US" sz="1200" i="1" dirty="0">
              <a:ea typeface="+mn-lt"/>
            </a:endParaRPr>
          </a:p>
          <a:p>
            <a:pPr marL="179388" indent="-171450">
              <a:buClr>
                <a:schemeClr val="tx1"/>
              </a:buClr>
              <a:buFont typeface="Arial" panose="020B0604020202020204" pitchFamily="34" charset="0"/>
              <a:buChar char="•"/>
            </a:pPr>
            <a:r>
              <a:rPr lang="en-US" sz="1200" dirty="0"/>
              <a:t>Have an exit plan.</a:t>
            </a:r>
          </a:p>
          <a:p>
            <a:pPr marL="179388" indent="-171450">
              <a:buClr>
                <a:schemeClr val="tx1"/>
              </a:buClr>
              <a:buFont typeface="Arial" panose="020B0604020202020204" pitchFamily="34" charset="0"/>
              <a:buChar char="•"/>
            </a:pPr>
            <a:r>
              <a:rPr lang="en-US" dirty="0"/>
              <a:t>If it turns out horrible, learn from it what to do better the next time—but don’t decide to never again attend such events.</a:t>
            </a:r>
            <a:endParaRPr lang="en-US" sz="1200" dirty="0"/>
          </a:p>
          <a:p>
            <a:pPr marL="179388" indent="-171450">
              <a:buFont typeface="Arial"/>
              <a:buChar char="•"/>
            </a:pPr>
            <a:endParaRPr lang="en-US" sz="1200" dirty="0">
              <a:ea typeface="+mn-lt"/>
            </a:endParaRPr>
          </a:p>
          <a:p>
            <a:endParaRPr lang="en-CA" dirty="0"/>
          </a:p>
          <a:p>
            <a:endParaRPr lang="en-CA" dirty="0"/>
          </a:p>
        </p:txBody>
      </p:sp>
      <p:sp>
        <p:nvSpPr>
          <p:cNvPr id="4" name="Slide Number Placeholder 3">
            <a:extLst>
              <a:ext uri="{FF2B5EF4-FFF2-40B4-BE49-F238E27FC236}">
                <a16:creationId xmlns:a16="http://schemas.microsoft.com/office/drawing/2014/main" id="{1E9DD7E2-576C-CA47-BF87-B72324D76955}"/>
              </a:ext>
            </a:extLst>
          </p:cNvPr>
          <p:cNvSpPr>
            <a:spLocks noGrp="1"/>
          </p:cNvSpPr>
          <p:nvPr>
            <p:ph type="sldNum" sz="quarter" idx="5"/>
          </p:nvPr>
        </p:nvSpPr>
        <p:spPr/>
        <p:txBody>
          <a:bodyPr/>
          <a:lstStyle/>
          <a:p>
            <a:fld id="{9D8A6C7F-B22D-1348-8EB0-CAC386427BAE}" type="slidenum">
              <a:rPr lang="en-US" smtClean="0"/>
              <a:t>100</a:t>
            </a:fld>
            <a:endParaRPr lang="en-US"/>
          </a:p>
        </p:txBody>
      </p:sp>
    </p:spTree>
    <p:extLst>
      <p:ext uri="{BB962C8B-B14F-4D97-AF65-F5344CB8AC3E}">
        <p14:creationId xmlns:p14="http://schemas.microsoft.com/office/powerpoint/2010/main" val="4112748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58788"/>
            <a:ext cx="2860675" cy="1609725"/>
          </a:xfrm>
        </p:spPr>
      </p:sp>
      <p:sp>
        <p:nvSpPr>
          <p:cNvPr id="3" name="Notes Placeholder 2"/>
          <p:cNvSpPr>
            <a:spLocks noGrp="1"/>
          </p:cNvSpPr>
          <p:nvPr>
            <p:ph type="body" idx="1"/>
          </p:nvPr>
        </p:nvSpPr>
        <p:spPr>
          <a:xfrm>
            <a:off x="701675" y="2068513"/>
            <a:ext cx="5486400" cy="6524844"/>
          </a:xfrm>
        </p:spPr>
        <p:txBody>
          <a:bodyPr/>
          <a:lstStyle/>
          <a:p>
            <a:endParaRPr lang="en-US" dirty="0"/>
          </a:p>
          <a:p>
            <a:endParaRPr lang="en-US" dirty="0"/>
          </a:p>
          <a:p>
            <a:endParaRPr lang="en-US" dirty="0"/>
          </a:p>
        </p:txBody>
      </p:sp>
      <p:sp>
        <p:nvSpPr>
          <p:cNvPr id="4" name="TextBox 3">
            <a:extLst>
              <a:ext uri="{FF2B5EF4-FFF2-40B4-BE49-F238E27FC236}">
                <a16:creationId xmlns:a16="http://schemas.microsoft.com/office/drawing/2014/main" id="{8997A26B-BE2B-3B15-838D-2EEEA9D95CF3}"/>
              </a:ext>
            </a:extLst>
          </p:cNvPr>
          <p:cNvSpPr txBox="1"/>
          <p:nvPr/>
        </p:nvSpPr>
        <p:spPr>
          <a:xfrm>
            <a:off x="701675" y="2076262"/>
            <a:ext cx="5454649" cy="276999"/>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 1 minute</a:t>
            </a:r>
          </a:p>
        </p:txBody>
      </p:sp>
      <p:sp>
        <p:nvSpPr>
          <p:cNvPr id="5" name="Slide Number Placeholder 4">
            <a:extLst>
              <a:ext uri="{FF2B5EF4-FFF2-40B4-BE49-F238E27FC236}">
                <a16:creationId xmlns:a16="http://schemas.microsoft.com/office/drawing/2014/main" id="{4E0BC2FD-A78F-0610-EA65-BCFEB4A9141F}"/>
              </a:ext>
            </a:extLst>
          </p:cNvPr>
          <p:cNvSpPr>
            <a:spLocks noGrp="1"/>
          </p:cNvSpPr>
          <p:nvPr>
            <p:ph type="sldNum" sz="quarter" idx="5"/>
          </p:nvPr>
        </p:nvSpPr>
        <p:spPr/>
        <p:txBody>
          <a:bodyPr/>
          <a:lstStyle/>
          <a:p>
            <a:fld id="{9D8A6C7F-B22D-1348-8EB0-CAC386427BAE}" type="slidenum">
              <a:rPr lang="en-US" smtClean="0"/>
              <a:t>101</a:t>
            </a:fld>
            <a:endParaRPr lang="en-US"/>
          </a:p>
        </p:txBody>
      </p:sp>
    </p:spTree>
    <p:extLst>
      <p:ext uri="{BB962C8B-B14F-4D97-AF65-F5344CB8AC3E}">
        <p14:creationId xmlns:p14="http://schemas.microsoft.com/office/powerpoint/2010/main" val="2866001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7863" y="473075"/>
            <a:ext cx="2862262" cy="1609725"/>
          </a:xfrm>
        </p:spPr>
      </p:sp>
      <p:sp>
        <p:nvSpPr>
          <p:cNvPr id="3" name="Notes Placeholder 2"/>
          <p:cNvSpPr>
            <a:spLocks noGrp="1"/>
          </p:cNvSpPr>
          <p:nvPr>
            <p:ph type="body" idx="1"/>
          </p:nvPr>
        </p:nvSpPr>
        <p:spPr>
          <a:xfrm>
            <a:off x="685374" y="2092578"/>
            <a:ext cx="5489089" cy="6592635"/>
          </a:xfrm>
        </p:spPr>
        <p:txBody>
          <a:bodyPr/>
          <a:lstStyle/>
          <a:p>
            <a:r>
              <a:rPr lang="en-US" b="1" dirty="0"/>
              <a:t>~ 5 minutes</a:t>
            </a:r>
          </a:p>
          <a:p>
            <a:endParaRPr lang="en-US" dirty="0"/>
          </a:p>
          <a:p>
            <a:r>
              <a:rPr lang="en-US" i="1" dirty="0"/>
              <a:t>Ask participants why the holidays are so tough.</a:t>
            </a:r>
          </a:p>
          <a:p>
            <a:endParaRPr lang="en-US" i="1" dirty="0"/>
          </a:p>
          <a:p>
            <a:r>
              <a:rPr lang="en-CA" b="1" u="sng" kern="100" dirty="0">
                <a:effectLst/>
                <a:ea typeface="Aptos" panose="020B0004020202020204" pitchFamily="34" charset="0"/>
              </a:rPr>
              <a:t>Why holidays are so difficult</a:t>
            </a:r>
          </a:p>
          <a:p>
            <a:r>
              <a:rPr lang="en-CA" kern="100" dirty="0">
                <a:effectLst/>
                <a:ea typeface="Aptos" panose="020B0004020202020204" pitchFamily="34" charset="0"/>
              </a:rPr>
              <a:t>In Dr. Seuss’s book entitled </a:t>
            </a:r>
            <a:r>
              <a:rPr lang="en-CA" i="1" kern="100" dirty="0">
                <a:effectLst/>
                <a:ea typeface="Aptos" panose="020B0004020202020204" pitchFamily="34" charset="0"/>
              </a:rPr>
              <a:t>How the Grinch Stole Christmas</a:t>
            </a:r>
            <a:r>
              <a:rPr lang="en-CA" kern="100" dirty="0">
                <a:effectLst/>
                <a:ea typeface="Aptos" panose="020B0004020202020204" pitchFamily="34" charset="0"/>
              </a:rPr>
              <a:t>, the Grinch learned that the holidays don’t really come from a store—they come from the heart and soul. And that is why when a loved one dies</a:t>
            </a:r>
            <a:r>
              <a:rPr lang="en-CA" kern="100" dirty="0">
                <a:ea typeface="Aptos" panose="020B0004020202020204" pitchFamily="34" charset="0"/>
              </a:rPr>
              <a:t> </a:t>
            </a:r>
            <a:r>
              <a:rPr lang="en-CA" kern="100" dirty="0">
                <a:effectLst/>
                <a:ea typeface="Aptos" panose="020B0004020202020204" pitchFamily="34" charset="0"/>
              </a:rPr>
              <a:t>the holidays are so tough—the heart and soul </a:t>
            </a:r>
            <a:r>
              <a:rPr lang="en-CA" kern="100" dirty="0">
                <a:ea typeface="Aptos" panose="020B0004020202020204" pitchFamily="34" charset="0"/>
              </a:rPr>
              <a:t>are</a:t>
            </a:r>
            <a:r>
              <a:rPr lang="en-CA" kern="100" dirty="0">
                <a:effectLst/>
                <a:ea typeface="Aptos" panose="020B0004020202020204" pitchFamily="34" charset="0"/>
              </a:rPr>
              <a:t> gone.</a:t>
            </a:r>
            <a:endParaRPr lang="en-US" dirty="0"/>
          </a:p>
          <a:p>
            <a:endParaRPr lang="en-US" dirty="0"/>
          </a:p>
          <a:p>
            <a:r>
              <a:rPr lang="en-CA" kern="100" dirty="0">
                <a:effectLst/>
                <a:ea typeface="Aptos" panose="020B0004020202020204" pitchFamily="34" charset="0"/>
              </a:rPr>
              <a:t>Nicholas Wolterstorff</a:t>
            </a:r>
            <a:r>
              <a:rPr lang="en-CA" kern="100" dirty="0">
                <a:ea typeface="Aptos" panose="020B0004020202020204" pitchFamily="34" charset="0"/>
              </a:rPr>
              <a:t> </a:t>
            </a:r>
            <a:r>
              <a:rPr lang="en-CA" kern="100" dirty="0">
                <a:effectLst/>
                <a:ea typeface="Aptos" panose="020B0004020202020204" pitchFamily="34" charset="0"/>
              </a:rPr>
              <a:t>expresses it this way: “When we’re all together, we’re not all together.”</a:t>
            </a:r>
            <a:r>
              <a:rPr lang="en-CA" kern="100" baseline="30000" dirty="0">
                <a:effectLst/>
                <a:ea typeface="Aptos" panose="020B0004020202020204" pitchFamily="34" charset="0"/>
              </a:rPr>
              <a:t>40</a:t>
            </a:r>
            <a:endParaRPr lang="en-US" dirty="0"/>
          </a:p>
          <a:p>
            <a:endParaRPr lang="en-US" dirty="0"/>
          </a:p>
          <a:p>
            <a:r>
              <a:rPr lang="en-US" dirty="0"/>
              <a:t>Each holiday tradition has special music or special wishes for happiness, but these greetings––such as </a:t>
            </a:r>
            <a:r>
              <a:rPr lang="en-US" i="1" dirty="0"/>
              <a:t>Merry Christmas</a:t>
            </a:r>
            <a:r>
              <a:rPr lang="en-US" dirty="0"/>
              <a:t> or </a:t>
            </a:r>
            <a:r>
              <a:rPr lang="en-US" i="1" dirty="0"/>
              <a:t>Happy New Year––</a:t>
            </a:r>
            <a:r>
              <a:rPr lang="en-US" dirty="0"/>
              <a:t>make us wince. In other years, we would have responded </a:t>
            </a:r>
            <a:r>
              <a:rPr lang="en-US" i="1" dirty="0"/>
              <a:t>And a merry Christmas and happy new year to you, too! </a:t>
            </a:r>
            <a:r>
              <a:rPr lang="en-US" dirty="0"/>
              <a:t>But not this year. This year we may want to scream, to shut down the frivolity, the songs, the laughter, to yell at the world—</a:t>
            </a:r>
            <a:r>
              <a:rPr lang="en-US" i="1" dirty="0"/>
              <a:t>Don’t you know my loved one died? The world has no right to be happy!</a:t>
            </a:r>
            <a:endParaRPr lang="en-US" dirty="0"/>
          </a:p>
          <a:p>
            <a:endParaRPr lang="en-US" i="1" dirty="0"/>
          </a:p>
          <a:p>
            <a:r>
              <a:rPr lang="en-US" dirty="0"/>
              <a:t>A popular Christmas </a:t>
            </a:r>
            <a:r>
              <a:rPr lang="en-US" b="0" u="none" strike="noStrike" dirty="0">
                <a:effectLst/>
              </a:rPr>
              <a:t>carol tells </a:t>
            </a:r>
            <a:r>
              <a:rPr lang="en-US" dirty="0"/>
              <a:t>us</a:t>
            </a:r>
          </a:p>
          <a:p>
            <a:endParaRPr lang="en-US" dirty="0"/>
          </a:p>
          <a:p>
            <a:pPr algn="ctr"/>
            <a:r>
              <a:rPr lang="en-US" i="1" dirty="0"/>
              <a:t>It’s the most wonderful time of the year,</a:t>
            </a:r>
          </a:p>
          <a:p>
            <a:pPr algn="ctr"/>
            <a:r>
              <a:rPr lang="en-US" i="1" dirty="0"/>
              <a:t>with everyone telling us to be of good cheer, and </a:t>
            </a:r>
          </a:p>
          <a:p>
            <a:pPr algn="ctr"/>
            <a:r>
              <a:rPr lang="en-US" i="1" dirty="0"/>
              <a:t>it’s the hap-happiest time of the year, and</a:t>
            </a:r>
          </a:p>
          <a:p>
            <a:pPr algn="ctr"/>
            <a:r>
              <a:rPr lang="en-US" i="1" dirty="0"/>
              <a:t>hearts will be glowing when loved ones are near;</a:t>
            </a:r>
          </a:p>
          <a:p>
            <a:pPr algn="ctr"/>
            <a:r>
              <a:rPr lang="en-US" i="1" dirty="0"/>
              <a:t>it’s the most wonderful time of the year</a:t>
            </a:r>
            <a:r>
              <a:rPr lang="en-US" dirty="0"/>
              <a:t>.</a:t>
            </a:r>
            <a:r>
              <a:rPr lang="en-US" baseline="30000" dirty="0"/>
              <a:t>41</a:t>
            </a:r>
            <a:r>
              <a:rPr lang="en-US" dirty="0"/>
              <a:t> </a:t>
            </a:r>
          </a:p>
          <a:p>
            <a:pPr algn="ctr"/>
            <a:endParaRPr lang="en-CA" b="0" u="none" strike="noStrike" dirty="0">
              <a:effectLst/>
            </a:endParaRPr>
          </a:p>
          <a:p>
            <a:endParaRPr lang="en-US" sz="800" dirty="0"/>
          </a:p>
          <a:p>
            <a:endParaRPr lang="en-CA" kern="100" dirty="0">
              <a:ea typeface="Aptos" panose="020B0004020202020204" pitchFamily="34" charset="0"/>
            </a:endParaRPr>
          </a:p>
          <a:p>
            <a:endParaRPr lang="en-CA" kern="100" dirty="0">
              <a:ea typeface="Aptos" panose="020B0004020202020204" pitchFamily="34" charset="0"/>
            </a:endParaRPr>
          </a:p>
          <a:p>
            <a:endParaRPr lang="en-CA" kern="100" dirty="0">
              <a:ea typeface="Aptos" panose="020B0004020202020204" pitchFamily="34" charset="0"/>
            </a:endParaRPr>
          </a:p>
          <a:p>
            <a:endParaRPr lang="en-CA" kern="100" dirty="0">
              <a:ea typeface="Aptos" panose="020B0004020202020204" pitchFamily="34" charset="0"/>
            </a:endParaRPr>
          </a:p>
          <a:p>
            <a:endParaRPr lang="en-CA" kern="100" dirty="0">
              <a:ea typeface="Aptos" panose="020B0004020202020204" pitchFamily="34" charset="0"/>
            </a:endParaRPr>
          </a:p>
          <a:p>
            <a:pPr indent="141288"/>
            <a:r>
              <a:rPr lang="en-CA" sz="1100" kern="100" baseline="30000" dirty="0">
                <a:ea typeface="Aptos" panose="020B0004020202020204" pitchFamily="34" charset="0"/>
              </a:rPr>
              <a:t>40 </a:t>
            </a:r>
            <a:r>
              <a:rPr lang="en-CA" sz="1100" kern="100" dirty="0">
                <a:ea typeface="Aptos" panose="020B0004020202020204" pitchFamily="34" charset="0"/>
              </a:rPr>
              <a:t>Nicholas Wolterstorff, </a:t>
            </a:r>
            <a:r>
              <a:rPr lang="en-CA" sz="1100" i="1" kern="100" dirty="0">
                <a:ea typeface="Aptos" panose="020B0004020202020204" pitchFamily="34" charset="0"/>
              </a:rPr>
              <a:t>Lament for a </a:t>
            </a:r>
            <a:r>
              <a:rPr lang="en-CA" sz="1100" kern="100" dirty="0">
                <a:ea typeface="Aptos" panose="020B0004020202020204" pitchFamily="34" charset="0"/>
              </a:rPr>
              <a:t>Son. (Grand Rapids: Wm B. Eerdmans, 1987, 14).</a:t>
            </a:r>
          </a:p>
          <a:p>
            <a:pPr indent="141288"/>
            <a:r>
              <a:rPr lang="en-CA" sz="1100" kern="100" baseline="30000" dirty="0">
                <a:ea typeface="Aptos" panose="020B0004020202020204" pitchFamily="34" charset="0"/>
              </a:rPr>
              <a:t>41 </a:t>
            </a:r>
            <a:r>
              <a:rPr lang="en-CA" sz="1100" dirty="0"/>
              <a:t>Eddie Pola and George Wyle, “</a:t>
            </a:r>
            <a:r>
              <a:rPr lang="en-US" sz="1100" dirty="0"/>
              <a:t>It’s the Most Wonderful Time of the Year,”</a:t>
            </a:r>
            <a:r>
              <a:rPr lang="en-CA" sz="1100" dirty="0"/>
              <a:t>1963.</a:t>
            </a:r>
            <a:endParaRPr lang="en-US" sz="1100" dirty="0"/>
          </a:p>
          <a:p>
            <a:pPr indent="141288"/>
            <a:endParaRPr lang="en-CA" sz="1100" kern="100" baseline="30000" dirty="0">
              <a:ea typeface="Aptos" panose="020B0004020202020204" pitchFamily="34" charset="0"/>
            </a:endParaRPr>
          </a:p>
          <a:p>
            <a:endParaRPr lang="en-US" b="1" i="1" u="none" strike="noStrike" dirty="0">
              <a:effectLst/>
            </a:endParaRPr>
          </a:p>
          <a:p>
            <a:endParaRPr lang="en-US" b="1" i="1" dirty="0">
              <a:highlight>
                <a:srgbClr val="FFFF00"/>
              </a:highlight>
            </a:endParaRPr>
          </a:p>
          <a:p>
            <a:endParaRPr lang="en-US" b="1" i="1" u="none" strike="noStrike" dirty="0">
              <a:effectLst/>
              <a:highlight>
                <a:srgbClr val="FFFF00"/>
              </a:highlight>
            </a:endParaRPr>
          </a:p>
          <a:p>
            <a:endParaRPr lang="en-US" dirty="0"/>
          </a:p>
          <a:p>
            <a:endParaRPr lang="en-US" dirty="0"/>
          </a:p>
          <a:p>
            <a:endParaRPr lang="en-US" i="1" dirty="0"/>
          </a:p>
          <a:p>
            <a:endParaRPr lang="en-US" dirty="0"/>
          </a:p>
        </p:txBody>
      </p:sp>
      <p:sp>
        <p:nvSpPr>
          <p:cNvPr id="4" name="Slide Number Placeholder 3">
            <a:extLst>
              <a:ext uri="{FF2B5EF4-FFF2-40B4-BE49-F238E27FC236}">
                <a16:creationId xmlns:a16="http://schemas.microsoft.com/office/drawing/2014/main" id="{481AE011-5B54-6C42-BC67-C4E229C50510}"/>
              </a:ext>
            </a:extLst>
          </p:cNvPr>
          <p:cNvSpPr>
            <a:spLocks noGrp="1"/>
          </p:cNvSpPr>
          <p:nvPr>
            <p:ph type="sldNum" sz="quarter" idx="5"/>
          </p:nvPr>
        </p:nvSpPr>
        <p:spPr/>
        <p:txBody>
          <a:bodyPr/>
          <a:lstStyle/>
          <a:p>
            <a:fld id="{9D8A6C7F-B22D-1348-8EB0-CAC386427BAE}" type="slidenum">
              <a:rPr lang="en-US" smtClean="0"/>
              <a:t>102</a:t>
            </a:fld>
            <a:endParaRPr lang="en-US"/>
          </a:p>
        </p:txBody>
      </p:sp>
    </p:spTree>
    <p:extLst>
      <p:ext uri="{BB962C8B-B14F-4D97-AF65-F5344CB8AC3E}">
        <p14:creationId xmlns:p14="http://schemas.microsoft.com/office/powerpoint/2010/main" val="3925346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C588E-4949-A72E-7D6E-B4B90A3B4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E21D3C-C049-63AF-0A7D-244300F8B8A3}"/>
              </a:ext>
            </a:extLst>
          </p:cNvPr>
          <p:cNvSpPr>
            <a:spLocks noGrp="1" noRot="1" noChangeAspect="1"/>
          </p:cNvSpPr>
          <p:nvPr>
            <p:ph type="sldImg"/>
          </p:nvPr>
        </p:nvSpPr>
        <p:spPr>
          <a:xfrm>
            <a:off x="677863" y="473075"/>
            <a:ext cx="2862262" cy="1609725"/>
          </a:xfrm>
        </p:spPr>
      </p:sp>
      <p:sp>
        <p:nvSpPr>
          <p:cNvPr id="3" name="Notes Placeholder 2">
            <a:extLst>
              <a:ext uri="{FF2B5EF4-FFF2-40B4-BE49-F238E27FC236}">
                <a16:creationId xmlns:a16="http://schemas.microsoft.com/office/drawing/2014/main" id="{7899E5C6-1855-93AE-AA64-6DAACF1D46B3}"/>
              </a:ext>
            </a:extLst>
          </p:cNvPr>
          <p:cNvSpPr>
            <a:spLocks noGrp="1"/>
          </p:cNvSpPr>
          <p:nvPr>
            <p:ph type="body" idx="1"/>
          </p:nvPr>
        </p:nvSpPr>
        <p:spPr>
          <a:xfrm>
            <a:off x="685374" y="2092579"/>
            <a:ext cx="5489089" cy="6467528"/>
          </a:xfrm>
        </p:spPr>
        <p:txBody>
          <a:bodyPr/>
          <a:lstStyle/>
          <a:p>
            <a:r>
              <a:rPr lang="en-US" b="1" dirty="0"/>
              <a:t>~ 5 minutes</a:t>
            </a:r>
          </a:p>
          <a:p>
            <a:endParaRPr lang="en-US" sz="800" dirty="0"/>
          </a:p>
          <a:p>
            <a:r>
              <a:rPr lang="en-US" i="1" dirty="0"/>
              <a:t>Ask participants why the holidays are so tough.</a:t>
            </a:r>
          </a:p>
          <a:p>
            <a:endParaRPr lang="en-US" dirty="0"/>
          </a:p>
          <a:p>
            <a:pPr marR="0" lvl="0">
              <a:spcBef>
                <a:spcPts val="0"/>
              </a:spcBef>
              <a:spcAft>
                <a:spcPts val="0"/>
              </a:spcAft>
            </a:pPr>
            <a:r>
              <a:rPr lang="en-CA" kern="100" dirty="0">
                <a:effectLst/>
                <a:ea typeface="Aptos" panose="020B0004020202020204" pitchFamily="34" charset="0"/>
              </a:rPr>
              <a:t>The rigorous emotional and social agendas of the end of the year challenge [us], and the “holiday demands shove the griever into emotional overload.”</a:t>
            </a:r>
            <a:r>
              <a:rPr lang="en-CA" kern="100" baseline="30000" dirty="0">
                <a:ea typeface="Aptos" panose="020B0004020202020204" pitchFamily="34" charset="0"/>
              </a:rPr>
              <a:t>42</a:t>
            </a:r>
            <a:endParaRPr lang="en-CA" kern="100" dirty="0">
              <a:effectLst/>
              <a:ea typeface="Aptos" panose="020B0004020202020204" pitchFamily="34" charset="0"/>
            </a:endParaRPr>
          </a:p>
          <a:p>
            <a:pPr marR="0" lvl="0">
              <a:spcBef>
                <a:spcPts val="0"/>
              </a:spcBef>
              <a:spcAft>
                <a:spcPts val="0"/>
              </a:spcAft>
            </a:pPr>
            <a:endParaRPr lang="en-CA" kern="100" dirty="0">
              <a:effectLst/>
              <a:ea typeface="Aptos" panose="020B0004020202020204" pitchFamily="34" charset="0"/>
            </a:endParaRPr>
          </a:p>
          <a:p>
            <a:pPr marR="0" lvl="0">
              <a:spcBef>
                <a:spcPts val="0"/>
              </a:spcBef>
              <a:spcAft>
                <a:spcPts val="0"/>
              </a:spcAft>
            </a:pPr>
            <a:r>
              <a:rPr lang="en-CA" kern="100" dirty="0">
                <a:effectLst/>
                <a:ea typeface="Aptos" panose="020B0004020202020204" pitchFamily="34" charset="0"/>
              </a:rPr>
              <a:t>We can’t escape the sights and sounds, which seem to start earlier and earlier every year. We wonder how we are ever going to get through this. Well, the way through is to make a plan and a back-up plan, and to be flexible with your plans. Decide in advance on the who, what, where, when, and how much you will engage in an activity.</a:t>
            </a:r>
          </a:p>
          <a:p>
            <a:endParaRPr lang="en-US" dirty="0"/>
          </a:p>
          <a:p>
            <a:r>
              <a:rPr lang="en-US" b="1" i="1" u="none" strike="noStrike" dirty="0">
                <a:effectLst/>
              </a:rPr>
              <a:t>What do you find most difficult about the holidays?</a:t>
            </a:r>
          </a:p>
          <a:p>
            <a:endParaRPr lang="en-CA" kern="1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endParaRPr lang="en-CA" kern="100" baseline="30000" dirty="0">
              <a:ea typeface="Aptos" panose="020B0004020202020204" pitchFamily="34" charset="0"/>
            </a:endParaRPr>
          </a:p>
          <a:p>
            <a:pPr indent="141288"/>
            <a:r>
              <a:rPr lang="en-CA" sz="1100" kern="100" baseline="30000" dirty="0">
                <a:ea typeface="Aptos" panose="020B0004020202020204" pitchFamily="34" charset="0"/>
              </a:rPr>
              <a:t>42 </a:t>
            </a:r>
            <a:r>
              <a:rPr lang="en-CA" sz="1100" kern="100" dirty="0">
                <a:ea typeface="Aptos" panose="020B0004020202020204" pitchFamily="34" charset="0"/>
              </a:rPr>
              <a:t>Harold Ivan Smith, </a:t>
            </a:r>
            <a:r>
              <a:rPr lang="en-CA" sz="1100" i="1" kern="100" dirty="0">
                <a:ea typeface="Aptos" panose="020B0004020202020204" pitchFamily="34" charset="0"/>
              </a:rPr>
              <a:t>A </a:t>
            </a:r>
            <a:r>
              <a:rPr lang="en-CA" sz="1100" i="1" kern="100" dirty="0" err="1">
                <a:ea typeface="Aptos" panose="020B0004020202020204" pitchFamily="34" charset="0"/>
              </a:rPr>
              <a:t>Decembered</a:t>
            </a:r>
            <a:r>
              <a:rPr lang="en-CA" sz="1100" i="1" kern="100" dirty="0">
                <a:ea typeface="Aptos" panose="020B0004020202020204" pitchFamily="34" charset="0"/>
              </a:rPr>
              <a:t> Grief.</a:t>
            </a:r>
            <a:r>
              <a:rPr lang="en-CA" sz="1100" kern="100" dirty="0">
                <a:ea typeface="Aptos" panose="020B0004020202020204" pitchFamily="34" charset="0"/>
              </a:rPr>
              <a:t> (Kansas City: Beacon Hill Press, 2011), 21.</a:t>
            </a:r>
          </a:p>
          <a:p>
            <a:endParaRPr lang="en-US" b="1" i="1" u="none" strike="noStrike" dirty="0">
              <a:effectLst/>
            </a:endParaRPr>
          </a:p>
          <a:p>
            <a:endParaRPr lang="en-US" b="1" i="1" dirty="0">
              <a:highlight>
                <a:srgbClr val="FFFF00"/>
              </a:highlight>
            </a:endParaRPr>
          </a:p>
          <a:p>
            <a:endParaRPr lang="en-US" b="1" i="1" u="none" strike="noStrike" dirty="0">
              <a:effectLst/>
              <a:highlight>
                <a:srgbClr val="FFFF00"/>
              </a:highlight>
            </a:endParaRPr>
          </a:p>
          <a:p>
            <a:endParaRPr lang="en-US" dirty="0"/>
          </a:p>
          <a:p>
            <a:endParaRPr lang="en-US" dirty="0"/>
          </a:p>
          <a:p>
            <a:endParaRPr lang="en-US" i="1" dirty="0"/>
          </a:p>
          <a:p>
            <a:endParaRPr lang="en-US" dirty="0"/>
          </a:p>
        </p:txBody>
      </p:sp>
      <p:sp>
        <p:nvSpPr>
          <p:cNvPr id="4" name="Slide Number Placeholder 3">
            <a:extLst>
              <a:ext uri="{FF2B5EF4-FFF2-40B4-BE49-F238E27FC236}">
                <a16:creationId xmlns:a16="http://schemas.microsoft.com/office/drawing/2014/main" id="{03D8B26A-16E4-BD4D-22DA-D64B2677BAEC}"/>
              </a:ext>
            </a:extLst>
          </p:cNvPr>
          <p:cNvSpPr>
            <a:spLocks noGrp="1"/>
          </p:cNvSpPr>
          <p:nvPr>
            <p:ph type="sldNum" sz="quarter" idx="5"/>
          </p:nvPr>
        </p:nvSpPr>
        <p:spPr/>
        <p:txBody>
          <a:bodyPr/>
          <a:lstStyle/>
          <a:p>
            <a:fld id="{9D8A6C7F-B22D-1348-8EB0-CAC386427BAE}" type="slidenum">
              <a:rPr lang="en-US" smtClean="0"/>
              <a:t>103</a:t>
            </a:fld>
            <a:endParaRPr lang="en-US"/>
          </a:p>
        </p:txBody>
      </p:sp>
    </p:spTree>
    <p:extLst>
      <p:ext uri="{BB962C8B-B14F-4D97-AF65-F5344CB8AC3E}">
        <p14:creationId xmlns:p14="http://schemas.microsoft.com/office/powerpoint/2010/main" val="989368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393700"/>
            <a:ext cx="2860675" cy="1609725"/>
          </a:xfrm>
        </p:spPr>
      </p:sp>
      <p:sp>
        <p:nvSpPr>
          <p:cNvPr id="3" name="Notes Placeholder 2"/>
          <p:cNvSpPr>
            <a:spLocks noGrp="1"/>
          </p:cNvSpPr>
          <p:nvPr>
            <p:ph type="body" idx="1"/>
          </p:nvPr>
        </p:nvSpPr>
        <p:spPr/>
        <p:txBody>
          <a:bodyPr/>
          <a:lstStyle/>
          <a:p>
            <a:r>
              <a:rPr lang="en-US" b="1" dirty="0"/>
              <a:t>~ 3 minutes</a:t>
            </a:r>
          </a:p>
          <a:p>
            <a:endParaRPr lang="en-US" dirty="0"/>
          </a:p>
          <a:p>
            <a:r>
              <a:rPr lang="en-US" dirty="0"/>
              <a:t>It also is important to note that winter festivals and holidays come during the season of the year when for those of us living in the Northern Hemisphere days are shorter and nights are longer.</a:t>
            </a:r>
          </a:p>
          <a:p>
            <a:endParaRPr lang="en-US" dirty="0"/>
          </a:p>
          <a:p>
            <a:r>
              <a:rPr lang="en-CA" dirty="0"/>
              <a:t>“Seasonal Affective Disorder (SAD) is a depressive mood disorder brought on by lack of natural light during the winter months. Based on population forecasts, an estimated one million Canadians will suffer from SAD in 2025.</a:t>
            </a:r>
          </a:p>
          <a:p>
            <a:endParaRPr lang="en-CA" dirty="0"/>
          </a:p>
          <a:p>
            <a:r>
              <a:rPr lang="en-CA" dirty="0"/>
              <a:t>“If you are experiencing symptoms of SAD, you may have a particularly difficult time coping with holiday grief because the holidays ... coincide with the weeks of the least daylight [in North America]. Light therapy has been found to be an effective treatment for SAD sufferers.”</a:t>
            </a:r>
            <a:r>
              <a:rPr lang="en-CA" baseline="30000" dirty="0"/>
              <a:t>43</a:t>
            </a:r>
            <a:endParaRPr lang="en-CA" dirty="0"/>
          </a:p>
          <a:p>
            <a:r>
              <a:rPr lang="en-CA" dirty="0"/>
              <a:t> </a:t>
            </a:r>
          </a:p>
          <a:p>
            <a:endParaRPr lang="en-CA" dirty="0"/>
          </a:p>
          <a:p>
            <a:r>
              <a:rPr lang="en-CA" b="1" u="sng" dirty="0"/>
              <a:t>What helps</a:t>
            </a:r>
          </a:p>
          <a:p>
            <a:r>
              <a:rPr lang="en-CA" dirty="0"/>
              <a:t>Twenty-minutes outside in the sunshine or the use of a light therapy lamp are often very helpful. Intentionally </a:t>
            </a:r>
            <a:r>
              <a:rPr lang="en-US" dirty="0"/>
              <a:t>bring light into your home, open the curtains and blinds, leave lights on when you will be coming home in the dark, use lots of LED candles, turn on the Christmas lights while at home. </a:t>
            </a:r>
            <a:r>
              <a:rPr lang="en-CA" dirty="0"/>
              <a:t>A trained psychotherapist can be of invaluable help as well helping you create a light therapy routine.</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pPr indent="185738"/>
            <a:r>
              <a:rPr lang="en-CA" sz="1100" baseline="30000" dirty="0"/>
              <a:t>43 </a:t>
            </a:r>
            <a:r>
              <a:rPr lang="en-CA" sz="1100" dirty="0"/>
              <a:t>Canadian Psychological Association, “‘Psychology Works’ Fact Sheet: Seasonal Affective Disorder,” posted December 31, 2020.  </a:t>
            </a:r>
            <a:r>
              <a:rPr lang="en-CA" sz="1100" u="sng" dirty="0">
                <a:hlinkClick r:id="rId3">
                  <a:extLst>
                    <a:ext uri="{A12FA001-AC4F-418D-AE19-62706E023703}">
                      <ahyp:hlinkClr xmlns:ahyp="http://schemas.microsoft.com/office/drawing/2018/hyperlinkcolor" val="tx"/>
                    </a:ext>
                  </a:extLst>
                </a:hlinkClick>
              </a:rPr>
              <a:t>https://cpa.ca/psychology-works-fact-sheet-seasonal-affective-disorder-depression-with-seasonal-pattern/</a:t>
            </a:r>
            <a:r>
              <a:rPr lang="en-CA" sz="1100" dirty="0"/>
              <a:t>, accessed August 19, 2025.</a:t>
            </a:r>
          </a:p>
          <a:p>
            <a:pPr indent="185738"/>
            <a:endParaRPr lang="en-CA" dirty="0"/>
          </a:p>
          <a:p>
            <a:endParaRPr lang="en-CA" u="sng" dirty="0">
              <a:solidFill>
                <a:srgbClr val="0563C1"/>
              </a:solidFill>
              <a:hlinkClick r:id="rId3">
                <a:extLst>
                  <a:ext uri="{A12FA001-AC4F-418D-AE19-62706E023703}">
                    <ahyp:hlinkClr xmlns:ahyp="http://schemas.microsoft.com/office/drawing/2018/hyperlinkcolor" val="tx"/>
                  </a:ext>
                </a:extLst>
              </a:hlinkClick>
            </a:endParaRPr>
          </a:p>
          <a:p>
            <a:endParaRPr lang="en-CA" u="sng" dirty="0">
              <a:solidFill>
                <a:srgbClr val="0563C1"/>
              </a:solidFill>
              <a:hlinkClick r:id="rId3">
                <a:extLst>
                  <a:ext uri="{A12FA001-AC4F-418D-AE19-62706E023703}">
                    <ahyp:hlinkClr xmlns:ahyp="http://schemas.microsoft.com/office/drawing/2018/hyperlinkcolor" val="tx"/>
                  </a:ext>
                </a:extLst>
              </a:hlinkClick>
            </a:endParaRPr>
          </a:p>
          <a:p>
            <a:endParaRPr lang="en-CA" u="sng" dirty="0">
              <a:solidFill>
                <a:srgbClr val="0563C1"/>
              </a:solidFill>
              <a:hlinkClick r:id="rId3">
                <a:extLst>
                  <a:ext uri="{A12FA001-AC4F-418D-AE19-62706E023703}">
                    <ahyp:hlinkClr xmlns:ahyp="http://schemas.microsoft.com/office/drawing/2018/hyperlinkcolor" val="tx"/>
                  </a:ext>
                </a:extLst>
              </a:hlinkClick>
            </a:endParaRPr>
          </a:p>
          <a:p>
            <a:endParaRPr lang="en-CA" u="sng" dirty="0">
              <a:solidFill>
                <a:srgbClr val="0563C1"/>
              </a:solidFill>
              <a:hlinkClick r:id="rId3">
                <a:extLst>
                  <a:ext uri="{A12FA001-AC4F-418D-AE19-62706E023703}">
                    <ahyp:hlinkClr xmlns:ahyp="http://schemas.microsoft.com/office/drawing/2018/hyperlinkcolor" val="tx"/>
                  </a:ext>
                </a:extLst>
              </a:hlinkClick>
            </a:endParaRPr>
          </a:p>
          <a:p>
            <a:endParaRPr lang="en-CA" u="sng" dirty="0">
              <a:solidFill>
                <a:srgbClr val="0563C1"/>
              </a:solidFill>
              <a:hlinkClick r:id="rId3">
                <a:extLst>
                  <a:ext uri="{A12FA001-AC4F-418D-AE19-62706E023703}">
                    <ahyp:hlinkClr xmlns:ahyp="http://schemas.microsoft.com/office/drawing/2018/hyperlinkcolor" val="tx"/>
                  </a:ext>
                </a:extLst>
              </a:hlinkClick>
            </a:endParaRPr>
          </a:p>
          <a:p>
            <a:endParaRPr lang="en-CA" u="sng" dirty="0">
              <a:solidFill>
                <a:srgbClr val="0563C1"/>
              </a:solidFill>
              <a:hlinkClick r:id="rId3">
                <a:extLst>
                  <a:ext uri="{A12FA001-AC4F-418D-AE19-62706E023703}">
                    <ahyp:hlinkClr xmlns:ahyp="http://schemas.microsoft.com/office/drawing/2018/hyperlinkcolor" val="tx"/>
                  </a:ext>
                </a:extLst>
              </a:hlinkClick>
            </a:endParaRPr>
          </a:p>
          <a:p>
            <a:endParaRPr lang="en-CA" sz="1100" u="sng" dirty="0">
              <a:solidFill>
                <a:srgbClr val="0563C1"/>
              </a:solidFill>
              <a:hlinkClick r:id="rId3">
                <a:extLst>
                  <a:ext uri="{A12FA001-AC4F-418D-AE19-62706E023703}">
                    <ahyp:hlinkClr xmlns:ahyp="http://schemas.microsoft.com/office/drawing/2018/hyperlinkcolor" val="tx"/>
                  </a:ext>
                </a:extLst>
              </a:hlinkClick>
            </a:endParaRPr>
          </a:p>
          <a:p>
            <a:endParaRPr lang="en-US" dirty="0"/>
          </a:p>
        </p:txBody>
      </p:sp>
      <p:sp>
        <p:nvSpPr>
          <p:cNvPr id="4" name="Slide Number Placeholder 3"/>
          <p:cNvSpPr>
            <a:spLocks noGrp="1"/>
          </p:cNvSpPr>
          <p:nvPr>
            <p:ph type="sldNum" sz="quarter" idx="5"/>
          </p:nvPr>
        </p:nvSpPr>
        <p:spPr/>
        <p:txBody>
          <a:bodyPr/>
          <a:lstStyle/>
          <a:p>
            <a:fld id="{9D8A6C7F-B22D-1348-8EB0-CAC386427BAE}" type="slidenum">
              <a:rPr lang="en-US" smtClean="0"/>
              <a:t>104</a:t>
            </a:fld>
            <a:endParaRPr lang="en-US"/>
          </a:p>
        </p:txBody>
      </p:sp>
    </p:spTree>
    <p:extLst>
      <p:ext uri="{BB962C8B-B14F-4D97-AF65-F5344CB8AC3E}">
        <p14:creationId xmlns:p14="http://schemas.microsoft.com/office/powerpoint/2010/main" val="3154759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E6E53-514D-467D-30AC-333E5E02A6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044B3-F0C4-F1CE-3BCD-9600B3BA16A9}"/>
              </a:ext>
            </a:extLst>
          </p:cNvPr>
          <p:cNvSpPr>
            <a:spLocks noGrp="1" noRot="1" noChangeAspect="1"/>
          </p:cNvSpPr>
          <p:nvPr>
            <p:ph type="sldImg"/>
          </p:nvPr>
        </p:nvSpPr>
        <p:spPr>
          <a:xfrm>
            <a:off x="676275" y="469900"/>
            <a:ext cx="2860675" cy="1609725"/>
          </a:xfrm>
        </p:spPr>
      </p:sp>
      <p:sp>
        <p:nvSpPr>
          <p:cNvPr id="4" name="Notes Placeholder 3">
            <a:extLst>
              <a:ext uri="{FF2B5EF4-FFF2-40B4-BE49-F238E27FC236}">
                <a16:creationId xmlns:a16="http://schemas.microsoft.com/office/drawing/2014/main" id="{597E72DE-87B0-1EB5-F0B6-0EA11AD3A3F0}"/>
              </a:ext>
            </a:extLst>
          </p:cNvPr>
          <p:cNvSpPr>
            <a:spLocks noGrp="1"/>
          </p:cNvSpPr>
          <p:nvPr>
            <p:ph type="body" idx="1"/>
          </p:nvPr>
        </p:nvSpPr>
        <p:spPr>
          <a:xfrm>
            <a:off x="676275" y="2085023"/>
            <a:ext cx="5486400" cy="6524844"/>
          </a:xfrm>
        </p:spPr>
        <p:txBody>
          <a:bodyPr/>
          <a:lstStyle/>
          <a:p>
            <a:endParaRPr lang="en-US" dirty="0"/>
          </a:p>
          <a:p>
            <a:endParaRPr lang="en-US" dirty="0"/>
          </a:p>
          <a:p>
            <a:endParaRPr lang="en-US" dirty="0"/>
          </a:p>
        </p:txBody>
      </p:sp>
      <p:sp>
        <p:nvSpPr>
          <p:cNvPr id="5" name="TextBox 4">
            <a:extLst>
              <a:ext uri="{FF2B5EF4-FFF2-40B4-BE49-F238E27FC236}">
                <a16:creationId xmlns:a16="http://schemas.microsoft.com/office/drawing/2014/main" id="{BBF055AB-DC2B-5DE6-0181-E03C87BE760C}"/>
              </a:ext>
            </a:extLst>
          </p:cNvPr>
          <p:cNvSpPr txBox="1"/>
          <p:nvPr/>
        </p:nvSpPr>
        <p:spPr>
          <a:xfrm>
            <a:off x="676275" y="2194401"/>
            <a:ext cx="5486400"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 </a:t>
            </a:r>
          </a:p>
          <a:p>
            <a:endParaRPr lang="en-US" sz="1200" b="1"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A47E8BE1-1F1F-4328-5B68-741CF910346C}"/>
              </a:ext>
            </a:extLst>
          </p:cNvPr>
          <p:cNvSpPr>
            <a:spLocks noGrp="1"/>
          </p:cNvSpPr>
          <p:nvPr>
            <p:ph type="sldNum" sz="quarter" idx="5"/>
          </p:nvPr>
        </p:nvSpPr>
        <p:spPr/>
        <p:txBody>
          <a:bodyPr/>
          <a:lstStyle/>
          <a:p>
            <a:fld id="{9D8A6C7F-B22D-1348-8EB0-CAC386427BAE}" type="slidenum">
              <a:rPr lang="en-US" smtClean="0"/>
              <a:t>105</a:t>
            </a:fld>
            <a:endParaRPr lang="en-US"/>
          </a:p>
        </p:txBody>
      </p:sp>
      <p:sp>
        <p:nvSpPr>
          <p:cNvPr id="7" name="TextBox 6">
            <a:extLst>
              <a:ext uri="{FF2B5EF4-FFF2-40B4-BE49-F238E27FC236}">
                <a16:creationId xmlns:a16="http://schemas.microsoft.com/office/drawing/2014/main" id="{990E77BD-B128-CE9B-E1F7-30D536489125}"/>
              </a:ext>
            </a:extLst>
          </p:cNvPr>
          <p:cNvSpPr txBox="1"/>
          <p:nvPr/>
        </p:nvSpPr>
        <p:spPr>
          <a:xfrm>
            <a:off x="695325" y="2154971"/>
            <a:ext cx="5467350" cy="4708981"/>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 5 minutes</a:t>
            </a:r>
          </a:p>
          <a:p>
            <a:endParaRPr lang="en-US" sz="1200" b="1" dirty="0">
              <a:latin typeface="Times New Roman" panose="02020603050405020304" pitchFamily="18" charset="0"/>
              <a:cs typeface="Times New Roman" panose="02020603050405020304" pitchFamily="18" charset="0"/>
            </a:endParaRPr>
          </a:p>
          <a:p>
            <a:r>
              <a:rPr lang="en-US" sz="1200" b="1" u="sng" dirty="0">
                <a:latin typeface="Times New Roman" panose="02020603050405020304" pitchFamily="18" charset="0"/>
                <a:cs typeface="Times New Roman" panose="02020603050405020304" pitchFamily="18" charset="0"/>
              </a:rPr>
              <a:t>What helps</a:t>
            </a:r>
          </a:p>
          <a:p>
            <a:pPr marL="171450" marR="0" indent="-171450">
              <a:buFont typeface="Arial" panose="020B0604020202020204" pitchFamily="34" charset="0"/>
              <a:buChar char="•"/>
            </a:pPr>
            <a:r>
              <a:rPr lang="en-CA" sz="1200" i="1" kern="100" dirty="0">
                <a:effectLst/>
                <a:latin typeface="Times New Roman" panose="02020603050405020304" pitchFamily="18" charset="0"/>
                <a:ea typeface="Aptos" panose="020B0004020202020204" pitchFamily="34" charset="0"/>
                <a:cs typeface="Times New Roman" panose="02020603050405020304" pitchFamily="18" charset="0"/>
              </a:rPr>
              <a:t>Interaction with others:</a:t>
            </a:r>
            <a:r>
              <a:rPr lang="en-CA" sz="1200" kern="100" dirty="0">
                <a:effectLst/>
                <a:latin typeface="Times New Roman" panose="02020603050405020304" pitchFamily="18" charset="0"/>
                <a:ea typeface="Aptos" panose="020B0004020202020204" pitchFamily="34" charset="0"/>
                <a:cs typeface="Times New Roman" panose="02020603050405020304" pitchFamily="18" charset="0"/>
              </a:rPr>
              <a:t> Don’t ignore using your loved one’s name in conversations. Be cognizant of children and youth and their feelings and capacity for grief; tell funny stories, share pictures, special interests. Be gracious to people who wish you </a:t>
            </a:r>
            <a:r>
              <a:rPr lang="en-CA" sz="1200" i="1" kern="100" dirty="0">
                <a:effectLst/>
                <a:latin typeface="Times New Roman" panose="02020603050405020304" pitchFamily="18" charset="0"/>
                <a:ea typeface="Aptos" panose="020B0004020202020204" pitchFamily="34" charset="0"/>
                <a:cs typeface="Times New Roman" panose="02020603050405020304" pitchFamily="18" charset="0"/>
              </a:rPr>
              <a:t>Happy Easter</a:t>
            </a:r>
            <a:r>
              <a:rPr lang="en-CA" sz="1200" kern="100" dirty="0">
                <a:effectLst/>
                <a:latin typeface="Times New Roman" panose="02020603050405020304" pitchFamily="18" charset="0"/>
                <a:ea typeface="Aptos" panose="020B0004020202020204" pitchFamily="34" charset="0"/>
                <a:cs typeface="Times New Roman" panose="02020603050405020304" pitchFamily="18" charset="0"/>
              </a:rPr>
              <a:t> or </a:t>
            </a:r>
            <a:r>
              <a:rPr lang="en-CA" sz="1200" i="1" kern="100" dirty="0">
                <a:effectLst/>
                <a:latin typeface="Times New Roman" panose="02020603050405020304" pitchFamily="18" charset="0"/>
                <a:ea typeface="Aptos" panose="020B0004020202020204" pitchFamily="34" charset="0"/>
                <a:cs typeface="Times New Roman" panose="02020603050405020304" pitchFamily="18" charset="0"/>
              </a:rPr>
              <a:t>Merry Christmas</a:t>
            </a:r>
            <a:r>
              <a:rPr lang="en-CA" sz="1200" kern="100" dirty="0">
                <a:effectLst/>
                <a:latin typeface="Times New Roman" panose="02020603050405020304" pitchFamily="18" charset="0"/>
                <a:ea typeface="Aptos" panose="020B0004020202020204" pitchFamily="34" charset="0"/>
                <a:cs typeface="Times New Roman" panose="02020603050405020304" pitchFamily="18" charset="0"/>
              </a:rPr>
              <a:t>—they may not know that you are grieving, or are at a loss for words and blurt out the greeting without thinking.</a:t>
            </a:r>
          </a:p>
          <a:p>
            <a:pPr marR="0"/>
            <a:endParaRPr lang="en-CA"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171450" marR="0" indent="-171450">
              <a:buFont typeface="Arial" panose="020B0604020202020204" pitchFamily="34" charset="0"/>
              <a:buChar char="•"/>
            </a:pPr>
            <a:r>
              <a:rPr lang="en-CA" sz="1200" i="1" kern="100" dirty="0">
                <a:effectLst/>
                <a:latin typeface="Times New Roman" panose="02020603050405020304" pitchFamily="18" charset="0"/>
                <a:ea typeface="Aptos" panose="020B0004020202020204" pitchFamily="34" charset="0"/>
                <a:cs typeface="Times New Roman" panose="02020603050405020304" pitchFamily="18" charset="0"/>
              </a:rPr>
              <a:t>Gatherings on special days or holidays:</a:t>
            </a:r>
            <a:r>
              <a:rPr lang="en-CA" sz="1200" kern="100" dirty="0">
                <a:effectLst/>
                <a:latin typeface="Times New Roman" panose="02020603050405020304" pitchFamily="18" charset="0"/>
                <a:ea typeface="Aptos" panose="020B0004020202020204" pitchFamily="34" charset="0"/>
                <a:cs typeface="Times New Roman" panose="02020603050405020304" pitchFamily="18" charset="0"/>
              </a:rPr>
              <a:t> Think about how you want to observe these occasions and consider if you need to include others in planning. For Christmas, it is often helpful to make a list of all the things you normally would do—such as decorating indoors and outdoors, baking, entertaining, sending cards, buying gifts, etc. Then decide what you may want to eliminate, scale back, can do on your own, or need help with. Consider what old traditions to continue and what new ones to introduce.</a:t>
            </a:r>
          </a:p>
          <a:p>
            <a:pPr marR="0"/>
            <a:endParaRPr lang="en-CA"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171450" marR="0" indent="-171450">
              <a:buFont typeface="Arial" panose="020B0604020202020204" pitchFamily="34" charset="0"/>
              <a:buChar char="•"/>
            </a:pPr>
            <a:r>
              <a:rPr lang="en-CA" sz="1200" i="1" kern="100" dirty="0">
                <a:effectLst/>
                <a:latin typeface="Times New Roman" panose="02020603050405020304" pitchFamily="18" charset="0"/>
                <a:ea typeface="Aptos" panose="020B0004020202020204" pitchFamily="34" charset="0"/>
                <a:cs typeface="Times New Roman" panose="02020603050405020304" pitchFamily="18" charset="0"/>
              </a:rPr>
              <a:t>Gift giving: </a:t>
            </a:r>
            <a:r>
              <a:rPr lang="en-CA" sz="1200" kern="100" dirty="0">
                <a:effectLst/>
                <a:latin typeface="Times New Roman" panose="02020603050405020304" pitchFamily="18" charset="0"/>
                <a:ea typeface="Aptos" panose="020B0004020202020204" pitchFamily="34" charset="0"/>
                <a:cs typeface="Times New Roman" panose="02020603050405020304" pitchFamily="18" charset="0"/>
              </a:rPr>
              <a:t>Consider giving meaningful gifts—such as a framed picture of the recipient and your loved one, a letter about a special memory of the recipient with your loved one, a memory pillow, etc.</a:t>
            </a:r>
          </a:p>
          <a:p>
            <a:pPr marR="0"/>
            <a:endParaRPr lang="en-CA"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171450" marR="0" indent="-171450">
              <a:buFont typeface="Arial" panose="020B0604020202020204" pitchFamily="34" charset="0"/>
              <a:buChar char="•"/>
            </a:pPr>
            <a:r>
              <a:rPr lang="en-CA" sz="1200" i="1" kern="100" dirty="0">
                <a:effectLst/>
                <a:latin typeface="Times New Roman" panose="02020603050405020304" pitchFamily="18" charset="0"/>
                <a:ea typeface="Aptos" panose="020B0004020202020204" pitchFamily="34" charset="0"/>
                <a:cs typeface="Times New Roman" panose="02020603050405020304" pitchFamily="18" charset="0"/>
              </a:rPr>
              <a:t>Self-care: </a:t>
            </a:r>
            <a:r>
              <a:rPr lang="en-CA" sz="1200" kern="100" dirty="0">
                <a:effectLst/>
                <a:latin typeface="Times New Roman" panose="02020603050405020304" pitchFamily="18" charset="0"/>
                <a:ea typeface="Aptos" panose="020B0004020202020204" pitchFamily="34" charset="0"/>
                <a:cs typeface="Times New Roman" panose="02020603050405020304" pitchFamily="18" charset="0"/>
              </a:rPr>
              <a:t>Taking care of yourself is always important to your healing but especially so during holidays and around special days. Staying hydrated, eating healthy meals, exercising, resting, and connecting with others, nature, and your faith are vital.</a:t>
            </a:r>
          </a:p>
        </p:txBody>
      </p:sp>
    </p:spTree>
    <p:extLst>
      <p:ext uri="{BB962C8B-B14F-4D97-AF65-F5344CB8AC3E}">
        <p14:creationId xmlns:p14="http://schemas.microsoft.com/office/powerpoint/2010/main" val="202244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477838"/>
            <a:ext cx="2860675" cy="1609725"/>
          </a:xfrm>
        </p:spPr>
      </p:sp>
      <p:sp>
        <p:nvSpPr>
          <p:cNvPr id="3" name="Notes Placeholder 2"/>
          <p:cNvSpPr>
            <a:spLocks noGrp="1"/>
          </p:cNvSpPr>
          <p:nvPr>
            <p:ph type="body" idx="1"/>
          </p:nvPr>
        </p:nvSpPr>
        <p:spPr>
          <a:xfrm>
            <a:off x="693549" y="2103061"/>
            <a:ext cx="5486400" cy="6524844"/>
          </a:xfrm>
        </p:spPr>
        <p:txBody>
          <a:bodyPr/>
          <a:lstStyle/>
          <a:p>
            <a:pPr marL="0" lvl="0" indent="0" algn="l" rtl="0">
              <a:spcBef>
                <a:spcPts val="0"/>
              </a:spcBef>
              <a:spcAft>
                <a:spcPts val="0"/>
              </a:spcAft>
              <a:buNone/>
            </a:pPr>
            <a:r>
              <a:rPr lang="en-CA" b="1" dirty="0"/>
              <a:t>~ 20 minutes</a:t>
            </a:r>
          </a:p>
          <a:p>
            <a:endParaRPr lang="en-US" b="1" dirty="0"/>
          </a:p>
          <a:p>
            <a:r>
              <a:rPr lang="en-CA" sz="1200" b="1" u="sng" dirty="0">
                <a:latin typeface="Times New Roman" panose="02020603050405020304" pitchFamily="18" charset="0"/>
                <a:cs typeface="Times New Roman" panose="02020603050405020304" pitchFamily="18" charset="0"/>
              </a:rPr>
              <a:t>Begin meeting</a:t>
            </a:r>
          </a:p>
          <a:p>
            <a:r>
              <a:rPr lang="en-CA" sz="1200" i="1" dirty="0">
                <a:latin typeface="Times New Roman" panose="02020603050405020304" pitchFamily="18" charset="0"/>
                <a:cs typeface="Times New Roman" panose="02020603050405020304" pitchFamily="18" charset="0"/>
              </a:rPr>
              <a:t>Welcome everyone.</a:t>
            </a:r>
          </a:p>
          <a:p>
            <a:endParaRPr lang="en-CA" i="1" dirty="0"/>
          </a:p>
          <a:p>
            <a:r>
              <a:rPr lang="en-CA" sz="1200" i="1" dirty="0">
                <a:latin typeface="Times New Roman" panose="02020603050405020304" pitchFamily="18" charset="0"/>
                <a:cs typeface="Times New Roman" panose="02020603050405020304" pitchFamily="18" charset="0"/>
              </a:rPr>
              <a:t>Invite participants to get a tea/coffee now as the break will be later than usual.</a:t>
            </a:r>
          </a:p>
          <a:p>
            <a:endParaRPr lang="en-US" b="1" i="1" dirty="0"/>
          </a:p>
          <a:p>
            <a:r>
              <a:rPr lang="en-US" i="1" dirty="0"/>
              <a:t>Invite one person to share a picture, memento, or special memory.</a:t>
            </a:r>
          </a:p>
          <a:p>
            <a:endParaRPr lang="en-US" i="1" dirty="0"/>
          </a:p>
          <a:p>
            <a:r>
              <a:rPr lang="en-US" i="1" dirty="0"/>
              <a:t>Afterwards, remind participants that each week one person (or two, depending on group size) will be invited to share about their loved one, as they are comfortable.</a:t>
            </a:r>
          </a:p>
          <a:p>
            <a:endParaRPr lang="en-US" dirty="0"/>
          </a:p>
          <a:p>
            <a:r>
              <a:rPr lang="en-US" b="1" u="sng" dirty="0"/>
              <a:t>Pray</a:t>
            </a:r>
          </a:p>
          <a:p>
            <a:r>
              <a:rPr lang="en-US" i="1" dirty="0"/>
              <a:t>Jesus, thank you for bringing us together again this evening as we consider how to face the special days and holidays that once brought joy and laughter, the routines of life that once seemed ordinary. Be present to heal and comfort us this evening as we journey together. Amen.</a:t>
            </a:r>
          </a:p>
        </p:txBody>
      </p:sp>
      <p:sp>
        <p:nvSpPr>
          <p:cNvPr id="4" name="Slide Number Placeholder 3">
            <a:extLst>
              <a:ext uri="{FF2B5EF4-FFF2-40B4-BE49-F238E27FC236}">
                <a16:creationId xmlns:a16="http://schemas.microsoft.com/office/drawing/2014/main" id="{0E0A1FBC-DBE9-52AB-4675-8518B25984D1}"/>
              </a:ext>
            </a:extLst>
          </p:cNvPr>
          <p:cNvSpPr>
            <a:spLocks noGrp="1"/>
          </p:cNvSpPr>
          <p:nvPr>
            <p:ph type="sldNum" sz="quarter" idx="5"/>
          </p:nvPr>
        </p:nvSpPr>
        <p:spPr/>
        <p:txBody>
          <a:bodyPr/>
          <a:lstStyle/>
          <a:p>
            <a:fld id="{9D8A6C7F-B22D-1348-8EB0-CAC386427BAE}" type="slidenum">
              <a:rPr lang="en-US" smtClean="0"/>
              <a:t>88</a:t>
            </a:fld>
            <a:endParaRPr lang="en-US"/>
          </a:p>
        </p:txBody>
      </p:sp>
    </p:spTree>
    <p:extLst>
      <p:ext uri="{BB962C8B-B14F-4D97-AF65-F5344CB8AC3E}">
        <p14:creationId xmlns:p14="http://schemas.microsoft.com/office/powerpoint/2010/main" val="652723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465138"/>
            <a:ext cx="2860675" cy="1609725"/>
          </a:xfrm>
        </p:spPr>
      </p:sp>
      <p:sp>
        <p:nvSpPr>
          <p:cNvPr id="3" name="Notes Placeholder 2"/>
          <p:cNvSpPr>
            <a:spLocks noGrp="1"/>
          </p:cNvSpPr>
          <p:nvPr>
            <p:ph type="body" idx="1"/>
          </p:nvPr>
        </p:nvSpPr>
        <p:spPr>
          <a:xfrm>
            <a:off x="679450" y="2084387"/>
            <a:ext cx="5621338" cy="6475719"/>
          </a:xfrm>
        </p:spPr>
        <p:txBody>
          <a:bodyPr/>
          <a:lstStyle/>
          <a:p>
            <a:r>
              <a:rPr lang="en-US" b="1" dirty="0"/>
              <a:t>~ 10 minutes</a:t>
            </a:r>
            <a:r>
              <a:rPr lang="en-US" dirty="0"/>
              <a:t>, </a:t>
            </a:r>
            <a:r>
              <a:rPr lang="en-US" i="1" dirty="0"/>
              <a:t>with next page</a:t>
            </a:r>
            <a:endParaRPr lang="en-US" b="1" i="1" dirty="0"/>
          </a:p>
          <a:p>
            <a:endParaRPr lang="en-CA" kern="100" dirty="0">
              <a:ea typeface="Aptos" panose="020B0004020202020204" pitchFamily="34" charset="0"/>
            </a:endParaRPr>
          </a:p>
          <a:p>
            <a:r>
              <a:rPr lang="en-CA" kern="100" dirty="0">
                <a:ea typeface="Aptos" panose="020B0004020202020204" pitchFamily="34" charset="0"/>
              </a:rPr>
              <a:t>One father said this after the death of his son: </a:t>
            </a:r>
            <a:r>
              <a:rPr lang="en-CA" kern="100" dirty="0">
                <a:effectLst/>
                <a:ea typeface="Aptos" panose="020B0004020202020204" pitchFamily="34" charset="0"/>
              </a:rPr>
              <a:t>“I walked into a store. The ordinariness of what I saw repelled me: people putting onions into baskets, squeezing melons, hoisting gallons of milk, clerks ringing up sales. ‘How are you today?’ ‘Have a good day now.’ How could everybody be going about their ordinary business when these were no longer ordinary times?”</a:t>
            </a:r>
            <a:r>
              <a:rPr lang="en-CA" kern="100" baseline="30000" dirty="0">
                <a:ea typeface="Aptos" panose="020B0004020202020204" pitchFamily="34" charset="0"/>
              </a:rPr>
              <a:t>44</a:t>
            </a:r>
            <a:endParaRPr lang="en-CA" kern="100" dirty="0">
              <a:effectLst/>
              <a:ea typeface="Aptos" panose="020B0004020202020204" pitchFamily="34" charset="0"/>
            </a:endParaRPr>
          </a:p>
          <a:p>
            <a:endParaRPr lang="en-CA" kern="100" dirty="0">
              <a:effectLst/>
              <a:ea typeface="Aptos" panose="020B0004020202020204" pitchFamily="34" charset="0"/>
            </a:endParaRPr>
          </a:p>
          <a:p>
            <a:r>
              <a:rPr lang="en-CA" kern="100" dirty="0">
                <a:effectLst/>
                <a:ea typeface="Aptos" panose="020B0004020202020204" pitchFamily="34" charset="0"/>
              </a:rPr>
              <a:t>Have you ever felt this way? Inspite of our grief and our desire for the world to stop spinning, life goes on. Some how we need to figure out how to carry on with the ordinariness of life. </a:t>
            </a:r>
            <a:r>
              <a:rPr lang="en-US" kern="100" dirty="0">
                <a:effectLst/>
                <a:ea typeface="Aptos" panose="020B0004020202020204" pitchFamily="34" charset="0"/>
              </a:rPr>
              <a:t>Following are some suggestions that have helped others.</a:t>
            </a:r>
          </a:p>
          <a:p>
            <a:endParaRPr lang="en-US" kern="100" dirty="0">
              <a:effectLst/>
              <a:ea typeface="Aptos" panose="020B0004020202020204" pitchFamily="34" charset="0"/>
            </a:endParaRPr>
          </a:p>
          <a:p>
            <a:r>
              <a:rPr lang="en-US" b="1" u="sng" kern="100" dirty="0">
                <a:ea typeface="Aptos" panose="020B0004020202020204" pitchFamily="34" charset="0"/>
              </a:rPr>
              <a:t>What helps</a:t>
            </a:r>
          </a:p>
          <a:p>
            <a:pPr marL="171450" indent="-171450">
              <a:buFont typeface="Arial" panose="020B0604020202020204" pitchFamily="34" charset="0"/>
              <a:buChar char="•"/>
            </a:pPr>
            <a:r>
              <a:rPr lang="en-US" kern="100" dirty="0">
                <a:effectLst/>
                <a:ea typeface="Aptos" panose="020B0004020202020204" pitchFamily="34" charset="0"/>
              </a:rPr>
              <a:t>Set a goal or goals for each day. In the very early days of grief, these may be focused simply on self-care: get out of bed, brush your teeth, and eat or urgent financial and legal matters. Add at least one “feel good” activity per day (i.e., exercising or walking in nature).</a:t>
            </a:r>
          </a:p>
          <a:p>
            <a:endParaRPr lang="en-CA" kern="100" dirty="0">
              <a:ea typeface="Aptos" panose="020B0004020202020204" pitchFamily="34" charset="0"/>
            </a:endParaRPr>
          </a:p>
          <a:p>
            <a:pPr marL="173038" indent="-173038">
              <a:buFont typeface="Arial" panose="020B0604020202020204" pitchFamily="34" charset="0"/>
              <a:buChar char="•"/>
            </a:pPr>
            <a:r>
              <a:rPr lang="en-US" kern="100" dirty="0">
                <a:effectLst/>
                <a:ea typeface="Aptos" panose="020B0004020202020204" pitchFamily="34" charset="0"/>
              </a:rPr>
              <a:t>If you and your loved one texted or called at certain times during the day or certain days of the week, </a:t>
            </a:r>
            <a:r>
              <a:rPr lang="en-CA" kern="100" dirty="0">
                <a:effectLst/>
                <a:ea typeface="Aptos" panose="020B0004020202020204" pitchFamily="34" charset="0"/>
              </a:rPr>
              <a:t>reach out to others at these times, either by text, a call or visit. </a:t>
            </a:r>
            <a:r>
              <a:rPr lang="en-US" kern="100" dirty="0">
                <a:effectLst/>
                <a:ea typeface="Aptos" panose="020B0004020202020204" pitchFamily="34" charset="0"/>
              </a:rPr>
              <a:t>If you routinely visited your loved one in a retirement home, </a:t>
            </a:r>
            <a:r>
              <a:rPr lang="en-CA" kern="100" dirty="0">
                <a:effectLst/>
                <a:ea typeface="Aptos" panose="020B0004020202020204" pitchFamily="34" charset="0"/>
              </a:rPr>
              <a:t>consider</a:t>
            </a:r>
            <a:r>
              <a:rPr lang="en-US" kern="100" dirty="0">
                <a:effectLst/>
                <a:ea typeface="Aptos" panose="020B0004020202020204" pitchFamily="34" charset="0"/>
              </a:rPr>
              <a:t> visiting with friends of your loved one there. Meet up with friends, go for a ride, read during the time that you would normally make these visits. </a:t>
            </a:r>
          </a:p>
          <a:p>
            <a:endParaRPr lang="en-CA" kern="100" dirty="0">
              <a:ea typeface="Aptos" panose="020B0004020202020204" pitchFamily="34" charset="0"/>
            </a:endParaRPr>
          </a:p>
          <a:p>
            <a:pPr marL="173038" indent="-173038">
              <a:buFont typeface="Arial" panose="020B0604020202020204" pitchFamily="34" charset="0"/>
              <a:buChar char="•"/>
            </a:pPr>
            <a:r>
              <a:rPr lang="en-US" kern="100" dirty="0">
                <a:effectLst/>
                <a:ea typeface="Aptos" panose="020B0004020202020204" pitchFamily="34" charset="0"/>
              </a:rPr>
              <a:t>If Friday night was your together time at the end of a busy week, get together with friends to watch a TV program or movie, or explore new areas, go bowling, play mini golf, etc. Plan to do something; don’t sit and mope.</a:t>
            </a:r>
          </a:p>
          <a:p>
            <a:endParaRPr lang="en-US" kern="100" dirty="0">
              <a:effectLst/>
              <a:ea typeface="Aptos" panose="020B0004020202020204" pitchFamily="34" charset="0"/>
            </a:endParaRPr>
          </a:p>
          <a:p>
            <a:pPr marL="173038" indent="-173038">
              <a:buFont typeface="Arial" panose="020B0604020202020204" pitchFamily="34" charset="0"/>
              <a:buChar char="•"/>
            </a:pPr>
            <a:r>
              <a:rPr lang="en-US" kern="100" dirty="0">
                <a:effectLst/>
                <a:ea typeface="Aptos" panose="020B0004020202020204" pitchFamily="34" charset="0"/>
              </a:rPr>
              <a:t>Perhaps Saturday night was family dinner night—what do you do now if one member is missing or your “co-host” is gone? Can you still host the dinner? Maybe now you order in food rather than cooking. Can someone else host the meal? </a:t>
            </a:r>
            <a:r>
              <a:rPr lang="en-CA" kern="100" dirty="0">
                <a:effectLst/>
                <a:ea typeface="Aptos" panose="020B0004020202020204" pitchFamily="34" charset="0"/>
              </a:rPr>
              <a:t>Can you start a new tradition of a potluck dinner? </a:t>
            </a:r>
            <a:r>
              <a:rPr lang="en-US" kern="100" dirty="0">
                <a:effectLst/>
                <a:ea typeface="Aptos" panose="020B0004020202020204" pitchFamily="34" charset="0"/>
              </a:rPr>
              <a:t>Think about board games or activities to do together—perhaps what you did before or new things.</a:t>
            </a:r>
          </a:p>
          <a:p>
            <a:endParaRPr lang="en-US" sz="1100" kern="100" dirty="0">
              <a:effectLst/>
              <a:ea typeface="Aptos" panose="020B0004020202020204" pitchFamily="34" charset="0"/>
            </a:endParaRPr>
          </a:p>
          <a:p>
            <a:pPr indent="187325"/>
            <a:r>
              <a:rPr lang="en-US" sz="1100" kern="100" baseline="30000" dirty="0">
                <a:ea typeface="Aptos" panose="020B0004020202020204" pitchFamily="34" charset="0"/>
              </a:rPr>
              <a:t>44 </a:t>
            </a:r>
            <a:r>
              <a:rPr lang="en-CA" sz="1100" kern="100" dirty="0">
                <a:ea typeface="Aptos" panose="020B0004020202020204" pitchFamily="34" charset="0"/>
              </a:rPr>
              <a:t>Nicholas Wolterstorff, </a:t>
            </a:r>
            <a:r>
              <a:rPr lang="en-CA" sz="1100" i="1" kern="100" dirty="0">
                <a:ea typeface="Aptos" panose="020B0004020202020204" pitchFamily="34" charset="0"/>
              </a:rPr>
              <a:t>Lament for a Son</a:t>
            </a:r>
            <a:r>
              <a:rPr lang="en-CA" sz="1100" kern="100" dirty="0">
                <a:ea typeface="Aptos" panose="020B0004020202020204" pitchFamily="34" charset="0"/>
              </a:rPr>
              <a:t>. (Grand Rapids: Wm B. Eerdmans, 1987), 52.</a:t>
            </a:r>
            <a:endParaRPr lang="en-CA" sz="1100" kern="100" baseline="30000" dirty="0">
              <a:effectLst/>
              <a:ea typeface="Aptos" panose="020B0004020202020204" pitchFamily="34" charset="0"/>
            </a:endParaRPr>
          </a:p>
          <a:p>
            <a:pPr marL="0" marR="0" indent="457200">
              <a:lnSpc>
                <a:spcPct val="115000"/>
              </a:lnSpc>
            </a:pPr>
            <a:endParaRPr lang="en-CA" kern="100" dirty="0">
              <a:effectLst/>
              <a:ea typeface="Aptos" panose="020B0004020202020204" pitchFamily="34" charset="0"/>
            </a:endParaRPr>
          </a:p>
          <a:p>
            <a:pPr marL="179388" indent="-179388"/>
            <a:endParaRPr lang="en-US" dirty="0"/>
          </a:p>
        </p:txBody>
      </p:sp>
      <p:sp>
        <p:nvSpPr>
          <p:cNvPr id="4" name="Slide Number Placeholder 3">
            <a:extLst>
              <a:ext uri="{FF2B5EF4-FFF2-40B4-BE49-F238E27FC236}">
                <a16:creationId xmlns:a16="http://schemas.microsoft.com/office/drawing/2014/main" id="{5372DEEC-DD34-7E3B-3C3C-8841488401B9}"/>
              </a:ext>
            </a:extLst>
          </p:cNvPr>
          <p:cNvSpPr>
            <a:spLocks noGrp="1"/>
          </p:cNvSpPr>
          <p:nvPr>
            <p:ph type="sldNum" sz="quarter" idx="5"/>
          </p:nvPr>
        </p:nvSpPr>
        <p:spPr/>
        <p:txBody>
          <a:bodyPr/>
          <a:lstStyle/>
          <a:p>
            <a:fld id="{9D8A6C7F-B22D-1348-8EB0-CAC386427BAE}" type="slidenum">
              <a:rPr lang="en-US" smtClean="0"/>
              <a:t>106</a:t>
            </a:fld>
            <a:endParaRPr lang="en-US"/>
          </a:p>
        </p:txBody>
      </p:sp>
    </p:spTree>
    <p:extLst>
      <p:ext uri="{BB962C8B-B14F-4D97-AF65-F5344CB8AC3E}">
        <p14:creationId xmlns:p14="http://schemas.microsoft.com/office/powerpoint/2010/main" val="2938937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6C7D4-B981-04D9-3951-64376EAEC6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150489-276E-AB3C-1BA3-5D97114C4E5A}"/>
              </a:ext>
            </a:extLst>
          </p:cNvPr>
          <p:cNvSpPr>
            <a:spLocks noGrp="1" noRot="1" noChangeAspect="1"/>
          </p:cNvSpPr>
          <p:nvPr>
            <p:ph type="sldImg"/>
          </p:nvPr>
        </p:nvSpPr>
        <p:spPr>
          <a:xfrm>
            <a:off x="679450" y="465138"/>
            <a:ext cx="2860675" cy="1609725"/>
          </a:xfrm>
        </p:spPr>
      </p:sp>
      <p:sp>
        <p:nvSpPr>
          <p:cNvPr id="3" name="Notes Placeholder 2">
            <a:extLst>
              <a:ext uri="{FF2B5EF4-FFF2-40B4-BE49-F238E27FC236}">
                <a16:creationId xmlns:a16="http://schemas.microsoft.com/office/drawing/2014/main" id="{6512E1D0-47BF-47F3-3EFA-90C676545FE5}"/>
              </a:ext>
            </a:extLst>
          </p:cNvPr>
          <p:cNvSpPr>
            <a:spLocks noGrp="1"/>
          </p:cNvSpPr>
          <p:nvPr>
            <p:ph type="body" idx="1"/>
          </p:nvPr>
        </p:nvSpPr>
        <p:spPr>
          <a:xfrm>
            <a:off x="679450" y="2084387"/>
            <a:ext cx="5621338" cy="6745287"/>
          </a:xfrm>
        </p:spPr>
        <p:txBody>
          <a:bodyPr/>
          <a:lstStyle/>
          <a:p>
            <a:r>
              <a:rPr lang="en-US" b="1" dirty="0"/>
              <a:t>~ 10 minutes</a:t>
            </a:r>
            <a:r>
              <a:rPr lang="en-US" dirty="0"/>
              <a:t>, </a:t>
            </a:r>
            <a:r>
              <a:rPr lang="en-US" i="1" dirty="0"/>
              <a:t>with previous page</a:t>
            </a:r>
            <a:endParaRPr lang="en-US" b="1" i="1" dirty="0"/>
          </a:p>
          <a:p>
            <a:endParaRPr lang="en-CA" kern="100" dirty="0">
              <a:ea typeface="Aptos" panose="020B0004020202020204" pitchFamily="34" charset="0"/>
            </a:endParaRPr>
          </a:p>
          <a:p>
            <a:pPr marL="173038" indent="-173038">
              <a:buFont typeface="Arial" panose="020B0604020202020204" pitchFamily="34" charset="0"/>
              <a:buChar char="•"/>
            </a:pPr>
            <a:r>
              <a:rPr lang="en-US" dirty="0"/>
              <a:t>If you went to a cottage in the summer, what do you do now? Can you still go? Do you need to invite someone(s) to join you? If you need to give up this activity, what other special things can you do during that time? Consider staycations––exploring local attractions each day alone or with friends. If you were snowbirds, perhaps you can find a friend or friends to join you  or plan for local adventures, activities that you can do during the winter that are nearer home—perhaps a new hobby, etc. Whatever the activity, plan to continue it, change it, or find new activities.</a:t>
            </a:r>
          </a:p>
          <a:p>
            <a:endParaRPr lang="en-US" kern="100" dirty="0">
              <a:effectLst/>
              <a:ea typeface="Aptos" panose="020B0004020202020204" pitchFamily="34" charset="0"/>
            </a:endParaRPr>
          </a:p>
          <a:p>
            <a:pPr marL="173038" indent="-173038">
              <a:buFont typeface="Arial" panose="020B0604020202020204" pitchFamily="34" charset="0"/>
              <a:buChar char="•"/>
            </a:pPr>
            <a:r>
              <a:rPr lang="en-US" kern="100" dirty="0">
                <a:ea typeface="Aptos" panose="020B0004020202020204" pitchFamily="34" charset="0"/>
              </a:rPr>
              <a:t>And the list goes on.</a:t>
            </a:r>
          </a:p>
          <a:p>
            <a:endParaRPr lang="en-US" kern="100" dirty="0">
              <a:effectLst/>
              <a:ea typeface="Aptos" panose="020B0004020202020204" pitchFamily="34" charset="0"/>
            </a:endParaRPr>
          </a:p>
          <a:p>
            <a:pPr marL="0" marR="0" indent="457200">
              <a:lnSpc>
                <a:spcPct val="115000"/>
              </a:lnSpc>
            </a:pPr>
            <a:endParaRPr lang="en-CA" kern="100" dirty="0">
              <a:effectLst/>
              <a:ea typeface="Aptos" panose="020B0004020202020204" pitchFamily="34" charset="0"/>
            </a:endParaRPr>
          </a:p>
          <a:p>
            <a:pPr marL="179388" indent="-179388"/>
            <a:endParaRPr lang="en-US" dirty="0"/>
          </a:p>
        </p:txBody>
      </p:sp>
      <p:sp>
        <p:nvSpPr>
          <p:cNvPr id="4" name="Slide Number Placeholder 3">
            <a:extLst>
              <a:ext uri="{FF2B5EF4-FFF2-40B4-BE49-F238E27FC236}">
                <a16:creationId xmlns:a16="http://schemas.microsoft.com/office/drawing/2014/main" id="{7AEBB7B0-707B-90EB-8816-4D5F06AB82C7}"/>
              </a:ext>
            </a:extLst>
          </p:cNvPr>
          <p:cNvSpPr>
            <a:spLocks noGrp="1"/>
          </p:cNvSpPr>
          <p:nvPr>
            <p:ph type="sldNum" sz="quarter" idx="5"/>
          </p:nvPr>
        </p:nvSpPr>
        <p:spPr/>
        <p:txBody>
          <a:bodyPr/>
          <a:lstStyle/>
          <a:p>
            <a:fld id="{9D8A6C7F-B22D-1348-8EB0-CAC386427BAE}" type="slidenum">
              <a:rPr lang="en-US" smtClean="0"/>
              <a:t>107</a:t>
            </a:fld>
            <a:endParaRPr lang="en-US"/>
          </a:p>
        </p:txBody>
      </p:sp>
    </p:spTree>
    <p:extLst>
      <p:ext uri="{BB962C8B-B14F-4D97-AF65-F5344CB8AC3E}">
        <p14:creationId xmlns:p14="http://schemas.microsoft.com/office/powerpoint/2010/main" val="2184344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465138"/>
            <a:ext cx="2860675" cy="1609725"/>
          </a:xfrm>
        </p:spPr>
      </p:sp>
      <p:sp>
        <p:nvSpPr>
          <p:cNvPr id="3" name="Notes Placeholder 2"/>
          <p:cNvSpPr>
            <a:spLocks noGrp="1"/>
          </p:cNvSpPr>
          <p:nvPr>
            <p:ph type="body" idx="1"/>
          </p:nvPr>
        </p:nvSpPr>
        <p:spPr>
          <a:xfrm>
            <a:off x="679450" y="2084388"/>
            <a:ext cx="5499100" cy="6403342"/>
          </a:xfrm>
        </p:spPr>
        <p:txBody>
          <a:bodyPr/>
          <a:lstStyle/>
          <a:p>
            <a:endParaRPr lang="en-US" dirty="0"/>
          </a:p>
          <a:p>
            <a:pPr marL="179388" indent="-179388"/>
            <a:endParaRPr lang="en-US" dirty="0"/>
          </a:p>
        </p:txBody>
      </p:sp>
      <p:sp>
        <p:nvSpPr>
          <p:cNvPr id="4" name="TextBox 3">
            <a:extLst>
              <a:ext uri="{FF2B5EF4-FFF2-40B4-BE49-F238E27FC236}">
                <a16:creationId xmlns:a16="http://schemas.microsoft.com/office/drawing/2014/main" id="{A98F5BC1-19EF-CF2F-5127-AC8C5F929D3B}"/>
              </a:ext>
            </a:extLst>
          </p:cNvPr>
          <p:cNvSpPr txBox="1"/>
          <p:nvPr/>
        </p:nvSpPr>
        <p:spPr>
          <a:xfrm>
            <a:off x="679450" y="2084388"/>
            <a:ext cx="5499100" cy="5816977"/>
          </a:xfrm>
          <a:prstGeom prst="rect">
            <a:avLst/>
          </a:prstGeom>
          <a:noFill/>
        </p:spPr>
        <p:txBody>
          <a:bodyPr wrap="square" rtlCol="0">
            <a:spAutoFit/>
          </a:bodyPr>
          <a:lstStyle/>
          <a:p>
            <a:pPr marL="134938" indent="-85725"/>
            <a:r>
              <a:rPr lang="en-US" sz="1200" b="1" dirty="0">
                <a:latin typeface="Times New Roman" panose="02020603050405020304" pitchFamily="18" charset="0"/>
                <a:cs typeface="Times New Roman" panose="02020603050405020304" pitchFamily="18" charset="0"/>
              </a:rPr>
              <a:t>~ 3 minutes</a:t>
            </a:r>
          </a:p>
          <a:p>
            <a:pPr marL="134938" indent="-85725"/>
            <a:endParaRPr lang="en-US" sz="1200" b="1" dirty="0">
              <a:latin typeface="Times New Roman" panose="02020603050405020304" pitchFamily="18" charset="0"/>
              <a:cs typeface="Times New Roman" panose="02020603050405020304" pitchFamily="18" charset="0"/>
            </a:endParaRPr>
          </a:p>
          <a:p>
            <a:pPr marL="49213" lvl="1"/>
            <a:r>
              <a:rPr lang="en-US" sz="1200" b="1" u="sng" kern="100" dirty="0">
                <a:effectLst/>
                <a:latin typeface="Times New Roman" panose="02020603050405020304" pitchFamily="18" charset="0"/>
                <a:ea typeface="Aptos" panose="020B0004020202020204" pitchFamily="34" charset="0"/>
                <a:cs typeface="Times New Roman" panose="02020603050405020304" pitchFamily="18" charset="0"/>
              </a:rPr>
              <a:t>What helps</a:t>
            </a:r>
          </a:p>
          <a:p>
            <a:pPr marL="49213" lvl="1"/>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There are many causes of insomnia, but here are some non-medical ways to promote better sleep.</a:t>
            </a:r>
          </a:p>
          <a:p>
            <a:pPr marL="220663" lvl="1" indent="-171450">
              <a:buFont typeface="Arial" panose="020B0604020202020204" pitchFamily="34" charset="0"/>
              <a:buChar char="•"/>
            </a:pP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During the day, exercise and eating well contribute to how your body reacts at nighttime.</a:t>
            </a:r>
          </a:p>
          <a:p>
            <a:pPr marL="220663" lvl="1" indent="-171450">
              <a:buFont typeface="Arial" panose="020B0604020202020204" pitchFamily="34" charset="0"/>
              <a:buChar char="•"/>
            </a:pPr>
            <a:r>
              <a:rPr lang="en-US" sz="1200" kern="100" dirty="0">
                <a:latin typeface="Times New Roman" panose="02020603050405020304" pitchFamily="18" charset="0"/>
                <a:ea typeface="Aptos" panose="020B0004020202020204" pitchFamily="34" charset="0"/>
                <a:cs typeface="Times New Roman" panose="02020603050405020304" pitchFamily="18" charset="0"/>
              </a:rPr>
              <a:t>Bedtime snacks, c</a:t>
            </a: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affeine and alcohol negatively impact sleep.</a:t>
            </a:r>
          </a:p>
          <a:p>
            <a:pPr marL="220663" lvl="1" indent="-171450">
              <a:buFont typeface="Arial" panose="020B0604020202020204" pitchFamily="34" charset="0"/>
              <a:buChar char="•"/>
            </a:pP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Establish a calming evening routine.</a:t>
            </a:r>
          </a:p>
          <a:p>
            <a:pPr marL="49213" lvl="1"/>
            <a:endParaRPr lang="en-US" sz="1200" kern="100" dirty="0">
              <a:latin typeface="Times New Roman" panose="02020603050405020304" pitchFamily="18" charset="0"/>
              <a:ea typeface="Aptos" panose="020B0004020202020204" pitchFamily="34" charset="0"/>
              <a:cs typeface="Times New Roman" panose="02020603050405020304" pitchFamily="18" charset="0"/>
            </a:endParaRPr>
          </a:p>
          <a:p>
            <a:pPr marL="49213" lvl="1"/>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Things that help the mind and body to unwind include:</a:t>
            </a:r>
          </a:p>
          <a:p>
            <a:pPr marL="220663" lvl="1" indent="-171450">
              <a:buFont typeface="Arial" panose="020B0604020202020204" pitchFamily="34" charset="0"/>
              <a:buChar char="•"/>
            </a:pPr>
            <a:r>
              <a:rPr lang="en-US" sz="1200" kern="100" dirty="0">
                <a:latin typeface="Times New Roman" panose="02020603050405020304" pitchFamily="18" charset="0"/>
                <a:ea typeface="Aptos" panose="020B0004020202020204" pitchFamily="34" charset="0"/>
                <a:cs typeface="Times New Roman" panose="02020603050405020304" pitchFamily="18" charset="0"/>
              </a:rPr>
              <a:t>A</a:t>
            </a: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 soothing bath, gentle yoga, breathing exercises and breath prayers, relaxing music, dim lights, soothing scents and lotions such as lavender, and a cooler room temperature are helpful.</a:t>
            </a:r>
          </a:p>
          <a:p>
            <a:pPr marL="220663" lvl="1" indent="-171450">
              <a:buFont typeface="Arial" panose="020B0604020202020204" pitchFamily="34" charset="0"/>
              <a:buChar char="•"/>
            </a:pP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Sleep experts advise turning off e-devices one to two hours before bedtime since the blue light interferes with sleep.</a:t>
            </a:r>
          </a:p>
          <a:p>
            <a:pPr marL="220663" lvl="1" indent="-171450">
              <a:buFont typeface="Arial" panose="020B0604020202020204" pitchFamily="34" charset="0"/>
              <a:buChar char="•"/>
            </a:pP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Alternative distractions are reading a book, devotional, the Bible, or puzzle books.</a:t>
            </a:r>
          </a:p>
          <a:p>
            <a:pPr marL="220663" lvl="1" indent="-171450">
              <a:buFont typeface="Arial" panose="020B0604020202020204" pitchFamily="34" charset="0"/>
              <a:buChar char="•"/>
            </a:pP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Establish a nighttime routine. Turn off the lights at the same time each night; wake up the same time each day.</a:t>
            </a:r>
          </a:p>
          <a:p>
            <a:pPr marL="220663" lvl="1" indent="-171450">
              <a:buFont typeface="Arial" panose="020B0604020202020204" pitchFamily="34" charset="0"/>
              <a:buChar char="•"/>
            </a:pP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A recent CTV article noted cuddling a teddy bear or other stuffed animal helps some adults sleep better. Weighted blankets, microwave heat packs, hot water bottles, heating pads or electric blankets in colder seasons can be soothing and comforting.</a:t>
            </a:r>
          </a:p>
          <a:p>
            <a:pPr marL="220663" lvl="1" indent="-171450">
              <a:buFont typeface="Arial" panose="020B0604020202020204" pitchFamily="34" charset="0"/>
              <a:buChar char="•"/>
            </a:pPr>
            <a:r>
              <a:rPr lang="en-US" sz="1200" kern="100" dirty="0">
                <a:latin typeface="Times New Roman" panose="02020603050405020304" pitchFamily="18" charset="0"/>
                <a:ea typeface="Aptos" panose="020B0004020202020204" pitchFamily="34" charset="0"/>
                <a:cs typeface="Times New Roman" panose="02020603050405020304" pitchFamily="18" charset="0"/>
              </a:rPr>
              <a:t>Warm milk or herbal teas can be relaxing, soothing.</a:t>
            </a:r>
            <a:endParaRPr lang="en-US"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220663" lvl="1" indent="-171450">
              <a:buFont typeface="Arial" panose="020B0604020202020204" pitchFamily="34" charset="0"/>
              <a:buChar char="•"/>
            </a:pP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Visualization is a way to relax your mind when the lights are off or if you wake in the night—imagine walking through peaceful woods or along a sandy beach and listen to the soothing sound of leaves blowing in the wind or waves lapping along the shore. </a:t>
            </a:r>
          </a:p>
          <a:p>
            <a:pPr marL="220663" lvl="1" indent="-171450">
              <a:buFont typeface="Arial" panose="020B0604020202020204" pitchFamily="34" charset="0"/>
              <a:buChar char="•"/>
            </a:pPr>
            <a:r>
              <a:rPr lang="en-US" sz="1200" kern="100" dirty="0">
                <a:latin typeface="Times New Roman" panose="02020603050405020304" pitchFamily="18" charset="0"/>
                <a:ea typeface="Aptos" panose="020B0004020202020204" pitchFamily="34" charset="0"/>
                <a:cs typeface="Times New Roman" panose="02020603050405020304" pitchFamily="18" charset="0"/>
              </a:rPr>
              <a:t>Instead of worrying or counting sheep, begin counting your blessings or pray (i.e. The Lord’s Prayer) or reciting favorite Psalms (i.e., The Twenty-Third Psalm).</a:t>
            </a:r>
            <a:endParaRPr lang="en-CA"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49213" lvl="1"/>
            <a:endParaRPr lang="en-US" sz="12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636C7119-2C1D-CE7B-B70D-B3696F6B1FEF}"/>
              </a:ext>
            </a:extLst>
          </p:cNvPr>
          <p:cNvSpPr>
            <a:spLocks noGrp="1"/>
          </p:cNvSpPr>
          <p:nvPr>
            <p:ph type="sldNum" sz="quarter" idx="5"/>
          </p:nvPr>
        </p:nvSpPr>
        <p:spPr/>
        <p:txBody>
          <a:bodyPr/>
          <a:lstStyle/>
          <a:p>
            <a:fld id="{9D8A6C7F-B22D-1348-8EB0-CAC386427BAE}" type="slidenum">
              <a:rPr lang="en-US" smtClean="0"/>
              <a:t>108</a:t>
            </a:fld>
            <a:endParaRPr lang="en-US"/>
          </a:p>
        </p:txBody>
      </p:sp>
    </p:spTree>
    <p:extLst>
      <p:ext uri="{BB962C8B-B14F-4D97-AF65-F5344CB8AC3E}">
        <p14:creationId xmlns:p14="http://schemas.microsoft.com/office/powerpoint/2010/main" val="2308692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1038" y="466725"/>
            <a:ext cx="2860675" cy="1609725"/>
          </a:xfrm>
        </p:spPr>
      </p:sp>
      <p:sp>
        <p:nvSpPr>
          <p:cNvPr id="3" name="TextBox 2">
            <a:extLst>
              <a:ext uri="{FF2B5EF4-FFF2-40B4-BE49-F238E27FC236}">
                <a16:creationId xmlns:a16="http://schemas.microsoft.com/office/drawing/2014/main" id="{B4DCC8EA-702B-0724-7D1B-95E61F3E73C4}"/>
              </a:ext>
            </a:extLst>
          </p:cNvPr>
          <p:cNvSpPr txBox="1"/>
          <p:nvPr/>
        </p:nvSpPr>
        <p:spPr>
          <a:xfrm>
            <a:off x="681037" y="2084524"/>
            <a:ext cx="5456292" cy="1384995"/>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 3 minutes</a:t>
            </a:r>
          </a:p>
          <a:p>
            <a:endParaRPr lang="en-US" sz="1200" b="1" dirty="0">
              <a:latin typeface="Times New Roman" panose="02020603050405020304" pitchFamily="18" charset="0"/>
              <a:cs typeface="Times New Roman" panose="02020603050405020304" pitchFamily="18" charset="0"/>
            </a:endParaRPr>
          </a:p>
          <a:p>
            <a:pPr marL="0"/>
            <a:r>
              <a:rPr lang="en-US" sz="1200" dirty="0">
                <a:latin typeface="Times New Roman" panose="02020603050405020304" pitchFamily="18" charset="0"/>
                <a:cs typeface="Times New Roman" panose="02020603050405020304" pitchFamily="18" charset="0"/>
              </a:rPr>
              <a:t>What stands out for you from tonight’s presentation?</a:t>
            </a:r>
          </a:p>
          <a:p>
            <a:pPr marL="0"/>
            <a:endParaRPr lang="en-US" sz="1200" dirty="0">
              <a:latin typeface="Times New Roman" panose="02020603050405020304" pitchFamily="18" charset="0"/>
              <a:cs typeface="Times New Roman" panose="02020603050405020304" pitchFamily="18" charset="0"/>
            </a:endParaRPr>
          </a:p>
          <a:p>
            <a:pPr marL="0"/>
            <a:r>
              <a:rPr lang="en-US" sz="1000" dirty="0">
                <a:latin typeface="Times New Roman" panose="02020603050405020304" pitchFamily="18" charset="0"/>
                <a:cs typeface="Times New Roman" panose="02020603050405020304" pitchFamily="18" charset="0"/>
              </a:rPr>
              <a:t>W</a:t>
            </a:r>
            <a:r>
              <a:rPr lang="en-US" sz="1200" dirty="0">
                <a:latin typeface="Times New Roman" panose="02020603050405020304" pitchFamily="18" charset="0"/>
                <a:cs typeface="Times New Roman" panose="02020603050405020304" pitchFamily="18" charset="0"/>
              </a:rPr>
              <a:t>hat questions does tonight’s session raise for you?</a:t>
            </a:r>
          </a:p>
          <a:p>
            <a:endParaRPr lang="en-US" sz="1200" b="1"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Encourage participants to refer to these notes as special days and holidays approach.</a:t>
            </a:r>
          </a:p>
        </p:txBody>
      </p:sp>
      <p:sp>
        <p:nvSpPr>
          <p:cNvPr id="4" name="Slide Number Placeholder 3">
            <a:extLst>
              <a:ext uri="{FF2B5EF4-FFF2-40B4-BE49-F238E27FC236}">
                <a16:creationId xmlns:a16="http://schemas.microsoft.com/office/drawing/2014/main" id="{4F41FB86-3C13-5015-9D9E-0E3398B57DE4}"/>
              </a:ext>
            </a:extLst>
          </p:cNvPr>
          <p:cNvSpPr>
            <a:spLocks noGrp="1"/>
          </p:cNvSpPr>
          <p:nvPr>
            <p:ph type="sldNum" sz="quarter" idx="5"/>
          </p:nvPr>
        </p:nvSpPr>
        <p:spPr/>
        <p:txBody>
          <a:bodyPr/>
          <a:lstStyle/>
          <a:p>
            <a:fld id="{9D8A6C7F-B22D-1348-8EB0-CAC386427BAE}" type="slidenum">
              <a:rPr lang="en-US" smtClean="0"/>
              <a:t>109</a:t>
            </a:fld>
            <a:endParaRPr lang="en-US"/>
          </a:p>
        </p:txBody>
      </p:sp>
    </p:spTree>
    <p:extLst>
      <p:ext uri="{BB962C8B-B14F-4D97-AF65-F5344CB8AC3E}">
        <p14:creationId xmlns:p14="http://schemas.microsoft.com/office/powerpoint/2010/main" val="1244474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4784442374_1_13:notes"/>
          <p:cNvSpPr>
            <a:spLocks noGrp="1" noRot="1" noChangeAspect="1"/>
          </p:cNvSpPr>
          <p:nvPr>
            <p:ph type="sldImg" idx="2"/>
          </p:nvPr>
        </p:nvSpPr>
        <p:spPr>
          <a:xfrm>
            <a:off x="668338" y="474663"/>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Notes Placeholder 2">
            <a:extLst>
              <a:ext uri="{FF2B5EF4-FFF2-40B4-BE49-F238E27FC236}">
                <a16:creationId xmlns:a16="http://schemas.microsoft.com/office/drawing/2014/main" id="{85ADE2FE-3AB9-576D-5ACB-6143ED5F638D}"/>
              </a:ext>
            </a:extLst>
          </p:cNvPr>
          <p:cNvSpPr>
            <a:spLocks noGrp="1"/>
          </p:cNvSpPr>
          <p:nvPr>
            <p:ph type="body" idx="1"/>
          </p:nvPr>
        </p:nvSpPr>
        <p:spPr>
          <a:xfrm>
            <a:off x="695072" y="2087220"/>
            <a:ext cx="5486400" cy="6524844"/>
          </a:xfrm>
        </p:spPr>
        <p:txBody>
          <a:bodyPr/>
          <a:lstStyle/>
          <a:p>
            <a:r>
              <a:rPr lang="en-US" b="1" dirty="0"/>
              <a:t>~ 3 minutes</a:t>
            </a:r>
          </a:p>
        </p:txBody>
      </p:sp>
      <p:sp>
        <p:nvSpPr>
          <p:cNvPr id="2" name="Slide Number Placeholder 1">
            <a:extLst>
              <a:ext uri="{FF2B5EF4-FFF2-40B4-BE49-F238E27FC236}">
                <a16:creationId xmlns:a16="http://schemas.microsoft.com/office/drawing/2014/main" id="{393E55E8-3B1A-4389-39BC-AA0BCA9C1BDC}"/>
              </a:ext>
            </a:extLst>
          </p:cNvPr>
          <p:cNvSpPr>
            <a:spLocks noGrp="1"/>
          </p:cNvSpPr>
          <p:nvPr>
            <p:ph type="sldNum" sz="quarter" idx="5"/>
          </p:nvPr>
        </p:nvSpPr>
        <p:spPr/>
        <p:txBody>
          <a:bodyPr/>
          <a:lstStyle/>
          <a:p>
            <a:fld id="{9D8A6C7F-B22D-1348-8EB0-CAC386427BAE}" type="slidenum">
              <a:rPr lang="en-US" smtClean="0"/>
              <a:t>110</a:t>
            </a:fld>
            <a:endParaRPr lang="en-US"/>
          </a:p>
        </p:txBody>
      </p:sp>
    </p:spTree>
    <p:extLst>
      <p:ext uri="{BB962C8B-B14F-4D97-AF65-F5344CB8AC3E}">
        <p14:creationId xmlns:p14="http://schemas.microsoft.com/office/powerpoint/2010/main" val="3093316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468313"/>
            <a:ext cx="2860675" cy="1609725"/>
          </a:xfrm>
        </p:spPr>
      </p:sp>
      <p:sp>
        <p:nvSpPr>
          <p:cNvPr id="3" name="Notes Placeholder 2"/>
          <p:cNvSpPr>
            <a:spLocks noGrp="1"/>
          </p:cNvSpPr>
          <p:nvPr>
            <p:ph type="body" idx="1"/>
          </p:nvPr>
        </p:nvSpPr>
        <p:spPr>
          <a:xfrm>
            <a:off x="686017" y="2088289"/>
            <a:ext cx="5486400" cy="6524844"/>
          </a:xfrm>
        </p:spPr>
        <p:txBody>
          <a:bodyPr/>
          <a:lstStyle/>
          <a:p>
            <a:r>
              <a:rPr lang="en-US" b="1" dirty="0"/>
              <a:t>~ 2 minutes</a:t>
            </a:r>
          </a:p>
          <a:p>
            <a:endParaRPr lang="en-US" b="1" dirty="0"/>
          </a:p>
          <a:p>
            <a:r>
              <a:rPr lang="en-US" b="1" dirty="0"/>
              <a:t>Pray.</a:t>
            </a:r>
            <a:endParaRPr lang="en-US" dirty="0"/>
          </a:p>
          <a:p>
            <a:r>
              <a:rPr lang="en-US" i="1" dirty="0"/>
              <a:t>Jesus, thank you that your grace will be always sufficient to our needs; your comfort sufficient for our sorrows, and your presence sufficient for our losses. Go with us now and grant us strength and comfort for the coming week. Amen.</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2A15C13-1B02-8116-0977-AC80738A4FCB}"/>
              </a:ext>
            </a:extLst>
          </p:cNvPr>
          <p:cNvSpPr>
            <a:spLocks noGrp="1"/>
          </p:cNvSpPr>
          <p:nvPr>
            <p:ph type="sldNum" sz="quarter" idx="5"/>
          </p:nvPr>
        </p:nvSpPr>
        <p:spPr/>
        <p:txBody>
          <a:bodyPr/>
          <a:lstStyle/>
          <a:p>
            <a:fld id="{9D8A6C7F-B22D-1348-8EB0-CAC386427BAE}" type="slidenum">
              <a:rPr lang="en-US" smtClean="0"/>
              <a:t>111</a:t>
            </a:fld>
            <a:endParaRPr lang="en-US"/>
          </a:p>
        </p:txBody>
      </p:sp>
    </p:spTree>
    <p:extLst>
      <p:ext uri="{BB962C8B-B14F-4D97-AF65-F5344CB8AC3E}">
        <p14:creationId xmlns:p14="http://schemas.microsoft.com/office/powerpoint/2010/main" val="970996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9D8A6C7F-B22D-1348-8EB0-CAC386427BAE}" type="slidenum">
              <a:rPr lang="en-US" smtClean="0"/>
              <a:t>112</a:t>
            </a:fld>
            <a:endParaRPr lang="en-US"/>
          </a:p>
        </p:txBody>
      </p:sp>
      <p:sp>
        <p:nvSpPr>
          <p:cNvPr id="5" name="TextBox 4">
            <a:extLst>
              <a:ext uri="{FF2B5EF4-FFF2-40B4-BE49-F238E27FC236}">
                <a16:creationId xmlns:a16="http://schemas.microsoft.com/office/drawing/2014/main" id="{17F3EFC2-89EF-F08B-84ED-751EE1C9F093}"/>
              </a:ext>
            </a:extLst>
          </p:cNvPr>
          <p:cNvSpPr txBox="1"/>
          <p:nvPr/>
        </p:nvSpPr>
        <p:spPr>
          <a:xfrm>
            <a:off x="1357884" y="722376"/>
            <a:ext cx="4142232" cy="276999"/>
          </a:xfrm>
          <a:prstGeom prst="rect">
            <a:avLst/>
          </a:prstGeom>
          <a:noFill/>
        </p:spPr>
        <p:txBody>
          <a:bodyPr wrap="square" rtlCol="0">
            <a:spAutoFit/>
          </a:bodyPr>
          <a:lstStyle/>
          <a:p>
            <a:pPr algn="ctr"/>
            <a:r>
              <a:rPr lang="en-US" sz="1200" i="1" dirty="0">
                <a:latin typeface="Times New Roman" panose="02020603050405020304" pitchFamily="18" charset="0"/>
                <a:cs typeface="Times New Roman" panose="02020603050405020304" pitchFamily="18" charset="0"/>
              </a:rPr>
              <a:t>This </a:t>
            </a:r>
            <a:r>
              <a:rPr lang="en-US" sz="1200" i="1">
                <a:latin typeface="Times New Roman" panose="02020603050405020304" pitchFamily="18" charset="0"/>
                <a:cs typeface="Times New Roman" panose="02020603050405020304" pitchFamily="18" charset="0"/>
              </a:rPr>
              <a:t>page is intentionally </a:t>
            </a:r>
            <a:r>
              <a:rPr lang="en-US" sz="1200" i="1" dirty="0">
                <a:latin typeface="Times New Roman" panose="02020603050405020304" pitchFamily="18" charset="0"/>
                <a:cs typeface="Times New Roman" panose="02020603050405020304" pitchFamily="18" charset="0"/>
              </a:rPr>
              <a:t>blank.</a:t>
            </a:r>
          </a:p>
        </p:txBody>
      </p:sp>
    </p:spTree>
    <p:extLst>
      <p:ext uri="{BB962C8B-B14F-4D97-AF65-F5344CB8AC3E}">
        <p14:creationId xmlns:p14="http://schemas.microsoft.com/office/powerpoint/2010/main" val="3348236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393700"/>
            <a:ext cx="2860675" cy="1609725"/>
          </a:xfrm>
        </p:spPr>
      </p:sp>
      <p:sp>
        <p:nvSpPr>
          <p:cNvPr id="3" name="Notes Placeholder 2"/>
          <p:cNvSpPr>
            <a:spLocks noGrp="1"/>
          </p:cNvSpPr>
          <p:nvPr>
            <p:ph type="body" idx="1"/>
          </p:nvPr>
        </p:nvSpPr>
        <p:spPr/>
        <p:txBody>
          <a:bodyPr/>
          <a:lstStyle/>
          <a:p>
            <a:r>
              <a:rPr lang="en-US" b="1" dirty="0"/>
              <a:t>~ 10 minutes</a:t>
            </a:r>
          </a:p>
          <a:p>
            <a:endParaRPr lang="en-US" b="1" dirty="0">
              <a:highlight>
                <a:srgbClr val="FFFF00"/>
              </a:highlight>
            </a:endParaRPr>
          </a:p>
          <a:p>
            <a:r>
              <a:rPr lang="en-US" i="1" dirty="0"/>
              <a:t>After reviewing questions, ask if participants are reading the weekly handouts and if they are helpful.</a:t>
            </a:r>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9D8A6C7F-B22D-1348-8EB0-CAC386427BAE}" type="slidenum">
              <a:rPr lang="en-US" smtClean="0"/>
              <a:t>89</a:t>
            </a:fld>
            <a:endParaRPr lang="en-US"/>
          </a:p>
        </p:txBody>
      </p:sp>
    </p:spTree>
    <p:extLst>
      <p:ext uri="{BB962C8B-B14F-4D97-AF65-F5344CB8AC3E}">
        <p14:creationId xmlns:p14="http://schemas.microsoft.com/office/powerpoint/2010/main" val="2636809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484188"/>
            <a:ext cx="2860675" cy="1609725"/>
          </a:xfrm>
        </p:spPr>
      </p:sp>
      <p:sp>
        <p:nvSpPr>
          <p:cNvPr id="3" name="Notes Placeholder 2"/>
          <p:cNvSpPr>
            <a:spLocks noGrp="1"/>
          </p:cNvSpPr>
          <p:nvPr>
            <p:ph type="body" idx="1"/>
          </p:nvPr>
        </p:nvSpPr>
        <p:spPr>
          <a:xfrm>
            <a:off x="704850" y="2093913"/>
            <a:ext cx="5486400" cy="6524844"/>
          </a:xfrm>
        </p:spPr>
        <p:txBody>
          <a:bodyPr/>
          <a:lstStyle/>
          <a:p>
            <a:pPr marL="0" lvl="0" indent="0" algn="l" rtl="0">
              <a:spcBef>
                <a:spcPts val="0"/>
              </a:spcBef>
              <a:spcAft>
                <a:spcPts val="0"/>
              </a:spcAft>
              <a:buNone/>
            </a:pPr>
            <a:r>
              <a:rPr lang="en-CA" b="1" dirty="0"/>
              <a:t>~ 1 minute</a:t>
            </a:r>
          </a:p>
          <a:p>
            <a:endParaRPr lang="en-US" dirty="0"/>
          </a:p>
          <a:p>
            <a:r>
              <a:rPr lang="en-US" dirty="0"/>
              <a:t>In our grief journey, we will encounter special days and holidays, interspersed with ordinary days and sleepless nights.</a:t>
            </a:r>
          </a:p>
          <a:p>
            <a:endParaRPr lang="en-US" dirty="0"/>
          </a:p>
          <a:p>
            <a:endParaRPr lang="en-US" dirty="0"/>
          </a:p>
        </p:txBody>
      </p:sp>
      <p:sp>
        <p:nvSpPr>
          <p:cNvPr id="4" name="Slide Number Placeholder 3">
            <a:extLst>
              <a:ext uri="{FF2B5EF4-FFF2-40B4-BE49-F238E27FC236}">
                <a16:creationId xmlns:a16="http://schemas.microsoft.com/office/drawing/2014/main" id="{89506DFF-5220-54DC-E287-3322ECD2214B}"/>
              </a:ext>
            </a:extLst>
          </p:cNvPr>
          <p:cNvSpPr>
            <a:spLocks noGrp="1"/>
          </p:cNvSpPr>
          <p:nvPr>
            <p:ph type="sldNum" sz="quarter" idx="5"/>
          </p:nvPr>
        </p:nvSpPr>
        <p:spPr/>
        <p:txBody>
          <a:bodyPr/>
          <a:lstStyle/>
          <a:p>
            <a:fld id="{9D8A6C7F-B22D-1348-8EB0-CAC386427BAE}" type="slidenum">
              <a:rPr lang="en-US" smtClean="0"/>
              <a:t>90</a:t>
            </a:fld>
            <a:endParaRPr lang="en-US"/>
          </a:p>
        </p:txBody>
      </p:sp>
    </p:spTree>
    <p:extLst>
      <p:ext uri="{BB962C8B-B14F-4D97-AF65-F5344CB8AC3E}">
        <p14:creationId xmlns:p14="http://schemas.microsoft.com/office/powerpoint/2010/main" val="433729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452438"/>
            <a:ext cx="2860675" cy="1609725"/>
          </a:xfrm>
        </p:spPr>
      </p:sp>
      <p:sp>
        <p:nvSpPr>
          <p:cNvPr id="3" name="Notes Placeholder 2"/>
          <p:cNvSpPr>
            <a:spLocks noGrp="1"/>
          </p:cNvSpPr>
          <p:nvPr>
            <p:ph type="body" idx="1"/>
          </p:nvPr>
        </p:nvSpPr>
        <p:spPr>
          <a:xfrm>
            <a:off x="676963" y="2070185"/>
            <a:ext cx="5486400" cy="6524844"/>
          </a:xfrm>
          <a:solidFill>
            <a:schemeClr val="bg1"/>
          </a:solidFill>
        </p:spPr>
        <p:txBody>
          <a:bodyPr/>
          <a:lstStyle/>
          <a:p>
            <a:r>
              <a:rPr lang="en-CA" b="1" dirty="0"/>
              <a:t>~ 2 minutes</a:t>
            </a:r>
            <a:endParaRPr lang="en-CA" b="0" i="0" u="none" strike="noStrike" dirty="0">
              <a:effectLst/>
            </a:endParaRPr>
          </a:p>
          <a:p>
            <a:endParaRPr lang="en-CA" b="0" i="0" u="none" strike="noStrike" dirty="0">
              <a:effectLst/>
            </a:endParaRPr>
          </a:p>
          <a:p>
            <a:r>
              <a:rPr lang="en-CA" b="0" i="0" u="none" strike="noStrike" dirty="0">
                <a:effectLst/>
              </a:rPr>
              <a:t>Billie Joe Armstrong’s father died in September of the year Billie Joe was 10 years old. </a:t>
            </a:r>
            <a:r>
              <a:rPr lang="en-CA" dirty="0"/>
              <a:t>Reportedly, he locked himself in his room after the funeral. Later that day, when his mother knocked on his door, his response was “Wake me up when September ends.” </a:t>
            </a:r>
          </a:p>
          <a:p>
            <a:endParaRPr lang="en-CA" dirty="0"/>
          </a:p>
          <a:p>
            <a:r>
              <a:rPr lang="en-CA" dirty="0"/>
              <a:t>Years later, as frontman for the American rock band “Green Day,” he wrote and performed a song entitled </a:t>
            </a:r>
            <a:r>
              <a:rPr lang="en-CA" i="1" dirty="0"/>
              <a:t>Wake Me Up When September Ends </a:t>
            </a:r>
            <a:r>
              <a:rPr lang="en-CA" dirty="0"/>
              <a:t>in which he talks about the loss of his father 20 years earlier. </a:t>
            </a:r>
          </a:p>
          <a:p>
            <a:endParaRPr lang="en-CA" dirty="0"/>
          </a:p>
          <a:p>
            <a:r>
              <a:rPr lang="en-CA" dirty="0"/>
              <a:t>When holidays and special days approach, it’s natural to want to </a:t>
            </a:r>
            <a:r>
              <a:rPr lang="en-CA" kern="100" dirty="0">
                <a:effectLst/>
                <a:ea typeface="Aptos" panose="020B0004020202020204" pitchFamily="34" charset="0"/>
              </a:rPr>
              <a:t>yank the covers over your head and snarl, “Wake me up when it’s over.”</a:t>
            </a:r>
            <a:r>
              <a:rPr lang="en-CA" kern="100" baseline="30000" dirty="0">
                <a:ea typeface="Aptos" panose="020B0004020202020204" pitchFamily="34" charset="0"/>
              </a:rPr>
              <a:t>36</a:t>
            </a:r>
            <a:endParaRPr lang="en-CA" kern="100" dirty="0">
              <a:ea typeface="Aptos" panose="020B0004020202020204" pitchFamily="34" charset="0"/>
            </a:endParaRPr>
          </a:p>
          <a:p>
            <a:endParaRPr lang="en-CA" dirty="0"/>
          </a:p>
          <a:p>
            <a:r>
              <a:rPr lang="en-CA" dirty="0"/>
              <a:t>It’s not just natural, it’s a normal desire when we are grieving—but it’s not a healthy way to handle our loss.</a:t>
            </a:r>
          </a:p>
          <a:p>
            <a:endParaRPr lang="en-CA" kern="100" dirty="0">
              <a:effectLst/>
              <a:ea typeface="Aptos" panose="020B0004020202020204" pitchFamily="34" charset="0"/>
            </a:endParaRPr>
          </a:p>
          <a:p>
            <a:endParaRPr lang="en-CA" dirty="0"/>
          </a:p>
          <a:p>
            <a:endParaRPr lang="en-CA" sz="1100" dirty="0"/>
          </a:p>
          <a:p>
            <a:endParaRPr lang="en-CA" sz="1100" dirty="0"/>
          </a:p>
          <a:p>
            <a:endParaRPr lang="en-CA" sz="1100" dirty="0"/>
          </a:p>
          <a:p>
            <a:endParaRPr lang="en-CA" sz="1100" dirty="0"/>
          </a:p>
          <a:p>
            <a:endParaRPr lang="en-CA" sz="1100" dirty="0"/>
          </a:p>
          <a:p>
            <a:endParaRPr lang="en-CA" sz="1100" dirty="0"/>
          </a:p>
          <a:p>
            <a:endParaRPr lang="en-CA" sz="1100" dirty="0"/>
          </a:p>
          <a:p>
            <a:endParaRPr lang="en-CA" sz="1100" dirty="0"/>
          </a:p>
          <a:p>
            <a:endParaRPr lang="en-CA" sz="1100" dirty="0"/>
          </a:p>
          <a:p>
            <a:endParaRPr lang="en-CA" sz="1100" dirty="0"/>
          </a:p>
          <a:p>
            <a:endParaRPr lang="en-CA" sz="1100" dirty="0"/>
          </a:p>
          <a:p>
            <a:endParaRPr lang="en-CA" sz="1100" dirty="0"/>
          </a:p>
          <a:p>
            <a:endParaRPr lang="en-CA" sz="1100" dirty="0"/>
          </a:p>
          <a:p>
            <a:endParaRPr lang="en-CA" sz="1100" dirty="0"/>
          </a:p>
          <a:p>
            <a:endParaRPr lang="en-CA" sz="1100" dirty="0"/>
          </a:p>
          <a:p>
            <a:endParaRPr lang="en-CA" sz="1100" dirty="0"/>
          </a:p>
          <a:p>
            <a:pPr indent="185738"/>
            <a:r>
              <a:rPr lang="en-CA" baseline="30000" dirty="0"/>
              <a:t>37</a:t>
            </a:r>
            <a:r>
              <a:rPr lang="en-CA" dirty="0"/>
              <a:t> </a:t>
            </a:r>
            <a:r>
              <a:rPr lang="en-CA" kern="100" dirty="0">
                <a:ea typeface="Aptos" panose="020B0004020202020204" pitchFamily="34" charset="0"/>
              </a:rPr>
              <a:t>Paraphrased from Harold Ivan Smith, </a:t>
            </a:r>
            <a:r>
              <a:rPr lang="en-CA" i="1" kern="100" dirty="0">
                <a:ea typeface="Aptos" panose="020B0004020202020204" pitchFamily="34" charset="0"/>
              </a:rPr>
              <a:t>A </a:t>
            </a:r>
            <a:r>
              <a:rPr lang="en-CA" i="1" kern="100" dirty="0" err="1">
                <a:ea typeface="Aptos" panose="020B0004020202020204" pitchFamily="34" charset="0"/>
              </a:rPr>
              <a:t>Decembered</a:t>
            </a:r>
            <a:r>
              <a:rPr lang="en-CA" i="1" kern="100" dirty="0">
                <a:ea typeface="Aptos" panose="020B0004020202020204" pitchFamily="34" charset="0"/>
              </a:rPr>
              <a:t> Grief. </a:t>
            </a:r>
            <a:r>
              <a:rPr lang="en-CA" kern="100" dirty="0">
                <a:ea typeface="Aptos" panose="020B0004020202020204" pitchFamily="34" charset="0"/>
              </a:rPr>
              <a:t>(Kansas City: Beacon Hill Press, 2011), 14.</a:t>
            </a:r>
          </a:p>
          <a:p>
            <a:endParaRPr lang="en-CA" baseline="30000" dirty="0"/>
          </a:p>
        </p:txBody>
      </p:sp>
      <p:sp>
        <p:nvSpPr>
          <p:cNvPr id="4" name="Slide Number Placeholder 3">
            <a:extLst>
              <a:ext uri="{FF2B5EF4-FFF2-40B4-BE49-F238E27FC236}">
                <a16:creationId xmlns:a16="http://schemas.microsoft.com/office/drawing/2014/main" id="{67893467-90D7-E77E-6044-314B7D2DDD8B}"/>
              </a:ext>
            </a:extLst>
          </p:cNvPr>
          <p:cNvSpPr>
            <a:spLocks noGrp="1"/>
          </p:cNvSpPr>
          <p:nvPr>
            <p:ph type="sldNum" sz="quarter" idx="5"/>
          </p:nvPr>
        </p:nvSpPr>
        <p:spPr/>
        <p:txBody>
          <a:bodyPr/>
          <a:lstStyle/>
          <a:p>
            <a:fld id="{9D8A6C7F-B22D-1348-8EB0-CAC386427BAE}" type="slidenum">
              <a:rPr lang="en-US" smtClean="0"/>
              <a:t>91</a:t>
            </a:fld>
            <a:endParaRPr lang="en-US"/>
          </a:p>
        </p:txBody>
      </p:sp>
    </p:spTree>
    <p:extLst>
      <p:ext uri="{BB962C8B-B14F-4D97-AF65-F5344CB8AC3E}">
        <p14:creationId xmlns:p14="http://schemas.microsoft.com/office/powerpoint/2010/main" val="1011468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393700"/>
            <a:ext cx="2860675" cy="1609725"/>
          </a:xfrm>
        </p:spPr>
      </p:sp>
      <p:sp>
        <p:nvSpPr>
          <p:cNvPr id="3" name="Notes Placeholder 2"/>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39A7EBE6-DF8B-9190-9984-226DB66D75E7}"/>
              </a:ext>
            </a:extLst>
          </p:cNvPr>
          <p:cNvSpPr>
            <a:spLocks noGrp="1"/>
          </p:cNvSpPr>
          <p:nvPr>
            <p:ph type="sldNum" sz="quarter" idx="5"/>
          </p:nvPr>
        </p:nvSpPr>
        <p:spPr/>
        <p:txBody>
          <a:bodyPr/>
          <a:lstStyle/>
          <a:p>
            <a:fld id="{9D8A6C7F-B22D-1348-8EB0-CAC386427BAE}" type="slidenum">
              <a:rPr lang="en-US" smtClean="0"/>
              <a:t>92</a:t>
            </a:fld>
            <a:endParaRPr lang="en-US"/>
          </a:p>
        </p:txBody>
      </p:sp>
    </p:spTree>
    <p:extLst>
      <p:ext uri="{BB962C8B-B14F-4D97-AF65-F5344CB8AC3E}">
        <p14:creationId xmlns:p14="http://schemas.microsoft.com/office/powerpoint/2010/main" val="625681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469900"/>
            <a:ext cx="2860675" cy="1609725"/>
          </a:xfrm>
        </p:spPr>
      </p:sp>
      <p:sp>
        <p:nvSpPr>
          <p:cNvPr id="3" name="Notes Placeholder 2"/>
          <p:cNvSpPr>
            <a:spLocks noGrp="1"/>
          </p:cNvSpPr>
          <p:nvPr>
            <p:ph type="body" idx="1"/>
          </p:nvPr>
        </p:nvSpPr>
        <p:spPr>
          <a:xfrm>
            <a:off x="686017" y="2092417"/>
            <a:ext cx="5486400" cy="6456671"/>
          </a:xfrm>
        </p:spPr>
        <p:txBody>
          <a:bodyPr/>
          <a:lstStyle/>
          <a:p>
            <a:r>
              <a:rPr lang="en-CA" b="1" dirty="0"/>
              <a:t>~ 2 minutes</a:t>
            </a:r>
          </a:p>
          <a:p>
            <a:endParaRPr lang="en-CA" b="1" dirty="0"/>
          </a:p>
          <a:p>
            <a:r>
              <a:rPr lang="en-US" dirty="0"/>
              <a:t>Do accept that special events/holidays will occur, whether we like it or not.</a:t>
            </a:r>
          </a:p>
          <a:p>
            <a:endParaRPr lang="en-US" dirty="0"/>
          </a:p>
          <a:p>
            <a:r>
              <a:rPr lang="en-US" dirty="0"/>
              <a:t>Nothing good comes from hiding your head in the sand like the proverbial ostrich.</a:t>
            </a:r>
            <a:r>
              <a:rPr lang="en-US" baseline="30000" dirty="0"/>
              <a:t>37</a:t>
            </a:r>
            <a:r>
              <a:rPr lang="en-US" dirty="0"/>
              <a:t> </a:t>
            </a:r>
          </a:p>
          <a:p>
            <a:endParaRPr lang="en-US" dirty="0"/>
          </a:p>
          <a:p>
            <a:r>
              <a:rPr lang="en-CA" dirty="0"/>
              <a:t>Grief must be acknowledged to be dealt with—it doesn’t go away by ignoring or suppressing it.</a:t>
            </a:r>
          </a:p>
          <a:p>
            <a:endParaRPr lang="en-CA" dirty="0"/>
          </a:p>
          <a:p>
            <a:r>
              <a:rPr lang="en-CA" dirty="0"/>
              <a:t>As we’ve learned already, acknowledging our emotions, our pain, our grief takes courage to be authentic, to be honest with ourselves, with others, and with God. It is the first step—and perhaps the hardest step—in the process of moving forward and healing. </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pPr indent="185738"/>
            <a:r>
              <a:rPr lang="en-CA" sz="1100" baseline="30000" dirty="0"/>
              <a:t>38 </a:t>
            </a:r>
            <a:r>
              <a:rPr lang="en-CA" sz="1100" dirty="0"/>
              <a:t>Ostriches can’t fly so can not build their nests in trees. Thus. they bury their eggs in the sand. When they appear to be hiding their heads in the sand, they aren’t—they are simply repositioning their eggs.</a:t>
            </a:r>
          </a:p>
        </p:txBody>
      </p:sp>
      <p:sp>
        <p:nvSpPr>
          <p:cNvPr id="4" name="Slide Number Placeholder 3">
            <a:extLst>
              <a:ext uri="{FF2B5EF4-FFF2-40B4-BE49-F238E27FC236}">
                <a16:creationId xmlns:a16="http://schemas.microsoft.com/office/drawing/2014/main" id="{E4F134A2-23C2-83E1-E290-9E7B15E9298B}"/>
              </a:ext>
            </a:extLst>
          </p:cNvPr>
          <p:cNvSpPr>
            <a:spLocks noGrp="1"/>
          </p:cNvSpPr>
          <p:nvPr>
            <p:ph type="sldNum" sz="quarter" idx="5"/>
          </p:nvPr>
        </p:nvSpPr>
        <p:spPr/>
        <p:txBody>
          <a:bodyPr/>
          <a:lstStyle/>
          <a:p>
            <a:fld id="{9D8A6C7F-B22D-1348-8EB0-CAC386427BAE}" type="slidenum">
              <a:rPr lang="en-US" smtClean="0"/>
              <a:t>93</a:t>
            </a:fld>
            <a:endParaRPr lang="en-US"/>
          </a:p>
        </p:txBody>
      </p:sp>
    </p:spTree>
    <p:extLst>
      <p:ext uri="{BB962C8B-B14F-4D97-AF65-F5344CB8AC3E}">
        <p14:creationId xmlns:p14="http://schemas.microsoft.com/office/powerpoint/2010/main" val="3642712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469900"/>
            <a:ext cx="2860675" cy="1609725"/>
          </a:xfrm>
        </p:spPr>
      </p:sp>
      <p:sp>
        <p:nvSpPr>
          <p:cNvPr id="3" name="Notes Placeholder 2"/>
          <p:cNvSpPr>
            <a:spLocks noGrp="1"/>
          </p:cNvSpPr>
          <p:nvPr>
            <p:ph type="body" idx="1"/>
          </p:nvPr>
        </p:nvSpPr>
        <p:spPr>
          <a:xfrm>
            <a:off x="676964" y="2101035"/>
            <a:ext cx="5486400" cy="5567082"/>
          </a:xfrm>
        </p:spPr>
        <p:txBody>
          <a:bodyPr/>
          <a:lstStyle/>
          <a:p>
            <a:r>
              <a:rPr lang="en-CA" b="1" dirty="0"/>
              <a:t>~ 3 minutes</a:t>
            </a:r>
          </a:p>
          <a:p>
            <a:endParaRPr lang="en-CA" dirty="0"/>
          </a:p>
          <a:p>
            <a:r>
              <a:rPr lang="en-CA" dirty="0"/>
              <a:t>We are not talking here of being selective with whom we share our grief and those that we give a polite reply of “I’m doing okay; thank you for asking.” </a:t>
            </a:r>
          </a:p>
          <a:p>
            <a:endParaRPr lang="en-CA" dirty="0"/>
          </a:p>
          <a:p>
            <a:r>
              <a:rPr lang="en-CA" dirty="0"/>
              <a:t>Nor are we talking about faking sorrow that we </a:t>
            </a:r>
            <a:r>
              <a:rPr lang="en-CA" i="1" dirty="0"/>
              <a:t>do not </a:t>
            </a:r>
            <a:r>
              <a:rPr lang="en-CA" dirty="0"/>
              <a:t>feel.</a:t>
            </a:r>
          </a:p>
          <a:p>
            <a:endParaRPr lang="en-CA" dirty="0"/>
          </a:p>
          <a:p>
            <a:r>
              <a:rPr lang="en-CA" dirty="0"/>
              <a:t>We are talking here about </a:t>
            </a:r>
            <a:r>
              <a:rPr lang="en-CA" u="sng" dirty="0"/>
              <a:t>consistently</a:t>
            </a:r>
            <a:r>
              <a:rPr lang="en-CA" dirty="0"/>
              <a:t> masking or suppressing the emotions that we feel—allowing no one in.</a:t>
            </a:r>
            <a:endParaRPr lang="en-CA" i="1" dirty="0"/>
          </a:p>
          <a:p>
            <a:endParaRPr lang="en-CA" i="1" dirty="0"/>
          </a:p>
          <a:p>
            <a:r>
              <a:rPr lang="en-CA" i="1" dirty="0"/>
              <a:t>Fake it till you make it </a:t>
            </a:r>
            <a:r>
              <a:rPr lang="en-CA" dirty="0"/>
              <a:t>doesn’t work when we are grieving.</a:t>
            </a:r>
          </a:p>
          <a:p>
            <a:endParaRPr lang="en-CA" dirty="0"/>
          </a:p>
          <a:p>
            <a:r>
              <a:rPr lang="en-CA" dirty="0"/>
              <a:t>When we fake how we are feeling</a:t>
            </a:r>
          </a:p>
          <a:p>
            <a:pPr marL="179388" indent="-171450">
              <a:buFont typeface="Arial" panose="020B0604020202020204" pitchFamily="34" charset="0"/>
              <a:buChar char="•"/>
            </a:pPr>
            <a:r>
              <a:rPr lang="en-CA" dirty="0"/>
              <a:t>We waste emotional energy that would be better spent on the work of grieving.</a:t>
            </a:r>
          </a:p>
          <a:p>
            <a:pPr marL="179388" indent="-171450">
              <a:buFont typeface="Arial" panose="020B0604020202020204" pitchFamily="34" charset="0"/>
              <a:buChar char="•"/>
            </a:pPr>
            <a:r>
              <a:rPr lang="en-CA" dirty="0"/>
              <a:t>When we appear to have it all together, people think we are okay and won’t offer to help.</a:t>
            </a:r>
          </a:p>
          <a:p>
            <a:pPr marL="179388" indent="-171450">
              <a:buFont typeface="Arial" panose="020B0604020202020204" pitchFamily="34" charset="0"/>
              <a:buChar char="•"/>
            </a:pPr>
            <a:r>
              <a:rPr lang="en-CA" dirty="0"/>
              <a:t>Grief that is suppressed in this way may seem safer, BUT eventually it will come to the surface as anger, rage, illness, or depression, and be much harder and take much longer to heal. </a:t>
            </a:r>
          </a:p>
          <a:p>
            <a:endParaRPr lang="en-CA" dirty="0"/>
          </a:p>
          <a:p>
            <a:pPr indent="-171450">
              <a:buFont typeface="Arial" panose="020B0604020202020204" pitchFamily="34" charset="0"/>
              <a:buChar char="•"/>
            </a:pPr>
            <a:endParaRPr lang="en-CA" dirty="0"/>
          </a:p>
          <a:p>
            <a:pPr indent="-171450">
              <a:buFont typeface="Arial" panose="020B0604020202020204" pitchFamily="34" charset="0"/>
              <a:buChar char="•"/>
            </a:pPr>
            <a:endParaRPr lang="en-CA" dirty="0"/>
          </a:p>
          <a:p>
            <a:pPr indent="-171450">
              <a:buFont typeface="Arial" panose="020B0604020202020204" pitchFamily="34" charset="0"/>
              <a:buChar char="•"/>
            </a:pPr>
            <a:endParaRPr lang="en-CA" dirty="0"/>
          </a:p>
          <a:p>
            <a:pPr indent="-171450">
              <a:buFont typeface="Arial" panose="020B0604020202020204" pitchFamily="34" charset="0"/>
              <a:buChar char="•"/>
            </a:pPr>
            <a:endParaRPr lang="en-CA" dirty="0"/>
          </a:p>
          <a:p>
            <a:pPr indent="-171450">
              <a:buFont typeface="Arial" panose="020B0604020202020204" pitchFamily="34" charset="0"/>
              <a:buChar char="•"/>
            </a:pPr>
            <a:endParaRPr lang="en-CA" dirty="0"/>
          </a:p>
          <a:p>
            <a:endParaRPr lang="en-CA" dirty="0"/>
          </a:p>
          <a:p>
            <a:pPr indent="-171450">
              <a:buFont typeface="Arial" panose="020B0604020202020204" pitchFamily="34" charset="0"/>
              <a:buChar char="•"/>
            </a:pPr>
            <a:endParaRPr lang="en-CA" dirty="0"/>
          </a:p>
          <a:p>
            <a:pPr indent="-171450">
              <a:buFont typeface="Arial" panose="020B0604020202020204" pitchFamily="34" charset="0"/>
              <a:buChar char="•"/>
            </a:pPr>
            <a:endParaRPr lang="en-CA" dirty="0"/>
          </a:p>
          <a:p>
            <a:pPr indent="-171450">
              <a:buFont typeface="Arial" panose="020B0604020202020204" pitchFamily="34" charset="0"/>
              <a:buChar char="•"/>
            </a:pPr>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sp>
        <p:nvSpPr>
          <p:cNvPr id="4" name="Slide Number Placeholder 3">
            <a:extLst>
              <a:ext uri="{FF2B5EF4-FFF2-40B4-BE49-F238E27FC236}">
                <a16:creationId xmlns:a16="http://schemas.microsoft.com/office/drawing/2014/main" id="{2992C5D6-8A59-9106-A906-7B219EF28560}"/>
              </a:ext>
            </a:extLst>
          </p:cNvPr>
          <p:cNvSpPr>
            <a:spLocks noGrp="1"/>
          </p:cNvSpPr>
          <p:nvPr>
            <p:ph type="sldNum" sz="quarter" idx="5"/>
          </p:nvPr>
        </p:nvSpPr>
        <p:spPr/>
        <p:txBody>
          <a:bodyPr/>
          <a:lstStyle/>
          <a:p>
            <a:fld id="{9D8A6C7F-B22D-1348-8EB0-CAC386427BAE}" type="slidenum">
              <a:rPr lang="en-US" smtClean="0"/>
              <a:t>94</a:t>
            </a:fld>
            <a:endParaRPr lang="en-US"/>
          </a:p>
        </p:txBody>
      </p:sp>
    </p:spTree>
    <p:extLst>
      <p:ext uri="{BB962C8B-B14F-4D97-AF65-F5344CB8AC3E}">
        <p14:creationId xmlns:p14="http://schemas.microsoft.com/office/powerpoint/2010/main" val="1508819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469900"/>
            <a:ext cx="2860675" cy="1609725"/>
          </a:xfrm>
        </p:spPr>
      </p:sp>
      <p:sp>
        <p:nvSpPr>
          <p:cNvPr id="3" name="Notes Placeholder 2"/>
          <p:cNvSpPr>
            <a:spLocks noGrp="1"/>
          </p:cNvSpPr>
          <p:nvPr>
            <p:ph type="body" idx="1"/>
          </p:nvPr>
        </p:nvSpPr>
        <p:spPr>
          <a:xfrm>
            <a:off x="686018" y="2091982"/>
            <a:ext cx="5486400" cy="5414682"/>
          </a:xfrm>
        </p:spPr>
        <p:txBody>
          <a:bodyPr/>
          <a:lstStyle/>
          <a:p>
            <a:r>
              <a:rPr lang="en-CA" b="1" dirty="0"/>
              <a:t>~ 5 minutes</a:t>
            </a:r>
          </a:p>
          <a:p>
            <a:endParaRPr lang="en-CA" b="1" dirty="0"/>
          </a:p>
          <a:p>
            <a:r>
              <a:rPr lang="en-CA" dirty="0"/>
              <a:t>Some people will try to numb their grief through drugs or alcohol, but grief will feel much worse when the effects of numbing wear off, when you have to face your grief AND deal with the after-effects of drugs or alcohol.</a:t>
            </a:r>
          </a:p>
          <a:p>
            <a:endParaRPr lang="en-CA" dirty="0"/>
          </a:p>
          <a:p>
            <a:r>
              <a:rPr lang="en-CA" dirty="0"/>
              <a:t>Others will shop till they drop—then literally drop when the credit card bill comes due. </a:t>
            </a:r>
          </a:p>
          <a:p>
            <a:endParaRPr lang="en-CA" dirty="0"/>
          </a:p>
          <a:p>
            <a:r>
              <a:rPr lang="en-CA" dirty="0"/>
              <a:t>Invite participants to share what lessons they have learned when they tried to ignore a special day, fake or hide their emotions; or attempted to numb their pain.</a:t>
            </a:r>
          </a:p>
          <a:p>
            <a:endParaRPr lang="en-CA" i="1" dirty="0"/>
          </a:p>
          <a:p>
            <a:r>
              <a:rPr lang="en-CA" dirty="0"/>
              <a:t>An alternative to ignoring, faking or numbing our grief is to . . .</a:t>
            </a:r>
          </a:p>
        </p:txBody>
      </p:sp>
      <p:sp>
        <p:nvSpPr>
          <p:cNvPr id="4" name="Slide Number Placeholder 3">
            <a:extLst>
              <a:ext uri="{FF2B5EF4-FFF2-40B4-BE49-F238E27FC236}">
                <a16:creationId xmlns:a16="http://schemas.microsoft.com/office/drawing/2014/main" id="{3A101960-D105-F004-A5CB-7A76EB6A3F30}"/>
              </a:ext>
            </a:extLst>
          </p:cNvPr>
          <p:cNvSpPr>
            <a:spLocks noGrp="1"/>
          </p:cNvSpPr>
          <p:nvPr>
            <p:ph type="sldNum" sz="quarter" idx="5"/>
          </p:nvPr>
        </p:nvSpPr>
        <p:spPr/>
        <p:txBody>
          <a:bodyPr/>
          <a:lstStyle/>
          <a:p>
            <a:fld id="{9D8A6C7F-B22D-1348-8EB0-CAC386427BAE}" type="slidenum">
              <a:rPr lang="en-US" smtClean="0"/>
              <a:t>95</a:t>
            </a:fld>
            <a:endParaRPr lang="en-US"/>
          </a:p>
        </p:txBody>
      </p:sp>
    </p:spTree>
    <p:extLst>
      <p:ext uri="{BB962C8B-B14F-4D97-AF65-F5344CB8AC3E}">
        <p14:creationId xmlns:p14="http://schemas.microsoft.com/office/powerpoint/2010/main" val="1125320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EDA19-2C77-E5EA-E699-749AB922FD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68FFEE-4A8F-922E-F51C-534F4273F5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D8EF93-F123-740C-AA2E-5EEC58F8057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B4FFC60-E5A1-51F9-7364-0D0EDFE147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8899DC-8DAF-B1CD-92AB-A90B4D5B46AF}"/>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10148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EEB13-CA9F-8DA6-7D52-A472B8900F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13E69E-140E-240A-244E-FCFAA2980E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22D5A9-03D6-C9E4-65A3-E3604E9BE8C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5929D61-5AB3-417F-CD1F-113365251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96CD7-4BBF-2F2B-8378-F6FCE6364868}"/>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39197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A51429-6E85-F56F-869C-C9F0C9743F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EFA6B-CD2A-5AAE-E18A-0C73AAF07B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C8C9F-F87F-F081-8DDB-3E31824C1DF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68897D3-7782-9C9F-3B29-31F43E4F6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9DE323-853C-F899-816D-73D5B1A286CD}"/>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2172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11342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5653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userDrawn="1">
  <p:cSld name="1_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457400" y="2440633"/>
            <a:ext cx="5393600" cy="1976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sz="2667"/>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dirty="0"/>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58512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0AC31-8481-6D61-F98B-8F2A0E1116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808515-A756-31E3-5E6F-7761CAB493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656B17-673F-29FE-1077-A4078162FCE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0753FA1-8CA8-01B3-98EF-B108AB114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2DCAE8-43C8-5924-525B-F07C8FC9EAA3}"/>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4195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02F37-19F8-D97B-C8B2-1F467EC99B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B7422C-8817-2D7E-4569-80A04A33DB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F3D8F2-2062-47F1-C76C-A30D5ECF6D3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8F13FAE-4351-072E-764C-B157BBC86B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97215-7FC1-A565-1BB7-B23DE177F367}"/>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083315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24366-75D2-2E8F-9A9B-136CDDCC59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2DD902-167D-7194-5E54-3655F55827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1B6032-3E1B-A8CA-147E-A315C195E1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A05479-5D0E-D99A-0675-51265AFB24E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1119EBA-2E6B-91F7-C9EE-84B8397031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7A0057-01FB-5B4A-7E72-7C8326453F82}"/>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16511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6EB79-3B42-ABEF-7205-FC93CA4D4B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BBC138-BCA2-F807-F7B0-391E990367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02C75D-CEC1-03B5-D5E9-2F65321706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EDF602-21EB-AA9E-51B2-2C3D597DC2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CA9DED-E03C-8100-2622-653F1CA172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1A3A2-086A-38B4-B393-527E2063EC7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ECF9CAE-E6DC-1E6F-866D-02175F74A0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047BA1-F723-2DF4-9CEB-451E4FA9A915}"/>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54672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39B81-1BC7-3157-2A53-1E79EF6A27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4D88F8-F73F-8B78-CFB3-B30ED77C6E5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9D26334-D852-FE59-FC10-2583225919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98D127-C20D-51B1-AE4F-F3E48B608C4A}"/>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755465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C92327-6CE4-17A6-1BFD-80F0740711D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CCBEC28-EBA9-3FE0-A226-A43141537B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60C46E0-652D-EF16-2C91-D9FAF6E8425C}"/>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263098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3E9D5-A6D7-5A5A-8173-89E2F799A5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2B7A50-633C-BB9E-0A01-4572CD2BBB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5AC210-F34C-EAA5-1EDD-D6D734D5E0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531FA6-9157-522C-AF7B-F1482CABC64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0DE67D1-A985-CA0E-3AB7-E411729D99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DF9E34-E9B0-D7D8-4D7F-49092D347D2F}"/>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69808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54645-F796-3804-D6BD-D5CCB6E708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0AF7BB-5ED7-D4AF-D22D-9E29924DC9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3F83DC-F61F-7963-FB23-D4BA57C224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00C778-3FE0-FC7C-3183-C67705E3927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65190E1-AAA0-0A71-72BF-07AF8A74F1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3E0E5C-7F8E-9F9B-6F90-E219ED07623F}"/>
              </a:ext>
            </a:extLst>
          </p:cNvPr>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21979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6C61C2-D136-8BAE-4EF0-08C61533BD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6E4247-0711-8197-513B-91AE603C63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A8944E-1C25-2542-CD6A-79C2859A53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9E9D373-7BB8-F6DD-7557-AC06DD99FB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2800AA-D4F0-06F7-3135-EAB5F4CA0F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429041565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4" r:id="rId12"/>
    <p:sldLayoutId id="2147483706" r:id="rId13"/>
    <p:sldLayoutId id="2147483707"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pxhere.com/zh/photo/862052"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technofaq.org/posts/2017/01/fundamental-planning-tips-for-planning-an-online-even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hyperlink" Target="https://www.pexels.com/photo/beverage-black-coffee-break-time-coffee-60624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flickr.com/photos/retail-packaging/3656608765/in/photostrea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yournorthcounty.com/thanksgiving-in-north-county-san-diego-ultimate-guid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www.pxfuel.com/en/free-photo-qlhsc"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www.pxfuel.com/en/free-photo-qlhsc"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tiglossamouedosanelliniki.blogspot.com/2020/09/blog-post.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flickr.com/photos/jeepersmedia/2613339631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www.101planners.com/weekly-planner/"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www.101planners.com/weekly-planner/"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www.flickr.com/photos/125892716@N05/14606667135"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hyperlink" Target="https://pixabay.com/illustrations/feedback-report-back-balloons-4746811/" TargetMode="External"/><Relationship Id="rId5" Type="http://schemas.openxmlformats.org/officeDocument/2006/relationships/image" Target="../media/image22.png"/><Relationship Id="rId4" Type="http://schemas.openxmlformats.org/officeDocument/2006/relationships/hyperlink" Target="https://freepngimg.com/png/85354-text-question-blog-questions-logo-an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hyperlink" Target="https://www.flickr.com/photos/nunonunes/3176882234/"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www.flickr.com/photos/nunonunes/317688223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pixabay.com/en/navigation-system-gps-direction-14797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www.greenhumour.com/2010/07/slumbear.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hyperlink" Target="https://www.wallpaperflare.com/lighthouse-harbor-night-sky-water-city-architecture-cloud-sky-wallpaper-ctesc"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flickr.com/photos/a2050/2532057088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coffeetalkwithbarkha.blogspot.com/2014/03/mask.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www.flickr.com/photos/calmclinic/873198512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6357256" y="1411332"/>
            <a:ext cx="5605462" cy="2387600"/>
          </a:xfrm>
          <a:prstGeom prst="rect">
            <a:avLst/>
          </a:prstGeom>
        </p:spPr>
        <p:txBody>
          <a:bodyPr spcFirstLastPara="1" vert="horz" wrap="square" lIns="121900" tIns="121900" rIns="121900" bIns="121900" rtlCol="0" anchor="ctr" anchorCtr="0">
            <a:normAutofit/>
          </a:bodyPr>
          <a:lstStyle/>
          <a:p>
            <a:pPr>
              <a:spcBef>
                <a:spcPts val="0"/>
              </a:spcBef>
            </a:pPr>
            <a:r>
              <a:rPr lang="en-GB" sz="4000" b="1" dirty="0">
                <a:latin typeface="Comic Sans MS" panose="030F0902030302020204" pitchFamily="66" charset="0"/>
              </a:rPr>
              <a:t>Welcome to</a:t>
            </a:r>
            <a:br>
              <a:rPr lang="en-GB" sz="4000" b="1" dirty="0">
                <a:latin typeface="Comic Sans MS" panose="030F0902030302020204" pitchFamily="66" charset="0"/>
              </a:rPr>
            </a:br>
            <a:r>
              <a:rPr lang="en-GB" sz="4000" b="1" dirty="0">
                <a:latin typeface="Comic Sans MS" panose="030F0902030302020204" pitchFamily="66" charset="0"/>
              </a:rPr>
              <a:t>Grief Care</a:t>
            </a:r>
            <a:endParaRPr lang="en-GB" sz="2200" b="1" dirty="0">
              <a:latin typeface="Comic Sans MS" panose="030F0902030302020204" pitchFamily="66" charset="0"/>
            </a:endParaRPr>
          </a:p>
        </p:txBody>
      </p:sp>
      <p:sp>
        <p:nvSpPr>
          <p:cNvPr id="2" name="TextBox 1">
            <a:extLst>
              <a:ext uri="{FF2B5EF4-FFF2-40B4-BE49-F238E27FC236}">
                <a16:creationId xmlns:a16="http://schemas.microsoft.com/office/drawing/2014/main" id="{94D792E3-388D-2BFA-337E-1FBCE295F553}"/>
              </a:ext>
            </a:extLst>
          </p:cNvPr>
          <p:cNvSpPr txBox="1"/>
          <p:nvPr/>
        </p:nvSpPr>
        <p:spPr>
          <a:xfrm>
            <a:off x="6357257" y="3856046"/>
            <a:ext cx="5834743" cy="1800493"/>
          </a:xfrm>
          <a:prstGeom prst="rect">
            <a:avLst/>
          </a:prstGeom>
          <a:noFill/>
        </p:spPr>
        <p:txBody>
          <a:bodyPr wrap="square" rtlCol="0">
            <a:spAutoFit/>
          </a:bodyPr>
          <a:lstStyle/>
          <a:p>
            <a:pPr algn="ctr">
              <a:spcAft>
                <a:spcPts val="600"/>
              </a:spcAft>
            </a:pPr>
            <a:r>
              <a:rPr lang="en-US" sz="2400" dirty="0">
                <a:latin typeface="Comic Sans MS" panose="030F0902030302020204" pitchFamily="66" charset="0"/>
              </a:rPr>
              <a:t>Week #4</a:t>
            </a:r>
          </a:p>
          <a:p>
            <a:pPr algn="ctr">
              <a:spcAft>
                <a:spcPts val="600"/>
              </a:spcAft>
            </a:pPr>
            <a:r>
              <a:rPr lang="en-US" sz="2400" dirty="0">
                <a:latin typeface="Comic Sans MS" panose="030F0902030302020204" pitchFamily="66" charset="0"/>
              </a:rPr>
              <a:t>What are the challenges of grief?</a:t>
            </a:r>
          </a:p>
          <a:p>
            <a:pPr algn="ctr">
              <a:spcAft>
                <a:spcPts val="600"/>
              </a:spcAft>
            </a:pPr>
            <a:r>
              <a:rPr lang="en-US" sz="2400" i="1" dirty="0">
                <a:latin typeface="Comic Sans MS" panose="030F0902030302020204" pitchFamily="66" charset="0"/>
              </a:rPr>
              <a:t>Special days, holidays,</a:t>
            </a:r>
          </a:p>
          <a:p>
            <a:pPr algn="ctr">
              <a:spcAft>
                <a:spcPts val="600"/>
              </a:spcAft>
            </a:pPr>
            <a:r>
              <a:rPr lang="en-US" sz="2400" i="1" dirty="0">
                <a:latin typeface="Comic Sans MS" panose="030F0902030302020204" pitchFamily="66" charset="0"/>
              </a:rPr>
              <a:t>ordinary days, and sleepless nights</a:t>
            </a:r>
          </a:p>
        </p:txBody>
      </p:sp>
      <p:sp>
        <p:nvSpPr>
          <p:cNvPr id="3" name="Slide Number Placeholder 2">
            <a:extLst>
              <a:ext uri="{FF2B5EF4-FFF2-40B4-BE49-F238E27FC236}">
                <a16:creationId xmlns:a16="http://schemas.microsoft.com/office/drawing/2014/main" id="{45ACB566-34F5-273C-EEF6-CC806AF8F69F}"/>
              </a:ext>
            </a:extLst>
          </p:cNvPr>
          <p:cNvSpPr>
            <a:spLocks noGrp="1"/>
          </p:cNvSpPr>
          <p:nvPr>
            <p:ph type="sldNum" sz="quarter" idx="12"/>
          </p:nvPr>
        </p:nvSpPr>
        <p:spPr>
          <a:xfrm>
            <a:off x="9274628" y="6340475"/>
            <a:ext cx="2743200" cy="365125"/>
          </a:xfrm>
        </p:spPr>
        <p:txBody>
          <a:bodyPr/>
          <a:lstStyle/>
          <a:p>
            <a:r>
              <a:rPr lang="en-US" dirty="0"/>
              <a:t>87</a:t>
            </a:r>
          </a:p>
        </p:txBody>
      </p:sp>
      <p:pic>
        <p:nvPicPr>
          <p:cNvPr id="4" name="Picture 3" descr="A bridge over a dirt path in a forest&#10;&#10;AI-generated content may be incorrect.">
            <a:extLst>
              <a:ext uri="{FF2B5EF4-FFF2-40B4-BE49-F238E27FC236}">
                <a16:creationId xmlns:a16="http://schemas.microsoft.com/office/drawing/2014/main" id="{326F3C29-E416-1A0D-F579-D658342F5772}"/>
              </a:ext>
            </a:extLst>
          </p:cNvPr>
          <p:cNvPicPr>
            <a:picLocks noChangeAspect="1"/>
          </p:cNvPicPr>
          <p:nvPr/>
        </p:nvPicPr>
        <p:blipFill>
          <a:blip r:embed="rId3">
            <a:extLst>
              <a:ext uri="{837473B0-CC2E-450A-ABE3-18F120FF3D39}">
                <a1611:picAttrSrcUrl xmlns:a1611="http://schemas.microsoft.com/office/drawing/2016/11/main" r:id="rId4"/>
              </a:ext>
            </a:extLst>
          </a:blip>
          <a:srcRect l="15683" r="34385" b="-2"/>
          <a:stretch>
            <a:fillRect/>
          </a:stretch>
        </p:blipFill>
        <p:spPr>
          <a:xfrm>
            <a:off x="1" y="1"/>
            <a:ext cx="6096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611E587-71C6-935B-EE83-B637D091A716}"/>
              </a:ext>
            </a:extLst>
          </p:cNvPr>
          <p:cNvSpPr>
            <a:spLocks noGrp="1"/>
          </p:cNvSpPr>
          <p:nvPr>
            <p:ph type="title"/>
          </p:nvPr>
        </p:nvSpPr>
        <p:spPr/>
        <p:txBody>
          <a:bodyPr>
            <a:normAutofit/>
          </a:bodyPr>
          <a:lstStyle/>
          <a:p>
            <a:r>
              <a:rPr lang="en-US" sz="3600" b="1" dirty="0">
                <a:latin typeface="Comic Sans MS" panose="030F0902030302020204" pitchFamily="66" charset="0"/>
              </a:rPr>
              <a:t>Be prepared . . .</a:t>
            </a:r>
          </a:p>
        </p:txBody>
      </p:sp>
      <p:pic>
        <p:nvPicPr>
          <p:cNvPr id="14" name="Picture 13" descr="A screenshot of a computer&#10;&#10;Description automatically generated">
            <a:extLst>
              <a:ext uri="{FF2B5EF4-FFF2-40B4-BE49-F238E27FC236}">
                <a16:creationId xmlns:a16="http://schemas.microsoft.com/office/drawing/2014/main" id="{68DF9CD2-4993-F805-9694-E510105DCE00}"/>
              </a:ext>
            </a:extLst>
          </p:cNvPr>
          <p:cNvPicPr>
            <a:picLocks noChangeAspect="1"/>
          </p:cNvPicPr>
          <p:nvPr/>
        </p:nvPicPr>
        <p:blipFill rotWithShape="1">
          <a:blip r:embed="rId3"/>
          <a:srcRect l="74769" t="22985" r="2527" b="47219"/>
          <a:stretch/>
        </p:blipFill>
        <p:spPr>
          <a:xfrm>
            <a:off x="6286712" y="1058981"/>
            <a:ext cx="5741499" cy="4709531"/>
          </a:xfrm>
          <a:prstGeom prst="rect">
            <a:avLst/>
          </a:prstGeom>
        </p:spPr>
      </p:pic>
      <p:sp>
        <p:nvSpPr>
          <p:cNvPr id="2" name="Slide Number Placeholder 1">
            <a:extLst>
              <a:ext uri="{FF2B5EF4-FFF2-40B4-BE49-F238E27FC236}">
                <a16:creationId xmlns:a16="http://schemas.microsoft.com/office/drawing/2014/main" id="{BB135138-0588-5730-4223-80338382613C}"/>
              </a:ext>
            </a:extLst>
          </p:cNvPr>
          <p:cNvSpPr>
            <a:spLocks noGrp="1"/>
          </p:cNvSpPr>
          <p:nvPr>
            <p:ph type="sldNum" idx="12"/>
          </p:nvPr>
        </p:nvSpPr>
        <p:spPr/>
        <p:txBody>
          <a:bodyPr/>
          <a:lstStyle/>
          <a:p>
            <a:fld id="{00000000-1234-1234-1234-123412341234}" type="slidenum">
              <a:rPr lang="en-GB" smtClean="0"/>
              <a:pPr/>
              <a:t>96</a:t>
            </a:fld>
            <a:endParaRPr lang="en-GB"/>
          </a:p>
        </p:txBody>
      </p:sp>
    </p:spTree>
    <p:extLst>
      <p:ext uri="{BB962C8B-B14F-4D97-AF65-F5344CB8AC3E}">
        <p14:creationId xmlns:p14="http://schemas.microsoft.com/office/powerpoint/2010/main" val="3729229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alendar&#10;&#10;Description automatically generated">
            <a:extLst>
              <a:ext uri="{FF2B5EF4-FFF2-40B4-BE49-F238E27FC236}">
                <a16:creationId xmlns:a16="http://schemas.microsoft.com/office/drawing/2014/main" id="{280B23C5-5D8B-D94E-4018-71243D325BF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20246" b="29426"/>
          <a:stretch/>
        </p:blipFill>
        <p:spPr>
          <a:xfrm>
            <a:off x="20" y="-1"/>
            <a:ext cx="12191980" cy="4187739"/>
          </a:xfrm>
          <a:prstGeom prst="rect">
            <a:avLst/>
          </a:prstGeom>
        </p:spPr>
      </p:pic>
      <p:sp>
        <p:nvSpPr>
          <p:cNvPr id="6" name="TextBox 5">
            <a:extLst>
              <a:ext uri="{FF2B5EF4-FFF2-40B4-BE49-F238E27FC236}">
                <a16:creationId xmlns:a16="http://schemas.microsoft.com/office/drawing/2014/main" id="{6A9134F3-1FE8-51A6-016A-3878155819D2}"/>
              </a:ext>
            </a:extLst>
          </p:cNvPr>
          <p:cNvSpPr txBox="1"/>
          <p:nvPr/>
        </p:nvSpPr>
        <p:spPr>
          <a:xfrm>
            <a:off x="760342" y="4766564"/>
            <a:ext cx="10671316" cy="111671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lgn="ctr" defTabSz="914400">
              <a:lnSpc>
                <a:spcPct val="90000"/>
              </a:lnSpc>
              <a:spcBef>
                <a:spcPct val="0"/>
              </a:spcBef>
              <a:spcAft>
                <a:spcPts val="600"/>
              </a:spcAft>
            </a:pPr>
            <a:r>
              <a:rPr lang="en-US" sz="3600" b="1" dirty="0">
                <a:latin typeface="Comic Sans MS" panose="030F0902030302020204" pitchFamily="66" charset="0"/>
                <a:ea typeface="+mj-ea"/>
                <a:cs typeface="+mj-cs"/>
              </a:rPr>
              <a:t>The key to being prepared is to</a:t>
            </a:r>
            <a:endParaRPr lang="en-US" sz="3600" dirty="0">
              <a:latin typeface="Comic Sans MS" panose="030F0902030302020204" pitchFamily="66" charset="0"/>
            </a:endParaRPr>
          </a:p>
          <a:p>
            <a:pPr algn="ctr" defTabSz="914400">
              <a:lnSpc>
                <a:spcPct val="90000"/>
              </a:lnSpc>
              <a:spcBef>
                <a:spcPct val="0"/>
              </a:spcBef>
              <a:spcAft>
                <a:spcPts val="600"/>
              </a:spcAft>
            </a:pPr>
            <a:r>
              <a:rPr lang="en-US" sz="3600" b="1" dirty="0">
                <a:latin typeface="Comic Sans MS" panose="030F0902030302020204" pitchFamily="66" charset="0"/>
                <a:ea typeface="+mj-ea"/>
                <a:cs typeface="+mj-cs"/>
              </a:rPr>
              <a:t>plan ahead starting with the next “first.”</a:t>
            </a:r>
            <a:endParaRPr lang="en-US" sz="3600" dirty="0">
              <a:latin typeface="Comic Sans MS" panose="030F0902030302020204" pitchFamily="66" charset="0"/>
              <a:ea typeface="+mj-ea"/>
              <a:cs typeface="+mj-cs"/>
            </a:endParaRPr>
          </a:p>
        </p:txBody>
      </p:sp>
      <p:sp>
        <p:nvSpPr>
          <p:cNvPr id="2" name="Slide Number Placeholder 1">
            <a:extLst>
              <a:ext uri="{FF2B5EF4-FFF2-40B4-BE49-F238E27FC236}">
                <a16:creationId xmlns:a16="http://schemas.microsoft.com/office/drawing/2014/main" id="{0148B6E9-5FC1-A776-1F2A-7C3F27735742}"/>
              </a:ext>
            </a:extLst>
          </p:cNvPr>
          <p:cNvSpPr>
            <a:spLocks noGrp="1"/>
          </p:cNvSpPr>
          <p:nvPr>
            <p:ph type="sldNum" sz="quarter" idx="12"/>
          </p:nvPr>
        </p:nvSpPr>
        <p:spPr>
          <a:xfrm>
            <a:off x="9277350" y="6279538"/>
            <a:ext cx="2743200" cy="365125"/>
          </a:xfrm>
        </p:spPr>
        <p:txBody>
          <a:bodyPr/>
          <a:lstStyle/>
          <a:p>
            <a:fld id="{6D22F896-40B5-4ADD-8801-0D06FADFA095}" type="slidenum">
              <a:rPr lang="en-US" smtClean="0"/>
              <a:t>97</a:t>
            </a:fld>
            <a:endParaRPr lang="en-US" dirty="0"/>
          </a:p>
        </p:txBody>
      </p:sp>
    </p:spTree>
    <p:extLst>
      <p:ext uri="{BB962C8B-B14F-4D97-AF65-F5344CB8AC3E}">
        <p14:creationId xmlns:p14="http://schemas.microsoft.com/office/powerpoint/2010/main" val="100468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CC633F2-A33A-473A-85B9-8241D04B2B2F}"/>
              </a:ext>
            </a:extLst>
          </p:cNvPr>
          <p:cNvSpPr>
            <a:spLocks noGrp="1"/>
          </p:cNvSpPr>
          <p:nvPr>
            <p:ph type="title"/>
          </p:nvPr>
        </p:nvSpPr>
        <p:spPr/>
        <p:txBody>
          <a:bodyPr>
            <a:normAutofit/>
          </a:bodyPr>
          <a:lstStyle/>
          <a:p>
            <a:r>
              <a:rPr lang="en-US" sz="3600" b="1" dirty="0">
                <a:latin typeface="Comic Sans MS" panose="030F0902030302020204" pitchFamily="66" charset="0"/>
              </a:rPr>
              <a:t>Take 5</a:t>
            </a:r>
          </a:p>
        </p:txBody>
      </p:sp>
      <p:sp>
        <p:nvSpPr>
          <p:cNvPr id="4" name="Slide Number Placeholder 3">
            <a:extLst>
              <a:ext uri="{FF2B5EF4-FFF2-40B4-BE49-F238E27FC236}">
                <a16:creationId xmlns:a16="http://schemas.microsoft.com/office/drawing/2014/main" id="{E12FBD4C-770E-3451-4713-66715B8AFF25}"/>
              </a:ext>
            </a:extLst>
          </p:cNvPr>
          <p:cNvSpPr>
            <a:spLocks noGrp="1"/>
          </p:cNvSpPr>
          <p:nvPr>
            <p:ph type="sldNum" idx="12"/>
          </p:nvPr>
        </p:nvSpPr>
        <p:spPr/>
        <p:txBody>
          <a:bodyPr/>
          <a:lstStyle/>
          <a:p>
            <a:fld id="{00000000-1234-1234-1234-123412341234}" type="slidenum">
              <a:rPr lang="en-GB" smtClean="0"/>
              <a:pPr/>
              <a:t>98</a:t>
            </a:fld>
            <a:endParaRPr lang="en-GB"/>
          </a:p>
        </p:txBody>
      </p:sp>
      <p:pic>
        <p:nvPicPr>
          <p:cNvPr id="10" name="Picture 9" descr="A cup of coffee&#10;&#10;Description automatically generated with medium confidence">
            <a:extLst>
              <a:ext uri="{FF2B5EF4-FFF2-40B4-BE49-F238E27FC236}">
                <a16:creationId xmlns:a16="http://schemas.microsoft.com/office/drawing/2014/main" id="{07C5E5AE-9044-00DD-84B8-BD996BC8676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0128" t="3061" b="-1375"/>
          <a:stretch/>
        </p:blipFill>
        <p:spPr>
          <a:xfrm>
            <a:off x="6096000" y="34726"/>
            <a:ext cx="6096000" cy="7000406"/>
          </a:xfrm>
          <a:prstGeom prst="rect">
            <a:avLst/>
          </a:prstGeom>
        </p:spPr>
      </p:pic>
    </p:spTree>
    <p:extLst>
      <p:ext uri="{BB962C8B-B14F-4D97-AF65-F5344CB8AC3E}">
        <p14:creationId xmlns:p14="http://schemas.microsoft.com/office/powerpoint/2010/main" val="2028973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093105-187F-B964-16B1-A0996DA3DA18}"/>
              </a:ext>
            </a:extLst>
          </p:cNvPr>
          <p:cNvSpPr txBox="1"/>
          <p:nvPr/>
        </p:nvSpPr>
        <p:spPr>
          <a:xfrm>
            <a:off x="770021" y="522292"/>
            <a:ext cx="6096000" cy="646331"/>
          </a:xfrm>
          <a:prstGeom prst="rect">
            <a:avLst/>
          </a:prstGeom>
          <a:noFill/>
        </p:spPr>
        <p:txBody>
          <a:bodyPr wrap="square" rtlCol="0">
            <a:spAutoFit/>
          </a:bodyPr>
          <a:lstStyle/>
          <a:p>
            <a:r>
              <a:rPr lang="en-US" sz="3600" b="1" i="1" u="sng" dirty="0">
                <a:latin typeface="Comic Sans MS" panose="030F0902030302020204" pitchFamily="66" charset="0"/>
              </a:rPr>
              <a:t>Your</a:t>
            </a:r>
            <a:r>
              <a:rPr lang="en-US" sz="3600" b="1" u="sng" dirty="0">
                <a:latin typeface="Comic Sans MS" panose="030F0902030302020204" pitchFamily="66" charset="0"/>
              </a:rPr>
              <a:t> Special Days</a:t>
            </a:r>
          </a:p>
        </p:txBody>
      </p:sp>
      <p:sp>
        <p:nvSpPr>
          <p:cNvPr id="5" name="TextBox 4">
            <a:extLst>
              <a:ext uri="{FF2B5EF4-FFF2-40B4-BE49-F238E27FC236}">
                <a16:creationId xmlns:a16="http://schemas.microsoft.com/office/drawing/2014/main" id="{BF9E3017-5538-FEDB-DC74-D6C38ECACFF0}"/>
              </a:ext>
            </a:extLst>
          </p:cNvPr>
          <p:cNvSpPr txBox="1"/>
          <p:nvPr/>
        </p:nvSpPr>
        <p:spPr>
          <a:xfrm>
            <a:off x="770022" y="1337488"/>
            <a:ext cx="6840253" cy="5909310"/>
          </a:xfrm>
          <a:prstGeom prst="rect">
            <a:avLst/>
          </a:prstGeom>
          <a:noFill/>
        </p:spPr>
        <p:txBody>
          <a:bodyPr wrap="square">
            <a:spAutoFit/>
          </a:bodyPr>
          <a:lstStyle/>
          <a:p>
            <a:pPr marL="317500" indent="-317500">
              <a:lnSpc>
                <a:spcPct val="100000"/>
              </a:lnSpc>
              <a:spcBef>
                <a:spcPts val="600"/>
              </a:spcBef>
              <a:spcAft>
                <a:spcPts val="600"/>
              </a:spcAft>
              <a:buFont typeface="Arial" panose="020B0604020202020204" pitchFamily="34" charset="0"/>
              <a:buChar char="•"/>
            </a:pPr>
            <a:r>
              <a:rPr lang="en-US" sz="3600" cap="none" dirty="0">
                <a:latin typeface="Comic Sans MS" panose="030F0902030302020204" pitchFamily="66" charset="0"/>
              </a:rPr>
              <a:t>Birthdays</a:t>
            </a:r>
            <a:endParaRPr lang="en-US" sz="3600" dirty="0">
              <a:latin typeface="Comic Sans MS" panose="030F0902030302020204" pitchFamily="66" charset="0"/>
            </a:endParaRPr>
          </a:p>
          <a:p>
            <a:pPr marL="285750" indent="-285750">
              <a:lnSpc>
                <a:spcPct val="100000"/>
              </a:lnSpc>
              <a:spcBef>
                <a:spcPts val="600"/>
              </a:spcBef>
              <a:spcAft>
                <a:spcPts val="600"/>
              </a:spcAft>
              <a:buClr>
                <a:srgbClr val="000000"/>
              </a:buClr>
              <a:buFont typeface="Arial" panose="020B0604020202020204" pitchFamily="34" charset="0"/>
              <a:buChar char="•"/>
            </a:pPr>
            <a:r>
              <a:rPr lang="en-US" sz="3600" cap="none" dirty="0">
                <a:latin typeface="Comic Sans MS" panose="030F0902030302020204" pitchFamily="66" charset="0"/>
              </a:rPr>
              <a:t>Weddings</a:t>
            </a:r>
          </a:p>
          <a:p>
            <a:pPr marL="285750" indent="-285750">
              <a:lnSpc>
                <a:spcPct val="100000"/>
              </a:lnSpc>
              <a:spcBef>
                <a:spcPts val="600"/>
              </a:spcBef>
              <a:spcAft>
                <a:spcPts val="600"/>
              </a:spcAft>
              <a:buClr>
                <a:srgbClr val="000000"/>
              </a:buClr>
              <a:buFont typeface="Arial" panose="020B0604020202020204" pitchFamily="34" charset="0"/>
              <a:buChar char="•"/>
            </a:pPr>
            <a:r>
              <a:rPr lang="en-US" sz="3600" cap="none" dirty="0">
                <a:latin typeface="Comic Sans MS" panose="030F0902030302020204" pitchFamily="66" charset="0"/>
              </a:rPr>
              <a:t>Anniversaries</a:t>
            </a:r>
          </a:p>
          <a:p>
            <a:pPr marL="285750" indent="-285750">
              <a:spcBef>
                <a:spcPts val="600"/>
              </a:spcBef>
              <a:spcAft>
                <a:spcPts val="600"/>
              </a:spcAft>
              <a:buClr>
                <a:srgbClr val="000000"/>
              </a:buClr>
              <a:buFont typeface="Arial" panose="020B0604020202020204" pitchFamily="34" charset="0"/>
              <a:buChar char="•"/>
            </a:pPr>
            <a:r>
              <a:rPr lang="en-US" sz="3600" cap="none" dirty="0">
                <a:latin typeface="Comic Sans MS" panose="030F0902030302020204" pitchFamily="66" charset="0"/>
              </a:rPr>
              <a:t>Graduations</a:t>
            </a:r>
          </a:p>
          <a:p>
            <a:pPr marL="285750" indent="-285750">
              <a:spcBef>
                <a:spcPts val="600"/>
              </a:spcBef>
              <a:spcAft>
                <a:spcPts val="600"/>
              </a:spcAft>
              <a:buClr>
                <a:srgbClr val="000000"/>
              </a:buClr>
              <a:buFont typeface="Arial" panose="020B0604020202020204" pitchFamily="34" charset="0"/>
              <a:buChar char="•"/>
            </a:pPr>
            <a:r>
              <a:rPr lang="en-US" sz="3600" dirty="0">
                <a:latin typeface="Comic Sans MS" panose="030F0902030302020204" pitchFamily="66" charset="0"/>
              </a:rPr>
              <a:t>Mother’s Day/Father’s Day</a:t>
            </a:r>
          </a:p>
          <a:p>
            <a:pPr marL="285750" indent="-285750">
              <a:spcBef>
                <a:spcPts val="600"/>
              </a:spcBef>
              <a:spcAft>
                <a:spcPts val="600"/>
              </a:spcAft>
              <a:buClr>
                <a:srgbClr val="000000"/>
              </a:buClr>
              <a:buFont typeface="Arial" panose="020B0604020202020204" pitchFamily="34" charset="0"/>
              <a:buChar char="•"/>
            </a:pPr>
            <a:r>
              <a:rPr lang="en-US" sz="3600" cap="none" dirty="0">
                <a:latin typeface="Comic Sans MS" panose="030F0902030302020204" pitchFamily="66" charset="0"/>
              </a:rPr>
              <a:t>Grandparent</a:t>
            </a:r>
            <a:r>
              <a:rPr lang="en-US" sz="3600" dirty="0">
                <a:latin typeface="Comic Sans MS" panose="030F0902030302020204" pitchFamily="66" charset="0"/>
              </a:rPr>
              <a:t>’s Day</a:t>
            </a:r>
          </a:p>
          <a:p>
            <a:pPr marL="285750" indent="-285750">
              <a:spcBef>
                <a:spcPts val="600"/>
              </a:spcBef>
              <a:spcAft>
                <a:spcPts val="600"/>
              </a:spcAft>
              <a:buClr>
                <a:srgbClr val="000000"/>
              </a:buClr>
              <a:buFont typeface="Arial" panose="020B0604020202020204" pitchFamily="34" charset="0"/>
              <a:buChar char="•"/>
            </a:pPr>
            <a:r>
              <a:rPr lang="en-US" sz="3600" cap="none" dirty="0">
                <a:latin typeface="Comic Sans MS" panose="030F0902030302020204" pitchFamily="66" charset="0"/>
              </a:rPr>
              <a:t>Valentine’s Day</a:t>
            </a:r>
          </a:p>
          <a:p>
            <a:pPr>
              <a:lnSpc>
                <a:spcPct val="100000"/>
              </a:lnSpc>
              <a:spcBef>
                <a:spcPts val="0"/>
              </a:spcBef>
              <a:spcAft>
                <a:spcPts val="600"/>
              </a:spcAft>
              <a:buClr>
                <a:srgbClr val="000000"/>
              </a:buClr>
            </a:pPr>
            <a:endParaRPr lang="en-US" sz="2800" cap="none" dirty="0">
              <a:latin typeface="Comic Sans MS" panose="030F0902030302020204" pitchFamily="66" charset="0"/>
            </a:endParaRPr>
          </a:p>
          <a:p>
            <a:pPr marL="285750" indent="-285750">
              <a:lnSpc>
                <a:spcPct val="100000"/>
              </a:lnSpc>
              <a:spcBef>
                <a:spcPts val="0"/>
              </a:spcBef>
              <a:spcAft>
                <a:spcPts val="600"/>
              </a:spcAft>
              <a:buClr>
                <a:srgbClr val="000000"/>
              </a:buClr>
              <a:buFont typeface="Arial" panose="020B0604020202020204" pitchFamily="34" charset="0"/>
              <a:buChar char="•"/>
            </a:pPr>
            <a:endParaRPr lang="en-US" sz="2800" dirty="0">
              <a:latin typeface="Comic Sans MS" panose="030F0902030302020204" pitchFamily="66" charset="0"/>
            </a:endParaRPr>
          </a:p>
        </p:txBody>
      </p:sp>
      <p:pic>
        <p:nvPicPr>
          <p:cNvPr id="6" name="Picture 6" descr="A picture containing pink, different, plastic, several&#10;&#10;Description automatically generated">
            <a:extLst>
              <a:ext uri="{FF2B5EF4-FFF2-40B4-BE49-F238E27FC236}">
                <a16:creationId xmlns:a16="http://schemas.microsoft.com/office/drawing/2014/main" id="{AECF2B5E-DCA1-45C7-8B61-E83A718FCCB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542097" y="1468592"/>
            <a:ext cx="3811703" cy="3920816"/>
          </a:xfrm>
          <a:prstGeom prst="rect">
            <a:avLst/>
          </a:prstGeom>
        </p:spPr>
      </p:pic>
      <p:sp>
        <p:nvSpPr>
          <p:cNvPr id="4" name="Slide Number Placeholder 3">
            <a:extLst>
              <a:ext uri="{FF2B5EF4-FFF2-40B4-BE49-F238E27FC236}">
                <a16:creationId xmlns:a16="http://schemas.microsoft.com/office/drawing/2014/main" id="{FC039373-3CC9-8E74-5F56-5B3A5AD0B447}"/>
              </a:ext>
            </a:extLst>
          </p:cNvPr>
          <p:cNvSpPr>
            <a:spLocks noGrp="1"/>
          </p:cNvSpPr>
          <p:nvPr>
            <p:ph type="sldNum" sz="quarter" idx="12"/>
          </p:nvPr>
        </p:nvSpPr>
        <p:spPr>
          <a:xfrm>
            <a:off x="9296400" y="6306990"/>
            <a:ext cx="2743200" cy="365125"/>
          </a:xfrm>
        </p:spPr>
        <p:txBody>
          <a:bodyPr/>
          <a:lstStyle/>
          <a:p>
            <a:fld id="{011AAA5F-67A5-E64A-99CC-2F6BA84749DB}" type="slidenum">
              <a:rPr lang="en-US" smtClean="0"/>
              <a:t>99</a:t>
            </a:fld>
            <a:endParaRPr lang="en-US" dirty="0"/>
          </a:p>
        </p:txBody>
      </p:sp>
    </p:spTree>
    <p:extLst>
      <p:ext uri="{BB962C8B-B14F-4D97-AF65-F5344CB8AC3E}">
        <p14:creationId xmlns:p14="http://schemas.microsoft.com/office/powerpoint/2010/main" val="332773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EF0426-E159-2B78-6449-DA2D0F5EAE1A}"/>
              </a:ext>
            </a:extLst>
          </p:cNvPr>
          <p:cNvSpPr>
            <a:spLocks noGrp="1"/>
          </p:cNvSpPr>
          <p:nvPr>
            <p:ph type="title" idx="4294967295"/>
          </p:nvPr>
        </p:nvSpPr>
        <p:spPr>
          <a:xfrm>
            <a:off x="588065" y="717322"/>
            <a:ext cx="10084698" cy="1100279"/>
          </a:xfrm>
        </p:spPr>
        <p:txBody>
          <a:bodyPr>
            <a:noAutofit/>
          </a:bodyPr>
          <a:lstStyle/>
          <a:p>
            <a:pPr algn="l">
              <a:lnSpc>
                <a:spcPct val="100000"/>
              </a:lnSpc>
              <a:spcBef>
                <a:spcPts val="0"/>
              </a:spcBef>
              <a:spcAft>
                <a:spcPts val="600"/>
              </a:spcAft>
              <a:buClr>
                <a:srgbClr val="000000"/>
              </a:buClr>
            </a:pPr>
            <a:r>
              <a:rPr lang="en-US" sz="3600" b="1" u="sng" dirty="0">
                <a:latin typeface="Comic Sans MS" panose="030F0902030302020204" pitchFamily="66" charset="0"/>
              </a:rPr>
              <a:t>Invitations to </a:t>
            </a:r>
            <a:r>
              <a:rPr lang="en-US" sz="3600" b="1" i="1" u="sng" dirty="0">
                <a:latin typeface="Comic Sans MS" panose="030F0902030302020204" pitchFamily="66" charset="0"/>
              </a:rPr>
              <a:t>other</a:t>
            </a:r>
            <a:r>
              <a:rPr lang="en-US" sz="3600" b="1" u="sng" dirty="0">
                <a:latin typeface="Comic Sans MS" panose="030F0902030302020204" pitchFamily="66" charset="0"/>
              </a:rPr>
              <a:t> people’s Special Days</a:t>
            </a:r>
            <a:endParaRPr lang="en-US" sz="3600" dirty="0"/>
          </a:p>
        </p:txBody>
      </p:sp>
      <p:sp>
        <p:nvSpPr>
          <p:cNvPr id="2" name="TextBox 1">
            <a:extLst>
              <a:ext uri="{FF2B5EF4-FFF2-40B4-BE49-F238E27FC236}">
                <a16:creationId xmlns:a16="http://schemas.microsoft.com/office/drawing/2014/main" id="{E0886041-8413-4653-0824-65FF36471EA7}"/>
              </a:ext>
            </a:extLst>
          </p:cNvPr>
          <p:cNvSpPr txBox="1"/>
          <p:nvPr/>
        </p:nvSpPr>
        <p:spPr>
          <a:xfrm>
            <a:off x="702365" y="1991290"/>
            <a:ext cx="6528831" cy="3477875"/>
          </a:xfrm>
          <a:prstGeom prst="rect">
            <a:avLst/>
          </a:prstGeom>
          <a:noFill/>
        </p:spPr>
        <p:txBody>
          <a:bodyPr wrap="square" rtlCol="0">
            <a:spAutoFit/>
          </a:bodyPr>
          <a:lstStyle/>
          <a:p>
            <a:pPr marL="457200" indent="-457200">
              <a:spcBef>
                <a:spcPts val="600"/>
              </a:spcBef>
              <a:spcAft>
                <a:spcPts val="600"/>
              </a:spcAft>
              <a:buFont typeface="Arial" panose="020B0604020202020204" pitchFamily="34" charset="0"/>
              <a:buChar char="•"/>
            </a:pPr>
            <a:r>
              <a:rPr lang="en-US" sz="3600" dirty="0">
                <a:latin typeface="Comic Sans MS" panose="030F0902030302020204" pitchFamily="66" charset="0"/>
              </a:rPr>
              <a:t>Weddings</a:t>
            </a:r>
          </a:p>
          <a:p>
            <a:pPr marL="457200" indent="-457200">
              <a:spcBef>
                <a:spcPts val="600"/>
              </a:spcBef>
              <a:spcAft>
                <a:spcPts val="600"/>
              </a:spcAft>
              <a:buFont typeface="Arial" panose="020B0604020202020204" pitchFamily="34" charset="0"/>
              <a:buChar char="•"/>
            </a:pPr>
            <a:r>
              <a:rPr lang="en-US" sz="3600" dirty="0">
                <a:latin typeface="Comic Sans MS" panose="030F0902030302020204" pitchFamily="66" charset="0"/>
              </a:rPr>
              <a:t>Retirement p</a:t>
            </a:r>
            <a:r>
              <a:rPr lang="en-US" sz="3600" cap="none" dirty="0">
                <a:latin typeface="Comic Sans MS" panose="030F0902030302020204" pitchFamily="66" charset="0"/>
              </a:rPr>
              <a:t>arties</a:t>
            </a:r>
          </a:p>
          <a:p>
            <a:pPr marL="457200" indent="-457200">
              <a:spcBef>
                <a:spcPts val="600"/>
              </a:spcBef>
              <a:spcAft>
                <a:spcPts val="600"/>
              </a:spcAft>
              <a:buFont typeface="Arial" panose="020B0604020202020204" pitchFamily="34" charset="0"/>
              <a:buChar char="•"/>
            </a:pPr>
            <a:r>
              <a:rPr lang="en-US" sz="3600" dirty="0">
                <a:latin typeface="Comic Sans MS" panose="030F0902030302020204" pitchFamily="66" charset="0"/>
              </a:rPr>
              <a:t>Christenings/baptisms</a:t>
            </a:r>
          </a:p>
          <a:p>
            <a:pPr marL="457200" indent="-457200">
              <a:spcBef>
                <a:spcPts val="600"/>
              </a:spcBef>
              <a:spcAft>
                <a:spcPts val="600"/>
              </a:spcAft>
              <a:buFont typeface="Arial" panose="020B0604020202020204" pitchFamily="34" charset="0"/>
              <a:buChar char="•"/>
            </a:pPr>
            <a:r>
              <a:rPr lang="en-US" sz="3600" dirty="0">
                <a:latin typeface="Comic Sans MS" panose="030F0902030302020204" pitchFamily="66" charset="0"/>
              </a:rPr>
              <a:t>Confirmations/communions</a:t>
            </a:r>
          </a:p>
          <a:p>
            <a:pPr marL="457200" indent="-457200">
              <a:spcBef>
                <a:spcPts val="600"/>
              </a:spcBef>
              <a:spcAft>
                <a:spcPts val="600"/>
              </a:spcAft>
              <a:buFont typeface="Arial" panose="020B0604020202020204" pitchFamily="34" charset="0"/>
              <a:buChar char="•"/>
            </a:pPr>
            <a:r>
              <a:rPr lang="en-US" sz="3600" dirty="0">
                <a:latin typeface="Comic Sans MS" panose="030F0902030302020204" pitchFamily="66" charset="0"/>
              </a:rPr>
              <a:t>Funerals</a:t>
            </a:r>
            <a:endParaRPr lang="en-US" sz="3600" dirty="0"/>
          </a:p>
        </p:txBody>
      </p:sp>
      <p:pic>
        <p:nvPicPr>
          <p:cNvPr id="10" name="Picture 9" descr="A screenshot of a computer&#10;&#10;Description automatically generated">
            <a:extLst>
              <a:ext uri="{FF2B5EF4-FFF2-40B4-BE49-F238E27FC236}">
                <a16:creationId xmlns:a16="http://schemas.microsoft.com/office/drawing/2014/main" id="{876BBCF1-0A9D-7281-D0E3-A753AA912135}"/>
              </a:ext>
            </a:extLst>
          </p:cNvPr>
          <p:cNvPicPr>
            <a:picLocks noChangeAspect="1"/>
          </p:cNvPicPr>
          <p:nvPr/>
        </p:nvPicPr>
        <p:blipFill>
          <a:blip r:embed="rId3"/>
          <a:srcRect l="76527" t="23886" r="5280" b="50144"/>
          <a:stretch/>
        </p:blipFill>
        <p:spPr>
          <a:xfrm>
            <a:off x="7947648" y="1991290"/>
            <a:ext cx="3406152" cy="3477875"/>
          </a:xfrm>
          <a:prstGeom prst="rect">
            <a:avLst/>
          </a:prstGeom>
        </p:spPr>
      </p:pic>
      <p:sp>
        <p:nvSpPr>
          <p:cNvPr id="3" name="Slide Number Placeholder 2">
            <a:extLst>
              <a:ext uri="{FF2B5EF4-FFF2-40B4-BE49-F238E27FC236}">
                <a16:creationId xmlns:a16="http://schemas.microsoft.com/office/drawing/2014/main" id="{3AE6F3F2-8706-C8BE-C853-A988DADD3D91}"/>
              </a:ext>
            </a:extLst>
          </p:cNvPr>
          <p:cNvSpPr>
            <a:spLocks noGrp="1"/>
          </p:cNvSpPr>
          <p:nvPr>
            <p:ph type="sldNum" sz="quarter" idx="12"/>
          </p:nvPr>
        </p:nvSpPr>
        <p:spPr>
          <a:xfrm>
            <a:off x="9301163" y="6299200"/>
            <a:ext cx="2743200" cy="365125"/>
          </a:xfrm>
        </p:spPr>
        <p:txBody>
          <a:bodyPr/>
          <a:lstStyle/>
          <a:p>
            <a:fld id="{6D22F896-40B5-4ADD-8801-0D06FADFA095}" type="slidenum">
              <a:rPr lang="en-US" smtClean="0"/>
              <a:t>100</a:t>
            </a:fld>
            <a:endParaRPr lang="en-US" dirty="0"/>
          </a:p>
        </p:txBody>
      </p:sp>
    </p:spTree>
    <p:extLst>
      <p:ext uri="{BB962C8B-B14F-4D97-AF65-F5344CB8AC3E}">
        <p14:creationId xmlns:p14="http://schemas.microsoft.com/office/powerpoint/2010/main" val="1848904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093105-187F-B964-16B1-A0996DA3DA18}"/>
              </a:ext>
            </a:extLst>
          </p:cNvPr>
          <p:cNvSpPr txBox="1"/>
          <p:nvPr/>
        </p:nvSpPr>
        <p:spPr>
          <a:xfrm>
            <a:off x="450532" y="1109076"/>
            <a:ext cx="5325978" cy="646331"/>
          </a:xfrm>
          <a:prstGeom prst="rect">
            <a:avLst/>
          </a:prstGeom>
          <a:noFill/>
        </p:spPr>
        <p:txBody>
          <a:bodyPr wrap="square" rtlCol="0">
            <a:spAutoFit/>
          </a:bodyPr>
          <a:lstStyle/>
          <a:p>
            <a:r>
              <a:rPr lang="en-US" sz="3600" b="1" u="sng" dirty="0">
                <a:latin typeface="Comic Sans MS" panose="030F0902030302020204" pitchFamily="66" charset="0"/>
              </a:rPr>
              <a:t>Holidays</a:t>
            </a:r>
          </a:p>
        </p:txBody>
      </p:sp>
      <p:sp>
        <p:nvSpPr>
          <p:cNvPr id="5" name="TextBox 4">
            <a:extLst>
              <a:ext uri="{FF2B5EF4-FFF2-40B4-BE49-F238E27FC236}">
                <a16:creationId xmlns:a16="http://schemas.microsoft.com/office/drawing/2014/main" id="{C6AAB3EA-0FB2-EDA0-4668-1B37F60D7F42}"/>
              </a:ext>
            </a:extLst>
          </p:cNvPr>
          <p:cNvSpPr txBox="1"/>
          <p:nvPr/>
        </p:nvSpPr>
        <p:spPr>
          <a:xfrm>
            <a:off x="352541" y="1955791"/>
            <a:ext cx="8064347" cy="3046988"/>
          </a:xfrm>
          <a:prstGeom prst="rect">
            <a:avLst/>
          </a:prstGeom>
          <a:noFill/>
        </p:spPr>
        <p:txBody>
          <a:bodyPr wrap="square">
            <a:spAutoFit/>
          </a:bodyPr>
          <a:lstStyle/>
          <a:p>
            <a:pPr marL="285750" indent="-285750">
              <a:lnSpc>
                <a:spcPct val="100000"/>
              </a:lnSpc>
              <a:buClr>
                <a:srgbClr val="000000"/>
              </a:buClr>
              <a:buFont typeface="Arial" panose="020B0604020202020204" pitchFamily="34" charset="0"/>
              <a:buChar char="•"/>
            </a:pPr>
            <a:r>
              <a:rPr lang="en-US" sz="3200" cap="none" dirty="0">
                <a:latin typeface="Comic Sans MS" panose="030F0902030302020204" pitchFamily="66" charset="0"/>
              </a:rPr>
              <a:t>Easter</a:t>
            </a:r>
          </a:p>
          <a:p>
            <a:pPr marL="285750" indent="-285750">
              <a:lnSpc>
                <a:spcPct val="100000"/>
              </a:lnSpc>
              <a:buClr>
                <a:srgbClr val="000000"/>
              </a:buClr>
              <a:buFont typeface="Arial" panose="020B0604020202020204" pitchFamily="34" charset="0"/>
              <a:buChar char="•"/>
            </a:pPr>
            <a:r>
              <a:rPr lang="en-US" sz="3200" cap="none" dirty="0">
                <a:latin typeface="Comic Sans MS" panose="030F0902030302020204" pitchFamily="66" charset="0"/>
              </a:rPr>
              <a:t>Thanksgiving</a:t>
            </a:r>
          </a:p>
          <a:p>
            <a:pPr marL="285750" indent="-285750">
              <a:lnSpc>
                <a:spcPct val="100000"/>
              </a:lnSpc>
              <a:buClr>
                <a:srgbClr val="000000"/>
              </a:buClr>
              <a:buFont typeface="Arial" panose="020B0604020202020204" pitchFamily="34" charset="0"/>
              <a:buChar char="•"/>
            </a:pPr>
            <a:r>
              <a:rPr lang="en-US" sz="3200" cap="none" dirty="0">
                <a:latin typeface="Comic Sans MS" panose="030F0902030302020204" pitchFamily="66" charset="0"/>
              </a:rPr>
              <a:t>Christmas &amp; surrounding events</a:t>
            </a:r>
          </a:p>
          <a:p>
            <a:pPr marL="285750" indent="-285750">
              <a:lnSpc>
                <a:spcPct val="100000"/>
              </a:lnSpc>
              <a:buFont typeface="Arial" panose="020B0604020202020204" pitchFamily="34" charset="0"/>
              <a:buChar char="•"/>
            </a:pPr>
            <a:r>
              <a:rPr lang="en-US" sz="3200" cap="none" dirty="0">
                <a:latin typeface="Comic Sans MS" panose="030F0902030302020204" pitchFamily="66" charset="0"/>
              </a:rPr>
              <a:t>New Year’s Day, Chinese New Year</a:t>
            </a:r>
          </a:p>
          <a:p>
            <a:pPr marL="285750" indent="-285750">
              <a:lnSpc>
                <a:spcPct val="100000"/>
              </a:lnSpc>
              <a:buClr>
                <a:srgbClr val="000000"/>
              </a:buClr>
              <a:buFont typeface="Arial" panose="020B0604020202020204" pitchFamily="34" charset="0"/>
              <a:buChar char="•"/>
            </a:pPr>
            <a:r>
              <a:rPr lang="en-US" sz="3200" cap="none" dirty="0">
                <a:latin typeface="Comic Sans MS" panose="030F0902030302020204" pitchFamily="66" charset="0"/>
              </a:rPr>
              <a:t>Family Day, Victoria Day, Canada Day,</a:t>
            </a:r>
          </a:p>
          <a:p>
            <a:pPr marL="268288">
              <a:lnSpc>
                <a:spcPct val="100000"/>
              </a:lnSpc>
              <a:buClr>
                <a:srgbClr val="000000"/>
              </a:buClr>
            </a:pPr>
            <a:r>
              <a:rPr lang="en-US" sz="3200" cap="none" dirty="0">
                <a:latin typeface="Comic Sans MS" panose="030F0902030302020204" pitchFamily="66" charset="0"/>
              </a:rPr>
              <a:t>Civic Holiday, </a:t>
            </a:r>
            <a:r>
              <a:rPr lang="en-US" sz="3200" cap="none" dirty="0" err="1">
                <a:latin typeface="Comic Sans MS" panose="030F0902030302020204" pitchFamily="66" charset="0"/>
              </a:rPr>
              <a:t>Labour</a:t>
            </a:r>
            <a:r>
              <a:rPr lang="en-US" sz="3200" cap="none" dirty="0">
                <a:latin typeface="Comic Sans MS" panose="030F0902030302020204" pitchFamily="66" charset="0"/>
              </a:rPr>
              <a:t> Day, etc.</a:t>
            </a:r>
          </a:p>
        </p:txBody>
      </p:sp>
      <p:pic>
        <p:nvPicPr>
          <p:cNvPr id="8" name="Picture 4" descr="A picture containing food, plate, bowl, meal&#10;&#10;Description automatically generated">
            <a:extLst>
              <a:ext uri="{FF2B5EF4-FFF2-40B4-BE49-F238E27FC236}">
                <a16:creationId xmlns:a16="http://schemas.microsoft.com/office/drawing/2014/main" id="{466D562C-55C0-8F05-851C-6FA7F04298DD}"/>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6349" r="15400" b="-2"/>
          <a:stretch/>
        </p:blipFill>
        <p:spPr>
          <a:xfrm>
            <a:off x="8570633" y="2390660"/>
            <a:ext cx="2913081" cy="3277210"/>
          </a:xfrm>
          <a:prstGeom prst="rect">
            <a:avLst/>
          </a:prstGeom>
        </p:spPr>
      </p:pic>
      <p:sp>
        <p:nvSpPr>
          <p:cNvPr id="4" name="Slide Number Placeholder 3">
            <a:extLst>
              <a:ext uri="{FF2B5EF4-FFF2-40B4-BE49-F238E27FC236}">
                <a16:creationId xmlns:a16="http://schemas.microsoft.com/office/drawing/2014/main" id="{8EC5FF83-02FB-AC1C-14C9-453FC99E392A}"/>
              </a:ext>
            </a:extLst>
          </p:cNvPr>
          <p:cNvSpPr>
            <a:spLocks noGrp="1"/>
          </p:cNvSpPr>
          <p:nvPr>
            <p:ph type="sldNum" sz="quarter" idx="12"/>
          </p:nvPr>
        </p:nvSpPr>
        <p:spPr>
          <a:xfrm>
            <a:off x="9296400" y="6337300"/>
            <a:ext cx="2743200" cy="365125"/>
          </a:xfrm>
        </p:spPr>
        <p:txBody>
          <a:bodyPr/>
          <a:lstStyle/>
          <a:p>
            <a:fld id="{6D22F896-40B5-4ADD-8801-0D06FADFA095}" type="slidenum">
              <a:rPr lang="en-US" smtClean="0"/>
              <a:t>101</a:t>
            </a:fld>
            <a:endParaRPr lang="en-US" dirty="0"/>
          </a:p>
        </p:txBody>
      </p:sp>
    </p:spTree>
    <p:extLst>
      <p:ext uri="{BB962C8B-B14F-4D97-AF65-F5344CB8AC3E}">
        <p14:creationId xmlns:p14="http://schemas.microsoft.com/office/powerpoint/2010/main" val="3499288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7D9A-21E2-1786-9FAC-A4A998466473}"/>
              </a:ext>
            </a:extLst>
          </p:cNvPr>
          <p:cNvSpPr>
            <a:spLocks noGrp="1"/>
          </p:cNvSpPr>
          <p:nvPr>
            <p:ph type="title" idx="4294967295"/>
          </p:nvPr>
        </p:nvSpPr>
        <p:spPr>
          <a:xfrm>
            <a:off x="0" y="2173398"/>
            <a:ext cx="5332413" cy="2509838"/>
          </a:xfrm>
        </p:spPr>
        <p:txBody>
          <a:bodyPr>
            <a:noAutofit/>
          </a:bodyPr>
          <a:lstStyle/>
          <a:p>
            <a:pPr algn="ctr"/>
            <a:r>
              <a:rPr lang="en-US" sz="3600" b="1" dirty="0">
                <a:latin typeface="Comic Sans MS" panose="030F0902030302020204" pitchFamily="66" charset="0"/>
                <a:cs typeface="APPLE CHANCERY" panose="03020702040506060504" pitchFamily="66" charset="-79"/>
              </a:rPr>
              <a:t>Why are holidays</a:t>
            </a:r>
            <a:br>
              <a:rPr lang="en-US" sz="3600" b="1" dirty="0">
                <a:latin typeface="Comic Sans MS" panose="030F0902030302020204" pitchFamily="66" charset="0"/>
                <a:cs typeface="APPLE CHANCERY" panose="03020702040506060504" pitchFamily="66" charset="-79"/>
              </a:rPr>
            </a:br>
            <a:r>
              <a:rPr lang="en-US" sz="3600" b="1" dirty="0">
                <a:latin typeface="Comic Sans MS" panose="030F0902030302020204" pitchFamily="66" charset="0"/>
                <a:cs typeface="APPLE CHANCERY" panose="03020702040506060504" pitchFamily="66" charset="-79"/>
              </a:rPr>
              <a:t>so difficult?</a:t>
            </a:r>
          </a:p>
        </p:txBody>
      </p:sp>
      <p:pic>
        <p:nvPicPr>
          <p:cNvPr id="5" name="Picture 4">
            <a:extLst>
              <a:ext uri="{FF2B5EF4-FFF2-40B4-BE49-F238E27FC236}">
                <a16:creationId xmlns:a16="http://schemas.microsoft.com/office/drawing/2014/main" id="{FB8A834B-B3AF-72A6-AD39-BC30D824E07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332634" y="33359"/>
            <a:ext cx="6859366" cy="6859366"/>
          </a:xfrm>
          <a:prstGeom prst="rect">
            <a:avLst/>
          </a:prstGeom>
          <a:solidFill>
            <a:srgbClr val="00B050"/>
          </a:solidFill>
        </p:spPr>
      </p:pic>
      <p:sp>
        <p:nvSpPr>
          <p:cNvPr id="4" name="Slide Number Placeholder 3">
            <a:extLst>
              <a:ext uri="{FF2B5EF4-FFF2-40B4-BE49-F238E27FC236}">
                <a16:creationId xmlns:a16="http://schemas.microsoft.com/office/drawing/2014/main" id="{3550BEE1-0D15-629B-1E55-9CF963540114}"/>
              </a:ext>
            </a:extLst>
          </p:cNvPr>
          <p:cNvSpPr>
            <a:spLocks noGrp="1"/>
          </p:cNvSpPr>
          <p:nvPr>
            <p:ph type="sldNum" sz="quarter" idx="12"/>
          </p:nvPr>
        </p:nvSpPr>
        <p:spPr>
          <a:xfrm>
            <a:off x="9296400" y="6318250"/>
            <a:ext cx="2743200" cy="365125"/>
          </a:xfrm>
        </p:spPr>
        <p:txBody>
          <a:bodyPr/>
          <a:lstStyle/>
          <a:p>
            <a:fld id="{6D22F896-40B5-4ADD-8801-0D06FADFA095}" type="slidenum">
              <a:rPr lang="en-US" smtClean="0"/>
              <a:t>102</a:t>
            </a:fld>
            <a:endParaRPr lang="en-US" dirty="0"/>
          </a:p>
        </p:txBody>
      </p:sp>
    </p:spTree>
    <p:extLst>
      <p:ext uri="{BB962C8B-B14F-4D97-AF65-F5344CB8AC3E}">
        <p14:creationId xmlns:p14="http://schemas.microsoft.com/office/powerpoint/2010/main" val="1076494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33E2F-72FD-1A89-2B04-37D25C5387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99E109-85F6-A043-71B8-276B5AB9F38F}"/>
              </a:ext>
            </a:extLst>
          </p:cNvPr>
          <p:cNvSpPr>
            <a:spLocks noGrp="1"/>
          </p:cNvSpPr>
          <p:nvPr>
            <p:ph type="title" idx="4294967295"/>
          </p:nvPr>
        </p:nvSpPr>
        <p:spPr>
          <a:xfrm>
            <a:off x="0" y="2173398"/>
            <a:ext cx="5332413" cy="2509838"/>
          </a:xfrm>
        </p:spPr>
        <p:txBody>
          <a:bodyPr>
            <a:noAutofit/>
          </a:bodyPr>
          <a:lstStyle/>
          <a:p>
            <a:pPr algn="ctr"/>
            <a:r>
              <a:rPr lang="en-US" sz="3600" b="1" dirty="0">
                <a:latin typeface="Comic Sans MS" panose="030F0902030302020204" pitchFamily="66" charset="0"/>
                <a:cs typeface="APPLE CHANCERY" panose="03020702040506060504" pitchFamily="66" charset="-79"/>
              </a:rPr>
              <a:t>Why are holidays</a:t>
            </a:r>
            <a:br>
              <a:rPr lang="en-US" sz="3600" b="1" dirty="0">
                <a:latin typeface="Comic Sans MS" panose="030F0902030302020204" pitchFamily="66" charset="0"/>
                <a:cs typeface="APPLE CHANCERY" panose="03020702040506060504" pitchFamily="66" charset="-79"/>
              </a:rPr>
            </a:br>
            <a:r>
              <a:rPr lang="en-US" sz="3600" b="1" dirty="0">
                <a:latin typeface="Comic Sans MS" panose="030F0902030302020204" pitchFamily="66" charset="0"/>
                <a:cs typeface="APPLE CHANCERY" panose="03020702040506060504" pitchFamily="66" charset="-79"/>
              </a:rPr>
              <a:t>so difficult?</a:t>
            </a:r>
          </a:p>
        </p:txBody>
      </p:sp>
      <p:pic>
        <p:nvPicPr>
          <p:cNvPr id="5" name="Picture 4">
            <a:extLst>
              <a:ext uri="{FF2B5EF4-FFF2-40B4-BE49-F238E27FC236}">
                <a16:creationId xmlns:a16="http://schemas.microsoft.com/office/drawing/2014/main" id="{FD37FC99-3270-193B-D282-B56A8628115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332634" y="33359"/>
            <a:ext cx="6859366" cy="6859366"/>
          </a:xfrm>
          <a:prstGeom prst="rect">
            <a:avLst/>
          </a:prstGeom>
          <a:solidFill>
            <a:srgbClr val="00B050"/>
          </a:solidFill>
        </p:spPr>
      </p:pic>
      <p:sp>
        <p:nvSpPr>
          <p:cNvPr id="4" name="Slide Number Placeholder 3">
            <a:extLst>
              <a:ext uri="{FF2B5EF4-FFF2-40B4-BE49-F238E27FC236}">
                <a16:creationId xmlns:a16="http://schemas.microsoft.com/office/drawing/2014/main" id="{052C0DE6-7903-2883-B283-6E7852A382D8}"/>
              </a:ext>
            </a:extLst>
          </p:cNvPr>
          <p:cNvSpPr>
            <a:spLocks noGrp="1"/>
          </p:cNvSpPr>
          <p:nvPr>
            <p:ph type="sldNum" sz="quarter" idx="12"/>
          </p:nvPr>
        </p:nvSpPr>
        <p:spPr>
          <a:xfrm>
            <a:off x="9296400" y="6318250"/>
            <a:ext cx="2743200" cy="365125"/>
          </a:xfrm>
        </p:spPr>
        <p:txBody>
          <a:bodyPr/>
          <a:lstStyle/>
          <a:p>
            <a:fld id="{6D22F896-40B5-4ADD-8801-0D06FADFA095}" type="slidenum">
              <a:rPr lang="en-US" smtClean="0"/>
              <a:t>103</a:t>
            </a:fld>
            <a:endParaRPr lang="en-US" dirty="0"/>
          </a:p>
        </p:txBody>
      </p:sp>
    </p:spTree>
    <p:extLst>
      <p:ext uri="{BB962C8B-B14F-4D97-AF65-F5344CB8AC3E}">
        <p14:creationId xmlns:p14="http://schemas.microsoft.com/office/powerpoint/2010/main" val="741510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171B2E-D3CB-F26A-8DAC-E8DB926A7F2C}"/>
              </a:ext>
            </a:extLst>
          </p:cNvPr>
          <p:cNvSpPr txBox="1"/>
          <p:nvPr/>
        </p:nvSpPr>
        <p:spPr>
          <a:xfrm>
            <a:off x="7121236" y="2230582"/>
            <a:ext cx="4232564" cy="1754326"/>
          </a:xfrm>
          <a:prstGeom prst="rect">
            <a:avLst/>
          </a:prstGeom>
          <a:noFill/>
        </p:spPr>
        <p:txBody>
          <a:bodyPr wrap="square" rtlCol="0">
            <a:spAutoFit/>
          </a:bodyPr>
          <a:lstStyle/>
          <a:p>
            <a:pPr algn="ctr"/>
            <a:r>
              <a:rPr lang="en-US" sz="3600" b="1" dirty="0">
                <a:latin typeface="Comic Sans MS" panose="030F0902030302020204" pitchFamily="66" charset="0"/>
              </a:rPr>
              <a:t>Seasonal Affective Disorder</a:t>
            </a:r>
          </a:p>
        </p:txBody>
      </p:sp>
      <p:pic>
        <p:nvPicPr>
          <p:cNvPr id="11" name="Picture 10" descr="Starry winter night with full moon">
            <a:extLst>
              <a:ext uri="{FF2B5EF4-FFF2-40B4-BE49-F238E27FC236}">
                <a16:creationId xmlns:a16="http://schemas.microsoft.com/office/drawing/2014/main" id="{4D7CBD4E-35FC-2C54-60D5-731E6CE2E333}"/>
              </a:ext>
            </a:extLst>
          </p:cNvPr>
          <p:cNvPicPr>
            <a:picLocks noChangeAspect="1"/>
          </p:cNvPicPr>
          <p:nvPr/>
        </p:nvPicPr>
        <p:blipFill>
          <a:blip r:embed="rId3"/>
          <a:srcRect l="5062" r="25339"/>
          <a:stretch>
            <a:fillRect/>
          </a:stretch>
        </p:blipFill>
        <p:spPr>
          <a:xfrm>
            <a:off x="-124692" y="0"/>
            <a:ext cx="6096001" cy="6858000"/>
          </a:xfrm>
          <a:prstGeom prst="rect">
            <a:avLst/>
          </a:prstGeom>
        </p:spPr>
      </p:pic>
      <p:sp>
        <p:nvSpPr>
          <p:cNvPr id="3" name="Slide Number Placeholder 2">
            <a:extLst>
              <a:ext uri="{FF2B5EF4-FFF2-40B4-BE49-F238E27FC236}">
                <a16:creationId xmlns:a16="http://schemas.microsoft.com/office/drawing/2014/main" id="{601764F9-2734-997E-DDEC-370D49A45346}"/>
              </a:ext>
            </a:extLst>
          </p:cNvPr>
          <p:cNvSpPr>
            <a:spLocks noGrp="1"/>
          </p:cNvSpPr>
          <p:nvPr>
            <p:ph type="sldNum" sz="quarter" idx="12"/>
          </p:nvPr>
        </p:nvSpPr>
        <p:spPr>
          <a:xfrm>
            <a:off x="9237518" y="6299200"/>
            <a:ext cx="2743200" cy="365125"/>
          </a:xfrm>
        </p:spPr>
        <p:txBody>
          <a:bodyPr/>
          <a:lstStyle/>
          <a:p>
            <a:fld id="{6D22F896-40B5-4ADD-8801-0D06FADFA095}" type="slidenum">
              <a:rPr lang="en-US" smtClean="0"/>
              <a:t>104</a:t>
            </a:fld>
            <a:endParaRPr lang="en-US"/>
          </a:p>
        </p:txBody>
      </p:sp>
    </p:spTree>
    <p:extLst>
      <p:ext uri="{BB962C8B-B14F-4D97-AF65-F5344CB8AC3E}">
        <p14:creationId xmlns:p14="http://schemas.microsoft.com/office/powerpoint/2010/main" val="2399156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D61E4-11B0-67A1-8E44-2873E4CEB95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8F15024-9EBB-291A-A83F-7E9501577507}"/>
              </a:ext>
            </a:extLst>
          </p:cNvPr>
          <p:cNvSpPr txBox="1"/>
          <p:nvPr/>
        </p:nvSpPr>
        <p:spPr>
          <a:xfrm>
            <a:off x="311169" y="2828835"/>
            <a:ext cx="561473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sz="3600" b="1" dirty="0">
                <a:latin typeface="Comic Sans MS" panose="030F0902030302020204" pitchFamily="66" charset="0"/>
              </a:rPr>
              <a:t>Additional suggestions for facing holidays and special days</a:t>
            </a:r>
          </a:p>
        </p:txBody>
      </p:sp>
      <p:sp>
        <p:nvSpPr>
          <p:cNvPr id="5" name="Slide Number Placeholder 4">
            <a:extLst>
              <a:ext uri="{FF2B5EF4-FFF2-40B4-BE49-F238E27FC236}">
                <a16:creationId xmlns:a16="http://schemas.microsoft.com/office/drawing/2014/main" id="{6BD32FC8-1CF8-C938-5376-726B2327D4D8}"/>
              </a:ext>
            </a:extLst>
          </p:cNvPr>
          <p:cNvSpPr>
            <a:spLocks noGrp="1"/>
          </p:cNvSpPr>
          <p:nvPr>
            <p:ph type="sldNum" sz="quarter" idx="12"/>
          </p:nvPr>
        </p:nvSpPr>
        <p:spPr>
          <a:xfrm>
            <a:off x="9307725" y="6351587"/>
            <a:ext cx="2743200" cy="365125"/>
          </a:xfrm>
        </p:spPr>
        <p:txBody>
          <a:bodyPr/>
          <a:lstStyle/>
          <a:p>
            <a:fld id="{6D22F896-40B5-4ADD-8801-0D06FADFA095}" type="slidenum">
              <a:rPr lang="en-US" smtClean="0"/>
              <a:t>105</a:t>
            </a:fld>
            <a:endParaRPr lang="en-US" dirty="0"/>
          </a:p>
        </p:txBody>
      </p:sp>
      <p:pic>
        <p:nvPicPr>
          <p:cNvPr id="7" name="Picture 6" descr="A cartoon of a person sitting on a box surrounded by question marks&#10;&#10;Description automatically generated">
            <a:extLst>
              <a:ext uri="{FF2B5EF4-FFF2-40B4-BE49-F238E27FC236}">
                <a16:creationId xmlns:a16="http://schemas.microsoft.com/office/drawing/2014/main" id="{E2B1E44F-B7D5-4164-88B6-9340A7F1D27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323850"/>
            <a:ext cx="5784831" cy="6032500"/>
          </a:xfrm>
          <a:prstGeom prst="rect">
            <a:avLst/>
          </a:prstGeom>
        </p:spPr>
      </p:pic>
    </p:spTree>
    <p:extLst>
      <p:ext uri="{BB962C8B-B14F-4D97-AF65-F5344CB8AC3E}">
        <p14:creationId xmlns:p14="http://schemas.microsoft.com/office/powerpoint/2010/main" val="1479736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3AF28C-961F-44AE-0025-DB28E19121D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0835" y="-126670"/>
            <a:ext cx="12302836" cy="7125196"/>
          </a:xfrm>
          <a:prstGeom prst="rect">
            <a:avLst/>
          </a:prstGeom>
        </p:spPr>
      </p:pic>
      <p:sp>
        <p:nvSpPr>
          <p:cNvPr id="3" name="Slide Number Placeholder 2">
            <a:extLst>
              <a:ext uri="{FF2B5EF4-FFF2-40B4-BE49-F238E27FC236}">
                <a16:creationId xmlns:a16="http://schemas.microsoft.com/office/drawing/2014/main" id="{E3BB7530-053B-F108-EB54-C051FF901EF9}"/>
              </a:ext>
            </a:extLst>
          </p:cNvPr>
          <p:cNvSpPr>
            <a:spLocks noGrp="1"/>
          </p:cNvSpPr>
          <p:nvPr>
            <p:ph type="sldNum" sz="quarter" idx="12"/>
          </p:nvPr>
        </p:nvSpPr>
        <p:spPr>
          <a:xfrm>
            <a:off x="9315450" y="6242050"/>
            <a:ext cx="2743200" cy="365125"/>
          </a:xfrm>
        </p:spPr>
        <p:txBody>
          <a:bodyPr/>
          <a:lstStyle/>
          <a:p>
            <a:fld id="{6D22F896-40B5-4ADD-8801-0D06FADFA095}" type="slidenum">
              <a:rPr lang="en-US" smtClean="0"/>
              <a:t>88</a:t>
            </a:fld>
            <a:endParaRPr lang="en-US" dirty="0"/>
          </a:p>
        </p:txBody>
      </p:sp>
    </p:spTree>
    <p:extLst>
      <p:ext uri="{BB962C8B-B14F-4D97-AF65-F5344CB8AC3E}">
        <p14:creationId xmlns:p14="http://schemas.microsoft.com/office/powerpoint/2010/main" val="1086930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093105-187F-B964-16B1-A0996DA3DA18}"/>
              </a:ext>
            </a:extLst>
          </p:cNvPr>
          <p:cNvSpPr txBox="1"/>
          <p:nvPr/>
        </p:nvSpPr>
        <p:spPr>
          <a:xfrm>
            <a:off x="676886" y="1316631"/>
            <a:ext cx="5325978" cy="646331"/>
          </a:xfrm>
          <a:prstGeom prst="rect">
            <a:avLst/>
          </a:prstGeom>
          <a:noFill/>
        </p:spPr>
        <p:txBody>
          <a:bodyPr wrap="square" rtlCol="0">
            <a:spAutoFit/>
          </a:bodyPr>
          <a:lstStyle/>
          <a:p>
            <a:r>
              <a:rPr lang="en-US" sz="3600" b="1" u="sng" dirty="0">
                <a:latin typeface="Comic Sans MS" panose="030F0902030302020204" pitchFamily="66" charset="0"/>
              </a:rPr>
              <a:t>Ordinary Days</a:t>
            </a:r>
          </a:p>
        </p:txBody>
      </p:sp>
      <p:sp>
        <p:nvSpPr>
          <p:cNvPr id="7" name="TextBox 6">
            <a:extLst>
              <a:ext uri="{FF2B5EF4-FFF2-40B4-BE49-F238E27FC236}">
                <a16:creationId xmlns:a16="http://schemas.microsoft.com/office/drawing/2014/main" id="{0B7CC2ED-146B-4ACF-B776-EA3F6F6ACB96}"/>
              </a:ext>
            </a:extLst>
          </p:cNvPr>
          <p:cNvSpPr txBox="1"/>
          <p:nvPr/>
        </p:nvSpPr>
        <p:spPr>
          <a:xfrm>
            <a:off x="676886" y="2382930"/>
            <a:ext cx="4919683" cy="2062103"/>
          </a:xfrm>
          <a:prstGeom prst="rect">
            <a:avLst/>
          </a:prstGeom>
          <a:noFill/>
        </p:spPr>
        <p:txBody>
          <a:bodyPr wrap="square">
            <a:spAutoFit/>
          </a:bodyPr>
          <a:lstStyle/>
          <a:p>
            <a:pPr marL="285750" indent="-285750">
              <a:lnSpc>
                <a:spcPct val="100000"/>
              </a:lnSpc>
              <a:spcBef>
                <a:spcPts val="600"/>
              </a:spcBef>
              <a:spcAft>
                <a:spcPts val="600"/>
              </a:spcAft>
              <a:buFont typeface="Arial" panose="020B0604020202020204" pitchFamily="34" charset="0"/>
              <a:buChar char="•"/>
            </a:pPr>
            <a:r>
              <a:rPr lang="en-US" sz="3600" dirty="0">
                <a:latin typeface="Comic Sans MS" panose="030F0902030302020204" pitchFamily="66" charset="0"/>
              </a:rPr>
              <a:t>Weekly routines</a:t>
            </a:r>
          </a:p>
          <a:p>
            <a:pPr marL="285750" indent="-285750">
              <a:lnSpc>
                <a:spcPct val="100000"/>
              </a:lnSpc>
              <a:spcBef>
                <a:spcPts val="600"/>
              </a:spcBef>
              <a:spcAft>
                <a:spcPts val="600"/>
              </a:spcAft>
              <a:buFont typeface="Arial" panose="020B0604020202020204" pitchFamily="34" charset="0"/>
              <a:buChar char="•"/>
            </a:pPr>
            <a:r>
              <a:rPr lang="en-US" sz="3600" dirty="0">
                <a:latin typeface="Comic Sans MS" panose="030F0902030302020204" pitchFamily="66" charset="0"/>
              </a:rPr>
              <a:t>Weekends</a:t>
            </a:r>
          </a:p>
          <a:p>
            <a:pPr marL="285750" indent="-285750">
              <a:lnSpc>
                <a:spcPct val="100000"/>
              </a:lnSpc>
              <a:spcBef>
                <a:spcPts val="600"/>
              </a:spcBef>
              <a:spcAft>
                <a:spcPts val="600"/>
              </a:spcAft>
              <a:buFont typeface="Arial" panose="020B0604020202020204" pitchFamily="34" charset="0"/>
              <a:buChar char="•"/>
            </a:pPr>
            <a:r>
              <a:rPr lang="en-US" sz="3600" dirty="0">
                <a:latin typeface="Comic Sans MS" panose="030F0902030302020204" pitchFamily="66" charset="0"/>
              </a:rPr>
              <a:t>Vacations</a:t>
            </a:r>
          </a:p>
        </p:txBody>
      </p:sp>
      <p:pic>
        <p:nvPicPr>
          <p:cNvPr id="9" name="Picture 8" descr="A weekly planner with colorful labels&#10;&#10;Description automatically generated">
            <a:extLst>
              <a:ext uri="{FF2B5EF4-FFF2-40B4-BE49-F238E27FC236}">
                <a16:creationId xmlns:a16="http://schemas.microsoft.com/office/drawing/2014/main" id="{01DA617B-1F80-1FF7-F1A8-174BADA01B5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191633" y="1162395"/>
            <a:ext cx="4323481" cy="4775915"/>
          </a:xfrm>
          <a:prstGeom prst="rect">
            <a:avLst/>
          </a:prstGeom>
        </p:spPr>
      </p:pic>
      <p:sp>
        <p:nvSpPr>
          <p:cNvPr id="4" name="Slide Number Placeholder 3">
            <a:extLst>
              <a:ext uri="{FF2B5EF4-FFF2-40B4-BE49-F238E27FC236}">
                <a16:creationId xmlns:a16="http://schemas.microsoft.com/office/drawing/2014/main" id="{067B012F-1DD8-C4E5-DDF9-3F405B8ECD54}"/>
              </a:ext>
            </a:extLst>
          </p:cNvPr>
          <p:cNvSpPr>
            <a:spLocks noGrp="1"/>
          </p:cNvSpPr>
          <p:nvPr>
            <p:ph type="sldNum" sz="quarter" idx="12"/>
          </p:nvPr>
        </p:nvSpPr>
        <p:spPr>
          <a:xfrm>
            <a:off x="9353373" y="6280150"/>
            <a:ext cx="2743200" cy="365125"/>
          </a:xfrm>
        </p:spPr>
        <p:txBody>
          <a:bodyPr/>
          <a:lstStyle/>
          <a:p>
            <a:fld id="{6D22F896-40B5-4ADD-8801-0D06FADFA095}" type="slidenum">
              <a:rPr lang="en-US" smtClean="0"/>
              <a:t>106</a:t>
            </a:fld>
            <a:endParaRPr lang="en-US"/>
          </a:p>
        </p:txBody>
      </p:sp>
    </p:spTree>
    <p:extLst>
      <p:ext uri="{BB962C8B-B14F-4D97-AF65-F5344CB8AC3E}">
        <p14:creationId xmlns:p14="http://schemas.microsoft.com/office/powerpoint/2010/main" val="4071206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25AA7-455F-5730-95E2-6505CB11EC3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B19D564-A18E-19F6-07E9-51FA61581D83}"/>
              </a:ext>
            </a:extLst>
          </p:cNvPr>
          <p:cNvSpPr txBox="1"/>
          <p:nvPr/>
        </p:nvSpPr>
        <p:spPr>
          <a:xfrm>
            <a:off x="676886" y="1316631"/>
            <a:ext cx="5325978" cy="646331"/>
          </a:xfrm>
          <a:prstGeom prst="rect">
            <a:avLst/>
          </a:prstGeom>
          <a:noFill/>
        </p:spPr>
        <p:txBody>
          <a:bodyPr wrap="square" rtlCol="0">
            <a:spAutoFit/>
          </a:bodyPr>
          <a:lstStyle/>
          <a:p>
            <a:r>
              <a:rPr lang="en-US" sz="3600" b="1" u="sng" dirty="0">
                <a:latin typeface="Comic Sans MS" panose="030F0902030302020204" pitchFamily="66" charset="0"/>
              </a:rPr>
              <a:t>Ordinary Days</a:t>
            </a:r>
          </a:p>
        </p:txBody>
      </p:sp>
      <p:sp>
        <p:nvSpPr>
          <p:cNvPr id="7" name="TextBox 6">
            <a:extLst>
              <a:ext uri="{FF2B5EF4-FFF2-40B4-BE49-F238E27FC236}">
                <a16:creationId xmlns:a16="http://schemas.microsoft.com/office/drawing/2014/main" id="{C08E6D25-CB28-7BC1-CBBD-BCBDB9FC1579}"/>
              </a:ext>
            </a:extLst>
          </p:cNvPr>
          <p:cNvSpPr txBox="1"/>
          <p:nvPr/>
        </p:nvSpPr>
        <p:spPr>
          <a:xfrm>
            <a:off x="676886" y="2382930"/>
            <a:ext cx="4919683" cy="2062103"/>
          </a:xfrm>
          <a:prstGeom prst="rect">
            <a:avLst/>
          </a:prstGeom>
          <a:noFill/>
        </p:spPr>
        <p:txBody>
          <a:bodyPr wrap="square">
            <a:spAutoFit/>
          </a:bodyPr>
          <a:lstStyle/>
          <a:p>
            <a:pPr marL="285750" indent="-285750">
              <a:lnSpc>
                <a:spcPct val="100000"/>
              </a:lnSpc>
              <a:spcBef>
                <a:spcPts val="600"/>
              </a:spcBef>
              <a:spcAft>
                <a:spcPts val="600"/>
              </a:spcAft>
              <a:buFont typeface="Arial" panose="020B0604020202020204" pitchFamily="34" charset="0"/>
              <a:buChar char="•"/>
            </a:pPr>
            <a:r>
              <a:rPr lang="en-US" sz="3600" dirty="0">
                <a:latin typeface="Comic Sans MS" panose="030F0902030302020204" pitchFamily="66" charset="0"/>
              </a:rPr>
              <a:t>Weekly routines</a:t>
            </a:r>
          </a:p>
          <a:p>
            <a:pPr marL="285750" indent="-285750">
              <a:lnSpc>
                <a:spcPct val="100000"/>
              </a:lnSpc>
              <a:spcBef>
                <a:spcPts val="600"/>
              </a:spcBef>
              <a:spcAft>
                <a:spcPts val="600"/>
              </a:spcAft>
              <a:buFont typeface="Arial" panose="020B0604020202020204" pitchFamily="34" charset="0"/>
              <a:buChar char="•"/>
            </a:pPr>
            <a:r>
              <a:rPr lang="en-US" sz="3600" dirty="0">
                <a:latin typeface="Comic Sans MS" panose="030F0902030302020204" pitchFamily="66" charset="0"/>
              </a:rPr>
              <a:t>Weekends</a:t>
            </a:r>
          </a:p>
          <a:p>
            <a:pPr marL="285750" indent="-285750">
              <a:lnSpc>
                <a:spcPct val="100000"/>
              </a:lnSpc>
              <a:spcBef>
                <a:spcPts val="600"/>
              </a:spcBef>
              <a:spcAft>
                <a:spcPts val="600"/>
              </a:spcAft>
              <a:buFont typeface="Arial" panose="020B0604020202020204" pitchFamily="34" charset="0"/>
              <a:buChar char="•"/>
            </a:pPr>
            <a:r>
              <a:rPr lang="en-US" sz="3600" dirty="0">
                <a:latin typeface="Comic Sans MS" panose="030F0902030302020204" pitchFamily="66" charset="0"/>
              </a:rPr>
              <a:t>Vacations</a:t>
            </a:r>
          </a:p>
        </p:txBody>
      </p:sp>
      <p:pic>
        <p:nvPicPr>
          <p:cNvPr id="9" name="Picture 8" descr="A weekly planner with colorful labels&#10;&#10;Description automatically generated">
            <a:extLst>
              <a:ext uri="{FF2B5EF4-FFF2-40B4-BE49-F238E27FC236}">
                <a16:creationId xmlns:a16="http://schemas.microsoft.com/office/drawing/2014/main" id="{E0501AA2-531A-D047-D55D-C13B42D91C5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191633" y="1162395"/>
            <a:ext cx="4323481" cy="4775915"/>
          </a:xfrm>
          <a:prstGeom prst="rect">
            <a:avLst/>
          </a:prstGeom>
        </p:spPr>
      </p:pic>
      <p:sp>
        <p:nvSpPr>
          <p:cNvPr id="4" name="Slide Number Placeholder 3">
            <a:extLst>
              <a:ext uri="{FF2B5EF4-FFF2-40B4-BE49-F238E27FC236}">
                <a16:creationId xmlns:a16="http://schemas.microsoft.com/office/drawing/2014/main" id="{6F37CD75-BE8E-5763-3EAD-A59F0A72B422}"/>
              </a:ext>
            </a:extLst>
          </p:cNvPr>
          <p:cNvSpPr>
            <a:spLocks noGrp="1"/>
          </p:cNvSpPr>
          <p:nvPr>
            <p:ph type="sldNum" sz="quarter" idx="12"/>
          </p:nvPr>
        </p:nvSpPr>
        <p:spPr>
          <a:xfrm>
            <a:off x="9353373" y="6280150"/>
            <a:ext cx="2743200" cy="365125"/>
          </a:xfrm>
        </p:spPr>
        <p:txBody>
          <a:bodyPr/>
          <a:lstStyle/>
          <a:p>
            <a:fld id="{6D22F896-40B5-4ADD-8801-0D06FADFA095}" type="slidenum">
              <a:rPr lang="en-US" smtClean="0"/>
              <a:t>107</a:t>
            </a:fld>
            <a:endParaRPr lang="en-US"/>
          </a:p>
        </p:txBody>
      </p:sp>
    </p:spTree>
    <p:extLst>
      <p:ext uri="{BB962C8B-B14F-4D97-AF65-F5344CB8AC3E}">
        <p14:creationId xmlns:p14="http://schemas.microsoft.com/office/powerpoint/2010/main" val="2866722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4F9854-335F-F6F3-9BFD-9C88F836D4B3}"/>
              </a:ext>
            </a:extLst>
          </p:cNvPr>
          <p:cNvSpPr>
            <a:spLocks noGrp="1"/>
          </p:cNvSpPr>
          <p:nvPr>
            <p:ph type="sldNum" sz="quarter" idx="12"/>
          </p:nvPr>
        </p:nvSpPr>
        <p:spPr>
          <a:xfrm>
            <a:off x="9315450" y="6465416"/>
            <a:ext cx="2743200" cy="365125"/>
          </a:xfrm>
        </p:spPr>
        <p:txBody>
          <a:bodyPr/>
          <a:lstStyle/>
          <a:p>
            <a:fld id="{6D22F896-40B5-4ADD-8801-0D06FADFA095}" type="slidenum">
              <a:rPr lang="en-US" smtClean="0"/>
              <a:t>108</a:t>
            </a:fld>
            <a:endParaRPr lang="en-US" dirty="0"/>
          </a:p>
        </p:txBody>
      </p:sp>
      <p:sp>
        <p:nvSpPr>
          <p:cNvPr id="3" name="TextBox 2">
            <a:extLst>
              <a:ext uri="{FF2B5EF4-FFF2-40B4-BE49-F238E27FC236}">
                <a16:creationId xmlns:a16="http://schemas.microsoft.com/office/drawing/2014/main" id="{9D093105-187F-B964-16B1-A0996DA3DA18}"/>
              </a:ext>
            </a:extLst>
          </p:cNvPr>
          <p:cNvSpPr txBox="1"/>
          <p:nvPr/>
        </p:nvSpPr>
        <p:spPr>
          <a:xfrm>
            <a:off x="770022" y="2576979"/>
            <a:ext cx="4102016" cy="646331"/>
          </a:xfrm>
          <a:prstGeom prst="rect">
            <a:avLst/>
          </a:prstGeom>
          <a:noFill/>
        </p:spPr>
        <p:txBody>
          <a:bodyPr wrap="square" rtlCol="0">
            <a:spAutoFit/>
          </a:bodyPr>
          <a:lstStyle/>
          <a:p>
            <a:r>
              <a:rPr lang="en-US" sz="3600" b="1" u="sng" dirty="0">
                <a:latin typeface="Comic Sans MS" panose="030F0902030302020204" pitchFamily="66" charset="0"/>
              </a:rPr>
              <a:t>Sleepless nights</a:t>
            </a:r>
          </a:p>
        </p:txBody>
      </p:sp>
      <p:pic>
        <p:nvPicPr>
          <p:cNvPr id="8" name="Picture 7" descr="A group of sheep with numbers&#10;&#10;AI-generated content may be incorrect.">
            <a:extLst>
              <a:ext uri="{FF2B5EF4-FFF2-40B4-BE49-F238E27FC236}">
                <a16:creationId xmlns:a16="http://schemas.microsoft.com/office/drawing/2014/main" id="{B8FD5422-7BB0-9B3E-612A-E39DE682821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431814" y="480541"/>
            <a:ext cx="6350000" cy="5984875"/>
          </a:xfrm>
          <a:prstGeom prst="rect">
            <a:avLst/>
          </a:prstGeom>
        </p:spPr>
      </p:pic>
    </p:spTree>
    <p:extLst>
      <p:ext uri="{BB962C8B-B14F-4D97-AF65-F5344CB8AC3E}">
        <p14:creationId xmlns:p14="http://schemas.microsoft.com/office/powerpoint/2010/main" val="322297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7A85605-4B3F-6FC4-74BB-97FE48B5B34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9814" y="727450"/>
            <a:ext cx="4680824" cy="3369128"/>
          </a:xfrm>
          <a:prstGeom prst="rect">
            <a:avLst/>
          </a:prstGeom>
        </p:spPr>
      </p:pic>
      <p:pic>
        <p:nvPicPr>
          <p:cNvPr id="18" name="Picture 17">
            <a:extLst>
              <a:ext uri="{FF2B5EF4-FFF2-40B4-BE49-F238E27FC236}">
                <a16:creationId xmlns:a16="http://schemas.microsoft.com/office/drawing/2014/main" id="{6C10D028-8559-49AD-3157-5251526304F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560458" y="2735943"/>
            <a:ext cx="5312228" cy="3541485"/>
          </a:xfrm>
          <a:prstGeom prst="rect">
            <a:avLst/>
          </a:prstGeom>
        </p:spPr>
      </p:pic>
      <p:sp>
        <p:nvSpPr>
          <p:cNvPr id="3" name="Slide Number Placeholder 2">
            <a:extLst>
              <a:ext uri="{FF2B5EF4-FFF2-40B4-BE49-F238E27FC236}">
                <a16:creationId xmlns:a16="http://schemas.microsoft.com/office/drawing/2014/main" id="{999E912B-40A9-4C76-2157-3A9D5DAC241F}"/>
              </a:ext>
            </a:extLst>
          </p:cNvPr>
          <p:cNvSpPr>
            <a:spLocks noGrp="1"/>
          </p:cNvSpPr>
          <p:nvPr>
            <p:ph type="sldNum" idx="12"/>
          </p:nvPr>
        </p:nvSpPr>
        <p:spPr/>
        <p:txBody>
          <a:bodyPr/>
          <a:lstStyle/>
          <a:p>
            <a:fld id="{00000000-1234-1234-1234-123412341234}" type="slidenum">
              <a:rPr lang="en-GB" smtClean="0"/>
              <a:pPr/>
              <a:t>109</a:t>
            </a:fld>
            <a:endParaRPr lang="en-GB"/>
          </a:p>
        </p:txBody>
      </p:sp>
    </p:spTree>
    <p:extLst>
      <p:ext uri="{BB962C8B-B14F-4D97-AF65-F5344CB8AC3E}">
        <p14:creationId xmlns:p14="http://schemas.microsoft.com/office/powerpoint/2010/main" val="406662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702400" y="965600"/>
            <a:ext cx="5393600" cy="1453480"/>
          </a:xfrm>
        </p:spPr>
        <p:txBody>
          <a:bodyPr spcFirstLastPara="1" vert="horz" wrap="square" lIns="121900" tIns="121900" rIns="121900" bIns="121900" rtlCol="0" anchor="b" anchorCtr="0">
            <a:normAutofit/>
          </a:bodyPr>
          <a:lstStyle/>
          <a:p>
            <a:r>
              <a:rPr lang="en-CA" sz="3600" b="1" dirty="0">
                <a:latin typeface="Comic Sans MS" panose="030F0902030302020204" pitchFamily="66" charset="0"/>
              </a:rPr>
              <a:t>Journal</a:t>
            </a:r>
            <a:br>
              <a:rPr lang="en-CA" sz="3600" b="1" dirty="0">
                <a:latin typeface="Comic Sans MS" panose="030F0902030302020204" pitchFamily="66" charset="0"/>
              </a:rPr>
            </a:br>
            <a:r>
              <a:rPr lang="en-CA" sz="3600" b="1" dirty="0">
                <a:latin typeface="Comic Sans MS" panose="030F0902030302020204" pitchFamily="66" charset="0"/>
              </a:rPr>
              <a:t>assignment</a:t>
            </a:r>
          </a:p>
        </p:txBody>
      </p:sp>
      <p:pic>
        <p:nvPicPr>
          <p:cNvPr id="7" name="Picture 6">
            <a:extLst>
              <a:ext uri="{FF2B5EF4-FFF2-40B4-BE49-F238E27FC236}">
                <a16:creationId xmlns:a16="http://schemas.microsoft.com/office/drawing/2014/main" id="{5775FA52-3949-B4CC-ED36-B4A89959D49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67200" y="2933240"/>
            <a:ext cx="4064000" cy="3011362"/>
          </a:xfrm>
          <a:prstGeom prst="rect">
            <a:avLst/>
          </a:prstGeom>
        </p:spPr>
      </p:pic>
      <p:sp>
        <p:nvSpPr>
          <p:cNvPr id="4" name="TextBox 3">
            <a:extLst>
              <a:ext uri="{FF2B5EF4-FFF2-40B4-BE49-F238E27FC236}">
                <a16:creationId xmlns:a16="http://schemas.microsoft.com/office/drawing/2014/main" id="{9245F65C-A85A-7C6B-4352-ABDA3FF2E26B}"/>
              </a:ext>
            </a:extLst>
          </p:cNvPr>
          <p:cNvSpPr txBox="1"/>
          <p:nvPr/>
        </p:nvSpPr>
        <p:spPr>
          <a:xfrm>
            <a:off x="6306283" y="597455"/>
            <a:ext cx="5624946" cy="5663089"/>
          </a:xfrm>
          <a:prstGeom prst="rect">
            <a:avLst/>
          </a:prstGeom>
          <a:noFill/>
        </p:spPr>
        <p:txBody>
          <a:bodyPr wrap="square">
            <a:spAutoFit/>
          </a:bodyPr>
          <a:lstStyle/>
          <a:p>
            <a:pPr>
              <a:spcBef>
                <a:spcPts val="600"/>
              </a:spcBef>
              <a:spcAft>
                <a:spcPts val="600"/>
              </a:spcAft>
            </a:pPr>
            <a:r>
              <a:rPr lang="en-US" sz="2300" dirty="0">
                <a:latin typeface="Comic Sans MS" panose="030F0902030302020204" pitchFamily="66" charset="0"/>
                <a:ea typeface="+mn-lt"/>
                <a:cs typeface="+mn-lt"/>
              </a:rPr>
              <a:t>Select one event that is coming up soon.</a:t>
            </a:r>
          </a:p>
          <a:p>
            <a:pPr marL="457200" indent="-457200">
              <a:spcBef>
                <a:spcPts val="600"/>
              </a:spcBef>
              <a:spcAft>
                <a:spcPts val="600"/>
              </a:spcAft>
              <a:buFont typeface="+mj-lt"/>
              <a:buAutoNum type="arabicPeriod"/>
            </a:pPr>
            <a:r>
              <a:rPr lang="en-US" sz="2300" dirty="0">
                <a:latin typeface="Comic Sans MS" panose="030F0902030302020204" pitchFamily="66" charset="0"/>
                <a:ea typeface="+mn-lt"/>
                <a:cs typeface="+mn-lt"/>
              </a:rPr>
              <a:t>If it is an event that you have celebrated in the past, reflect on how you observed it and write how you will will observe it this year.</a:t>
            </a:r>
          </a:p>
          <a:p>
            <a:pPr marL="457200" indent="-457200">
              <a:spcBef>
                <a:spcPts val="600"/>
              </a:spcBef>
              <a:spcAft>
                <a:spcPts val="600"/>
              </a:spcAft>
              <a:buFont typeface="+mj-lt"/>
              <a:buAutoNum type="arabicPeriod"/>
            </a:pPr>
            <a:r>
              <a:rPr lang="en-US" sz="2300" dirty="0">
                <a:latin typeface="Comic Sans MS" panose="030F0902030302020204" pitchFamily="66" charset="0"/>
                <a:ea typeface="+mn-lt"/>
                <a:cs typeface="+mn-lt"/>
              </a:rPr>
              <a:t>If it is the anniversary of your loved one’s death, write out a plan for what you will do that day.</a:t>
            </a:r>
          </a:p>
          <a:p>
            <a:pPr marL="457200" indent="-457200">
              <a:spcBef>
                <a:spcPts val="600"/>
              </a:spcBef>
              <a:spcAft>
                <a:spcPts val="600"/>
              </a:spcAft>
              <a:buFont typeface="+mj-lt"/>
              <a:buAutoNum type="arabicPeriod"/>
            </a:pPr>
            <a:r>
              <a:rPr lang="en-US" sz="2300" dirty="0">
                <a:latin typeface="Comic Sans MS" panose="030F0902030302020204" pitchFamily="66" charset="0"/>
                <a:ea typeface="+mn-lt"/>
                <a:cs typeface="+mn-lt"/>
              </a:rPr>
              <a:t>Think of a way you can honor your loved one’s legacy on this occasion.</a:t>
            </a:r>
          </a:p>
          <a:p>
            <a:pPr marL="457200" indent="-457200">
              <a:spcBef>
                <a:spcPts val="600"/>
              </a:spcBef>
              <a:spcAft>
                <a:spcPts val="600"/>
              </a:spcAft>
              <a:buFont typeface="+mj-lt"/>
              <a:buAutoNum type="arabicPeriod"/>
            </a:pPr>
            <a:r>
              <a:rPr lang="en-US" sz="2300" dirty="0">
                <a:latin typeface="Comic Sans MS" panose="030F0902030302020204" pitchFamily="66" charset="0"/>
                <a:ea typeface="+mn-lt"/>
                <a:cs typeface="+mn-lt"/>
              </a:rPr>
              <a:t>If you are struggling with insomnia, write what changes you need to make and begin to act on them.</a:t>
            </a:r>
          </a:p>
        </p:txBody>
      </p:sp>
      <p:sp>
        <p:nvSpPr>
          <p:cNvPr id="3" name="Slide Number Placeholder 2">
            <a:extLst>
              <a:ext uri="{FF2B5EF4-FFF2-40B4-BE49-F238E27FC236}">
                <a16:creationId xmlns:a16="http://schemas.microsoft.com/office/drawing/2014/main" id="{8C86E755-4A9F-7A27-F6B8-0FEEBB55243F}"/>
              </a:ext>
            </a:extLst>
          </p:cNvPr>
          <p:cNvSpPr>
            <a:spLocks noGrp="1"/>
          </p:cNvSpPr>
          <p:nvPr>
            <p:ph type="sldNum" idx="12"/>
          </p:nvPr>
        </p:nvSpPr>
        <p:spPr/>
        <p:txBody>
          <a:bodyPr/>
          <a:lstStyle/>
          <a:p>
            <a:fld id="{00000000-1234-1234-1234-123412341234}" type="slidenum">
              <a:rPr lang="en-GB" smtClean="0"/>
              <a:pPr/>
              <a:t>110</a:t>
            </a:fld>
            <a:endParaRPr lang="en-GB"/>
          </a:p>
        </p:txBody>
      </p:sp>
    </p:spTree>
    <p:extLst>
      <p:ext uri="{BB962C8B-B14F-4D97-AF65-F5344CB8AC3E}">
        <p14:creationId xmlns:p14="http://schemas.microsoft.com/office/powerpoint/2010/main" val="317128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94B591-B122-AE6E-1AA5-15C5CA6293E8}"/>
              </a:ext>
            </a:extLst>
          </p:cNvPr>
          <p:cNvSpPr>
            <a:spLocks noGrp="1"/>
          </p:cNvSpPr>
          <p:nvPr>
            <p:ph type="body" idx="1"/>
          </p:nvPr>
        </p:nvSpPr>
        <p:spPr>
          <a:xfrm>
            <a:off x="415600" y="1904196"/>
            <a:ext cx="11360800" cy="3604063"/>
          </a:xfrm>
        </p:spPr>
        <p:txBody>
          <a:bodyPr>
            <a:normAutofit/>
          </a:bodyPr>
          <a:lstStyle/>
          <a:p>
            <a:pPr marL="152396" indent="0" algn="ctr">
              <a:lnSpc>
                <a:spcPct val="100000"/>
              </a:lnSpc>
              <a:spcBef>
                <a:spcPts val="600"/>
              </a:spcBef>
              <a:buNone/>
            </a:pPr>
            <a:r>
              <a:rPr lang="en-US" sz="2200" dirty="0">
                <a:latin typeface="Comic Sans MS" panose="030F0902030302020204" pitchFamily="66" charset="0"/>
              </a:rPr>
              <a:t>Next week</a:t>
            </a:r>
          </a:p>
          <a:p>
            <a:pPr marL="152396" indent="0" algn="ctr">
              <a:lnSpc>
                <a:spcPct val="100000"/>
              </a:lnSpc>
              <a:spcBef>
                <a:spcPts val="600"/>
              </a:spcBef>
              <a:buNone/>
            </a:pPr>
            <a:endParaRPr lang="en-US" sz="2400" dirty="0">
              <a:latin typeface="Comic Sans MS" panose="030F0902030302020204" pitchFamily="66" charset="0"/>
            </a:endParaRPr>
          </a:p>
          <a:p>
            <a:pPr marL="152396" indent="0" algn="ctr">
              <a:lnSpc>
                <a:spcPct val="100000"/>
              </a:lnSpc>
              <a:spcBef>
                <a:spcPts val="600"/>
              </a:spcBef>
              <a:buNone/>
            </a:pPr>
            <a:r>
              <a:rPr lang="en-US" sz="2400" cap="none" dirty="0">
                <a:latin typeface="Comic Sans MS" panose="030F0902030302020204" pitchFamily="66" charset="0"/>
              </a:rPr>
              <a:t>What are the challenges of grief? (part </a:t>
            </a:r>
            <a:r>
              <a:rPr lang="en-US" sz="2400" dirty="0">
                <a:latin typeface="Comic Sans MS" panose="030F0902030302020204" pitchFamily="66" charset="0"/>
              </a:rPr>
              <a:t>two</a:t>
            </a:r>
            <a:r>
              <a:rPr lang="en-US" sz="2400" cap="none" dirty="0">
                <a:latin typeface="Comic Sans MS" panose="030F0902030302020204" pitchFamily="66" charset="0"/>
              </a:rPr>
              <a:t>)</a:t>
            </a:r>
          </a:p>
          <a:p>
            <a:pPr marL="152396" indent="0" algn="ctr">
              <a:lnSpc>
                <a:spcPct val="100000"/>
              </a:lnSpc>
              <a:spcBef>
                <a:spcPts val="600"/>
              </a:spcBef>
              <a:buNone/>
            </a:pPr>
            <a:r>
              <a:rPr lang="en-US" sz="2400" i="1" dirty="0">
                <a:latin typeface="Comic Sans MS" panose="030F0902030302020204" pitchFamily="66" charset="0"/>
              </a:rPr>
              <a:t>Circumstances, places</a:t>
            </a:r>
            <a:r>
              <a:rPr lang="en-US" sz="2400" i="1">
                <a:latin typeface="Comic Sans MS" panose="030F0902030302020204" pitchFamily="66" charset="0"/>
              </a:rPr>
              <a:t>, people</a:t>
            </a:r>
            <a:endParaRPr lang="en-US" sz="2400" i="1" cap="none" dirty="0">
              <a:latin typeface="Comic Sans MS" panose="030F0902030302020204" pitchFamily="66" charset="0"/>
            </a:endParaRPr>
          </a:p>
        </p:txBody>
      </p:sp>
      <p:sp>
        <p:nvSpPr>
          <p:cNvPr id="2" name="Slide Number Placeholder 1">
            <a:extLst>
              <a:ext uri="{FF2B5EF4-FFF2-40B4-BE49-F238E27FC236}">
                <a16:creationId xmlns:a16="http://schemas.microsoft.com/office/drawing/2014/main" id="{A1D74B67-81B9-2083-D417-15E4715CEE94}"/>
              </a:ext>
            </a:extLst>
          </p:cNvPr>
          <p:cNvSpPr>
            <a:spLocks noGrp="1"/>
          </p:cNvSpPr>
          <p:nvPr>
            <p:ph type="sldNum" idx="12"/>
          </p:nvPr>
        </p:nvSpPr>
        <p:spPr/>
        <p:txBody>
          <a:bodyPr/>
          <a:lstStyle/>
          <a:p>
            <a:fld id="{00000000-1234-1234-1234-123412341234}" type="slidenum">
              <a:rPr lang="en-GB" smtClean="0"/>
              <a:pPr/>
              <a:t>111</a:t>
            </a:fld>
            <a:endParaRPr lang="en-GB"/>
          </a:p>
        </p:txBody>
      </p:sp>
    </p:spTree>
    <p:extLst>
      <p:ext uri="{BB962C8B-B14F-4D97-AF65-F5344CB8AC3E}">
        <p14:creationId xmlns:p14="http://schemas.microsoft.com/office/powerpoint/2010/main" val="4200269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9D94DA-F31D-6B2C-097D-2A35B8E649B9}"/>
              </a:ext>
            </a:extLst>
          </p:cNvPr>
          <p:cNvSpPr>
            <a:spLocks noGrp="1"/>
          </p:cNvSpPr>
          <p:nvPr>
            <p:ph type="sldNum" sz="quarter" idx="12"/>
          </p:nvPr>
        </p:nvSpPr>
        <p:spPr>
          <a:xfrm>
            <a:off x="9239250" y="6242050"/>
            <a:ext cx="2743200" cy="365125"/>
          </a:xfrm>
        </p:spPr>
        <p:txBody>
          <a:bodyPr/>
          <a:lstStyle/>
          <a:p>
            <a:fld id="{6D22F896-40B5-4ADD-8801-0D06FADFA095}" type="slidenum">
              <a:rPr lang="en-US" smtClean="0"/>
              <a:t>112</a:t>
            </a:fld>
            <a:endParaRPr lang="en-US" dirty="0"/>
          </a:p>
        </p:txBody>
      </p:sp>
    </p:spTree>
    <p:extLst>
      <p:ext uri="{BB962C8B-B14F-4D97-AF65-F5344CB8AC3E}">
        <p14:creationId xmlns:p14="http://schemas.microsoft.com/office/powerpoint/2010/main" val="1497945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70BF2B-1677-CD58-43D3-628BDD5DC09A}"/>
              </a:ext>
            </a:extLst>
          </p:cNvPr>
          <p:cNvSpPr txBox="1"/>
          <p:nvPr/>
        </p:nvSpPr>
        <p:spPr>
          <a:xfrm>
            <a:off x="2033586" y="352323"/>
            <a:ext cx="9305925" cy="646331"/>
          </a:xfrm>
          <a:prstGeom prst="rect">
            <a:avLst/>
          </a:prstGeom>
          <a:noFill/>
        </p:spPr>
        <p:txBody>
          <a:bodyPr wrap="square" rtlCol="0">
            <a:spAutoFit/>
          </a:bodyPr>
          <a:lstStyle/>
          <a:p>
            <a:pPr algn="ctr"/>
            <a:r>
              <a:rPr lang="en-US" sz="3600" b="1" dirty="0">
                <a:latin typeface="Comic Sans MS" panose="030F0902030302020204" pitchFamily="66" charset="0"/>
              </a:rPr>
              <a:t>Review of last week’s journal assignment</a:t>
            </a:r>
          </a:p>
        </p:txBody>
      </p:sp>
      <p:sp>
        <p:nvSpPr>
          <p:cNvPr id="6" name="TextBox 5">
            <a:extLst>
              <a:ext uri="{FF2B5EF4-FFF2-40B4-BE49-F238E27FC236}">
                <a16:creationId xmlns:a16="http://schemas.microsoft.com/office/drawing/2014/main" id="{3488AE77-03C3-A0FC-A7BE-15FD7C422251}"/>
              </a:ext>
            </a:extLst>
          </p:cNvPr>
          <p:cNvSpPr txBox="1"/>
          <p:nvPr/>
        </p:nvSpPr>
        <p:spPr>
          <a:xfrm>
            <a:off x="723899" y="2061389"/>
            <a:ext cx="4848226" cy="4154984"/>
          </a:xfrm>
          <a:prstGeom prst="rect">
            <a:avLst/>
          </a:prstGeom>
          <a:noFill/>
        </p:spPr>
        <p:txBody>
          <a:bodyPr wrap="square" rtlCol="0">
            <a:spAutoFit/>
          </a:bodyPr>
          <a:lstStyle/>
          <a:p>
            <a:r>
              <a:rPr lang="en-US" sz="2200" i="1" dirty="0">
                <a:latin typeface="Comic Sans MS" panose="030F0902030302020204" pitchFamily="66" charset="0"/>
              </a:rPr>
              <a:t>Saturday/Sunday: </a:t>
            </a:r>
          </a:p>
          <a:p>
            <a:r>
              <a:rPr lang="en-US" sz="2200" dirty="0">
                <a:latin typeface="Comic Sans MS" panose="030F0902030302020204" pitchFamily="66" charset="0"/>
              </a:rPr>
              <a:t>What insights have you gained from pondering your why questions?</a:t>
            </a:r>
          </a:p>
          <a:p>
            <a:endParaRPr lang="en-US" sz="2200" dirty="0">
              <a:latin typeface="Comic Sans MS" panose="030F0902030302020204" pitchFamily="66" charset="0"/>
            </a:endParaRPr>
          </a:p>
          <a:p>
            <a:r>
              <a:rPr lang="en-US" sz="2200" i="1" dirty="0">
                <a:latin typeface="Comic Sans MS" panose="030F0902030302020204" pitchFamily="66" charset="0"/>
              </a:rPr>
              <a:t>Monday:</a:t>
            </a:r>
          </a:p>
          <a:p>
            <a:r>
              <a:rPr lang="en-US" sz="2200" dirty="0">
                <a:latin typeface="Comic Sans MS" panose="030F0902030302020204" pitchFamily="66" charset="0"/>
              </a:rPr>
              <a:t>What will you do with your unanswered questions, where will you go with them?</a:t>
            </a:r>
          </a:p>
          <a:p>
            <a:endParaRPr lang="en-US" sz="2200" dirty="0">
              <a:latin typeface="Comic Sans MS" panose="030F0902030302020204" pitchFamily="66" charset="0"/>
            </a:endParaRPr>
          </a:p>
          <a:p>
            <a:r>
              <a:rPr lang="en-US" sz="2200" dirty="0">
                <a:latin typeface="Comic Sans MS" panose="030F0902030302020204" pitchFamily="66" charset="0"/>
              </a:rPr>
              <a:t>Can you accept not having answers? Why or why not?</a:t>
            </a:r>
          </a:p>
        </p:txBody>
      </p:sp>
      <p:sp>
        <p:nvSpPr>
          <p:cNvPr id="7" name="TextBox 6">
            <a:extLst>
              <a:ext uri="{FF2B5EF4-FFF2-40B4-BE49-F238E27FC236}">
                <a16:creationId xmlns:a16="http://schemas.microsoft.com/office/drawing/2014/main" id="{6E7CC853-085C-94A1-3229-7471B2C0EA8C}"/>
              </a:ext>
            </a:extLst>
          </p:cNvPr>
          <p:cNvSpPr txBox="1"/>
          <p:nvPr/>
        </p:nvSpPr>
        <p:spPr>
          <a:xfrm>
            <a:off x="723899" y="1457083"/>
            <a:ext cx="4029075" cy="461665"/>
          </a:xfrm>
          <a:prstGeom prst="rect">
            <a:avLst/>
          </a:prstGeom>
          <a:noFill/>
        </p:spPr>
        <p:txBody>
          <a:bodyPr wrap="square" rtlCol="0">
            <a:spAutoFit/>
          </a:bodyPr>
          <a:lstStyle/>
          <a:p>
            <a:r>
              <a:rPr lang="en-US" sz="2400" u="sng" dirty="0">
                <a:latin typeface="Comic Sans MS" panose="030F0902030302020204" pitchFamily="66" charset="0"/>
              </a:rPr>
              <a:t>If you have why questions</a:t>
            </a:r>
            <a:r>
              <a:rPr lang="en-US" sz="2400" dirty="0">
                <a:latin typeface="Comic Sans MS" panose="030F0902030302020204" pitchFamily="66" charset="0"/>
              </a:rPr>
              <a:t>:</a:t>
            </a:r>
          </a:p>
        </p:txBody>
      </p:sp>
      <p:sp>
        <p:nvSpPr>
          <p:cNvPr id="8" name="TextBox 7">
            <a:extLst>
              <a:ext uri="{FF2B5EF4-FFF2-40B4-BE49-F238E27FC236}">
                <a16:creationId xmlns:a16="http://schemas.microsoft.com/office/drawing/2014/main" id="{9A187320-0D2B-B343-18D4-4391214D9AAE}"/>
              </a:ext>
            </a:extLst>
          </p:cNvPr>
          <p:cNvSpPr txBox="1"/>
          <p:nvPr/>
        </p:nvSpPr>
        <p:spPr>
          <a:xfrm>
            <a:off x="6724650" y="1453677"/>
            <a:ext cx="4919663" cy="461665"/>
          </a:xfrm>
          <a:prstGeom prst="rect">
            <a:avLst/>
          </a:prstGeom>
          <a:noFill/>
        </p:spPr>
        <p:txBody>
          <a:bodyPr wrap="square" rtlCol="0">
            <a:spAutoFit/>
          </a:bodyPr>
          <a:lstStyle/>
          <a:p>
            <a:r>
              <a:rPr lang="en-US" sz="2400" u="sng" dirty="0">
                <a:latin typeface="Comic Sans MS" panose="030F0902030302020204" pitchFamily="66" charset="0"/>
              </a:rPr>
              <a:t>If you </a:t>
            </a:r>
            <a:r>
              <a:rPr lang="en-US" sz="2400" i="1" u="sng" dirty="0">
                <a:latin typeface="Comic Sans MS" panose="030F0902030302020204" pitchFamily="66" charset="0"/>
              </a:rPr>
              <a:t>don’t </a:t>
            </a:r>
            <a:r>
              <a:rPr lang="en-US" sz="2400" u="sng" dirty="0">
                <a:latin typeface="Comic Sans MS" panose="030F0902030302020204" pitchFamily="66" charset="0"/>
              </a:rPr>
              <a:t>have why questions</a:t>
            </a:r>
            <a:r>
              <a:rPr lang="en-US" sz="2400" dirty="0">
                <a:latin typeface="Comic Sans MS" panose="030F0902030302020204" pitchFamily="66" charset="0"/>
              </a:rPr>
              <a:t>:</a:t>
            </a:r>
          </a:p>
        </p:txBody>
      </p:sp>
      <p:sp>
        <p:nvSpPr>
          <p:cNvPr id="9" name="TextBox 8">
            <a:extLst>
              <a:ext uri="{FF2B5EF4-FFF2-40B4-BE49-F238E27FC236}">
                <a16:creationId xmlns:a16="http://schemas.microsoft.com/office/drawing/2014/main" id="{772C8232-E3DC-2B2D-ACF8-4AE331CCB522}"/>
              </a:ext>
            </a:extLst>
          </p:cNvPr>
          <p:cNvSpPr txBox="1"/>
          <p:nvPr/>
        </p:nvSpPr>
        <p:spPr>
          <a:xfrm>
            <a:off x="6796087" y="2103032"/>
            <a:ext cx="4557713" cy="4154984"/>
          </a:xfrm>
          <a:prstGeom prst="rect">
            <a:avLst/>
          </a:prstGeom>
          <a:noFill/>
        </p:spPr>
        <p:txBody>
          <a:bodyPr wrap="square" rtlCol="0">
            <a:spAutoFit/>
          </a:bodyPr>
          <a:lstStyle/>
          <a:p>
            <a:r>
              <a:rPr lang="en-US" sz="2200" i="1" dirty="0">
                <a:latin typeface="Comic Sans MS" panose="030F0902030302020204" pitchFamily="66" charset="0"/>
              </a:rPr>
              <a:t>Wednesday:</a:t>
            </a:r>
          </a:p>
          <a:p>
            <a:r>
              <a:rPr lang="en-US" sz="2200" dirty="0">
                <a:latin typeface="Comic Sans MS" panose="030F0902030302020204" pitchFamily="66" charset="0"/>
              </a:rPr>
              <a:t>If you had why questions in the past, how did you resolve them?</a:t>
            </a:r>
          </a:p>
          <a:p>
            <a:endParaRPr lang="en-US" sz="2200" dirty="0">
              <a:latin typeface="Comic Sans MS" panose="030F0902030302020204" pitchFamily="66" charset="0"/>
            </a:endParaRPr>
          </a:p>
          <a:p>
            <a:r>
              <a:rPr lang="en-US" sz="2200" i="1" dirty="0">
                <a:latin typeface="Comic Sans MS" panose="030F0902030302020204" pitchFamily="66" charset="0"/>
              </a:rPr>
              <a:t>Friday/Saturday:</a:t>
            </a:r>
          </a:p>
          <a:p>
            <a:r>
              <a:rPr lang="en-US" sz="2200" dirty="0">
                <a:latin typeface="Comic Sans MS" panose="030F0902030302020204" pitchFamily="66" charset="0"/>
              </a:rPr>
              <a:t>How have you responded to other peoples’ why questions.</a:t>
            </a:r>
          </a:p>
          <a:p>
            <a:endParaRPr lang="en-US" sz="2200" dirty="0">
              <a:latin typeface="Comic Sans MS" panose="030F0902030302020204" pitchFamily="66" charset="0"/>
            </a:endParaRPr>
          </a:p>
          <a:p>
            <a:r>
              <a:rPr lang="en-US" sz="2200" i="1" dirty="0">
                <a:latin typeface="Comic Sans MS" panose="030F0902030302020204" pitchFamily="66" charset="0"/>
              </a:rPr>
              <a:t>Sunday/Monday:</a:t>
            </a:r>
          </a:p>
          <a:p>
            <a:r>
              <a:rPr lang="en-US" sz="2200" dirty="0">
                <a:latin typeface="Comic Sans MS" panose="030F0902030302020204" pitchFamily="66" charset="0"/>
              </a:rPr>
              <a:t>If why questions arise in the future, how can you address them?</a:t>
            </a:r>
          </a:p>
        </p:txBody>
      </p:sp>
      <p:pic>
        <p:nvPicPr>
          <p:cNvPr id="11" name="Picture 10">
            <a:extLst>
              <a:ext uri="{FF2B5EF4-FFF2-40B4-BE49-F238E27FC236}">
                <a16:creationId xmlns:a16="http://schemas.microsoft.com/office/drawing/2014/main" id="{6B2B6FEF-0802-A0D8-466D-DB813AB603B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60546" y="341889"/>
            <a:ext cx="1312515" cy="972553"/>
          </a:xfrm>
          <a:prstGeom prst="rect">
            <a:avLst/>
          </a:prstGeom>
        </p:spPr>
      </p:pic>
      <p:sp>
        <p:nvSpPr>
          <p:cNvPr id="4" name="Slide Number Placeholder 3">
            <a:extLst>
              <a:ext uri="{FF2B5EF4-FFF2-40B4-BE49-F238E27FC236}">
                <a16:creationId xmlns:a16="http://schemas.microsoft.com/office/drawing/2014/main" id="{72E73761-A4F6-05F6-A250-A2A4F26AD5E3}"/>
              </a:ext>
            </a:extLst>
          </p:cNvPr>
          <p:cNvSpPr>
            <a:spLocks noGrp="1"/>
          </p:cNvSpPr>
          <p:nvPr>
            <p:ph type="sldNum" sz="quarter" idx="12"/>
          </p:nvPr>
        </p:nvSpPr>
        <p:spPr>
          <a:xfrm>
            <a:off x="9184481" y="6323114"/>
            <a:ext cx="2743200" cy="365125"/>
          </a:xfrm>
        </p:spPr>
        <p:txBody>
          <a:bodyPr/>
          <a:lstStyle/>
          <a:p>
            <a:fld id="{6D22F896-40B5-4ADD-8801-0D06FADFA095}" type="slidenum">
              <a:rPr lang="en-US" smtClean="0"/>
              <a:t>89</a:t>
            </a:fld>
            <a:endParaRPr lang="en-US"/>
          </a:p>
        </p:txBody>
      </p:sp>
    </p:spTree>
    <p:extLst>
      <p:ext uri="{BB962C8B-B14F-4D97-AF65-F5344CB8AC3E}">
        <p14:creationId xmlns:p14="http://schemas.microsoft.com/office/powerpoint/2010/main" val="328101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ps device with a map on it&#10;&#10;Description automatically generated">
            <a:extLst>
              <a:ext uri="{FF2B5EF4-FFF2-40B4-BE49-F238E27FC236}">
                <a16:creationId xmlns:a16="http://schemas.microsoft.com/office/drawing/2014/main" id="{5149AED4-4A28-192A-3FEF-C3D3836E9CD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49181" y="1693851"/>
            <a:ext cx="4701181" cy="4186989"/>
          </a:xfrm>
          <a:prstGeom prst="rect">
            <a:avLst/>
          </a:prstGeom>
        </p:spPr>
      </p:pic>
      <p:sp>
        <p:nvSpPr>
          <p:cNvPr id="5" name="TextBox 4">
            <a:extLst>
              <a:ext uri="{FF2B5EF4-FFF2-40B4-BE49-F238E27FC236}">
                <a16:creationId xmlns:a16="http://schemas.microsoft.com/office/drawing/2014/main" id="{DF030293-52F5-3352-29C3-F8927C7CA872}"/>
              </a:ext>
            </a:extLst>
          </p:cNvPr>
          <p:cNvSpPr txBox="1"/>
          <p:nvPr/>
        </p:nvSpPr>
        <p:spPr>
          <a:xfrm>
            <a:off x="432485" y="1184274"/>
            <a:ext cx="7268305" cy="3801041"/>
          </a:xfrm>
          <a:prstGeom prst="rect">
            <a:avLst/>
          </a:prstGeom>
          <a:noFill/>
        </p:spPr>
        <p:txBody>
          <a:bodyPr wrap="square" rtlCol="0">
            <a:spAutoFit/>
          </a:bodyPr>
          <a:lstStyle/>
          <a:p>
            <a:pPr>
              <a:spcAft>
                <a:spcPts val="600"/>
              </a:spcAft>
            </a:pPr>
            <a:r>
              <a:rPr lang="en-US" sz="3600" b="1" dirty="0">
                <a:latin typeface="Comic Sans MS" panose="030F0902030302020204" pitchFamily="66" charset="0"/>
              </a:rPr>
              <a:t>Where we’re headed —</a:t>
            </a:r>
          </a:p>
          <a:p>
            <a:pPr>
              <a:spcAft>
                <a:spcPts val="600"/>
              </a:spcAft>
            </a:pPr>
            <a:r>
              <a:rPr lang="en-US" sz="3600" b="1" dirty="0">
                <a:latin typeface="Comic Sans MS" panose="030F0902030302020204" pitchFamily="66" charset="0"/>
              </a:rPr>
              <a:t>how to deal with:</a:t>
            </a:r>
          </a:p>
          <a:p>
            <a:pPr marL="571500" indent="-571500">
              <a:spcAft>
                <a:spcPts val="600"/>
              </a:spcAft>
              <a:buFont typeface="Arial" panose="020B0604020202020204" pitchFamily="34" charset="0"/>
              <a:buChar char="•"/>
            </a:pPr>
            <a:r>
              <a:rPr lang="en-US" sz="3600" b="1" dirty="0">
                <a:latin typeface="Comic Sans MS" panose="030F0902030302020204" pitchFamily="66" charset="0"/>
              </a:rPr>
              <a:t>special days,</a:t>
            </a:r>
          </a:p>
          <a:p>
            <a:pPr marL="571500" indent="-571500">
              <a:spcAft>
                <a:spcPts val="600"/>
              </a:spcAft>
              <a:buFont typeface="Arial" panose="020B0604020202020204" pitchFamily="34" charset="0"/>
              <a:buChar char="•"/>
            </a:pPr>
            <a:r>
              <a:rPr lang="en-US" sz="3600" b="1" dirty="0">
                <a:latin typeface="Comic Sans MS" panose="030F0902030302020204" pitchFamily="66" charset="0"/>
              </a:rPr>
              <a:t>holidays, </a:t>
            </a:r>
          </a:p>
          <a:p>
            <a:pPr marL="571500" indent="-571500">
              <a:spcAft>
                <a:spcPts val="600"/>
              </a:spcAft>
              <a:buFont typeface="Arial" panose="020B0604020202020204" pitchFamily="34" charset="0"/>
              <a:buChar char="•"/>
            </a:pPr>
            <a:r>
              <a:rPr lang="en-US" sz="3600" b="1" dirty="0">
                <a:latin typeface="Comic Sans MS" panose="030F0902030302020204" pitchFamily="66" charset="0"/>
              </a:rPr>
              <a:t>ordinary days, and </a:t>
            </a:r>
          </a:p>
          <a:p>
            <a:pPr marL="571500" indent="-571500">
              <a:spcAft>
                <a:spcPts val="600"/>
              </a:spcAft>
              <a:buFont typeface="Arial" panose="020B0604020202020204" pitchFamily="34" charset="0"/>
              <a:buChar char="•"/>
            </a:pPr>
            <a:r>
              <a:rPr lang="en-US" sz="3600" b="1" dirty="0">
                <a:latin typeface="Comic Sans MS" panose="030F0902030302020204" pitchFamily="66" charset="0"/>
              </a:rPr>
              <a:t>sleepless nights.</a:t>
            </a:r>
          </a:p>
        </p:txBody>
      </p:sp>
      <p:sp>
        <p:nvSpPr>
          <p:cNvPr id="3" name="Slide Number Placeholder 2">
            <a:extLst>
              <a:ext uri="{FF2B5EF4-FFF2-40B4-BE49-F238E27FC236}">
                <a16:creationId xmlns:a16="http://schemas.microsoft.com/office/drawing/2014/main" id="{9196FC58-1383-C8FA-AC66-93F7107B0935}"/>
              </a:ext>
            </a:extLst>
          </p:cNvPr>
          <p:cNvSpPr>
            <a:spLocks noGrp="1"/>
          </p:cNvSpPr>
          <p:nvPr>
            <p:ph type="sldNum" sz="quarter" idx="12"/>
          </p:nvPr>
        </p:nvSpPr>
        <p:spPr>
          <a:xfrm>
            <a:off x="9299771" y="6390417"/>
            <a:ext cx="2743200" cy="365125"/>
          </a:xfrm>
        </p:spPr>
        <p:txBody>
          <a:bodyPr/>
          <a:lstStyle/>
          <a:p>
            <a:fld id="{6D22F896-40B5-4ADD-8801-0D06FADFA095}" type="slidenum">
              <a:rPr lang="en-US" smtClean="0"/>
              <a:t>90</a:t>
            </a:fld>
            <a:endParaRPr lang="en-US" dirty="0"/>
          </a:p>
        </p:txBody>
      </p:sp>
    </p:spTree>
    <p:extLst>
      <p:ext uri="{BB962C8B-B14F-4D97-AF65-F5344CB8AC3E}">
        <p14:creationId xmlns:p14="http://schemas.microsoft.com/office/powerpoint/2010/main" val="650118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Text&#10;&#10;Description automatically generated">
            <a:extLst>
              <a:ext uri="{FF2B5EF4-FFF2-40B4-BE49-F238E27FC236}">
                <a16:creationId xmlns:a16="http://schemas.microsoft.com/office/drawing/2014/main" id="{8E52E8BC-2C31-19BD-6D8F-5F52695CC83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1004" r="8597" b="-1"/>
          <a:stretch/>
        </p:blipFill>
        <p:spPr>
          <a:xfrm>
            <a:off x="0" y="-101600"/>
            <a:ext cx="7191527" cy="6959600"/>
          </a:xfrm>
          <a:prstGeom prst="rect">
            <a:avLst/>
          </a:prstGeom>
        </p:spPr>
      </p:pic>
      <p:sp>
        <p:nvSpPr>
          <p:cNvPr id="3" name="TextBox 2">
            <a:extLst>
              <a:ext uri="{FF2B5EF4-FFF2-40B4-BE49-F238E27FC236}">
                <a16:creationId xmlns:a16="http://schemas.microsoft.com/office/drawing/2014/main" id="{66FD739E-9E51-A39A-16ED-DE81ED93C7E0}"/>
              </a:ext>
            </a:extLst>
          </p:cNvPr>
          <p:cNvSpPr txBox="1"/>
          <p:nvPr/>
        </p:nvSpPr>
        <p:spPr>
          <a:xfrm>
            <a:off x="7486025" y="1933188"/>
            <a:ext cx="4176386" cy="3881309"/>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algn="ctr" defTabSz="914400">
              <a:lnSpc>
                <a:spcPct val="120000"/>
              </a:lnSpc>
              <a:spcAft>
                <a:spcPts val="600"/>
              </a:spcAft>
              <a:buClr>
                <a:schemeClr val="tx1"/>
              </a:buClr>
            </a:pPr>
            <a:r>
              <a:rPr lang="en-US" sz="3600" b="1" dirty="0">
                <a:latin typeface="Comic Sans MS" panose="030F0902030302020204" pitchFamily="66" charset="0"/>
              </a:rPr>
              <a:t>It’s natural, but not helpful, to want to hibernate during grief.</a:t>
            </a:r>
          </a:p>
        </p:txBody>
      </p:sp>
      <p:sp>
        <p:nvSpPr>
          <p:cNvPr id="2" name="TextBox 1">
            <a:extLst>
              <a:ext uri="{FF2B5EF4-FFF2-40B4-BE49-F238E27FC236}">
                <a16:creationId xmlns:a16="http://schemas.microsoft.com/office/drawing/2014/main" id="{98DC0970-F0D6-1189-5B64-922D2CCD8EC6}"/>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Slide Number Placeholder 3">
            <a:extLst>
              <a:ext uri="{FF2B5EF4-FFF2-40B4-BE49-F238E27FC236}">
                <a16:creationId xmlns:a16="http://schemas.microsoft.com/office/drawing/2014/main" id="{4FC8371D-33C7-D10F-0253-17E72FC541A4}"/>
              </a:ext>
            </a:extLst>
          </p:cNvPr>
          <p:cNvSpPr>
            <a:spLocks noGrp="1"/>
          </p:cNvSpPr>
          <p:nvPr>
            <p:ph type="sldNum" idx="12"/>
          </p:nvPr>
        </p:nvSpPr>
        <p:spPr/>
        <p:txBody>
          <a:bodyPr/>
          <a:lstStyle/>
          <a:p>
            <a:fld id="{00000000-1234-1234-1234-123412341234}" type="slidenum">
              <a:rPr lang="en-GB" smtClean="0"/>
              <a:pPr/>
              <a:t>91</a:t>
            </a:fld>
            <a:endParaRPr lang="en-GB"/>
          </a:p>
        </p:txBody>
      </p:sp>
    </p:spTree>
    <p:extLst>
      <p:ext uri="{BB962C8B-B14F-4D97-AF65-F5344CB8AC3E}">
        <p14:creationId xmlns:p14="http://schemas.microsoft.com/office/powerpoint/2010/main" val="80344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88A4D-AC77-28D3-157A-9B71EEE36767}"/>
              </a:ext>
            </a:extLst>
          </p:cNvPr>
          <p:cNvSpPr>
            <a:spLocks noGrp="1"/>
          </p:cNvSpPr>
          <p:nvPr>
            <p:ph type="title"/>
          </p:nvPr>
        </p:nvSpPr>
        <p:spPr/>
        <p:txBody>
          <a:bodyPr>
            <a:normAutofit/>
          </a:bodyPr>
          <a:lstStyle/>
          <a:p>
            <a:r>
              <a:rPr lang="en-US" sz="4000" b="1" dirty="0">
                <a:latin typeface="Comic Sans MS" panose="030F0902030302020204" pitchFamily="66" charset="0"/>
              </a:rPr>
              <a:t>Some guiding principles</a:t>
            </a:r>
          </a:p>
        </p:txBody>
      </p:sp>
      <p:sp>
        <p:nvSpPr>
          <p:cNvPr id="4" name="Slide Number Placeholder 3">
            <a:extLst>
              <a:ext uri="{FF2B5EF4-FFF2-40B4-BE49-F238E27FC236}">
                <a16:creationId xmlns:a16="http://schemas.microsoft.com/office/drawing/2014/main" id="{D412273E-B625-41FF-A1B3-6262174A04FE}"/>
              </a:ext>
            </a:extLst>
          </p:cNvPr>
          <p:cNvSpPr>
            <a:spLocks noGrp="1"/>
          </p:cNvSpPr>
          <p:nvPr>
            <p:ph type="sldNum" idx="12"/>
          </p:nvPr>
        </p:nvSpPr>
        <p:spPr/>
        <p:txBody>
          <a:bodyPr/>
          <a:lstStyle/>
          <a:p>
            <a:fld id="{00000000-1234-1234-1234-123412341234}" type="slidenum">
              <a:rPr lang="en-GB" smtClean="0"/>
              <a:pPr/>
              <a:t>92</a:t>
            </a:fld>
            <a:endParaRPr lang="en-GB"/>
          </a:p>
        </p:txBody>
      </p:sp>
      <p:pic>
        <p:nvPicPr>
          <p:cNvPr id="6" name="Picture 5" descr="A light house with a beam of light coming out of the top&#10;&#10;Description automatically generated">
            <a:extLst>
              <a:ext uri="{FF2B5EF4-FFF2-40B4-BE49-F238E27FC236}">
                <a16:creationId xmlns:a16="http://schemas.microsoft.com/office/drawing/2014/main" id="{011D1FBE-BD20-2FEA-C7E8-EF77EE15721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96000" y="-86899"/>
            <a:ext cx="6095999" cy="6956474"/>
          </a:xfrm>
          <a:prstGeom prst="rect">
            <a:avLst/>
          </a:prstGeom>
        </p:spPr>
      </p:pic>
    </p:spTree>
    <p:extLst>
      <p:ext uri="{BB962C8B-B14F-4D97-AF65-F5344CB8AC3E}">
        <p14:creationId xmlns:p14="http://schemas.microsoft.com/office/powerpoint/2010/main" val="1080218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covering their face with their hands&#10;&#10;Description automatically generated with medium confidence">
            <a:extLst>
              <a:ext uri="{FF2B5EF4-FFF2-40B4-BE49-F238E27FC236}">
                <a16:creationId xmlns:a16="http://schemas.microsoft.com/office/drawing/2014/main" id="{2E89833A-93BA-9ED2-E56D-2110564E43F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4332" r="853"/>
          <a:stretch/>
        </p:blipFill>
        <p:spPr>
          <a:xfrm>
            <a:off x="0" y="10"/>
            <a:ext cx="5820229" cy="6857990"/>
          </a:xfrm>
          <a:prstGeom prst="rect">
            <a:avLst/>
          </a:prstGeom>
          <a:solidFill>
            <a:schemeClr val="tx2">
              <a:lumMod val="40000"/>
              <a:lumOff val="60000"/>
            </a:schemeClr>
          </a:solidFill>
        </p:spPr>
      </p:pic>
      <p:sp>
        <p:nvSpPr>
          <p:cNvPr id="2" name="TextBox 1">
            <a:extLst>
              <a:ext uri="{FF2B5EF4-FFF2-40B4-BE49-F238E27FC236}">
                <a16:creationId xmlns:a16="http://schemas.microsoft.com/office/drawing/2014/main" id="{E3B9737D-1FF4-CA22-C75E-07D970E69513}"/>
              </a:ext>
            </a:extLst>
          </p:cNvPr>
          <p:cNvSpPr txBox="1"/>
          <p:nvPr/>
        </p:nvSpPr>
        <p:spPr>
          <a:xfrm>
            <a:off x="6239435" y="2827193"/>
            <a:ext cx="5280026" cy="80917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defTabSz="914400">
              <a:lnSpc>
                <a:spcPct val="90000"/>
              </a:lnSpc>
              <a:spcBef>
                <a:spcPct val="0"/>
              </a:spcBef>
              <a:spcAft>
                <a:spcPts val="600"/>
              </a:spcAft>
            </a:pPr>
            <a:r>
              <a:rPr lang="en-US" sz="3600" b="1" dirty="0">
                <a:latin typeface="Comic Sans MS" panose="030F0902030302020204" pitchFamily="66" charset="0"/>
                <a:ea typeface="+mj-ea"/>
                <a:cs typeface="+mj-cs"/>
              </a:rPr>
              <a:t>Don’t ignore the day.</a:t>
            </a:r>
          </a:p>
        </p:txBody>
      </p:sp>
      <p:sp>
        <p:nvSpPr>
          <p:cNvPr id="3" name="Slide Number Placeholder 2">
            <a:extLst>
              <a:ext uri="{FF2B5EF4-FFF2-40B4-BE49-F238E27FC236}">
                <a16:creationId xmlns:a16="http://schemas.microsoft.com/office/drawing/2014/main" id="{E914651B-6350-8B67-E34D-B8FF841D5D49}"/>
              </a:ext>
            </a:extLst>
          </p:cNvPr>
          <p:cNvSpPr>
            <a:spLocks noGrp="1"/>
          </p:cNvSpPr>
          <p:nvPr>
            <p:ph type="sldNum" sz="quarter" idx="12"/>
          </p:nvPr>
        </p:nvSpPr>
        <p:spPr>
          <a:xfrm>
            <a:off x="9315450" y="6299200"/>
            <a:ext cx="2743200" cy="365125"/>
          </a:xfrm>
        </p:spPr>
        <p:txBody>
          <a:bodyPr/>
          <a:lstStyle/>
          <a:p>
            <a:fld id="{6D22F896-40B5-4ADD-8801-0D06FADFA095}" type="slidenum">
              <a:rPr lang="en-US" smtClean="0"/>
              <a:t>93</a:t>
            </a:fld>
            <a:endParaRPr lang="en-US" dirty="0"/>
          </a:p>
        </p:txBody>
      </p:sp>
    </p:spTree>
    <p:extLst>
      <p:ext uri="{BB962C8B-B14F-4D97-AF65-F5344CB8AC3E}">
        <p14:creationId xmlns:p14="http://schemas.microsoft.com/office/powerpoint/2010/main" val="2054336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toy, doll&#10;&#10;Description automatically generated">
            <a:extLst>
              <a:ext uri="{FF2B5EF4-FFF2-40B4-BE49-F238E27FC236}">
                <a16:creationId xmlns:a16="http://schemas.microsoft.com/office/drawing/2014/main" id="{080478DC-35A1-1872-76F9-727EF376960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1368" r="3097" b="-1"/>
          <a:stretch/>
        </p:blipFill>
        <p:spPr>
          <a:xfrm>
            <a:off x="0" y="89647"/>
            <a:ext cx="5936343" cy="6857990"/>
          </a:xfrm>
          <a:prstGeom prst="rect">
            <a:avLst/>
          </a:prstGeom>
        </p:spPr>
      </p:pic>
      <p:sp>
        <p:nvSpPr>
          <p:cNvPr id="2" name="TextBox 1">
            <a:extLst>
              <a:ext uri="{FF2B5EF4-FFF2-40B4-BE49-F238E27FC236}">
                <a16:creationId xmlns:a16="http://schemas.microsoft.com/office/drawing/2014/main" id="{E3B9737D-1FF4-CA22-C75E-07D970E69513}"/>
              </a:ext>
            </a:extLst>
          </p:cNvPr>
          <p:cNvSpPr txBox="1"/>
          <p:nvPr/>
        </p:nvSpPr>
        <p:spPr>
          <a:xfrm>
            <a:off x="7357313" y="2586956"/>
            <a:ext cx="3707844" cy="123008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defTabSz="914400">
              <a:lnSpc>
                <a:spcPct val="90000"/>
              </a:lnSpc>
              <a:spcBef>
                <a:spcPct val="0"/>
              </a:spcBef>
              <a:spcAft>
                <a:spcPts val="600"/>
              </a:spcAft>
            </a:pPr>
            <a:r>
              <a:rPr lang="en-US" sz="3600" b="1" dirty="0">
                <a:latin typeface="Comic Sans MS" panose="030F0902030302020204" pitchFamily="66" charset="0"/>
                <a:ea typeface="+mj-ea"/>
                <a:cs typeface="+mj-cs"/>
              </a:rPr>
              <a:t>Don’t fake how you are feeling.</a:t>
            </a:r>
          </a:p>
        </p:txBody>
      </p:sp>
      <p:sp>
        <p:nvSpPr>
          <p:cNvPr id="4" name="Slide Number Placeholder 3">
            <a:extLst>
              <a:ext uri="{FF2B5EF4-FFF2-40B4-BE49-F238E27FC236}">
                <a16:creationId xmlns:a16="http://schemas.microsoft.com/office/drawing/2014/main" id="{86466D16-9856-8C7F-F438-E033514769F9}"/>
              </a:ext>
            </a:extLst>
          </p:cNvPr>
          <p:cNvSpPr>
            <a:spLocks noGrp="1"/>
          </p:cNvSpPr>
          <p:nvPr>
            <p:ph type="sldNum" sz="quarter" idx="12"/>
          </p:nvPr>
        </p:nvSpPr>
        <p:spPr>
          <a:xfrm>
            <a:off x="9211235" y="6203950"/>
            <a:ext cx="2743200" cy="365125"/>
          </a:xfrm>
        </p:spPr>
        <p:txBody>
          <a:bodyPr/>
          <a:lstStyle/>
          <a:p>
            <a:fld id="{6D22F896-40B5-4ADD-8801-0D06FADFA095}" type="slidenum">
              <a:rPr lang="en-US" smtClean="0"/>
              <a:t>94</a:t>
            </a:fld>
            <a:endParaRPr lang="en-US" dirty="0"/>
          </a:p>
        </p:txBody>
      </p:sp>
    </p:spTree>
    <p:extLst>
      <p:ext uri="{BB962C8B-B14F-4D97-AF65-F5344CB8AC3E}">
        <p14:creationId xmlns:p14="http://schemas.microsoft.com/office/powerpoint/2010/main" val="2426183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B9737D-1FF4-CA22-C75E-07D970E69513}"/>
              </a:ext>
            </a:extLst>
          </p:cNvPr>
          <p:cNvSpPr txBox="1"/>
          <p:nvPr/>
        </p:nvSpPr>
        <p:spPr>
          <a:xfrm>
            <a:off x="6440397" y="2799551"/>
            <a:ext cx="5280026" cy="908956"/>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defTabSz="914400">
              <a:lnSpc>
                <a:spcPct val="90000"/>
              </a:lnSpc>
              <a:spcBef>
                <a:spcPct val="0"/>
              </a:spcBef>
              <a:spcAft>
                <a:spcPts val="600"/>
              </a:spcAft>
            </a:pPr>
            <a:r>
              <a:rPr lang="en-US" sz="3600" b="1" dirty="0">
                <a:latin typeface="Comic Sans MS" panose="030F0902030302020204" pitchFamily="66" charset="0"/>
                <a:ea typeface="+mj-ea"/>
                <a:cs typeface="+mj-cs"/>
              </a:rPr>
              <a:t>Don’t numb your pain.</a:t>
            </a:r>
          </a:p>
        </p:txBody>
      </p:sp>
      <p:pic>
        <p:nvPicPr>
          <p:cNvPr id="15" name="Picture 14">
            <a:extLst>
              <a:ext uri="{FF2B5EF4-FFF2-40B4-BE49-F238E27FC236}">
                <a16:creationId xmlns:a16="http://schemas.microsoft.com/office/drawing/2014/main" id="{54EDD013-A346-1D67-7B70-FD6BAEAA254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5930899" cy="6857999"/>
          </a:xfrm>
          <a:prstGeom prst="rect">
            <a:avLst/>
          </a:prstGeom>
        </p:spPr>
      </p:pic>
      <p:sp>
        <p:nvSpPr>
          <p:cNvPr id="3" name="Slide Number Placeholder 2">
            <a:extLst>
              <a:ext uri="{FF2B5EF4-FFF2-40B4-BE49-F238E27FC236}">
                <a16:creationId xmlns:a16="http://schemas.microsoft.com/office/drawing/2014/main" id="{2F521259-60EA-587D-854A-0327603854D2}"/>
              </a:ext>
            </a:extLst>
          </p:cNvPr>
          <p:cNvSpPr>
            <a:spLocks noGrp="1"/>
          </p:cNvSpPr>
          <p:nvPr>
            <p:ph type="sldNum" sz="quarter" idx="12"/>
          </p:nvPr>
        </p:nvSpPr>
        <p:spPr>
          <a:xfrm>
            <a:off x="9296400" y="6261100"/>
            <a:ext cx="2743200" cy="365125"/>
          </a:xfrm>
        </p:spPr>
        <p:txBody>
          <a:bodyPr/>
          <a:lstStyle/>
          <a:p>
            <a:fld id="{6D22F896-40B5-4ADD-8801-0D06FADFA095}" type="slidenum">
              <a:rPr lang="en-US" smtClean="0"/>
              <a:t>95</a:t>
            </a:fld>
            <a:endParaRPr lang="en-US"/>
          </a:p>
        </p:txBody>
      </p:sp>
    </p:spTree>
    <p:extLst>
      <p:ext uri="{BB962C8B-B14F-4D97-AF65-F5344CB8AC3E}">
        <p14:creationId xmlns:p14="http://schemas.microsoft.com/office/powerpoint/2010/main" val="3045938451"/>
      </p:ext>
    </p:extLst>
  </p:cSld>
  <p:clrMapOvr>
    <a:masterClrMapping/>
  </p:clrMapOvr>
</p:sld>
</file>

<file path=ppt/theme/theme1.xml><?xml version="1.0" encoding="utf-8"?>
<a:theme xmlns:a="http://schemas.openxmlformats.org/drawingml/2006/main" name="Office Theme">
  <a:themeElements>
    <a:clrScheme name="Office 1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7499</TotalTime>
  <Words>3910</Words>
  <Application>Microsoft Macintosh PowerPoint</Application>
  <PresentationFormat>Widescreen</PresentationFormat>
  <Paragraphs>508</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Aptos</vt:lpstr>
      <vt:lpstr>Arial</vt:lpstr>
      <vt:lpstr>Calibri</vt:lpstr>
      <vt:lpstr>Calibri Light</vt:lpstr>
      <vt:lpstr>Comic Sans MS</vt:lpstr>
      <vt:lpstr>Times New Roman</vt:lpstr>
      <vt:lpstr>Office Theme</vt:lpstr>
      <vt:lpstr>Welcome to Grief Care</vt:lpstr>
      <vt:lpstr>PowerPoint Presentation</vt:lpstr>
      <vt:lpstr>PowerPoint Presentation</vt:lpstr>
      <vt:lpstr>PowerPoint Presentation</vt:lpstr>
      <vt:lpstr>PowerPoint Presentation</vt:lpstr>
      <vt:lpstr>Some guiding principles</vt:lpstr>
      <vt:lpstr>PowerPoint Presentation</vt:lpstr>
      <vt:lpstr>PowerPoint Presentation</vt:lpstr>
      <vt:lpstr>PowerPoint Presentation</vt:lpstr>
      <vt:lpstr>Be prepared . . .</vt:lpstr>
      <vt:lpstr>PowerPoint Presentation</vt:lpstr>
      <vt:lpstr>Take 5</vt:lpstr>
      <vt:lpstr>PowerPoint Presentation</vt:lpstr>
      <vt:lpstr>Invitations to other people’s Special Days</vt:lpstr>
      <vt:lpstr>PowerPoint Presentation</vt:lpstr>
      <vt:lpstr>Why are holidays so difficult?</vt:lpstr>
      <vt:lpstr>Why are holidays so difficult?</vt:lpstr>
      <vt:lpstr>PowerPoint Presentation</vt:lpstr>
      <vt:lpstr>PowerPoint Presentation</vt:lpstr>
      <vt:lpstr>PowerPoint Presentation</vt:lpstr>
      <vt:lpstr>PowerPoint Presentation</vt:lpstr>
      <vt:lpstr>PowerPoint Presentation</vt:lpstr>
      <vt:lpstr>PowerPoint Presentation</vt:lpstr>
      <vt:lpstr>Journal assignment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Ruth Whitt</cp:lastModifiedBy>
  <cp:revision>362</cp:revision>
  <cp:lastPrinted>2025-11-23T23:13:24Z</cp:lastPrinted>
  <dcterms:created xsi:type="dcterms:W3CDTF">2022-02-28T21:51:16Z</dcterms:created>
  <dcterms:modified xsi:type="dcterms:W3CDTF">2025-11-25T15:07:40Z</dcterms:modified>
</cp:coreProperties>
</file>