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131" autoCompressPictures="0">
  <p:sldMasterIdLst>
    <p:sldMasterId id="2147483673" r:id="rId1"/>
  </p:sldMasterIdLst>
  <p:notesMasterIdLst>
    <p:notesMasterId r:id="rId30"/>
  </p:notesMasterIdLst>
  <p:handoutMasterIdLst>
    <p:handoutMasterId r:id="rId31"/>
  </p:handoutMasterIdLst>
  <p:sldIdLst>
    <p:sldId id="377" r:id="rId2"/>
    <p:sldId id="328" r:id="rId3"/>
    <p:sldId id="334" r:id="rId4"/>
    <p:sldId id="368" r:id="rId5"/>
    <p:sldId id="336" r:id="rId6"/>
    <p:sldId id="380" r:id="rId7"/>
    <p:sldId id="351" r:id="rId8"/>
    <p:sldId id="337" r:id="rId9"/>
    <p:sldId id="381" r:id="rId10"/>
    <p:sldId id="382" r:id="rId11"/>
    <p:sldId id="383" r:id="rId12"/>
    <p:sldId id="378" r:id="rId13"/>
    <p:sldId id="350" r:id="rId14"/>
    <p:sldId id="338" r:id="rId15"/>
    <p:sldId id="349" r:id="rId16"/>
    <p:sldId id="340" r:id="rId17"/>
    <p:sldId id="360" r:id="rId18"/>
    <p:sldId id="341" r:id="rId19"/>
    <p:sldId id="342" r:id="rId20"/>
    <p:sldId id="345" r:id="rId21"/>
    <p:sldId id="344" r:id="rId22"/>
    <p:sldId id="373" r:id="rId23"/>
    <p:sldId id="367" r:id="rId24"/>
    <p:sldId id="359" r:id="rId25"/>
    <p:sldId id="281" r:id="rId26"/>
    <p:sldId id="361" r:id="rId27"/>
    <p:sldId id="296" r:id="rId28"/>
    <p:sldId id="37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49068"/>
    <p:restoredTop sz="93478"/>
  </p:normalViewPr>
  <p:slideViewPr>
    <p:cSldViewPr snapToGrid="0">
      <p:cViewPr varScale="1">
        <p:scale>
          <a:sx n="49" d="100"/>
          <a:sy n="49" d="100"/>
        </p:scale>
        <p:origin x="208" y="4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p:scale>
          <a:sx n="158" d="100"/>
          <a:sy n="158" d="100"/>
        </p:scale>
        <p:origin x="608" y="-60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7CC8AE-7604-EC4C-5D81-F18F0AAD1E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EF5CA2-1BA1-CC34-2B31-BF7C7CE520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8C2978-6970-6F4D-9C32-07F84D3ACD6D}" type="datetimeFigureOut">
              <a:rPr lang="en-US" smtClean="0"/>
              <a:t>11/25/25</a:t>
            </a:fld>
            <a:endParaRPr lang="en-US"/>
          </a:p>
        </p:txBody>
      </p:sp>
      <p:sp>
        <p:nvSpPr>
          <p:cNvPr id="4" name="Footer Placeholder 3">
            <a:extLst>
              <a:ext uri="{FF2B5EF4-FFF2-40B4-BE49-F238E27FC236}">
                <a16:creationId xmlns:a16="http://schemas.microsoft.com/office/drawing/2014/main" id="{73885ADE-944F-6837-0AAC-E75A163457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843FE6B-7E74-7878-CCB7-8E0457E98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56E87E-4FF5-624A-966F-C5CEB58E4DB1}" type="slidenum">
              <a:rPr lang="en-US" smtClean="0"/>
              <a:t>‹#›</a:t>
            </a:fld>
            <a:endParaRPr lang="en-US"/>
          </a:p>
        </p:txBody>
      </p:sp>
    </p:spTree>
    <p:extLst>
      <p:ext uri="{BB962C8B-B14F-4D97-AF65-F5344CB8AC3E}">
        <p14:creationId xmlns:p14="http://schemas.microsoft.com/office/powerpoint/2010/main" val="39152384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C053A-CE65-6F43-A4F6-F14F792B17BC}" type="datetimeFigureOut">
              <a:rPr lang="en-US" smtClean="0"/>
              <a:t>11/25/25</a:t>
            </a:fld>
            <a:endParaRPr lang="en-US"/>
          </a:p>
        </p:txBody>
      </p:sp>
      <p:sp>
        <p:nvSpPr>
          <p:cNvPr id="4" name="Slide Image Placeholder 3"/>
          <p:cNvSpPr>
            <a:spLocks noGrp="1" noRot="1" noChangeAspect="1"/>
          </p:cNvSpPr>
          <p:nvPr>
            <p:ph type="sldImg" idx="2"/>
          </p:nvPr>
        </p:nvSpPr>
        <p:spPr>
          <a:xfrm>
            <a:off x="685800" y="985838"/>
            <a:ext cx="2743200" cy="1543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512" y="3028950"/>
            <a:ext cx="5486400" cy="527208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E5796-481D-8849-87DD-71CEF11B2785}" type="slidenum">
              <a:rPr lang="en-US" smtClean="0"/>
              <a:t>‹#›</a:t>
            </a:fld>
            <a:endParaRPr lang="en-US"/>
          </a:p>
        </p:txBody>
      </p:sp>
    </p:spTree>
    <p:extLst>
      <p:ext uri="{BB962C8B-B14F-4D97-AF65-F5344CB8AC3E}">
        <p14:creationId xmlns:p14="http://schemas.microsoft.com/office/powerpoint/2010/main" val="8147428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h1Lu5udXEZ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71513" y="44450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423" y="2067965"/>
            <a:ext cx="5802684" cy="5786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b="1" i="1" u="sng" dirty="0"/>
              <a:t>Pre-meeting</a:t>
            </a:r>
          </a:p>
          <a:p>
            <a:pPr marL="171450" lvl="0" indent="-171450" algn="l" rtl="0">
              <a:spcBef>
                <a:spcPts val="0"/>
              </a:spcBef>
              <a:spcAft>
                <a:spcPts val="0"/>
              </a:spcAft>
              <a:buFont typeface="Arial" panose="020B0604020202020204" pitchFamily="34" charset="0"/>
              <a:buChar char="•"/>
            </a:pPr>
            <a:r>
              <a:rPr lang="en-CA" dirty="0"/>
              <a:t>Have this slide on screen before participants arrive.</a:t>
            </a:r>
          </a:p>
          <a:p>
            <a:pPr marL="171450" lvl="0" indent="-171450">
              <a:buFont typeface="Arial" panose="020B0604020202020204" pitchFamily="34" charset="0"/>
              <a:buChar char="•"/>
            </a:pPr>
            <a:r>
              <a:rPr lang="en-CA" dirty="0"/>
              <a:t>Play background music until meeting starts.</a:t>
            </a:r>
          </a:p>
          <a:p>
            <a:pPr lvl="0"/>
            <a:endParaRPr lang="en-CA" dirty="0"/>
          </a:p>
          <a:p>
            <a:pPr lvl="0"/>
            <a:r>
              <a:rPr lang="en-CA" b="1" u="sng" dirty="0"/>
              <a:t>Begin meeting</a:t>
            </a:r>
          </a:p>
          <a:p>
            <a:pPr lvl="0"/>
            <a:r>
              <a:rPr lang="en-CA" i="1" dirty="0"/>
              <a:t>Welcome participants</a:t>
            </a:r>
            <a:r>
              <a:rPr lang="en-CA" dirty="0"/>
              <a:t>.</a:t>
            </a:r>
          </a:p>
          <a:p>
            <a:pPr lvl="0"/>
            <a:endParaRPr lang="en-CA" dirty="0"/>
          </a:p>
          <a:p>
            <a:pPr lvl="0"/>
            <a:r>
              <a:rPr lang="en-CA" dirty="0"/>
              <a:t>Because tonight’s topic is lengthy, we will be skipping the ketchup section.</a:t>
            </a:r>
          </a:p>
          <a:p>
            <a:pPr lvl="0"/>
            <a:endParaRPr lang="en-CA" dirty="0"/>
          </a:p>
          <a:p>
            <a:pPr lvl="0"/>
            <a:r>
              <a:rPr lang="en-CA" b="1" dirty="0"/>
              <a:t>Pray</a:t>
            </a:r>
          </a:p>
          <a:p>
            <a:pPr lvl="0"/>
            <a:r>
              <a:rPr lang="en-CA" i="1" dirty="0"/>
              <a:t>Jesus, we ask that you meet with us now as we look at the regrets, guilt, hurt or anger that surrounds our loved one’s death. Gently shine your light into the darkness and mend our broken hearts. Amen.</a:t>
            </a:r>
          </a:p>
          <a:p>
            <a:pPr lvl="0"/>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9D15B9B-7DBF-4250-68F8-AEBC19910B65}"/>
              </a:ext>
            </a:extLst>
          </p:cNvPr>
          <p:cNvSpPr>
            <a:spLocks noGrp="1"/>
          </p:cNvSpPr>
          <p:nvPr>
            <p:ph type="sldNum" sz="quarter" idx="5"/>
          </p:nvPr>
        </p:nvSpPr>
        <p:spPr/>
        <p:txBody>
          <a:bodyPr/>
          <a:lstStyle/>
          <a:p>
            <a:fld id="{23CE5796-481D-8849-87DD-71CEF11B2785}" type="slidenum">
              <a:rPr lang="en-US" smtClean="0"/>
              <a:t>131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9425"/>
            <a:ext cx="2860675" cy="1609725"/>
          </a:xfrm>
        </p:spPr>
      </p:sp>
      <p:sp>
        <p:nvSpPr>
          <p:cNvPr id="3" name="Notes Placeholder 2"/>
          <p:cNvSpPr>
            <a:spLocks noGrp="1"/>
          </p:cNvSpPr>
          <p:nvPr>
            <p:ph type="body" idx="1"/>
          </p:nvPr>
        </p:nvSpPr>
        <p:spPr>
          <a:xfrm>
            <a:off x="679450" y="2097696"/>
            <a:ext cx="5507705" cy="5766167"/>
          </a:xfrm>
        </p:spPr>
        <p:txBody>
          <a:bodyPr/>
          <a:lstStyle/>
          <a:p>
            <a:endParaRPr lang="en-US" dirty="0"/>
          </a:p>
          <a:p>
            <a:endParaRPr lang="en-US" dirty="0"/>
          </a:p>
        </p:txBody>
      </p:sp>
      <p:sp>
        <p:nvSpPr>
          <p:cNvPr id="5" name="TextBox 4">
            <a:extLst>
              <a:ext uri="{FF2B5EF4-FFF2-40B4-BE49-F238E27FC236}">
                <a16:creationId xmlns:a16="http://schemas.microsoft.com/office/drawing/2014/main" id="{E2066183-5522-BB36-763B-A5CAD2798E4F}"/>
              </a:ext>
            </a:extLst>
          </p:cNvPr>
          <p:cNvSpPr txBox="1"/>
          <p:nvPr/>
        </p:nvSpPr>
        <p:spPr>
          <a:xfrm>
            <a:off x="692150" y="2105025"/>
            <a:ext cx="5486400" cy="452431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Controlled anger, suppressed anger, and uncontrolled anger</a:t>
            </a:r>
          </a:p>
          <a:p>
            <a:pPr marR="0"/>
            <a:r>
              <a:rPr lang="en-US" sz="1200" i="1"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Controlled anger </a:t>
            </a: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expresses how we feel in </a:t>
            </a:r>
            <a:r>
              <a:rPr lang="en-US" sz="1200" u="sng"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appropriate</a:t>
            </a: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ways. This is evident when</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We do not react in the heat of the moment but rather stay calm and take time to think before we speak or act.</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We address the actions or words that hurt or anger us rather than attacking the person or their character.</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We articulate our feelings without raising our voice or gesturing wildly.</a:t>
            </a: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endParaRPr lang="en-US" sz="1200"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r>
              <a:rPr lang="en-US" sz="1200"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Suppressed anger </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means that we are internalizing our anger and not allowing ourselves to express how we feel. If we suppress anger, </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W</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e may be defensive when someone says we are angry.</a:t>
            </a: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We may experience chronic headaches or muscle tension, overuse sarcasm or hold grudges.</a:t>
            </a:r>
          </a:p>
          <a:p>
            <a:pPr marR="0"/>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This is by no means an exhaustive list, nor do these behaviors indicate that we are suppressing anger. These simply are some alerts that we may be suppressing anger. If not dealt with, suppressed anger can erupt as uncontrolled anger.</a:t>
            </a:r>
            <a:endParaRPr lang="en-US" sz="1200" i="1"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endParaRPr>
          </a:p>
          <a:p>
            <a:pPr marR="0"/>
            <a:endParaRPr lang="en-CA" sz="1200"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R="0"/>
            <a:r>
              <a:rPr lang="en-US" sz="1200"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Uncontrolled anger</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expresses how we feel in </a:t>
            </a:r>
            <a:r>
              <a:rPr lang="en-US" sz="1200" u="sng"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inappropriate</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ways. It may be demonstrated </a:t>
            </a: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by</a:t>
            </a:r>
            <a:endPar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verbal or physical abuse, or</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v</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iolence.</a:t>
            </a:r>
          </a:p>
          <a:p>
            <a:endParaRPr lang="en-US" sz="12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D1EFFD05-2D2A-DD5E-2B27-69078A311E4D}"/>
              </a:ext>
            </a:extLst>
          </p:cNvPr>
          <p:cNvSpPr>
            <a:spLocks noGrp="1"/>
          </p:cNvSpPr>
          <p:nvPr>
            <p:ph type="sldNum" sz="quarter" idx="5"/>
          </p:nvPr>
        </p:nvSpPr>
        <p:spPr/>
        <p:txBody>
          <a:bodyPr/>
          <a:lstStyle/>
          <a:p>
            <a:fld id="{23CE5796-481D-8849-87DD-71CEF11B2785}" type="slidenum">
              <a:rPr lang="en-US" smtClean="0"/>
              <a:t>140</a:t>
            </a:fld>
            <a:endParaRPr lang="en-US"/>
          </a:p>
        </p:txBody>
      </p:sp>
    </p:spTree>
    <p:extLst>
      <p:ext uri="{BB962C8B-B14F-4D97-AF65-F5344CB8AC3E}">
        <p14:creationId xmlns:p14="http://schemas.microsoft.com/office/powerpoint/2010/main" val="276067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9425"/>
            <a:ext cx="2860675" cy="1609725"/>
          </a:xfrm>
        </p:spPr>
      </p:sp>
      <p:sp>
        <p:nvSpPr>
          <p:cNvPr id="3" name="Notes Placeholder 2"/>
          <p:cNvSpPr>
            <a:spLocks noGrp="1"/>
          </p:cNvSpPr>
          <p:nvPr>
            <p:ph type="body" idx="1"/>
          </p:nvPr>
        </p:nvSpPr>
        <p:spPr>
          <a:xfrm>
            <a:off x="679450" y="2097696"/>
            <a:ext cx="5507705" cy="6424512"/>
          </a:xfrm>
        </p:spPr>
        <p:txBody>
          <a:bodyPr/>
          <a:lstStyle/>
          <a:p>
            <a:r>
              <a:rPr lang="en-US" b="1" dirty="0"/>
              <a:t>~ 5 minutes</a:t>
            </a:r>
          </a:p>
          <a:p>
            <a:pPr marL="7937" lvl="2"/>
            <a:endParaRPr lang="en-US" sz="800" dirty="0"/>
          </a:p>
          <a:p>
            <a:pPr marR="0"/>
            <a:r>
              <a:rPr lang="en-US" b="1" u="sng"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What helps</a:t>
            </a:r>
          </a:p>
          <a:p>
            <a:pPr marR="0"/>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Alan Wolfelt suggests five steps we can use to control anger. </a:t>
            </a:r>
            <a:r>
              <a:rPr lang="en-US"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(This is a great tool for children and grandchildren, too.)</a:t>
            </a:r>
          </a:p>
          <a:p>
            <a:pPr marL="228600" marR="0" indent="-228600">
              <a:buAutoNum type="arabicParenR"/>
            </a:pPr>
            <a:r>
              <a:rPr lang="en-US" kern="100" dirty="0">
                <a:solidFill>
                  <a:srgbClr val="000000"/>
                </a:solidFill>
                <a:ea typeface="Aptos" panose="020B0004020202020204" pitchFamily="34" charset="0"/>
              </a:rPr>
              <a:t>S</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top what you are doing.</a:t>
            </a:r>
          </a:p>
          <a:p>
            <a:pPr marL="228600" marR="0" indent="-228600">
              <a:buAutoNum type="arabicParenR"/>
            </a:pPr>
            <a:r>
              <a:rPr lang="en-US" kern="100" dirty="0">
                <a:solidFill>
                  <a:srgbClr val="000000"/>
                </a:solidFill>
                <a:ea typeface="Aptos" panose="020B0004020202020204" pitchFamily="34" charset="0"/>
              </a:rPr>
              <a:t>B</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reathe deeply</a:t>
            </a:r>
            <a:r>
              <a:rPr lang="en-CA"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p>
          <a:p>
            <a:pPr marL="228600" marR="0" indent="-228600">
              <a:buAutoNum type="arabicParenR"/>
            </a:pPr>
            <a:r>
              <a:rPr lang="en-CA" kern="100" dirty="0">
                <a:solidFill>
                  <a:srgbClr val="000000"/>
                </a:solidFill>
                <a:ea typeface="Aptos" panose="020B0004020202020204" pitchFamily="34" charset="0"/>
              </a:rPr>
              <a:t>C</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lose your eyes, feel your anger in your body, and notice your thoughts.</a:t>
            </a:r>
          </a:p>
          <a:p>
            <a:pPr marL="228600" marR="0" indent="-228600">
              <a:buAutoNum type="arabicParenR"/>
            </a:pPr>
            <a:r>
              <a:rPr lang="en-CA" kern="100" dirty="0">
                <a:solidFill>
                  <a:srgbClr val="000000"/>
                </a:solidFill>
                <a:ea typeface="Aptos" panose="020B0004020202020204" pitchFamily="34" charset="0"/>
              </a:rPr>
              <a:t>A</a:t>
            </a:r>
            <a:r>
              <a:rPr lang="en-US"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fter</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 couple minutes, open your eyes; turn your attention from your anger to your surroundings; observe the sights, sounds, textures, and smells around you; keep breathing deeply.</a:t>
            </a:r>
          </a:p>
          <a:p>
            <a:pPr marL="228600" marR="0" indent="-228600">
              <a:buAutoNum type="arabicParenR"/>
            </a:pPr>
            <a:r>
              <a:rPr lang="en-US" kern="100" dirty="0">
                <a:solidFill>
                  <a:srgbClr val="000000"/>
                </a:solidFill>
                <a:effectLst/>
                <a:ea typeface="Aptos" panose="020B0004020202020204" pitchFamily="34" charset="0"/>
              </a:rPr>
              <a:t>N</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ow that you are calmer, ask yourself: Why was I feeling angry? Is there anything I can learn from this encounter with anger?</a:t>
            </a:r>
            <a:r>
              <a:rPr lang="en-US" kern="100" baseline="30000" dirty="0">
                <a:solidFill>
                  <a:srgbClr val="000000"/>
                </a:solidFill>
                <a:ea typeface="Aptos" panose="020B0004020202020204" pitchFamily="34" charset="0"/>
              </a:rPr>
              <a:t>52</a:t>
            </a:r>
            <a:endParaRPr lang="en-CA" sz="11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lvl="2"/>
            <a:endParaRPr lang="en-US" sz="800" i="1" dirty="0"/>
          </a:p>
          <a:p>
            <a:pPr marL="0" lvl="2"/>
            <a:r>
              <a:rPr lang="en-US" b="1" u="sng" dirty="0"/>
              <a:t>Other suggestions that may help:</a:t>
            </a:r>
          </a:p>
          <a:p>
            <a:pPr marL="171450" lvl="2" indent="-171450">
              <a:buFont typeface="Arial" panose="020B0604020202020204" pitchFamily="34" charset="0"/>
              <a:buChar char="•"/>
            </a:pPr>
            <a:r>
              <a:rPr lang="en-US" dirty="0">
                <a:solidFill>
                  <a:srgbClr val="000000"/>
                </a:solidFill>
                <a:effectLst/>
                <a:latin typeface="Times New Roman" panose="02020603050405020304" pitchFamily="18" charset="0"/>
                <a:ea typeface="Aptos" panose="020B0004020202020204" pitchFamily="34" charset="0"/>
              </a:rPr>
              <a:t>Talk to a friend, counsellor, minister.</a:t>
            </a:r>
          </a:p>
          <a:p>
            <a:pPr marL="171450" lvl="2" indent="-171450">
              <a:buFont typeface="Arial" panose="020B0604020202020204" pitchFamily="34" charset="0"/>
              <a:buChar char="•"/>
            </a:pPr>
            <a:r>
              <a:rPr lang="en-US" dirty="0">
                <a:solidFill>
                  <a:srgbClr val="000000"/>
                </a:solidFill>
                <a:effectLst/>
                <a:latin typeface="Times New Roman" panose="02020603050405020304" pitchFamily="18" charset="0"/>
                <a:ea typeface="Aptos" panose="020B0004020202020204" pitchFamily="34" charset="0"/>
              </a:rPr>
              <a:t>Write about your feelings in your journal</a:t>
            </a:r>
            <a:r>
              <a:rPr lang="en-CA" dirty="0">
                <a:solidFill>
                  <a:srgbClr val="000000"/>
                </a:solidFill>
                <a:effectLst/>
                <a:latin typeface="Times New Roman" panose="02020603050405020304" pitchFamily="18" charset="0"/>
                <a:ea typeface="Aptos" panose="020B0004020202020204" pitchFamily="34" charset="0"/>
              </a:rPr>
              <a:t>.</a:t>
            </a:r>
          </a:p>
          <a:p>
            <a:pPr marL="171450" lvl="2" indent="-171450">
              <a:buFont typeface="Arial" panose="020B0604020202020204" pitchFamily="34" charset="0"/>
              <a:buChar char="•"/>
            </a:pPr>
            <a:r>
              <a:rPr lang="en-US" dirty="0">
                <a:solidFill>
                  <a:srgbClr val="000000"/>
                </a:solidFill>
                <a:effectLst/>
                <a:latin typeface="Times New Roman" panose="02020603050405020304" pitchFamily="18" charset="0"/>
                <a:ea typeface="Aptos" panose="020B0004020202020204" pitchFamily="34" charset="0"/>
              </a:rPr>
              <a:t>Write a letter to the subject of your anger, but don’t send it.</a:t>
            </a:r>
          </a:p>
          <a:p>
            <a:pPr marL="171450" lvl="2" indent="-171450">
              <a:buFont typeface="Arial" panose="020B0604020202020204" pitchFamily="34" charset="0"/>
              <a:buChar char="•"/>
            </a:pPr>
            <a:r>
              <a:rPr lang="en-US" dirty="0">
                <a:solidFill>
                  <a:srgbClr val="000000"/>
                </a:solidFill>
                <a:effectLst/>
                <a:latin typeface="Times New Roman" panose="02020603050405020304" pitchFamily="18" charset="0"/>
                <a:ea typeface="Aptos" panose="020B0004020202020204" pitchFamily="34" charset="0"/>
              </a:rPr>
              <a:t>Exercise or walk in nature.</a:t>
            </a:r>
          </a:p>
          <a:p>
            <a:pPr marL="171450" lvl="2" indent="-171450">
              <a:buFont typeface="Arial" panose="020B0604020202020204" pitchFamily="34" charset="0"/>
              <a:buChar char="•"/>
            </a:pPr>
            <a:r>
              <a:rPr lang="en-CA" dirty="0">
                <a:solidFill>
                  <a:srgbClr val="000000"/>
                </a:solidFill>
                <a:effectLst/>
                <a:latin typeface="Times New Roman" panose="02020603050405020304" pitchFamily="18" charset="0"/>
                <a:ea typeface="Aptos" panose="020B0004020202020204" pitchFamily="34" charset="0"/>
              </a:rPr>
              <a:t>Engage in an activity that you enjoy. You might like to </a:t>
            </a:r>
            <a:r>
              <a:rPr lang="en-US" dirty="0">
                <a:solidFill>
                  <a:srgbClr val="000000"/>
                </a:solidFill>
                <a:effectLst/>
                <a:latin typeface="Times New Roman" panose="02020603050405020304" pitchFamily="18" charset="0"/>
                <a:ea typeface="Aptos" panose="020B0004020202020204" pitchFamily="34" charset="0"/>
              </a:rPr>
              <a:t>take a relaxing bath, have a facial, manicure/pedicure, wear a favorite piece of clothing. Others might enjoy listening to soothing music, drinking a special tea, go fishing, golfing, biking, hiking, or sitting a river, pond, or lake, or bird watching. Other calming activities might include painting, drawing, or coloring.</a:t>
            </a:r>
            <a:r>
              <a:rPr lang="en-CA" dirty="0">
                <a:effectLst/>
              </a:rPr>
              <a:t> </a:t>
            </a:r>
            <a:endParaRPr lang="en-US" dirty="0"/>
          </a:p>
          <a:p>
            <a:pPr marL="0" lvl="1"/>
            <a:endParaRPr lang="en-US" sz="800" i="1" dirty="0"/>
          </a:p>
          <a:p>
            <a:pPr marL="0" lvl="1"/>
            <a:endParaRPr lang="en-US" sz="800" i="1" dirty="0"/>
          </a:p>
          <a:p>
            <a:pPr marL="0" lvl="1"/>
            <a:r>
              <a:rPr lang="en-US" i="1" dirty="0"/>
              <a:t>Ask if there are any questions/comments on the material discussed thus far?</a:t>
            </a:r>
          </a:p>
          <a:p>
            <a:endParaRPr lang="en-US" b="1" i="1" dirty="0"/>
          </a:p>
          <a:p>
            <a:endParaRPr lang="en-US" dirty="0"/>
          </a:p>
          <a:p>
            <a:endParaRPr lang="en-US" dirty="0"/>
          </a:p>
          <a:p>
            <a:endParaRPr lang="en-US" dirty="0"/>
          </a:p>
          <a:p>
            <a:endParaRPr lang="en-US" dirty="0"/>
          </a:p>
          <a:p>
            <a:endParaRPr lang="en-US" dirty="0"/>
          </a:p>
          <a:p>
            <a:endParaRPr lang="en-US" dirty="0"/>
          </a:p>
          <a:p>
            <a:endParaRPr lang="en-US" dirty="0"/>
          </a:p>
          <a:p>
            <a:pPr indent="179388"/>
            <a:r>
              <a:rPr lang="en-US" sz="1100" baseline="30000" dirty="0"/>
              <a:t>52</a:t>
            </a:r>
            <a:r>
              <a:rPr lang="en-US" sz="1100" dirty="0"/>
              <a:t> </a:t>
            </a:r>
            <a:r>
              <a:rPr lang="en-CA" sz="1100" kern="100" dirty="0">
                <a:ea typeface="Aptos" panose="020B0004020202020204" pitchFamily="34" charset="0"/>
              </a:rPr>
              <a:t>Alan </a:t>
            </a:r>
            <a:r>
              <a:rPr lang="en-US" sz="1100" kern="100" dirty="0">
                <a:solidFill>
                  <a:srgbClr val="000000"/>
                </a:solidFill>
                <a:ea typeface="Aptos" panose="020B0004020202020204" pitchFamily="34" charset="0"/>
              </a:rPr>
              <a:t>Wolfelt, </a:t>
            </a:r>
            <a:r>
              <a:rPr lang="en-US" sz="1100" i="1" kern="100" dirty="0">
                <a:solidFill>
                  <a:srgbClr val="000000"/>
                </a:solidFill>
                <a:ea typeface="Aptos" panose="020B0004020202020204" pitchFamily="34" charset="0"/>
              </a:rPr>
              <a:t>The Anger of Grief</a:t>
            </a:r>
            <a:r>
              <a:rPr lang="en-US" sz="1100" kern="100" dirty="0">
                <a:solidFill>
                  <a:srgbClr val="000000"/>
                </a:solidFill>
                <a:ea typeface="Aptos" panose="020B0004020202020204" pitchFamily="34" charset="0"/>
              </a:rPr>
              <a:t>. (</a:t>
            </a:r>
            <a:r>
              <a:rPr lang="en-US" sz="1100" kern="100" dirty="0">
                <a:ea typeface="Aptos" panose="020B0004020202020204" pitchFamily="34" charset="0"/>
              </a:rPr>
              <a:t>Fort Collins: Companion Press</a:t>
            </a:r>
            <a:r>
              <a:rPr lang="en-US" sz="1100" kern="100" dirty="0">
                <a:solidFill>
                  <a:srgbClr val="000000"/>
                </a:solidFill>
                <a:ea typeface="Aptos" panose="020B0004020202020204" pitchFamily="34" charset="0"/>
              </a:rPr>
              <a:t>, 2022), 34-35.</a:t>
            </a:r>
            <a:endParaRPr lang="en-US" sz="1100" baseline="30000" dirty="0"/>
          </a:p>
        </p:txBody>
      </p:sp>
      <p:sp>
        <p:nvSpPr>
          <p:cNvPr id="5" name="Slide Number Placeholder 4">
            <a:extLst>
              <a:ext uri="{FF2B5EF4-FFF2-40B4-BE49-F238E27FC236}">
                <a16:creationId xmlns:a16="http://schemas.microsoft.com/office/drawing/2014/main" id="{19539DEE-2163-F39B-0F1F-16F170EA225E}"/>
              </a:ext>
            </a:extLst>
          </p:cNvPr>
          <p:cNvSpPr>
            <a:spLocks noGrp="1"/>
          </p:cNvSpPr>
          <p:nvPr>
            <p:ph type="sldNum" sz="quarter" idx="5"/>
          </p:nvPr>
        </p:nvSpPr>
        <p:spPr/>
        <p:txBody>
          <a:bodyPr/>
          <a:lstStyle/>
          <a:p>
            <a:fld id="{23CE5796-481D-8849-87DD-71CEF11B2785}" type="slidenum">
              <a:rPr lang="en-US" smtClean="0"/>
              <a:t>141</a:t>
            </a:fld>
            <a:endParaRPr lang="en-US"/>
          </a:p>
        </p:txBody>
      </p:sp>
    </p:spTree>
    <p:extLst>
      <p:ext uri="{BB962C8B-B14F-4D97-AF65-F5344CB8AC3E}">
        <p14:creationId xmlns:p14="http://schemas.microsoft.com/office/powerpoint/2010/main" val="262431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4500"/>
            <a:ext cx="2743200" cy="1543050"/>
          </a:xfrm>
        </p:spPr>
      </p:sp>
      <p:sp>
        <p:nvSpPr>
          <p:cNvPr id="3" name="Notes Placeholder 2"/>
          <p:cNvSpPr>
            <a:spLocks noGrp="1"/>
          </p:cNvSpPr>
          <p:nvPr>
            <p:ph type="body" idx="1"/>
          </p:nvPr>
        </p:nvSpPr>
        <p:spPr>
          <a:xfrm>
            <a:off x="685800" y="1987550"/>
            <a:ext cx="5486400" cy="5272087"/>
          </a:xfrm>
        </p:spPr>
        <p:txBody>
          <a:bodyPr/>
          <a:lstStyle/>
          <a:p>
            <a:pPr marL="0" lvl="1"/>
            <a:r>
              <a:rPr lang="en-US" b="1" dirty="0"/>
              <a:t>~ 5 minutes</a:t>
            </a:r>
          </a:p>
          <a:p>
            <a:pPr marL="0" lvl="1"/>
            <a:endParaRPr lang="en-US" dirty="0"/>
          </a:p>
          <a:p>
            <a:pPr marL="0" lvl="1"/>
            <a:r>
              <a:rPr lang="en-US" dirty="0"/>
              <a:t>Before we proceed to the final segment of tonight’s session, let’s take another quick  break to top up our coffee/tea and </a:t>
            </a:r>
            <a:r>
              <a:rPr lang="en-US" i="1" dirty="0"/>
              <a:t>move a bit. </a:t>
            </a:r>
          </a:p>
          <a:p>
            <a:pPr marL="0" lvl="1"/>
            <a:endParaRPr lang="en-US" i="1" dirty="0"/>
          </a:p>
          <a:p>
            <a:pPr marL="0" lvl="1"/>
            <a:r>
              <a:rPr lang="en-US" dirty="0"/>
              <a:t>Play Madagascar video: </a:t>
            </a:r>
            <a:r>
              <a:rPr lang="en-US" i="1" dirty="0"/>
              <a:t>“I like to move it, move it.”</a:t>
            </a:r>
          </a:p>
          <a:p>
            <a:pPr marL="0" lvl="1"/>
            <a:endParaRPr lang="en-US" i="1" dirty="0"/>
          </a:p>
          <a:p>
            <a:pPr marL="0" lvl="1"/>
            <a:r>
              <a:rPr lang="en-US" dirty="0"/>
              <a:t>https://</a:t>
            </a:r>
            <a:r>
              <a:rPr lang="en-US" dirty="0" err="1"/>
              <a:t>www.youtube.com</a:t>
            </a:r>
            <a:r>
              <a:rPr lang="en-US" dirty="0"/>
              <a:t>/</a:t>
            </a:r>
            <a:r>
              <a:rPr lang="en-US" dirty="0" err="1"/>
              <a:t>watch?v</a:t>
            </a:r>
            <a:r>
              <a:rPr lang="en-US" dirty="0"/>
              <a:t>=hdcTmpvDO0I</a:t>
            </a:r>
          </a:p>
          <a:p>
            <a:pPr marL="0"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5B6FCA61-2BF8-FF80-D88A-02BD0FEF3E1F}"/>
              </a:ext>
            </a:extLst>
          </p:cNvPr>
          <p:cNvSpPr>
            <a:spLocks noGrp="1"/>
          </p:cNvSpPr>
          <p:nvPr>
            <p:ph type="sldNum" sz="quarter" idx="5"/>
          </p:nvPr>
        </p:nvSpPr>
        <p:spPr/>
        <p:txBody>
          <a:bodyPr/>
          <a:lstStyle/>
          <a:p>
            <a:fld id="{23CE5796-481D-8849-87DD-71CEF11B2785}" type="slidenum">
              <a:rPr lang="en-US" smtClean="0"/>
              <a:t>142</a:t>
            </a:fld>
            <a:endParaRPr lang="en-US"/>
          </a:p>
        </p:txBody>
      </p:sp>
    </p:spTree>
    <p:extLst>
      <p:ext uri="{BB962C8B-B14F-4D97-AF65-F5344CB8AC3E}">
        <p14:creationId xmlns:p14="http://schemas.microsoft.com/office/powerpoint/2010/main" val="3573456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39738"/>
            <a:ext cx="2860675" cy="1609725"/>
          </a:xfrm>
        </p:spPr>
      </p:sp>
      <p:sp>
        <p:nvSpPr>
          <p:cNvPr id="3" name="Notes Placeholder 2"/>
          <p:cNvSpPr>
            <a:spLocks noGrp="1"/>
          </p:cNvSpPr>
          <p:nvPr>
            <p:ph type="body" idx="1"/>
          </p:nvPr>
        </p:nvSpPr>
        <p:spPr>
          <a:xfrm>
            <a:off x="687968" y="2054331"/>
            <a:ext cx="5486400" cy="6486165"/>
          </a:xfrm>
        </p:spPr>
        <p:txBody>
          <a:bodyPr/>
          <a:lstStyle/>
          <a:p>
            <a:r>
              <a:rPr lang="en-US" b="1" dirty="0"/>
              <a:t>~ 1 minute</a:t>
            </a:r>
          </a:p>
          <a:p>
            <a:endParaRPr lang="en-US" dirty="0"/>
          </a:p>
          <a:p>
            <a:r>
              <a:rPr lang="en-US" dirty="0"/>
              <a:t>The following information is from a variety of sources, including:</a:t>
            </a:r>
          </a:p>
          <a:p>
            <a:pPr indent="-171450">
              <a:buFont typeface="Arial" panose="020B0604020202020204" pitchFamily="34" charset="0"/>
              <a:buChar char="•"/>
            </a:pPr>
            <a:r>
              <a:rPr lang="en-US" dirty="0"/>
              <a:t>“Greater Good Magazine” cited on the Berkeley Education website</a:t>
            </a:r>
          </a:p>
          <a:p>
            <a:pPr indent="-171450">
              <a:buFont typeface="Arial" panose="020B0604020202020204" pitchFamily="34" charset="0"/>
              <a:buChar char="•"/>
            </a:pPr>
            <a:r>
              <a:rPr lang="en-US" dirty="0"/>
              <a:t>Insight for Living website</a:t>
            </a:r>
          </a:p>
          <a:p>
            <a:pPr indent="-171450">
              <a:buFont typeface="Arial" panose="020B0604020202020204" pitchFamily="34" charset="0"/>
              <a:buChar char="•"/>
            </a:pPr>
            <a:r>
              <a:rPr lang="en-US" dirty="0"/>
              <a:t>Randy Kamen—psychologist, educator and author</a:t>
            </a:r>
          </a:p>
          <a:p>
            <a:pPr indent="-171450">
              <a:buFont typeface="Arial" panose="020B0604020202020204" pitchFamily="34" charset="0"/>
              <a:buChar char="•"/>
            </a:pPr>
            <a:r>
              <a:rPr lang="en-US" dirty="0"/>
              <a:t>David </a:t>
            </a:r>
            <a:r>
              <a:rPr lang="en-US" dirty="0" err="1"/>
              <a:t>Sherbino</a:t>
            </a:r>
            <a:r>
              <a:rPr lang="en-US" dirty="0"/>
              <a:t>, a leading Canadian expert in death, dying and grief</a:t>
            </a:r>
          </a:p>
          <a:p>
            <a:pPr indent="-171450">
              <a:buFont typeface="Arial" panose="020B0604020202020204" pitchFamily="34" charset="0"/>
              <a:buChar char="•"/>
            </a:pPr>
            <a:r>
              <a:rPr lang="en-US" dirty="0"/>
              <a:t>Richard Foster, a theologian and author</a:t>
            </a:r>
          </a:p>
          <a:p>
            <a:pPr indent="-171450">
              <a:buFont typeface="Arial" panose="020B0604020202020204" pitchFamily="34" charset="0"/>
              <a:buChar char="•"/>
            </a:pPr>
            <a:r>
              <a:rPr lang="en-US" dirty="0"/>
              <a:t>David Benner, a Canadian depth psychologist, author and teacher.</a:t>
            </a:r>
            <a:r>
              <a:rPr lang="en-US" baseline="30000" dirty="0"/>
              <a:t>53</a:t>
            </a:r>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pPr indent="-171450">
              <a:buFont typeface="Arial" panose="020B0604020202020204" pitchFamily="34" charset="0"/>
              <a:buChar char="•"/>
            </a:pPr>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pPr indent="182563"/>
            <a:r>
              <a:rPr lang="en-US" sz="1100" baseline="30000" dirty="0"/>
              <a:t>53 </a:t>
            </a:r>
            <a:r>
              <a:rPr lang="en-US" sz="1100" dirty="0"/>
              <a:t>Depth psychology is the study of how the unconscious aspects of human experience influence psychological conditions and treatment.</a:t>
            </a:r>
          </a:p>
          <a:p>
            <a:endParaRPr lang="en-US" dirty="0"/>
          </a:p>
        </p:txBody>
      </p:sp>
      <p:sp>
        <p:nvSpPr>
          <p:cNvPr id="5" name="Slide Number Placeholder 4">
            <a:extLst>
              <a:ext uri="{FF2B5EF4-FFF2-40B4-BE49-F238E27FC236}">
                <a16:creationId xmlns:a16="http://schemas.microsoft.com/office/drawing/2014/main" id="{99CC7EF4-DC89-9F22-1054-DA2A30E2ACD6}"/>
              </a:ext>
            </a:extLst>
          </p:cNvPr>
          <p:cNvSpPr>
            <a:spLocks noGrp="1"/>
          </p:cNvSpPr>
          <p:nvPr>
            <p:ph type="sldNum" sz="quarter" idx="5"/>
          </p:nvPr>
        </p:nvSpPr>
        <p:spPr/>
        <p:txBody>
          <a:bodyPr/>
          <a:lstStyle/>
          <a:p>
            <a:fld id="{23CE5796-481D-8849-87DD-71CEF11B2785}" type="slidenum">
              <a:rPr lang="en-US" smtClean="0"/>
              <a:t>143</a:t>
            </a:fld>
            <a:endParaRPr lang="en-US"/>
          </a:p>
        </p:txBody>
      </p:sp>
    </p:spTree>
    <p:extLst>
      <p:ext uri="{BB962C8B-B14F-4D97-AF65-F5344CB8AC3E}">
        <p14:creationId xmlns:p14="http://schemas.microsoft.com/office/powerpoint/2010/main" val="60777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58788"/>
            <a:ext cx="2860675" cy="1609725"/>
          </a:xfrm>
        </p:spPr>
      </p:sp>
      <p:sp>
        <p:nvSpPr>
          <p:cNvPr id="3" name="Notes Placeholder 2"/>
          <p:cNvSpPr>
            <a:spLocks noGrp="1"/>
          </p:cNvSpPr>
          <p:nvPr>
            <p:ph type="body" idx="1"/>
          </p:nvPr>
        </p:nvSpPr>
        <p:spPr>
          <a:xfrm>
            <a:off x="679423" y="2070947"/>
            <a:ext cx="5486400" cy="6496981"/>
          </a:xfrm>
        </p:spPr>
        <p:txBody>
          <a:bodyPr/>
          <a:lstStyle/>
          <a:p>
            <a:r>
              <a:rPr lang="en-CA" b="1" dirty="0"/>
              <a:t>~ 3 minutes</a:t>
            </a:r>
          </a:p>
          <a:p>
            <a:endParaRPr lang="en-CA" b="1" i="1" dirty="0"/>
          </a:p>
          <a:p>
            <a:r>
              <a:rPr lang="en-CA" b="1" u="sng" dirty="0"/>
              <a:t>Show left side of slide only</a:t>
            </a:r>
          </a:p>
          <a:p>
            <a:r>
              <a:rPr lang="en-CA" i="1" dirty="0"/>
              <a:t>Regrets . . . guilt . . . hurt . . . anger</a:t>
            </a:r>
            <a:r>
              <a:rPr lang="en-CA" dirty="0"/>
              <a:t>––who of us hasn’t dealt with these emotions at some point in our grief journey––as well as in life in general!</a:t>
            </a:r>
          </a:p>
          <a:p>
            <a:endParaRPr lang="en-CA" dirty="0"/>
          </a:p>
          <a:p>
            <a:r>
              <a:rPr lang="en-CA" b="1" u="sng" dirty="0"/>
              <a:t>Show right side of slide</a:t>
            </a:r>
          </a:p>
          <a:p>
            <a:r>
              <a:rPr lang="en-CA" dirty="0"/>
              <a:t>Nelson Mandela, who was imprisoned in South Africa for 27 years, said this at the time of his release:</a:t>
            </a:r>
          </a:p>
          <a:p>
            <a:pPr marL="177800"/>
            <a:r>
              <a:rPr lang="en-CA" i="1" dirty="0"/>
              <a:t>As I walked out the door toward the gate that would lead to my freedom, I knew if I didn’t leave my bitterness and hatred behind, I’d still be in prison</a:t>
            </a:r>
            <a:r>
              <a:rPr lang="en-CA" dirty="0"/>
              <a:t>.</a:t>
            </a:r>
            <a:r>
              <a:rPr lang="en-CA" baseline="30000" dirty="0"/>
              <a:t>54</a:t>
            </a:r>
            <a:endParaRPr lang="en-CA" i="1" dirty="0"/>
          </a:p>
          <a:p>
            <a:endParaRPr lang="en-CA" i="1" dirty="0"/>
          </a:p>
          <a:p>
            <a:r>
              <a:rPr lang="en-CA" dirty="0"/>
              <a:t>Until his death 23 years later, Mandela </a:t>
            </a:r>
            <a:r>
              <a:rPr lang="en-CA" i="1" u="sng" dirty="0"/>
              <a:t>chose</a:t>
            </a:r>
            <a:r>
              <a:rPr lang="en-CA" i="1" dirty="0"/>
              <a:t> </a:t>
            </a:r>
            <a:r>
              <a:rPr lang="en-CA" dirty="0"/>
              <a:t>to live in peace and hope. What a formidable testament to the power of forgiveness—a man who continued to live with the physical, mental, and emotional scars of imprisonment for the rest of his life.</a:t>
            </a:r>
          </a:p>
          <a:p>
            <a:endParaRPr lang="en-CA" dirty="0"/>
          </a:p>
          <a:p>
            <a:r>
              <a:rPr lang="en-CA" dirty="0"/>
              <a:t>Desmond Tutu, Archbishop of South Africa, said this in reference to the truth and reconciliation efforts following apartheid: </a:t>
            </a:r>
            <a:r>
              <a:rPr lang="en-CA" i="1" dirty="0"/>
              <a:t>Without forgiveness, there is no future.</a:t>
            </a:r>
            <a:r>
              <a:rPr lang="en-CA" baseline="30000" dirty="0"/>
              <a:t>55</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sz="1100" dirty="0"/>
          </a:p>
          <a:p>
            <a:pPr indent="182563"/>
            <a:r>
              <a:rPr lang="en-US" sz="1100" baseline="30000" dirty="0"/>
              <a:t>54</a:t>
            </a:r>
            <a:r>
              <a:rPr lang="en-US" sz="1100" dirty="0"/>
              <a:t> Nelson Mandela, </a:t>
            </a:r>
            <a:r>
              <a:rPr lang="en-US" sz="1100" i="1" dirty="0"/>
              <a:t>Long Walk to Freedom. </a:t>
            </a:r>
            <a:r>
              <a:rPr lang="en-US" sz="1100" dirty="0"/>
              <a:t>(New York: Little Brown and Company, 1994).</a:t>
            </a:r>
            <a:endParaRPr lang="en-US" sz="1100" baseline="30000" dirty="0"/>
          </a:p>
          <a:p>
            <a:pPr indent="182563"/>
            <a:r>
              <a:rPr lang="en-US" sz="1100" baseline="30000" dirty="0"/>
              <a:t>55 </a:t>
            </a:r>
            <a:r>
              <a:rPr lang="en-US" sz="1100" dirty="0"/>
              <a:t>Desmond Mpilo Tutu, </a:t>
            </a:r>
            <a:r>
              <a:rPr lang="en-US" sz="1100" i="1" dirty="0"/>
              <a:t>No Future without Forgiveness. </a:t>
            </a:r>
            <a:r>
              <a:rPr lang="en-US" sz="1100" dirty="0"/>
              <a:t>(New York: Doubleday, 1999).</a:t>
            </a:r>
            <a:endParaRPr lang="en-US" sz="1100" baseline="30000" dirty="0"/>
          </a:p>
        </p:txBody>
      </p:sp>
      <p:sp>
        <p:nvSpPr>
          <p:cNvPr id="5" name="Slide Number Placeholder 4">
            <a:extLst>
              <a:ext uri="{FF2B5EF4-FFF2-40B4-BE49-F238E27FC236}">
                <a16:creationId xmlns:a16="http://schemas.microsoft.com/office/drawing/2014/main" id="{BAF1D4AF-6D80-E3CA-563C-1A1707134006}"/>
              </a:ext>
            </a:extLst>
          </p:cNvPr>
          <p:cNvSpPr>
            <a:spLocks noGrp="1"/>
          </p:cNvSpPr>
          <p:nvPr>
            <p:ph type="sldNum" sz="quarter" idx="5"/>
          </p:nvPr>
        </p:nvSpPr>
        <p:spPr/>
        <p:txBody>
          <a:bodyPr/>
          <a:lstStyle/>
          <a:p>
            <a:fld id="{23CE5796-481D-8849-87DD-71CEF11B2785}" type="slidenum">
              <a:rPr lang="en-US" smtClean="0"/>
              <a:t>144</a:t>
            </a:fld>
            <a:endParaRPr lang="en-US"/>
          </a:p>
        </p:txBody>
      </p:sp>
    </p:spTree>
    <p:extLst>
      <p:ext uri="{BB962C8B-B14F-4D97-AF65-F5344CB8AC3E}">
        <p14:creationId xmlns:p14="http://schemas.microsoft.com/office/powerpoint/2010/main" val="387452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452438"/>
            <a:ext cx="2860675" cy="1609725"/>
          </a:xfrm>
        </p:spPr>
      </p:sp>
      <p:sp>
        <p:nvSpPr>
          <p:cNvPr id="3" name="Notes Placeholder 2"/>
          <p:cNvSpPr>
            <a:spLocks noGrp="1"/>
          </p:cNvSpPr>
          <p:nvPr>
            <p:ph type="body" idx="1"/>
          </p:nvPr>
        </p:nvSpPr>
        <p:spPr>
          <a:xfrm>
            <a:off x="670877" y="2070709"/>
            <a:ext cx="5486400" cy="5124450"/>
          </a:xfrm>
        </p:spPr>
        <p:txBody>
          <a:bodyPr/>
          <a:lstStyle/>
          <a:p>
            <a:r>
              <a:rPr lang="en-US" b="1" dirty="0"/>
              <a:t>~ 5 minutes</a:t>
            </a:r>
          </a:p>
          <a:p>
            <a:endParaRPr lang="en-US" dirty="0"/>
          </a:p>
          <a:p>
            <a:r>
              <a:rPr lang="en-US" b="1" u="sng" dirty="0"/>
              <a:t>Forgiveness</a:t>
            </a:r>
          </a:p>
          <a:p>
            <a:r>
              <a:rPr lang="en-US" dirty="0"/>
              <a:t>Mandela and Tutu knew that the key to moving forward was forgiveness.</a:t>
            </a:r>
          </a:p>
          <a:p>
            <a:endParaRPr lang="en-US" dirty="0"/>
          </a:p>
          <a:p>
            <a:r>
              <a:rPr lang="en-US" kern="100" dirty="0">
                <a:solidFill>
                  <a:srgbClr val="000000"/>
                </a:solidFill>
                <a:effectLst/>
                <a:ea typeface="Aptos" panose="020B0004020202020204" pitchFamily="34" charset="0"/>
              </a:rPr>
              <a:t>You might think that forgiveness is just something the Bible tells us to do. You may be familiar with </a:t>
            </a:r>
            <a:r>
              <a:rPr lang="en-US" i="1" kern="100" dirty="0">
                <a:solidFill>
                  <a:srgbClr val="000000"/>
                </a:solidFill>
                <a:effectLst/>
                <a:ea typeface="Aptos" panose="020B0004020202020204" pitchFamily="34" charset="0"/>
              </a:rPr>
              <a:t>The Lord’s Prayer</a:t>
            </a:r>
            <a:r>
              <a:rPr lang="en-US" kern="100" dirty="0">
                <a:solidFill>
                  <a:srgbClr val="000000"/>
                </a:solidFill>
                <a:effectLst/>
                <a:ea typeface="Aptos" panose="020B0004020202020204" pitchFamily="34" charset="0"/>
              </a:rPr>
              <a:t> and the verses that say </a:t>
            </a:r>
            <a:r>
              <a:rPr lang="en-CA" kern="100" dirty="0">
                <a:solidFill>
                  <a:srgbClr val="000000"/>
                </a:solidFill>
                <a:effectLst/>
                <a:ea typeface="Aptos" panose="020B0004020202020204" pitchFamily="34" charset="0"/>
              </a:rPr>
              <a:t>if we forgive others, God will also forgive us.</a:t>
            </a:r>
            <a:r>
              <a:rPr lang="en-US" kern="100" dirty="0">
                <a:solidFill>
                  <a:srgbClr val="000000"/>
                </a:solidFill>
                <a:effectLst/>
                <a:ea typeface="Aptos" panose="020B0004020202020204" pitchFamily="34" charset="0"/>
              </a:rPr>
              <a:t> However, forgiveness is not only a biblical principle. It is an established counselling principle that recognizes forgiveness is necessary for healing. </a:t>
            </a:r>
          </a:p>
          <a:p>
            <a:endParaRPr lang="en-US" kern="100" dirty="0">
              <a:solidFill>
                <a:srgbClr val="000000"/>
              </a:solidFill>
              <a:effectLst/>
              <a:ea typeface="Aptos" panose="020B0004020202020204" pitchFamily="34" charset="0"/>
            </a:endParaRPr>
          </a:p>
          <a:p>
            <a:r>
              <a:rPr lang="en-US" kern="100" dirty="0">
                <a:solidFill>
                  <a:srgbClr val="000000"/>
                </a:solidFill>
                <a:effectLst/>
                <a:ea typeface="Aptos" panose="020B0004020202020204" pitchFamily="34" charset="0"/>
              </a:rPr>
              <a:t>But what does it mean to forgive?</a:t>
            </a:r>
            <a:endParaRPr lang="en-CA" kern="100" dirty="0">
              <a:effectLst/>
              <a:ea typeface="Aptos" panose="020B0004020202020204" pitchFamily="34" charset="0"/>
            </a:endParaRPr>
          </a:p>
          <a:p>
            <a:endParaRPr lang="en-US" dirty="0"/>
          </a:p>
          <a:p>
            <a:r>
              <a:rPr lang="en-US" i="1" dirty="0"/>
              <a:t>Invite participants time to respond to this question.</a:t>
            </a:r>
          </a:p>
          <a:p>
            <a:endParaRPr lang="en-US" dirty="0"/>
          </a:p>
        </p:txBody>
      </p:sp>
      <p:sp>
        <p:nvSpPr>
          <p:cNvPr id="5" name="Slide Number Placeholder 4">
            <a:extLst>
              <a:ext uri="{FF2B5EF4-FFF2-40B4-BE49-F238E27FC236}">
                <a16:creationId xmlns:a16="http://schemas.microsoft.com/office/drawing/2014/main" id="{3E33D512-282D-B618-3E56-261FC8ACA1AB}"/>
              </a:ext>
            </a:extLst>
          </p:cNvPr>
          <p:cNvSpPr>
            <a:spLocks noGrp="1"/>
          </p:cNvSpPr>
          <p:nvPr>
            <p:ph type="sldNum" sz="quarter" idx="5"/>
          </p:nvPr>
        </p:nvSpPr>
        <p:spPr/>
        <p:txBody>
          <a:bodyPr/>
          <a:lstStyle/>
          <a:p>
            <a:fld id="{23CE5796-481D-8849-87DD-71CEF11B2785}" type="slidenum">
              <a:rPr lang="en-US" smtClean="0"/>
              <a:t>145</a:t>
            </a:fld>
            <a:endParaRPr lang="en-US"/>
          </a:p>
        </p:txBody>
      </p:sp>
    </p:spTree>
    <p:extLst>
      <p:ext uri="{BB962C8B-B14F-4D97-AF65-F5344CB8AC3E}">
        <p14:creationId xmlns:p14="http://schemas.microsoft.com/office/powerpoint/2010/main" val="318745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471488"/>
            <a:ext cx="2860675" cy="1609725"/>
          </a:xfrm>
        </p:spPr>
      </p:sp>
      <p:sp>
        <p:nvSpPr>
          <p:cNvPr id="3" name="TextBox 2">
            <a:extLst>
              <a:ext uri="{FF2B5EF4-FFF2-40B4-BE49-F238E27FC236}">
                <a16:creationId xmlns:a16="http://schemas.microsoft.com/office/drawing/2014/main" id="{4F47F127-E042-D196-E3BF-A4695300CE74}"/>
              </a:ext>
            </a:extLst>
          </p:cNvPr>
          <p:cNvSpPr txBox="1"/>
          <p:nvPr/>
        </p:nvSpPr>
        <p:spPr>
          <a:xfrm>
            <a:off x="660018" y="2096932"/>
            <a:ext cx="5534526" cy="1015663"/>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What forgiveness is not</a:t>
            </a:r>
          </a:p>
          <a:p>
            <a:r>
              <a:rPr lang="en-US" sz="1200" i="1" dirty="0">
                <a:latin typeface="Times New Roman" panose="02020603050405020304" pitchFamily="18" charset="0"/>
                <a:cs typeface="Times New Roman" panose="02020603050405020304" pitchFamily="18" charset="0"/>
              </a:rPr>
              <a:t>Read slide.</a:t>
            </a:r>
          </a:p>
          <a:p>
            <a:endParaRPr lang="en-US" sz="1200" b="1"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A0F9401-E306-B244-FAF3-29AEB92DDCD6}"/>
              </a:ext>
            </a:extLst>
          </p:cNvPr>
          <p:cNvSpPr>
            <a:spLocks noGrp="1"/>
          </p:cNvSpPr>
          <p:nvPr>
            <p:ph type="sldNum" sz="quarter" idx="5"/>
          </p:nvPr>
        </p:nvSpPr>
        <p:spPr/>
        <p:txBody>
          <a:bodyPr/>
          <a:lstStyle/>
          <a:p>
            <a:fld id="{23CE5796-481D-8849-87DD-71CEF11B2785}" type="slidenum">
              <a:rPr lang="en-US" smtClean="0"/>
              <a:t>146</a:t>
            </a:fld>
            <a:endParaRPr lang="en-US"/>
          </a:p>
        </p:txBody>
      </p:sp>
    </p:spTree>
    <p:extLst>
      <p:ext uri="{BB962C8B-B14F-4D97-AF65-F5344CB8AC3E}">
        <p14:creationId xmlns:p14="http://schemas.microsoft.com/office/powerpoint/2010/main" val="207035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69900"/>
            <a:ext cx="2860675" cy="1609725"/>
          </a:xfrm>
        </p:spPr>
      </p:sp>
      <p:sp>
        <p:nvSpPr>
          <p:cNvPr id="3" name="Notes Placeholder 2"/>
          <p:cNvSpPr>
            <a:spLocks noGrp="1"/>
          </p:cNvSpPr>
          <p:nvPr>
            <p:ph type="body" idx="1"/>
          </p:nvPr>
        </p:nvSpPr>
        <p:spPr>
          <a:xfrm>
            <a:off x="679423" y="2089388"/>
            <a:ext cx="5170588" cy="5272087"/>
          </a:xfrm>
        </p:spPr>
        <p:txBody>
          <a:bodyPr/>
          <a:lstStyle/>
          <a:p>
            <a:r>
              <a:rPr lang="en-US" b="1" dirty="0"/>
              <a:t>~ 3 minutes</a:t>
            </a:r>
          </a:p>
          <a:p>
            <a:endParaRPr lang="en-US" dirty="0"/>
          </a:p>
          <a:p>
            <a:r>
              <a:rPr lang="en-US" b="1" u="sng" dirty="0"/>
              <a:t>What forgiveness is not</a:t>
            </a:r>
            <a:r>
              <a:rPr lang="en-US" dirty="0"/>
              <a:t>, cont’d</a:t>
            </a:r>
          </a:p>
          <a:p>
            <a:r>
              <a:rPr lang="en-US" dirty="0"/>
              <a:t>Ask if there are any questions/comments before going to next slide.</a:t>
            </a:r>
          </a:p>
          <a:p>
            <a:endParaRPr lang="en-US" dirty="0"/>
          </a:p>
        </p:txBody>
      </p:sp>
      <p:sp>
        <p:nvSpPr>
          <p:cNvPr id="5" name="Slide Number Placeholder 4">
            <a:extLst>
              <a:ext uri="{FF2B5EF4-FFF2-40B4-BE49-F238E27FC236}">
                <a16:creationId xmlns:a16="http://schemas.microsoft.com/office/drawing/2014/main" id="{8F261883-788E-2E99-F417-F8FC9C09FD71}"/>
              </a:ext>
            </a:extLst>
          </p:cNvPr>
          <p:cNvSpPr>
            <a:spLocks noGrp="1"/>
          </p:cNvSpPr>
          <p:nvPr>
            <p:ph type="sldNum" sz="quarter" idx="5"/>
          </p:nvPr>
        </p:nvSpPr>
        <p:spPr/>
        <p:txBody>
          <a:bodyPr/>
          <a:lstStyle/>
          <a:p>
            <a:fld id="{23CE5796-481D-8849-87DD-71CEF11B2785}" type="slidenum">
              <a:rPr lang="en-US" smtClean="0"/>
              <a:t>147</a:t>
            </a:fld>
            <a:endParaRPr lang="en-US"/>
          </a:p>
        </p:txBody>
      </p:sp>
    </p:spTree>
    <p:extLst>
      <p:ext uri="{BB962C8B-B14F-4D97-AF65-F5344CB8AC3E}">
        <p14:creationId xmlns:p14="http://schemas.microsoft.com/office/powerpoint/2010/main" val="1315286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447675"/>
            <a:ext cx="2860675" cy="1609725"/>
          </a:xfrm>
        </p:spPr>
      </p:sp>
      <p:sp>
        <p:nvSpPr>
          <p:cNvPr id="3" name="Notes Placeholder 2"/>
          <p:cNvSpPr>
            <a:spLocks noGrp="1"/>
          </p:cNvSpPr>
          <p:nvPr>
            <p:ph type="body" idx="1"/>
          </p:nvPr>
        </p:nvSpPr>
        <p:spPr>
          <a:xfrm>
            <a:off x="679421" y="2062877"/>
            <a:ext cx="5486400" cy="6450187"/>
          </a:xfrm>
        </p:spPr>
        <p:txBody>
          <a:bodyPr/>
          <a:lstStyle/>
          <a:p>
            <a:r>
              <a:rPr lang="en-US" b="1" dirty="0"/>
              <a:t>~ 2 minutes</a:t>
            </a:r>
          </a:p>
          <a:p>
            <a:endParaRPr lang="en-US" b="1" dirty="0"/>
          </a:p>
          <a:p>
            <a:r>
              <a:rPr lang="en-US" b="1" u="sng" dirty="0"/>
              <a:t>What forgiveness is</a:t>
            </a:r>
          </a:p>
          <a:p>
            <a:r>
              <a:rPr lang="en-US" i="1" dirty="0"/>
              <a:t>Read slide.</a:t>
            </a:r>
            <a:r>
              <a:rPr lang="en-US" baseline="30000" dirty="0"/>
              <a:t>56</a:t>
            </a:r>
            <a:endParaRPr lang="en-US" i="1" dirty="0"/>
          </a:p>
          <a:p>
            <a:endParaRPr lang="en-US" i="1" dirty="0"/>
          </a:p>
          <a:p>
            <a:r>
              <a:rPr lang="en-US" dirty="0"/>
              <a:t>To forgive may not give us warm, fuzzy feelings about the other person but it lets go of our deeply held negative feelings about them. </a:t>
            </a:r>
          </a:p>
          <a:p>
            <a:endParaRPr lang="en-US" i="1" dirty="0"/>
          </a:p>
          <a:p>
            <a:r>
              <a:rPr lang="en-US" dirty="0"/>
              <a:t>In this way, forgiveness empowers us to recognize the pain we suffered without letting the pain define us––thus enabling us to heal and move forward.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79388"/>
            <a:r>
              <a:rPr lang="en-US" sz="1100" baseline="30000" dirty="0"/>
              <a:t>56 </a:t>
            </a:r>
            <a:r>
              <a:rPr lang="en-US" sz="1100" dirty="0"/>
              <a:t>John W. James and Russell Friedman, </a:t>
            </a:r>
            <a:r>
              <a:rPr lang="en-US" sz="1100" i="1" dirty="0"/>
              <a:t>The Grief Recovery Handbook.</a:t>
            </a:r>
            <a:r>
              <a:rPr lang="en-US" sz="1100" dirty="0"/>
              <a:t> (New York: Harper Collins Publishers, 2009), 139.</a:t>
            </a:r>
          </a:p>
          <a:p>
            <a:endParaRPr lang="en-US" dirty="0"/>
          </a:p>
          <a:p>
            <a:endParaRPr lang="en-US" dirty="0"/>
          </a:p>
          <a:p>
            <a:endParaRPr lang="en-US" dirty="0"/>
          </a:p>
          <a:p>
            <a:pPr marL="171450" indent="-1714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FB00ED3E-22AC-76A1-A197-0562CD0FD31C}"/>
              </a:ext>
            </a:extLst>
          </p:cNvPr>
          <p:cNvSpPr>
            <a:spLocks noGrp="1"/>
          </p:cNvSpPr>
          <p:nvPr>
            <p:ph type="sldNum" sz="quarter" idx="5"/>
          </p:nvPr>
        </p:nvSpPr>
        <p:spPr/>
        <p:txBody>
          <a:bodyPr/>
          <a:lstStyle/>
          <a:p>
            <a:fld id="{23CE5796-481D-8849-87DD-71CEF11B2785}" type="slidenum">
              <a:rPr lang="en-US" smtClean="0"/>
              <a:t>148</a:t>
            </a:fld>
            <a:endParaRPr lang="en-US"/>
          </a:p>
        </p:txBody>
      </p:sp>
    </p:spTree>
    <p:extLst>
      <p:ext uri="{BB962C8B-B14F-4D97-AF65-F5344CB8AC3E}">
        <p14:creationId xmlns:p14="http://schemas.microsoft.com/office/powerpoint/2010/main" val="409393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41325"/>
            <a:ext cx="2860675" cy="1609725"/>
          </a:xfrm>
        </p:spPr>
      </p:sp>
      <p:sp>
        <p:nvSpPr>
          <p:cNvPr id="3" name="Notes Placeholder 2"/>
          <p:cNvSpPr>
            <a:spLocks noGrp="1"/>
          </p:cNvSpPr>
          <p:nvPr>
            <p:ph type="body" idx="1"/>
          </p:nvPr>
        </p:nvSpPr>
        <p:spPr>
          <a:xfrm>
            <a:off x="679422" y="2054331"/>
            <a:ext cx="5515121" cy="6630882"/>
          </a:xfrm>
        </p:spPr>
        <p:txBody>
          <a:bodyPr/>
          <a:lstStyle/>
          <a:p>
            <a:r>
              <a:rPr lang="en-US" b="1" dirty="0"/>
              <a:t>~ 3 minutes</a:t>
            </a:r>
          </a:p>
          <a:p>
            <a:endParaRPr lang="en-US" i="1" dirty="0"/>
          </a:p>
          <a:p>
            <a:r>
              <a:rPr lang="en-US" i="1" dirty="0"/>
              <a:t>Allow time for participants to answer this question.</a:t>
            </a:r>
          </a:p>
          <a:p>
            <a:endParaRPr lang="en-US" dirty="0"/>
          </a:p>
          <a:p>
            <a:r>
              <a:rPr lang="en-US" b="1" u="sng" dirty="0"/>
              <a:t>Some positives</a:t>
            </a:r>
          </a:p>
          <a:p>
            <a:pPr marL="171450" indent="-171450">
              <a:buFont typeface="Arial" panose="020B0604020202020204" pitchFamily="34" charset="0"/>
              <a:buChar char="•"/>
            </a:pPr>
            <a:r>
              <a:rPr lang="en-US" i="1" dirty="0"/>
              <a:t>Physical </a:t>
            </a:r>
            <a:r>
              <a:rPr lang="en-US" dirty="0"/>
              <a:t>– releases stress, decreases pain, reduces anxiety, lowers blood pressure and heart rate, improves sleep quality, reduces fatigue.</a:t>
            </a:r>
          </a:p>
          <a:p>
            <a:pPr marL="171450" indent="-171450">
              <a:buFont typeface="Arial" panose="020B0604020202020204" pitchFamily="34" charset="0"/>
              <a:buChar char="•"/>
            </a:pPr>
            <a:r>
              <a:rPr lang="en-US" i="1" dirty="0"/>
              <a:t>Mental</a:t>
            </a:r>
            <a:r>
              <a:rPr lang="en-US" dirty="0"/>
              <a:t> – clears our mind of unhealthy thoughts, gives peace of mind, and increases concentration and focus.</a:t>
            </a:r>
          </a:p>
          <a:p>
            <a:pPr marL="171450" indent="-171450">
              <a:buFont typeface="Arial" panose="020B0604020202020204" pitchFamily="34" charset="0"/>
              <a:buChar char="•"/>
            </a:pPr>
            <a:r>
              <a:rPr lang="en-US" i="1" dirty="0"/>
              <a:t>Emotional</a:t>
            </a:r>
            <a:r>
              <a:rPr lang="en-US" dirty="0"/>
              <a:t> – yields freedom from corrosive anger, improves our mood.</a:t>
            </a:r>
          </a:p>
          <a:p>
            <a:pPr marL="171450" indent="-171450">
              <a:buFont typeface="Arial" panose="020B0604020202020204" pitchFamily="34" charset="0"/>
              <a:buChar char="•"/>
            </a:pPr>
            <a:r>
              <a:rPr lang="en-US" i="1" dirty="0"/>
              <a:t>Relational </a:t>
            </a:r>
            <a:r>
              <a:rPr lang="en-US" dirty="0"/>
              <a:t>– we are much more pleasant to be around––none of us find it pleasant being around angry people—whether they are family, friends or strangers..</a:t>
            </a:r>
          </a:p>
          <a:p>
            <a:pPr marL="171450" indent="-171450">
              <a:buFont typeface="Arial" panose="020B0604020202020204" pitchFamily="34" charset="0"/>
              <a:buChar char="•"/>
            </a:pPr>
            <a:r>
              <a:rPr lang="en-US" i="1" dirty="0"/>
              <a:t>Spiritual </a:t>
            </a:r>
            <a:r>
              <a:rPr lang="en-US" dirty="0"/>
              <a:t>– doesn’t interfere with how we view our relationship with God.</a:t>
            </a:r>
          </a:p>
          <a:p>
            <a:endParaRPr lang="en-US" dirty="0"/>
          </a:p>
          <a:p>
            <a:endParaRPr lang="en-US" dirty="0"/>
          </a:p>
          <a:p>
            <a:r>
              <a:rPr lang="en-US" b="1" u="sng" dirty="0"/>
              <a:t>Some negatives</a:t>
            </a:r>
          </a:p>
          <a:p>
            <a:pPr marL="171450" indent="-171450">
              <a:buFont typeface="Arial" panose="020B0604020202020204" pitchFamily="34" charset="0"/>
              <a:buChar char="•"/>
            </a:pPr>
            <a:r>
              <a:rPr lang="en-US" i="1" dirty="0"/>
              <a:t>Physical </a:t>
            </a:r>
            <a:r>
              <a:rPr lang="en-US" dirty="0"/>
              <a:t>– </a:t>
            </a:r>
            <a:r>
              <a:rPr lang="en-CA" dirty="0">
                <a:solidFill>
                  <a:srgbClr val="000000"/>
                </a:solidFill>
                <a:effectLst/>
                <a:latin typeface="Times New Roman" panose="02020603050405020304" pitchFamily="18" charset="0"/>
                <a:ea typeface="Aptos" panose="020B0004020202020204" pitchFamily="34" charset="0"/>
              </a:rPr>
              <a:t>feel stressed, experience a plethora of aches and pains, risk the side effects of increased blood pressure and heart rate, have difficulty sleeping, and may be more tired.</a:t>
            </a:r>
          </a:p>
          <a:p>
            <a:pPr marL="171450" indent="-171450">
              <a:buFont typeface="Arial" panose="020B0604020202020204" pitchFamily="34" charset="0"/>
              <a:buChar char="•"/>
            </a:pPr>
            <a:r>
              <a:rPr lang="en-CA" i="1" dirty="0">
                <a:solidFill>
                  <a:srgbClr val="000000"/>
                </a:solidFill>
                <a:effectLst/>
                <a:latin typeface="Times New Roman" panose="02020603050405020304" pitchFamily="18" charset="0"/>
                <a:ea typeface="Aptos" panose="020B0004020202020204" pitchFamily="34" charset="0"/>
              </a:rPr>
              <a:t>Mentally</a:t>
            </a:r>
            <a:r>
              <a:rPr lang="en-CA" i="1" dirty="0">
                <a:solidFill>
                  <a:srgbClr val="000000"/>
                </a:solidFill>
                <a:ea typeface="Aptos" panose="020B0004020202020204" pitchFamily="34" charset="0"/>
              </a:rPr>
              <a:t> </a:t>
            </a:r>
            <a:r>
              <a:rPr lang="en-US" dirty="0"/>
              <a:t>–</a:t>
            </a:r>
            <a:r>
              <a:rPr lang="en-CA" i="1" dirty="0">
                <a:solidFill>
                  <a:srgbClr val="000000"/>
                </a:solidFill>
                <a:ea typeface="Aptos" panose="020B0004020202020204" pitchFamily="34" charset="0"/>
              </a:rPr>
              <a:t> </a:t>
            </a:r>
            <a:r>
              <a:rPr lang="en-CA" dirty="0">
                <a:solidFill>
                  <a:srgbClr val="000000"/>
                </a:solidFill>
                <a:effectLst/>
                <a:latin typeface="Times New Roman" panose="02020603050405020304" pitchFamily="18" charset="0"/>
                <a:ea typeface="Aptos" panose="020B0004020202020204" pitchFamily="34" charset="0"/>
              </a:rPr>
              <a:t>our mind continually rehashes our regret, guilt, hurt, and anger, like the proverbial hamster on a wheel—constantly running but getting nowhere.</a:t>
            </a:r>
          </a:p>
          <a:p>
            <a:pPr marL="171450" indent="-171450">
              <a:buFont typeface="Arial" panose="020B0604020202020204" pitchFamily="34" charset="0"/>
              <a:buChar char="•"/>
            </a:pPr>
            <a:r>
              <a:rPr lang="en-CA" i="1" dirty="0">
                <a:solidFill>
                  <a:srgbClr val="000000"/>
                </a:solidFill>
                <a:effectLst/>
                <a:latin typeface="Times New Roman" panose="02020603050405020304" pitchFamily="18" charset="0"/>
                <a:ea typeface="Aptos" panose="020B0004020202020204" pitchFamily="34" charset="0"/>
              </a:rPr>
              <a:t>Emotionally</a:t>
            </a:r>
            <a:r>
              <a:rPr lang="en-CA" dirty="0">
                <a:solidFill>
                  <a:srgbClr val="000000"/>
                </a:solidFill>
                <a:effectLst/>
                <a:latin typeface="Times New Roman" panose="02020603050405020304" pitchFamily="18" charset="0"/>
                <a:ea typeface="Aptos" panose="020B0004020202020204" pitchFamily="34" charset="0"/>
              </a:rPr>
              <a:t> </a:t>
            </a:r>
            <a:r>
              <a:rPr lang="en-US" dirty="0"/>
              <a:t>– </a:t>
            </a:r>
            <a:r>
              <a:rPr lang="en-CA" dirty="0">
                <a:solidFill>
                  <a:srgbClr val="000000"/>
                </a:solidFill>
                <a:effectLst/>
                <a:latin typeface="Times New Roman" panose="02020603050405020304" pitchFamily="18" charset="0"/>
                <a:ea typeface="Aptos" panose="020B0004020202020204" pitchFamily="34" charset="0"/>
              </a:rPr>
              <a:t>negative emotions keep us from fully enjoying happy moments. Or we may experience mood swings—one moment we feel good, the next we are mad at the world.</a:t>
            </a:r>
          </a:p>
          <a:p>
            <a:pPr marL="171450" indent="-171450">
              <a:buFont typeface="Arial" panose="020B0604020202020204" pitchFamily="34" charset="0"/>
              <a:buChar char="•"/>
            </a:pPr>
            <a:r>
              <a:rPr lang="en-CA" i="1" dirty="0">
                <a:solidFill>
                  <a:srgbClr val="000000"/>
                </a:solidFill>
                <a:effectLst/>
                <a:latin typeface="Times New Roman" panose="02020603050405020304" pitchFamily="18" charset="0"/>
                <a:ea typeface="Aptos" panose="020B0004020202020204" pitchFamily="34" charset="0"/>
              </a:rPr>
              <a:t>Relationally</a:t>
            </a:r>
            <a:r>
              <a:rPr lang="en-US" dirty="0"/>
              <a:t> –</a:t>
            </a:r>
            <a:r>
              <a:rPr lang="en-CA" dirty="0">
                <a:solidFill>
                  <a:srgbClr val="000000"/>
                </a:solidFill>
                <a:effectLst/>
                <a:latin typeface="Times New Roman" panose="02020603050405020304" pitchFamily="18" charset="0"/>
                <a:ea typeface="Aptos" panose="020B0004020202020204" pitchFamily="34" charset="0"/>
              </a:rPr>
              <a:t> people don’t like to be around us when we are feeling angry—and we may find we don’t like being around ourselves either.</a:t>
            </a:r>
          </a:p>
          <a:p>
            <a:pPr marL="171450" indent="-171450">
              <a:buFont typeface="Arial" panose="020B0604020202020204" pitchFamily="34" charset="0"/>
              <a:buChar char="•"/>
            </a:pPr>
            <a:r>
              <a:rPr lang="en-CA" i="1" dirty="0">
                <a:solidFill>
                  <a:srgbClr val="000000"/>
                </a:solidFill>
                <a:effectLst/>
                <a:latin typeface="Times New Roman" panose="02020603050405020304" pitchFamily="18" charset="0"/>
                <a:ea typeface="Aptos" panose="020B0004020202020204" pitchFamily="34" charset="0"/>
              </a:rPr>
              <a:t>Spiritually</a:t>
            </a:r>
            <a:r>
              <a:rPr lang="en-CA" dirty="0">
                <a:solidFill>
                  <a:srgbClr val="000000"/>
                </a:solidFill>
                <a:effectLst/>
                <a:latin typeface="Times New Roman" panose="02020603050405020304" pitchFamily="18" charset="0"/>
                <a:ea typeface="Aptos" panose="020B0004020202020204" pitchFamily="34" charset="0"/>
              </a:rPr>
              <a:t> </a:t>
            </a:r>
            <a:r>
              <a:rPr lang="en-US" dirty="0"/>
              <a:t>– </a:t>
            </a:r>
            <a:r>
              <a:rPr lang="en-CA" dirty="0">
                <a:solidFill>
                  <a:srgbClr val="000000"/>
                </a:solidFill>
                <a:effectLst/>
                <a:latin typeface="Times New Roman" panose="02020603050405020304" pitchFamily="18" charset="0"/>
                <a:ea typeface="Aptos" panose="020B0004020202020204" pitchFamily="34" charset="0"/>
              </a:rPr>
              <a:t>we may feel alienated from God—afraid to go to him with a request or need because we are angry with him or with someone else.</a:t>
            </a:r>
            <a:r>
              <a:rPr lang="en-CA" dirty="0">
                <a:effectLst/>
              </a:rPr>
              <a:t>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CF04382C-D29A-15BB-4E22-1EA867E04709}"/>
              </a:ext>
            </a:extLst>
          </p:cNvPr>
          <p:cNvSpPr>
            <a:spLocks noGrp="1"/>
          </p:cNvSpPr>
          <p:nvPr>
            <p:ph type="sldNum" sz="quarter" idx="5"/>
          </p:nvPr>
        </p:nvSpPr>
        <p:spPr/>
        <p:txBody>
          <a:bodyPr/>
          <a:lstStyle/>
          <a:p>
            <a:fld id="{23CE5796-481D-8849-87DD-71CEF11B2785}" type="slidenum">
              <a:rPr lang="en-US" smtClean="0"/>
              <a:t>149</a:t>
            </a:fld>
            <a:endParaRPr lang="en-US"/>
          </a:p>
        </p:txBody>
      </p:sp>
    </p:spTree>
    <p:extLst>
      <p:ext uri="{BB962C8B-B14F-4D97-AF65-F5344CB8AC3E}">
        <p14:creationId xmlns:p14="http://schemas.microsoft.com/office/powerpoint/2010/main" val="91330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458788"/>
            <a:ext cx="2860675" cy="1609725"/>
          </a:xfrm>
        </p:spPr>
      </p:sp>
      <p:sp>
        <p:nvSpPr>
          <p:cNvPr id="3" name="Notes Placeholder 2"/>
          <p:cNvSpPr>
            <a:spLocks noGrp="1"/>
          </p:cNvSpPr>
          <p:nvPr>
            <p:ph type="body" idx="1"/>
          </p:nvPr>
        </p:nvSpPr>
        <p:spPr>
          <a:xfrm>
            <a:off x="704315" y="2062877"/>
            <a:ext cx="5459947" cy="5591908"/>
          </a:xfrm>
        </p:spPr>
        <p:txBody>
          <a:bodyPr/>
          <a:lstStyle/>
          <a:p>
            <a:pPr marL="7938" indent="0">
              <a:buNone/>
            </a:pPr>
            <a:r>
              <a:rPr lang="en-US" sz="1200" b="1" dirty="0">
                <a:latin typeface="Times New Roman" panose="02020603050405020304" pitchFamily="18" charset="0"/>
                <a:cs typeface="Times New Roman" panose="02020603050405020304" pitchFamily="18" charset="0"/>
              </a:rPr>
              <a:t>~ 10 minutes</a:t>
            </a:r>
          </a:p>
          <a:p>
            <a:pPr marL="7938" indent="0">
              <a:buNone/>
            </a:pPr>
            <a:endParaRPr lang="en-US" sz="1200" b="1" dirty="0">
              <a:latin typeface="Times New Roman" panose="02020603050405020304" pitchFamily="18" charset="0"/>
              <a:cs typeface="Times New Roman" panose="02020603050405020304" pitchFamily="18" charset="0"/>
            </a:endParaRPr>
          </a:p>
          <a:p>
            <a:pPr indent="0">
              <a:buNone/>
            </a:pPr>
            <a:r>
              <a:rPr lang="en-US" sz="1200" i="1" dirty="0">
                <a:latin typeface="Times New Roman" panose="02020603050405020304" pitchFamily="18" charset="0"/>
                <a:cs typeface="Times New Roman" panose="02020603050405020304" pitchFamily="18" charset="0"/>
              </a:rPr>
              <a:t>Invite participants to </a:t>
            </a:r>
            <a:r>
              <a:rPr lang="en-US" i="1" dirty="0"/>
              <a:t>respond and offer encouragement for them to work at completing the weekly journal assignments.</a:t>
            </a:r>
            <a:endParaRPr lang="en-US" sz="1200" i="1" dirty="0">
              <a:latin typeface="Times New Roman" panose="02020603050405020304" pitchFamily="18" charset="0"/>
              <a:cs typeface="Times New Roman" panose="02020603050405020304" pitchFamily="18" charset="0"/>
            </a:endParaRPr>
          </a:p>
          <a:p>
            <a:pPr indent="0">
              <a:buNone/>
            </a:pPr>
            <a:endParaRPr lang="en-US" dirty="0"/>
          </a:p>
          <a:p>
            <a:pPr marL="7938" indent="0">
              <a:buNone/>
            </a:pPr>
            <a:endParaRPr lang="en-US"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2C9E9357-D8F1-6F6B-3C0F-A3677830EDDC}"/>
              </a:ext>
            </a:extLst>
          </p:cNvPr>
          <p:cNvSpPr>
            <a:spLocks noGrp="1"/>
          </p:cNvSpPr>
          <p:nvPr>
            <p:ph type="sldNum" sz="quarter" idx="5"/>
          </p:nvPr>
        </p:nvSpPr>
        <p:spPr/>
        <p:txBody>
          <a:bodyPr/>
          <a:lstStyle/>
          <a:p>
            <a:fld id="{23CE5796-481D-8849-87DD-71CEF11B2785}" type="slidenum">
              <a:rPr lang="en-US" smtClean="0"/>
              <a:t>132</a:t>
            </a:fld>
            <a:endParaRPr lang="en-US"/>
          </a:p>
        </p:txBody>
      </p:sp>
    </p:spTree>
    <p:extLst>
      <p:ext uri="{BB962C8B-B14F-4D97-AF65-F5344CB8AC3E}">
        <p14:creationId xmlns:p14="http://schemas.microsoft.com/office/powerpoint/2010/main" val="359268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366713"/>
            <a:ext cx="2860675" cy="1609725"/>
          </a:xfrm>
        </p:spPr>
      </p:sp>
      <p:sp>
        <p:nvSpPr>
          <p:cNvPr id="3" name="Notes Placeholder 2"/>
          <p:cNvSpPr>
            <a:spLocks noGrp="1"/>
          </p:cNvSpPr>
          <p:nvPr>
            <p:ph type="body" idx="1"/>
          </p:nvPr>
        </p:nvSpPr>
        <p:spPr>
          <a:xfrm>
            <a:off x="568325" y="1976438"/>
            <a:ext cx="5486400" cy="5457825"/>
          </a:xfrm>
        </p:spPr>
        <p:txBody>
          <a:bodyPr/>
          <a:lstStyle/>
          <a:p>
            <a:r>
              <a:rPr lang="en-US" b="1" dirty="0"/>
              <a:t>~ 2 minutes</a:t>
            </a:r>
          </a:p>
          <a:p>
            <a:endParaRPr lang="en-US" b="1" dirty="0"/>
          </a:p>
          <a:p>
            <a:r>
              <a:rPr lang="en-US" b="1" u="sng" dirty="0"/>
              <a:t>How to forgive</a:t>
            </a:r>
          </a:p>
          <a:p>
            <a:r>
              <a:rPr lang="en-US" dirty="0"/>
              <a:t>Forgiveness is rarely done at the snap of a finger.</a:t>
            </a:r>
          </a:p>
          <a:p>
            <a:endParaRPr lang="en-US" dirty="0"/>
          </a:p>
          <a:p>
            <a:r>
              <a:rPr lang="en-CA" dirty="0"/>
              <a:t>When we make a conscious decision to forgive, we must work at it––it is a process. And God offers to help in that process––to help us forgive ourselves and others––just as he offers forgiveness to us.</a:t>
            </a:r>
          </a:p>
          <a:p>
            <a:endParaRPr lang="en-US" dirty="0"/>
          </a:p>
        </p:txBody>
      </p:sp>
      <p:sp>
        <p:nvSpPr>
          <p:cNvPr id="5" name="Slide Number Placeholder 4">
            <a:extLst>
              <a:ext uri="{FF2B5EF4-FFF2-40B4-BE49-F238E27FC236}">
                <a16:creationId xmlns:a16="http://schemas.microsoft.com/office/drawing/2014/main" id="{45E724B4-29C9-B2E5-059E-E235C3AC416B}"/>
              </a:ext>
            </a:extLst>
          </p:cNvPr>
          <p:cNvSpPr>
            <a:spLocks noGrp="1"/>
          </p:cNvSpPr>
          <p:nvPr>
            <p:ph type="sldNum" sz="quarter" idx="5"/>
          </p:nvPr>
        </p:nvSpPr>
        <p:spPr/>
        <p:txBody>
          <a:bodyPr/>
          <a:lstStyle/>
          <a:p>
            <a:fld id="{23CE5796-481D-8849-87DD-71CEF11B2785}" type="slidenum">
              <a:rPr lang="en-US" smtClean="0"/>
              <a:t>150</a:t>
            </a:fld>
            <a:endParaRPr lang="en-US"/>
          </a:p>
        </p:txBody>
      </p:sp>
    </p:spTree>
    <p:extLst>
      <p:ext uri="{BB962C8B-B14F-4D97-AF65-F5344CB8AC3E}">
        <p14:creationId xmlns:p14="http://schemas.microsoft.com/office/powerpoint/2010/main" val="2974396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469900"/>
            <a:ext cx="2751137" cy="1547813"/>
          </a:xfrm>
        </p:spPr>
      </p:sp>
      <p:sp>
        <p:nvSpPr>
          <p:cNvPr id="3" name="Notes Placeholder 2"/>
          <p:cNvSpPr>
            <a:spLocks noGrp="1"/>
          </p:cNvSpPr>
          <p:nvPr>
            <p:ph type="body" idx="1"/>
          </p:nvPr>
        </p:nvSpPr>
        <p:spPr>
          <a:xfrm>
            <a:off x="677863" y="2056213"/>
            <a:ext cx="5486400" cy="6447707"/>
          </a:xfrm>
        </p:spPr>
        <p:txBody>
          <a:bodyPr/>
          <a:lstStyle/>
          <a:p>
            <a:r>
              <a:rPr lang="en-US" b="1" dirty="0"/>
              <a:t>~ 2 minutes</a:t>
            </a:r>
          </a:p>
          <a:p>
            <a:endParaRPr lang="en-US" b="1" kern="100" dirty="0">
              <a:effectLst/>
              <a:latin typeface="Times New Roman" panose="02020603050405020304" pitchFamily="18" charset="0"/>
              <a:ea typeface="Aptos" panose="020B0004020202020204" pitchFamily="34" charset="0"/>
              <a:cs typeface="Arial" panose="020B0604020202020204" pitchFamily="34" charset="0"/>
            </a:endParaRPr>
          </a:p>
          <a:p>
            <a:r>
              <a:rPr lang="en-CA" kern="100" dirty="0">
                <a:effectLst/>
                <a:latin typeface="Times New Roman" panose="02020603050405020304" pitchFamily="18" charset="0"/>
                <a:ea typeface="Aptos" panose="020B0004020202020204" pitchFamily="34" charset="0"/>
                <a:cs typeface="Arial" panose="020B0604020202020204" pitchFamily="34" charset="0"/>
              </a:rPr>
              <a:t>Jerry </a:t>
            </a:r>
            <a:r>
              <a:rPr lang="en-CA" kern="100" dirty="0" err="1">
                <a:effectLst/>
                <a:latin typeface="Times New Roman" panose="02020603050405020304" pitchFamily="18" charset="0"/>
                <a:ea typeface="Aptos" panose="020B0004020202020204" pitchFamily="34" charset="0"/>
                <a:cs typeface="Arial" panose="020B0604020202020204" pitchFamily="34" charset="0"/>
              </a:rPr>
              <a:t>Sittser</a:t>
            </a:r>
            <a:r>
              <a:rPr lang="en-CA" kern="100" dirty="0">
                <a:effectLst/>
                <a:latin typeface="Times New Roman" panose="02020603050405020304" pitchFamily="18" charset="0"/>
                <a:ea typeface="Aptos" panose="020B0004020202020204" pitchFamily="34" charset="0"/>
                <a:cs typeface="Arial" panose="020B0604020202020204" pitchFamily="34" charset="0"/>
              </a:rPr>
              <a:t>, who we have mentioned before, dealt with the challenge of forgiveness after his family was killed by a drunk driver. He </a:t>
            </a:r>
            <a:r>
              <a:rPr lang="en-CA" kern="100" dirty="0">
                <a:ea typeface="Aptos" panose="020B0004020202020204" pitchFamily="34" charset="0"/>
                <a:cs typeface="Arial" panose="020B0604020202020204" pitchFamily="34" charset="0"/>
              </a:rPr>
              <a:t>learned this, </a:t>
            </a:r>
            <a:r>
              <a:rPr lang="en-CA" kern="100" dirty="0">
                <a:effectLst/>
                <a:latin typeface="Times New Roman" panose="02020603050405020304" pitchFamily="18" charset="0"/>
                <a:ea typeface="Aptos" panose="020B0004020202020204" pitchFamily="34" charset="0"/>
                <a:cs typeface="Arial" panose="020B0604020202020204" pitchFamily="34" charset="0"/>
              </a:rPr>
              <a:t>“Though forgiveness may not have an ending, it has a beginning.”</a:t>
            </a:r>
            <a:r>
              <a:rPr lang="en-CA" kern="100" baseline="30000" dirty="0">
                <a:ea typeface="Aptos" panose="020B0004020202020204" pitchFamily="34" charset="0"/>
                <a:cs typeface="Arial" panose="020B0604020202020204" pitchFamily="34" charset="0"/>
              </a:rPr>
              <a:t>57</a:t>
            </a: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a typeface="Aptos" panose="020B0004020202020204" pitchFamily="34" charset="0"/>
              <a:cs typeface="Arial" panose="020B0604020202020204" pitchFamily="34" charset="0"/>
            </a:endParaRPr>
          </a:p>
          <a:p>
            <a:endParaRPr lang="en-CA" sz="1100" kern="100" baseline="30000" dirty="0">
              <a:effectLst/>
              <a:latin typeface="Times New Roman" panose="02020603050405020304" pitchFamily="18" charset="0"/>
              <a:ea typeface="Aptos" panose="020B0004020202020204" pitchFamily="34" charset="0"/>
              <a:cs typeface="Arial" panose="020B0604020202020204" pitchFamily="34" charset="0"/>
            </a:endParaRPr>
          </a:p>
          <a:p>
            <a:pPr indent="182563"/>
            <a:r>
              <a:rPr lang="en-CA" sz="1100" kern="100" baseline="30000" dirty="0">
                <a:effectLst/>
                <a:latin typeface="Times New Roman" panose="02020603050405020304" pitchFamily="18" charset="0"/>
                <a:ea typeface="Aptos" panose="020B0004020202020204" pitchFamily="34" charset="0"/>
                <a:cs typeface="Arial" panose="020B0604020202020204" pitchFamily="34" charset="0"/>
              </a:rPr>
              <a:t>57 </a:t>
            </a:r>
            <a:r>
              <a:rPr lang="en-CA" sz="1100" kern="100" dirty="0">
                <a:effectLst/>
                <a:latin typeface="Times New Roman" panose="02020603050405020304" pitchFamily="18" charset="0"/>
                <a:ea typeface="Aptos" panose="020B0004020202020204" pitchFamily="34" charset="0"/>
                <a:cs typeface="Arial" panose="020B0604020202020204" pitchFamily="34" charset="0"/>
              </a:rPr>
              <a:t>Jerry </a:t>
            </a:r>
            <a:r>
              <a:rPr lang="en-CA" sz="1100" kern="100" dirty="0" err="1">
                <a:effectLst/>
                <a:latin typeface="Times New Roman" panose="02020603050405020304" pitchFamily="18" charset="0"/>
                <a:ea typeface="Aptos" panose="020B0004020202020204" pitchFamily="34" charset="0"/>
                <a:cs typeface="Arial" panose="020B0604020202020204" pitchFamily="34" charset="0"/>
              </a:rPr>
              <a:t>Sittser</a:t>
            </a:r>
            <a:r>
              <a:rPr lang="en-CA" sz="1100" kern="100" dirty="0">
                <a:effectLst/>
                <a:latin typeface="Times New Roman" panose="02020603050405020304" pitchFamily="18" charset="0"/>
                <a:ea typeface="Aptos" panose="020B0004020202020204" pitchFamily="34" charset="0"/>
                <a:cs typeface="Arial" panose="020B0604020202020204" pitchFamily="34" charset="0"/>
              </a:rPr>
              <a:t>, </a:t>
            </a:r>
            <a:r>
              <a:rPr lang="en-CA" sz="1100" i="1" kern="100" dirty="0">
                <a:effectLst/>
                <a:latin typeface="Times New Roman" panose="02020603050405020304" pitchFamily="18" charset="0"/>
                <a:ea typeface="Aptos" panose="020B0004020202020204" pitchFamily="34" charset="0"/>
                <a:cs typeface="Arial" panose="020B0604020202020204" pitchFamily="34" charset="0"/>
              </a:rPr>
              <a:t>A Grace Disguised—How the Soul Grows through Loss</a:t>
            </a:r>
            <a:r>
              <a:rPr lang="en-CA" sz="1100" kern="100" dirty="0">
                <a:effectLst/>
                <a:latin typeface="Times New Roman" panose="02020603050405020304" pitchFamily="18" charset="0"/>
                <a:ea typeface="Aptos" panose="020B0004020202020204" pitchFamily="34" charset="0"/>
                <a:cs typeface="Arial" panose="020B0604020202020204" pitchFamily="34" charset="0"/>
              </a:rPr>
              <a:t>, expanded edition. (Grand Rapids: Zondervan, 2004), 145.</a:t>
            </a:r>
            <a:endParaRPr lang="en-CA" sz="1100" kern="100" dirty="0">
              <a:effectLst/>
              <a:latin typeface="Aptos" panose="020B0004020202020204" pitchFamily="34" charset="0"/>
              <a:ea typeface="Aptos" panose="020B0004020202020204" pitchFamily="34" charset="0"/>
              <a:cs typeface="Arial" panose="020B0604020202020204" pitchFamily="34" charset="0"/>
            </a:endParaRPr>
          </a:p>
          <a:p>
            <a:endParaRPr lang="en-US" sz="1100" i="1" dirty="0"/>
          </a:p>
          <a:p>
            <a:endParaRPr lang="en-US" i="1" dirty="0"/>
          </a:p>
          <a:p>
            <a:endParaRPr lang="en-US" dirty="0">
              <a:highlight>
                <a:srgbClr val="00FF00"/>
              </a:highlight>
            </a:endParaRPr>
          </a:p>
        </p:txBody>
      </p:sp>
      <p:sp>
        <p:nvSpPr>
          <p:cNvPr id="5" name="Slide Number Placeholder 4">
            <a:extLst>
              <a:ext uri="{FF2B5EF4-FFF2-40B4-BE49-F238E27FC236}">
                <a16:creationId xmlns:a16="http://schemas.microsoft.com/office/drawing/2014/main" id="{E1B13F77-ED0C-95E0-F89B-05086BFD3158}"/>
              </a:ext>
            </a:extLst>
          </p:cNvPr>
          <p:cNvSpPr>
            <a:spLocks noGrp="1"/>
          </p:cNvSpPr>
          <p:nvPr>
            <p:ph type="sldNum" sz="quarter" idx="5"/>
          </p:nvPr>
        </p:nvSpPr>
        <p:spPr/>
        <p:txBody>
          <a:bodyPr/>
          <a:lstStyle/>
          <a:p>
            <a:fld id="{23CE5796-481D-8849-87DD-71CEF11B2785}" type="slidenum">
              <a:rPr lang="en-US" smtClean="0"/>
              <a:t>151</a:t>
            </a:fld>
            <a:endParaRPr lang="en-US"/>
          </a:p>
        </p:txBody>
      </p:sp>
    </p:spTree>
    <p:extLst>
      <p:ext uri="{BB962C8B-B14F-4D97-AF65-F5344CB8AC3E}">
        <p14:creationId xmlns:p14="http://schemas.microsoft.com/office/powerpoint/2010/main" val="361830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471488"/>
            <a:ext cx="2860675" cy="1609725"/>
          </a:xfrm>
        </p:spPr>
      </p:sp>
      <p:sp>
        <p:nvSpPr>
          <p:cNvPr id="7" name="TextBox 6">
            <a:extLst>
              <a:ext uri="{FF2B5EF4-FFF2-40B4-BE49-F238E27FC236}">
                <a16:creationId xmlns:a16="http://schemas.microsoft.com/office/drawing/2014/main" id="{56A83C45-7292-E322-1261-6CD5FF3D90B3}"/>
              </a:ext>
            </a:extLst>
          </p:cNvPr>
          <p:cNvSpPr txBox="1"/>
          <p:nvPr/>
        </p:nvSpPr>
        <p:spPr>
          <a:xfrm>
            <a:off x="687968" y="2095270"/>
            <a:ext cx="5264656" cy="6740307"/>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 4 minutes</a:t>
            </a:r>
          </a:p>
          <a:p>
            <a:endParaRPr lang="en-US" sz="1200" b="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Play video: “</a:t>
            </a:r>
            <a:r>
              <a:rPr lang="en-US" sz="1200" dirty="0">
                <a:latin typeface="Times New Roman" panose="02020603050405020304" pitchFamily="18" charset="0"/>
                <a:cs typeface="Times New Roman" panose="02020603050405020304" pitchFamily="18" charset="0"/>
              </a:rPr>
              <a:t>Forgiveness”</a:t>
            </a:r>
            <a:r>
              <a:rPr lang="en-US" sz="1200" baseline="30000" dirty="0">
                <a:latin typeface="Times New Roman" panose="02020603050405020304" pitchFamily="18" charset="0"/>
                <a:cs typeface="Times New Roman" panose="02020603050405020304" pitchFamily="18" charset="0"/>
              </a:rPr>
              <a:t>58</a:t>
            </a:r>
            <a:r>
              <a:rPr lang="en-US" sz="1200" dirty="0">
                <a:latin typeface="Times New Roman" panose="02020603050405020304" pitchFamily="18" charset="0"/>
                <a:cs typeface="Times New Roman" panose="02020603050405020304" pitchFamily="18" charset="0"/>
              </a:rPr>
              <a:t> by Matthew West.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indent="184150"/>
            <a:r>
              <a:rPr lang="en-US" sz="1200" baseline="30000" dirty="0">
                <a:latin typeface="Times New Roman" panose="02020603050405020304" pitchFamily="18" charset="0"/>
                <a:cs typeface="Times New Roman" panose="02020603050405020304" pitchFamily="18" charset="0"/>
              </a:rPr>
              <a:t>58 </a:t>
            </a:r>
            <a:r>
              <a:rPr lang="en-US" sz="1200" dirty="0">
                <a:latin typeface="Times New Roman" panose="02020603050405020304" pitchFamily="18" charset="0"/>
                <a:cs typeface="Times New Roman" panose="02020603050405020304" pitchFamily="18" charset="0"/>
                <a:hlinkClick r:id="rId3"/>
              </a:rPr>
              <a:t>https://www.youtube.com/watch?v=h1Lu5udXEZI</a:t>
            </a:r>
            <a:r>
              <a:rPr lang="en-US" sz="1200" dirty="0">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0D310EEE-0DF1-DC32-0222-0A8D2FFA9433}"/>
              </a:ext>
            </a:extLst>
          </p:cNvPr>
          <p:cNvSpPr>
            <a:spLocks noGrp="1"/>
          </p:cNvSpPr>
          <p:nvPr>
            <p:ph type="sldNum" sz="quarter" idx="5"/>
          </p:nvPr>
        </p:nvSpPr>
        <p:spPr/>
        <p:txBody>
          <a:bodyPr/>
          <a:lstStyle/>
          <a:p>
            <a:fld id="{23CE5796-481D-8849-87DD-71CEF11B2785}" type="slidenum">
              <a:rPr lang="en-US" smtClean="0"/>
              <a:t>152</a:t>
            </a:fld>
            <a:endParaRPr lang="en-US"/>
          </a:p>
        </p:txBody>
      </p:sp>
    </p:spTree>
    <p:extLst>
      <p:ext uri="{BB962C8B-B14F-4D97-AF65-F5344CB8AC3E}">
        <p14:creationId xmlns:p14="http://schemas.microsoft.com/office/powerpoint/2010/main" val="3038175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485775"/>
            <a:ext cx="2860675" cy="1609725"/>
          </a:xfrm>
        </p:spPr>
      </p:sp>
      <p:sp>
        <p:nvSpPr>
          <p:cNvPr id="3" name="Slide Number Placeholder 2">
            <a:extLst>
              <a:ext uri="{FF2B5EF4-FFF2-40B4-BE49-F238E27FC236}">
                <a16:creationId xmlns:a16="http://schemas.microsoft.com/office/drawing/2014/main" id="{94BB8138-6865-5C90-9732-914A3E1908A5}"/>
              </a:ext>
            </a:extLst>
          </p:cNvPr>
          <p:cNvSpPr>
            <a:spLocks noGrp="1"/>
          </p:cNvSpPr>
          <p:nvPr>
            <p:ph type="sldNum" sz="quarter" idx="5"/>
          </p:nvPr>
        </p:nvSpPr>
        <p:spPr/>
        <p:txBody>
          <a:bodyPr/>
          <a:lstStyle/>
          <a:p>
            <a:fld id="{23CE5796-481D-8849-87DD-71CEF11B2785}" type="slidenum">
              <a:rPr lang="en-US" smtClean="0"/>
              <a:t>153</a:t>
            </a:fld>
            <a:endParaRPr lang="en-US"/>
          </a:p>
        </p:txBody>
      </p:sp>
    </p:spTree>
    <p:extLst>
      <p:ext uri="{BB962C8B-B14F-4D97-AF65-F5344CB8AC3E}">
        <p14:creationId xmlns:p14="http://schemas.microsoft.com/office/powerpoint/2010/main" val="1681514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468313"/>
            <a:ext cx="2859087" cy="1609725"/>
          </a:xfrm>
        </p:spPr>
      </p:sp>
      <p:sp>
        <p:nvSpPr>
          <p:cNvPr id="3" name="TextBox 2">
            <a:extLst>
              <a:ext uri="{FF2B5EF4-FFF2-40B4-BE49-F238E27FC236}">
                <a16:creationId xmlns:a16="http://schemas.microsoft.com/office/drawing/2014/main" id="{63D49B42-4DBE-11D0-4F7C-AC2CB0725D7A}"/>
              </a:ext>
            </a:extLst>
          </p:cNvPr>
          <p:cNvSpPr txBox="1"/>
          <p:nvPr/>
        </p:nvSpPr>
        <p:spPr>
          <a:xfrm>
            <a:off x="693738" y="2078038"/>
            <a:ext cx="5662092" cy="1292662"/>
          </a:xfrm>
          <a:prstGeom prst="rect">
            <a:avLst/>
          </a:prstGeom>
          <a:noFill/>
        </p:spPr>
        <p:txBody>
          <a:bodyPr wrap="square" rtlCol="0">
            <a:spAutoFit/>
          </a:bodyPr>
          <a:lstStyle/>
          <a:p>
            <a:pPr marL="0"/>
            <a:r>
              <a:rPr lang="en-US" sz="1200" b="1" dirty="0">
                <a:latin typeface="Times New Roman" panose="02020603050405020304" pitchFamily="18" charset="0"/>
                <a:cs typeface="Times New Roman" panose="02020603050405020304" pitchFamily="18" charset="0"/>
              </a:rPr>
              <a:t>~ 4 minutes</a:t>
            </a:r>
          </a:p>
          <a:p>
            <a:pPr marL="0"/>
            <a:endParaRPr lang="en-US" sz="1200" b="1"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stands out for you from tonight’s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questions does tonight’s session raise for you?</a:t>
            </a:r>
          </a:p>
          <a:p>
            <a:endParaRPr lang="en-US" dirty="0"/>
          </a:p>
        </p:txBody>
      </p:sp>
      <p:sp>
        <p:nvSpPr>
          <p:cNvPr id="5" name="Slide Number Placeholder 4">
            <a:extLst>
              <a:ext uri="{FF2B5EF4-FFF2-40B4-BE49-F238E27FC236}">
                <a16:creationId xmlns:a16="http://schemas.microsoft.com/office/drawing/2014/main" id="{26E785C1-F8E9-E6E6-6F92-06536086CC0B}"/>
              </a:ext>
            </a:extLst>
          </p:cNvPr>
          <p:cNvSpPr>
            <a:spLocks noGrp="1"/>
          </p:cNvSpPr>
          <p:nvPr>
            <p:ph type="sldNum" sz="quarter" idx="5"/>
          </p:nvPr>
        </p:nvSpPr>
        <p:spPr/>
        <p:txBody>
          <a:bodyPr/>
          <a:lstStyle/>
          <a:p>
            <a:fld id="{23CE5796-481D-8849-87DD-71CEF11B2785}" type="slidenum">
              <a:rPr lang="en-US" smtClean="0"/>
              <a:t>154</a:t>
            </a:fld>
            <a:endParaRPr lang="en-US"/>
          </a:p>
        </p:txBody>
      </p:sp>
    </p:spTree>
    <p:extLst>
      <p:ext uri="{BB962C8B-B14F-4D97-AF65-F5344CB8AC3E}">
        <p14:creationId xmlns:p14="http://schemas.microsoft.com/office/powerpoint/2010/main" val="394884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95325" y="4587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TextBox 2">
            <a:extLst>
              <a:ext uri="{FF2B5EF4-FFF2-40B4-BE49-F238E27FC236}">
                <a16:creationId xmlns:a16="http://schemas.microsoft.com/office/drawing/2014/main" id="{5657EAD4-47F8-B0D6-6994-4B24BA9DC45F}"/>
              </a:ext>
            </a:extLst>
          </p:cNvPr>
          <p:cNvSpPr txBox="1"/>
          <p:nvPr/>
        </p:nvSpPr>
        <p:spPr>
          <a:xfrm>
            <a:off x="685800" y="2068513"/>
            <a:ext cx="5486400"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F2492AA-FBF7-6926-39FE-64D83B56E804}"/>
              </a:ext>
            </a:extLst>
          </p:cNvPr>
          <p:cNvSpPr>
            <a:spLocks noGrp="1"/>
          </p:cNvSpPr>
          <p:nvPr>
            <p:ph type="sldNum" sz="quarter" idx="5"/>
          </p:nvPr>
        </p:nvSpPr>
        <p:spPr/>
        <p:txBody>
          <a:bodyPr/>
          <a:lstStyle/>
          <a:p>
            <a:fld id="{23CE5796-481D-8849-87DD-71CEF11B2785}" type="slidenum">
              <a:rPr lang="en-US" smtClean="0"/>
              <a:t>155</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79450" y="4587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 name="TextBox 3">
            <a:extLst>
              <a:ext uri="{FF2B5EF4-FFF2-40B4-BE49-F238E27FC236}">
                <a16:creationId xmlns:a16="http://schemas.microsoft.com/office/drawing/2014/main" id="{73A7900B-5203-AFF6-2E85-B1224EF742C1}"/>
              </a:ext>
            </a:extLst>
          </p:cNvPr>
          <p:cNvSpPr txBox="1"/>
          <p:nvPr/>
        </p:nvSpPr>
        <p:spPr>
          <a:xfrm>
            <a:off x="679450" y="2076309"/>
            <a:ext cx="5535720"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p:txBody>
      </p:sp>
      <p:sp>
        <p:nvSpPr>
          <p:cNvPr id="3" name="Slide Number Placeholder 2">
            <a:extLst>
              <a:ext uri="{FF2B5EF4-FFF2-40B4-BE49-F238E27FC236}">
                <a16:creationId xmlns:a16="http://schemas.microsoft.com/office/drawing/2014/main" id="{CC4AE973-2458-5221-9534-EF91FE0A0282}"/>
              </a:ext>
            </a:extLst>
          </p:cNvPr>
          <p:cNvSpPr>
            <a:spLocks noGrp="1"/>
          </p:cNvSpPr>
          <p:nvPr>
            <p:ph type="sldNum" sz="quarter" idx="5"/>
          </p:nvPr>
        </p:nvSpPr>
        <p:spPr/>
        <p:txBody>
          <a:bodyPr/>
          <a:lstStyle/>
          <a:p>
            <a:fld id="{23CE5796-481D-8849-87DD-71CEF11B2785}" type="slidenum">
              <a:rPr lang="en-US" smtClean="0"/>
              <a:t>156</a:t>
            </a:fld>
            <a:endParaRPr lang="en-US"/>
          </a:p>
        </p:txBody>
      </p:sp>
    </p:spTree>
    <p:extLst>
      <p:ext uri="{BB962C8B-B14F-4D97-AF65-F5344CB8AC3E}">
        <p14:creationId xmlns:p14="http://schemas.microsoft.com/office/powerpoint/2010/main" val="129479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441325"/>
            <a:ext cx="2860675" cy="1609725"/>
          </a:xfrm>
        </p:spPr>
      </p:sp>
      <p:sp>
        <p:nvSpPr>
          <p:cNvPr id="3" name="Notes Placeholder 2"/>
          <p:cNvSpPr>
            <a:spLocks noGrp="1"/>
          </p:cNvSpPr>
          <p:nvPr>
            <p:ph type="body" idx="1"/>
          </p:nvPr>
        </p:nvSpPr>
        <p:spPr>
          <a:xfrm>
            <a:off x="679423" y="2062877"/>
            <a:ext cx="5486400" cy="5272087"/>
          </a:xfrm>
        </p:spPr>
        <p:txBody>
          <a:bodyPr/>
          <a:lstStyle/>
          <a:p>
            <a:r>
              <a:rPr lang="en-US" b="1" dirty="0"/>
              <a:t>~ 2 minutes</a:t>
            </a:r>
          </a:p>
          <a:p>
            <a:endParaRPr lang="en-US" b="1" dirty="0"/>
          </a:p>
          <a:p>
            <a:r>
              <a:rPr lang="en-US" b="1" dirty="0"/>
              <a:t>Pray.</a:t>
            </a:r>
          </a:p>
          <a:p>
            <a:endParaRPr lang="en-US" dirty="0"/>
          </a:p>
          <a:p>
            <a:r>
              <a:rPr lang="en-US" dirty="0"/>
              <a:t>A final reminder . . . (next slide).</a:t>
            </a:r>
          </a:p>
        </p:txBody>
      </p:sp>
      <p:sp>
        <p:nvSpPr>
          <p:cNvPr id="5" name="Slide Number Placeholder 4">
            <a:extLst>
              <a:ext uri="{FF2B5EF4-FFF2-40B4-BE49-F238E27FC236}">
                <a16:creationId xmlns:a16="http://schemas.microsoft.com/office/drawing/2014/main" id="{EAA9E332-527C-5C43-99EC-250C1B47AF73}"/>
              </a:ext>
            </a:extLst>
          </p:cNvPr>
          <p:cNvSpPr>
            <a:spLocks noGrp="1"/>
          </p:cNvSpPr>
          <p:nvPr>
            <p:ph type="sldNum" sz="quarter" idx="5"/>
          </p:nvPr>
        </p:nvSpPr>
        <p:spPr/>
        <p:txBody>
          <a:bodyPr/>
          <a:lstStyle/>
          <a:p>
            <a:fld id="{23CE5796-481D-8849-87DD-71CEF11B2785}" type="slidenum">
              <a:rPr lang="en-US" smtClean="0"/>
              <a:t>157</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468313"/>
            <a:ext cx="2860675" cy="1609725"/>
          </a:xfrm>
        </p:spPr>
      </p:sp>
      <p:sp>
        <p:nvSpPr>
          <p:cNvPr id="3" name="Notes Placeholder 2"/>
          <p:cNvSpPr>
            <a:spLocks noGrp="1"/>
          </p:cNvSpPr>
          <p:nvPr>
            <p:ph type="body" idx="1"/>
          </p:nvPr>
        </p:nvSpPr>
        <p:spPr>
          <a:xfrm>
            <a:off x="687969" y="2079968"/>
            <a:ext cx="5486400" cy="6437956"/>
          </a:xfrm>
        </p:spPr>
        <p:txBody>
          <a:bodyPr/>
          <a:lstStyle/>
          <a:p>
            <a:r>
              <a:rPr lang="en-US" b="1" dirty="0"/>
              <a:t>1 minute</a:t>
            </a:r>
            <a:endParaRPr lang="en-US" dirty="0"/>
          </a:p>
          <a:p>
            <a:endParaRPr lang="en-US" dirty="0"/>
          </a:p>
          <a:p>
            <a:r>
              <a:rPr lang="en-US" i="1" dirty="0"/>
              <a:t>Read slide.</a:t>
            </a:r>
            <a:r>
              <a:rPr lang="en-US" baseline="30000" dirty="0"/>
              <a:t>59</a:t>
            </a:r>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indent="179388"/>
            <a:r>
              <a:rPr lang="en-US" sz="1100" baseline="30000" dirty="0"/>
              <a:t>59</a:t>
            </a:r>
            <a:r>
              <a:rPr lang="en-US" sz="1100" dirty="0"/>
              <a:t>Alan Wolfelt, </a:t>
            </a:r>
            <a:r>
              <a:rPr lang="en-US" sz="1100" i="1" dirty="0"/>
              <a:t>The Guilt of Grief. </a:t>
            </a:r>
            <a:r>
              <a:rPr lang="en-US" sz="1100" dirty="0"/>
              <a:t>(Fort Collins: Companion Press, 2022), 2.</a:t>
            </a:r>
          </a:p>
          <a:p>
            <a:endParaRPr lang="en-US" sz="1100" b="1" dirty="0"/>
          </a:p>
          <a:p>
            <a:endParaRPr lang="en-US" sz="1100" dirty="0"/>
          </a:p>
          <a:p>
            <a:endParaRPr lang="en-US" dirty="0"/>
          </a:p>
          <a:p>
            <a:endParaRPr lang="en-US" dirty="0"/>
          </a:p>
          <a:p>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9B5C4475-917E-9C64-0BE9-74B98F794072}"/>
              </a:ext>
            </a:extLst>
          </p:cNvPr>
          <p:cNvSpPr>
            <a:spLocks noGrp="1"/>
          </p:cNvSpPr>
          <p:nvPr>
            <p:ph type="sldNum" sz="quarter" idx="5"/>
          </p:nvPr>
        </p:nvSpPr>
        <p:spPr/>
        <p:txBody>
          <a:bodyPr/>
          <a:lstStyle/>
          <a:p>
            <a:fld id="{23CE5796-481D-8849-87DD-71CEF11B2785}" type="slidenum">
              <a:rPr lang="en-US" smtClean="0"/>
              <a:t>158</a:t>
            </a:fld>
            <a:endParaRPr lang="en-US"/>
          </a:p>
        </p:txBody>
      </p:sp>
    </p:spTree>
    <p:extLst>
      <p:ext uri="{BB962C8B-B14F-4D97-AF65-F5344CB8AC3E}">
        <p14:creationId xmlns:p14="http://schemas.microsoft.com/office/powerpoint/2010/main" val="355148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447675"/>
            <a:ext cx="2860675" cy="1609725"/>
          </a:xfrm>
        </p:spPr>
      </p:sp>
      <p:sp>
        <p:nvSpPr>
          <p:cNvPr id="3" name="Notes Placeholder 2"/>
          <p:cNvSpPr>
            <a:spLocks noGrp="1"/>
          </p:cNvSpPr>
          <p:nvPr>
            <p:ph type="body" idx="1"/>
          </p:nvPr>
        </p:nvSpPr>
        <p:spPr>
          <a:xfrm>
            <a:off x="688975" y="2057400"/>
            <a:ext cx="5486400" cy="5429683"/>
          </a:xfrm>
        </p:spPr>
        <p:txBody>
          <a:bodyPr/>
          <a:lstStyle/>
          <a:p>
            <a:r>
              <a:rPr lang="en-US" b="1" dirty="0"/>
              <a:t>~ 7 minutes</a:t>
            </a:r>
          </a:p>
          <a:p>
            <a:endParaRPr lang="en-US" dirty="0"/>
          </a:p>
          <a:p>
            <a:r>
              <a:rPr lang="en-US" i="1" dirty="0"/>
              <a:t>Ask participants if they have felt any of these emotions in their grief journey. </a:t>
            </a:r>
          </a:p>
          <a:p>
            <a:endParaRPr lang="en-US" dirty="0"/>
          </a:p>
          <a:p>
            <a:r>
              <a:rPr lang="en-US" dirty="0"/>
              <a:t>Here is some good news––</a:t>
            </a:r>
            <a:r>
              <a:rPr lang="en-US" u="sng" dirty="0"/>
              <a:t>all</a:t>
            </a:r>
            <a:r>
              <a:rPr lang="en-US" dirty="0"/>
              <a:t> these emotions are normal! </a:t>
            </a:r>
          </a:p>
          <a:p>
            <a:r>
              <a:rPr lang="en-US" dirty="0"/>
              <a:t>There is nothing wrong with you––[or your faith]––if you feel regret, guilt, hurt, or anger. </a:t>
            </a:r>
          </a:p>
          <a:p>
            <a:endParaRPr lang="en-US" dirty="0"/>
          </a:p>
          <a:p>
            <a:r>
              <a:rPr lang="en-US" dirty="0"/>
              <a:t>However, these feelings can harm us and cause us to get stuck in our grief if we allow them to eat at us rather than to teach us and motivate us to change, </a:t>
            </a:r>
            <a:r>
              <a:rPr lang="en-US" i="1" dirty="0"/>
              <a:t>or</a:t>
            </a:r>
            <a:r>
              <a:rPr lang="en-US" dirty="0"/>
              <a:t> if we act out in unhealthy, harmful ways.</a:t>
            </a:r>
          </a:p>
          <a:p>
            <a:endParaRPr lang="en-US" dirty="0"/>
          </a:p>
          <a:p>
            <a:r>
              <a:rPr lang="en-US" dirty="0"/>
              <a:t>We will begin by looking at regret and guilt.</a:t>
            </a:r>
          </a:p>
          <a:p>
            <a:endParaRPr lang="en-US" dirty="0"/>
          </a:p>
          <a:p>
            <a:r>
              <a:rPr lang="en-US" dirty="0"/>
              <a:t>But let’s first take a </a:t>
            </a:r>
            <a:r>
              <a:rPr lang="en-US" i="1" u="sng" dirty="0"/>
              <a:t>quick</a:t>
            </a:r>
            <a:r>
              <a:rPr lang="en-US" i="1" dirty="0"/>
              <a:t> </a:t>
            </a:r>
            <a:r>
              <a:rPr lang="en-US" dirty="0"/>
              <a:t>five-minute break.</a:t>
            </a:r>
          </a:p>
        </p:txBody>
      </p:sp>
      <p:sp>
        <p:nvSpPr>
          <p:cNvPr id="5" name="Slide Number Placeholder 4">
            <a:extLst>
              <a:ext uri="{FF2B5EF4-FFF2-40B4-BE49-F238E27FC236}">
                <a16:creationId xmlns:a16="http://schemas.microsoft.com/office/drawing/2014/main" id="{718AE1C6-B063-839F-E49F-58C60E5950BB}"/>
              </a:ext>
            </a:extLst>
          </p:cNvPr>
          <p:cNvSpPr>
            <a:spLocks noGrp="1"/>
          </p:cNvSpPr>
          <p:nvPr>
            <p:ph type="sldNum" sz="quarter" idx="5"/>
          </p:nvPr>
        </p:nvSpPr>
        <p:spPr/>
        <p:txBody>
          <a:bodyPr/>
          <a:lstStyle/>
          <a:p>
            <a:fld id="{23CE5796-481D-8849-87DD-71CEF11B2785}" type="slidenum">
              <a:rPr lang="en-US" smtClean="0"/>
              <a:t>133</a:t>
            </a:fld>
            <a:endParaRPr lang="en-US"/>
          </a:p>
        </p:txBody>
      </p:sp>
    </p:spTree>
    <p:extLst>
      <p:ext uri="{BB962C8B-B14F-4D97-AF65-F5344CB8AC3E}">
        <p14:creationId xmlns:p14="http://schemas.microsoft.com/office/powerpoint/2010/main" val="1322578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455613"/>
            <a:ext cx="2860675" cy="1609725"/>
          </a:xfrm>
        </p:spPr>
      </p:sp>
      <p:sp>
        <p:nvSpPr>
          <p:cNvPr id="3" name="TextBox 2">
            <a:extLst>
              <a:ext uri="{FF2B5EF4-FFF2-40B4-BE49-F238E27FC236}">
                <a16:creationId xmlns:a16="http://schemas.microsoft.com/office/drawing/2014/main" id="{6AB3E45C-E1A5-ABD6-8217-6A07742DA48F}"/>
              </a:ext>
            </a:extLst>
          </p:cNvPr>
          <p:cNvSpPr txBox="1"/>
          <p:nvPr/>
        </p:nvSpPr>
        <p:spPr>
          <a:xfrm>
            <a:off x="673100" y="2065338"/>
            <a:ext cx="5511800"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p:txBody>
      </p:sp>
      <p:sp>
        <p:nvSpPr>
          <p:cNvPr id="5" name="Slide Number Placeholder 4">
            <a:extLst>
              <a:ext uri="{FF2B5EF4-FFF2-40B4-BE49-F238E27FC236}">
                <a16:creationId xmlns:a16="http://schemas.microsoft.com/office/drawing/2014/main" id="{54B6078D-F9F6-87D7-A5E9-B0F829ED2914}"/>
              </a:ext>
            </a:extLst>
          </p:cNvPr>
          <p:cNvSpPr>
            <a:spLocks noGrp="1"/>
          </p:cNvSpPr>
          <p:nvPr>
            <p:ph type="sldNum" sz="quarter" idx="5"/>
          </p:nvPr>
        </p:nvSpPr>
        <p:spPr/>
        <p:txBody>
          <a:bodyPr/>
          <a:lstStyle/>
          <a:p>
            <a:fld id="{23CE5796-481D-8849-87DD-71CEF11B2785}" type="slidenum">
              <a:rPr lang="en-US" smtClean="0"/>
              <a:t>134</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439738"/>
            <a:ext cx="2860675" cy="1609725"/>
          </a:xfrm>
        </p:spPr>
      </p:sp>
      <p:sp>
        <p:nvSpPr>
          <p:cNvPr id="3" name="Notes Placeholder 2"/>
          <p:cNvSpPr>
            <a:spLocks noGrp="1"/>
          </p:cNvSpPr>
          <p:nvPr>
            <p:ph type="body" idx="1"/>
          </p:nvPr>
        </p:nvSpPr>
        <p:spPr>
          <a:xfrm>
            <a:off x="670877" y="2046562"/>
            <a:ext cx="5520374" cy="6542960"/>
          </a:xfrm>
        </p:spPr>
        <p:txBody>
          <a:bodyPr/>
          <a:lstStyle/>
          <a:p>
            <a:r>
              <a:rPr lang="en-US" b="1" dirty="0"/>
              <a:t>~ 5 minutes</a:t>
            </a:r>
          </a:p>
          <a:p>
            <a:endParaRPr lang="en-US" dirty="0"/>
          </a:p>
          <a:p>
            <a:r>
              <a:rPr lang="en-US" b="1" u="sng" dirty="0"/>
              <a:t>Regret</a:t>
            </a:r>
          </a:p>
          <a:p>
            <a:r>
              <a:rPr lang="en-US" i="1" dirty="0"/>
              <a:t>Regret is the feeling of having not said or done something you wish desperately now that you had.</a:t>
            </a:r>
          </a:p>
          <a:p>
            <a:endParaRPr lang="en-US" i="1" dirty="0"/>
          </a:p>
          <a:p>
            <a:r>
              <a:rPr lang="en-US" dirty="0"/>
              <a:t>What makes regret difficult is that there are no do-overs. We can’t rewind the tape.</a:t>
            </a:r>
          </a:p>
          <a:p>
            <a:endParaRPr lang="en-US" dirty="0"/>
          </a:p>
          <a:p>
            <a:r>
              <a:rPr lang="en-US" dirty="0"/>
              <a:t>Our regrets might sound like this:</a:t>
            </a:r>
          </a:p>
          <a:p>
            <a:pPr marL="177800" indent="-177800">
              <a:buFont typeface="Arial" panose="020B0604020202020204" pitchFamily="34" charset="0"/>
              <a:buChar char="•"/>
            </a:pPr>
            <a:r>
              <a:rPr lang="en-US" i="1" dirty="0"/>
              <a:t>I </a:t>
            </a:r>
            <a:r>
              <a:rPr lang="en-US" i="1" u="sng" dirty="0"/>
              <a:t>could have</a:t>
            </a:r>
            <a:r>
              <a:rPr lang="en-US" i="1" dirty="0"/>
              <a:t> made the doctor’s appointment for them, </a:t>
            </a:r>
            <a:r>
              <a:rPr lang="en-US" dirty="0"/>
              <a:t>or </a:t>
            </a:r>
            <a:r>
              <a:rPr lang="en-US" i="1" dirty="0"/>
              <a:t>reminded them of it, </a:t>
            </a:r>
            <a:r>
              <a:rPr lang="en-US" dirty="0"/>
              <a:t>or</a:t>
            </a:r>
            <a:endParaRPr lang="en-US" i="1" dirty="0"/>
          </a:p>
          <a:p>
            <a:pPr marL="177800" indent="-177800">
              <a:buFont typeface="Arial" panose="020B0604020202020204" pitchFamily="34" charset="0"/>
              <a:buChar char="•"/>
            </a:pPr>
            <a:r>
              <a:rPr lang="en-US" i="1" dirty="0"/>
              <a:t>I </a:t>
            </a:r>
            <a:r>
              <a:rPr lang="en-US" i="1" u="sng" dirty="0"/>
              <a:t>should have</a:t>
            </a:r>
            <a:r>
              <a:rPr lang="en-US" i="1" dirty="0"/>
              <a:t> insisted that they go to the hospital sooner,</a:t>
            </a:r>
            <a:r>
              <a:rPr lang="en-US" dirty="0"/>
              <a:t> or</a:t>
            </a:r>
          </a:p>
          <a:p>
            <a:pPr marL="177800" indent="-177800">
              <a:buFont typeface="Arial" panose="020B0604020202020204" pitchFamily="34" charset="0"/>
              <a:buChar char="•"/>
            </a:pPr>
            <a:r>
              <a:rPr lang="en-US" i="1" dirty="0"/>
              <a:t>I </a:t>
            </a:r>
            <a:r>
              <a:rPr lang="en-US" i="1" u="sng" dirty="0"/>
              <a:t>would have </a:t>
            </a:r>
            <a:r>
              <a:rPr lang="en-US" i="1" dirty="0"/>
              <a:t>been with them if I’d known they were going to die that night.</a:t>
            </a:r>
            <a:endParaRPr lang="en-US" dirty="0"/>
          </a:p>
          <a:p>
            <a:r>
              <a:rPr lang="en-US" dirty="0"/>
              <a:t>And the list goes on.</a:t>
            </a:r>
          </a:p>
          <a:p>
            <a:pPr marL="177800" indent="-177800">
              <a:buFont typeface="Arial" panose="020B0604020202020204" pitchFamily="34" charset="0"/>
              <a:buChar char="•"/>
            </a:pPr>
            <a:endParaRPr lang="en-US" dirty="0"/>
          </a:p>
          <a:p>
            <a:pPr marL="7938" indent="-7938"/>
            <a:r>
              <a:rPr lang="en-US" dirty="0"/>
              <a:t>However, even if we had done all the </a:t>
            </a:r>
            <a:r>
              <a:rPr lang="en-US" i="1" dirty="0"/>
              <a:t>could haves</a:t>
            </a:r>
            <a:r>
              <a:rPr lang="en-US" dirty="0"/>
              <a:t>, </a:t>
            </a:r>
            <a:r>
              <a:rPr lang="en-US" i="1" dirty="0"/>
              <a:t>should haves</a:t>
            </a:r>
            <a:r>
              <a:rPr lang="en-US" dirty="0"/>
              <a:t>, and </a:t>
            </a:r>
            <a:r>
              <a:rPr lang="en-US" i="1" dirty="0"/>
              <a:t>would haves</a:t>
            </a:r>
            <a:r>
              <a:rPr lang="en-US" dirty="0"/>
              <a:t>––that does not guarantee death would not have happened.</a:t>
            </a:r>
          </a:p>
          <a:p>
            <a:endParaRPr lang="en-US" dirty="0"/>
          </a:p>
          <a:p>
            <a:r>
              <a:rPr lang="en-US" dirty="0"/>
              <a:t>Sometimes our regret may lead to feelings of guilt.</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E5D0EAC-D0BD-8A08-17CE-10B6420FF815}"/>
              </a:ext>
            </a:extLst>
          </p:cNvPr>
          <p:cNvSpPr>
            <a:spLocks noGrp="1"/>
          </p:cNvSpPr>
          <p:nvPr>
            <p:ph type="sldNum" sz="quarter" idx="5"/>
          </p:nvPr>
        </p:nvSpPr>
        <p:spPr/>
        <p:txBody>
          <a:bodyPr/>
          <a:lstStyle/>
          <a:p>
            <a:fld id="{23CE5796-481D-8849-87DD-71CEF11B2785}" type="slidenum">
              <a:rPr lang="en-US" smtClean="0"/>
              <a:t>135</a:t>
            </a:fld>
            <a:endParaRPr lang="en-US"/>
          </a:p>
        </p:txBody>
      </p:sp>
    </p:spTree>
    <p:extLst>
      <p:ext uri="{BB962C8B-B14F-4D97-AF65-F5344CB8AC3E}">
        <p14:creationId xmlns:p14="http://schemas.microsoft.com/office/powerpoint/2010/main" val="38842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250825"/>
            <a:ext cx="2860675" cy="1609725"/>
          </a:xfrm>
        </p:spPr>
      </p:sp>
      <p:sp>
        <p:nvSpPr>
          <p:cNvPr id="3" name="Notes Placeholder 2"/>
          <p:cNvSpPr>
            <a:spLocks noGrp="1"/>
          </p:cNvSpPr>
          <p:nvPr>
            <p:ph type="body" idx="1"/>
          </p:nvPr>
        </p:nvSpPr>
        <p:spPr>
          <a:xfrm>
            <a:off x="671513" y="1922993"/>
            <a:ext cx="5520374" cy="6644357"/>
          </a:xfrm>
        </p:spPr>
        <p:txBody>
          <a:bodyPr/>
          <a:lstStyle/>
          <a:p>
            <a:r>
              <a:rPr lang="en-US" b="1" dirty="0"/>
              <a:t>~ 5 minutes</a:t>
            </a:r>
          </a:p>
          <a:p>
            <a:endParaRPr lang="en-US" b="1" dirty="0"/>
          </a:p>
          <a:p>
            <a:r>
              <a:rPr lang="en-US" b="1" u="sng" dirty="0"/>
              <a:t>Guilt</a:t>
            </a:r>
          </a:p>
          <a:p>
            <a:r>
              <a:rPr lang="en-US" i="1" dirty="0"/>
              <a:t>Guilt is the feeling of having said or done something wrong.</a:t>
            </a:r>
            <a:endParaRPr lang="en-US" dirty="0"/>
          </a:p>
          <a:p>
            <a:pPr marL="177800" indent="-169863">
              <a:buFont typeface="Arial" panose="020B0604020202020204" pitchFamily="34" charset="0"/>
              <a:buChar char="•"/>
            </a:pPr>
            <a:r>
              <a:rPr lang="en-US" dirty="0"/>
              <a:t>Survivor guilt – feeling that it should have been us that died. You may ask, </a:t>
            </a:r>
            <a:r>
              <a:rPr lang="en-US" i="1" dirty="0"/>
              <a:t>Why them and not me? </a:t>
            </a:r>
          </a:p>
          <a:p>
            <a:pPr marL="177800" indent="-169863">
              <a:buFont typeface="Arial" panose="020B0604020202020204" pitchFamily="34" charset="0"/>
              <a:buChar char="•"/>
            </a:pPr>
            <a:r>
              <a:rPr lang="en-US" dirty="0"/>
              <a:t>Relief guilt – feeling relieved that our loved one died because of the pain and suffering they were experiencing yet sad that they are no longer here.</a:t>
            </a:r>
          </a:p>
          <a:p>
            <a:pPr marL="177800" indent="-169863">
              <a:buFont typeface="Arial" panose="020B0604020202020204" pitchFamily="34" charset="0"/>
              <a:buChar char="•"/>
            </a:pPr>
            <a:r>
              <a:rPr lang="en-US" dirty="0"/>
              <a:t>Joy guilt – feeling glad because they are now in a better place though we miss them terribly.</a:t>
            </a:r>
          </a:p>
          <a:p>
            <a:pPr marL="177800" indent="-169863">
              <a:buFont typeface="Arial" panose="020B0604020202020204" pitchFamily="34" charset="0"/>
              <a:buChar char="•"/>
            </a:pPr>
            <a:r>
              <a:rPr lang="en-US" dirty="0"/>
              <a:t>Imposed guilt – when someone else tells you that you are guilty—</a:t>
            </a:r>
            <a:r>
              <a:rPr lang="en-US" i="1" dirty="0"/>
              <a:t>If you had gotten here earlier, we could have saved your loved one, or your baby.</a:t>
            </a:r>
            <a:endParaRPr lang="en-US" dirty="0"/>
          </a:p>
          <a:p>
            <a:pPr marL="177800" indent="-169863">
              <a:buFont typeface="Arial" panose="020B0604020202020204" pitchFamily="34" charset="0"/>
              <a:buChar char="•"/>
            </a:pPr>
            <a:r>
              <a:rPr lang="en-US" dirty="0"/>
              <a:t>Ordinary guilt – over something we said/didn’t say, or something we did/didn’t do.</a:t>
            </a:r>
          </a:p>
          <a:p>
            <a:pPr marL="7937"/>
            <a:endParaRPr lang="en-US" dirty="0"/>
          </a:p>
          <a:p>
            <a:r>
              <a:rPr lang="en-US" i="1" dirty="0"/>
              <a:t>Ask participants if they have experienced feelings of guilt related to their loved one’s death—and if so, how they would describe it.</a:t>
            </a:r>
          </a:p>
          <a:p>
            <a:endParaRPr lang="en-US" i="1" dirty="0"/>
          </a:p>
          <a:p>
            <a:r>
              <a:rPr lang="en-US" b="1" u="sng" dirty="0"/>
              <a:t>How guilt affects us</a:t>
            </a:r>
          </a:p>
          <a:p>
            <a:pPr marL="173038" indent="-173038">
              <a:buFont typeface="Arial" panose="020B0604020202020204" pitchFamily="34" charset="0"/>
              <a:buChar char="•"/>
            </a:pPr>
            <a:r>
              <a:rPr lang="en-US" dirty="0"/>
              <a:t>Physically – It releases cortisol, the same stress hormone that increases blood pressure; it also can contribute to sickness/illness, lower our immune system and disrupt our sleep.</a:t>
            </a:r>
          </a:p>
          <a:p>
            <a:pPr marL="173038" indent="-173038">
              <a:buFont typeface="Arial" panose="020B0604020202020204" pitchFamily="34" charset="0"/>
              <a:buChar char="•"/>
            </a:pPr>
            <a:r>
              <a:rPr lang="en-US" dirty="0"/>
              <a:t>Emotionally – It causes depression and deprives us of joy.</a:t>
            </a:r>
          </a:p>
          <a:p>
            <a:pPr marL="173038" indent="-173038">
              <a:buFont typeface="Arial" panose="020B0604020202020204" pitchFamily="34" charset="0"/>
              <a:buChar char="•"/>
            </a:pPr>
            <a:r>
              <a:rPr lang="en-US" dirty="0"/>
              <a:t>Socially – It causes us to isolate, to withdraw from others and our usual activities.</a:t>
            </a:r>
          </a:p>
          <a:p>
            <a:pPr marL="173038" indent="-173038">
              <a:buFont typeface="Arial" panose="020B0604020202020204" pitchFamily="34" charset="0"/>
              <a:buChar char="•"/>
            </a:pPr>
            <a:r>
              <a:rPr lang="en-US" dirty="0"/>
              <a:t>Spiritually – It weighs us down, burdens us, prevents us from feeling God’s love/acceptance/forgiveness, and thwarts intimacy with God, causing us to stagnate in our spiritual journey.</a:t>
            </a:r>
          </a:p>
          <a:p>
            <a:endParaRPr lang="en-US" dirty="0"/>
          </a:p>
          <a:p>
            <a:r>
              <a:rPr lang="en-US" dirty="0"/>
              <a:t>Feelings of guilt and regret </a:t>
            </a:r>
            <a:r>
              <a:rPr lang="en-US" b="1" dirty="0"/>
              <a:t>are normal </a:t>
            </a:r>
            <a:r>
              <a:rPr lang="en-US" dirty="0"/>
              <a:t>and are indicators that we care about others and want to be a good person. </a:t>
            </a:r>
            <a:r>
              <a:rPr lang="en-US" b="1" dirty="0"/>
              <a:t>But</a:t>
            </a:r>
            <a:r>
              <a:rPr lang="en-US" dirty="0"/>
              <a:t> </a:t>
            </a:r>
            <a:r>
              <a:rPr lang="en-US" b="1" dirty="0"/>
              <a:t>these emotions are meant “to be worked through not lived in day after day, forever.”</a:t>
            </a:r>
            <a:r>
              <a:rPr lang="en-US" baseline="30000" dirty="0"/>
              <a:t>51</a:t>
            </a:r>
            <a:endParaRPr lang="en-US" dirty="0"/>
          </a:p>
          <a:p>
            <a:endParaRPr lang="en-US" dirty="0"/>
          </a:p>
          <a:p>
            <a:r>
              <a:rPr lang="en-US" i="1" dirty="0"/>
              <a:t>So, what do we do with feelings of guilt?</a:t>
            </a:r>
          </a:p>
          <a:p>
            <a:endParaRPr lang="en-US" b="1" dirty="0"/>
          </a:p>
          <a:p>
            <a:endParaRPr lang="en-US" b="1" dirty="0"/>
          </a:p>
          <a:p>
            <a:pPr indent="177800"/>
            <a:r>
              <a:rPr lang="en-US" sz="1100" baseline="30000" dirty="0"/>
              <a:t>51 </a:t>
            </a:r>
            <a:r>
              <a:rPr lang="en-US" sz="1100" dirty="0"/>
              <a:t>Alan Wolfelt, </a:t>
            </a:r>
            <a:r>
              <a:rPr lang="en-US" sz="1100" i="1" dirty="0"/>
              <a:t>The Guilt of Grief</a:t>
            </a:r>
            <a:r>
              <a:rPr lang="en-US" sz="1100" dirty="0"/>
              <a:t>. (Fort Collins: Companion Press, 2022), 2.</a:t>
            </a:r>
            <a:endParaRPr lang="en-US" sz="1100" i="1" dirty="0"/>
          </a:p>
          <a:p>
            <a:endParaRPr lang="en-US" sz="1100" dirty="0">
              <a:highlight>
                <a:srgbClr val="FFFF00"/>
              </a:highlight>
            </a:endParaRPr>
          </a:p>
          <a:p>
            <a:endParaRPr lang="en-US" dirty="0"/>
          </a:p>
        </p:txBody>
      </p:sp>
      <p:sp>
        <p:nvSpPr>
          <p:cNvPr id="5" name="Slide Number Placeholder 4">
            <a:extLst>
              <a:ext uri="{FF2B5EF4-FFF2-40B4-BE49-F238E27FC236}">
                <a16:creationId xmlns:a16="http://schemas.microsoft.com/office/drawing/2014/main" id="{4017C5D7-05EC-1B33-05A2-AA426BFACA60}"/>
              </a:ext>
            </a:extLst>
          </p:cNvPr>
          <p:cNvSpPr>
            <a:spLocks noGrp="1"/>
          </p:cNvSpPr>
          <p:nvPr>
            <p:ph type="sldNum" sz="quarter" idx="5"/>
          </p:nvPr>
        </p:nvSpPr>
        <p:spPr/>
        <p:txBody>
          <a:bodyPr/>
          <a:lstStyle/>
          <a:p>
            <a:fld id="{23CE5796-481D-8849-87DD-71CEF11B2785}" type="slidenum">
              <a:rPr lang="en-US" smtClean="0"/>
              <a:t>136</a:t>
            </a:fld>
            <a:endParaRPr lang="en-US"/>
          </a:p>
        </p:txBody>
      </p:sp>
    </p:spTree>
    <p:extLst>
      <p:ext uri="{BB962C8B-B14F-4D97-AF65-F5344CB8AC3E}">
        <p14:creationId xmlns:p14="http://schemas.microsoft.com/office/powerpoint/2010/main" val="63873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73075"/>
            <a:ext cx="2860675" cy="1609725"/>
          </a:xfrm>
        </p:spPr>
      </p:sp>
      <p:sp>
        <p:nvSpPr>
          <p:cNvPr id="3" name="Notes Placeholder 2"/>
          <p:cNvSpPr>
            <a:spLocks noGrp="1"/>
          </p:cNvSpPr>
          <p:nvPr>
            <p:ph type="body" idx="1"/>
          </p:nvPr>
        </p:nvSpPr>
        <p:spPr>
          <a:xfrm>
            <a:off x="679422" y="2079968"/>
            <a:ext cx="5502303" cy="6509139"/>
          </a:xfrm>
        </p:spPr>
        <p:txBody>
          <a:bodyPr/>
          <a:lstStyle/>
          <a:p>
            <a:r>
              <a:rPr lang="en-US" b="1" dirty="0"/>
              <a:t>~ 10 minutes</a:t>
            </a:r>
          </a:p>
          <a:p>
            <a:endParaRPr lang="en-US" b="1" u="sng" dirty="0"/>
          </a:p>
          <a:p>
            <a:r>
              <a:rPr lang="en-US" b="1" u="sng" dirty="0"/>
              <a:t>What helps</a:t>
            </a:r>
          </a:p>
          <a:p>
            <a:r>
              <a:rPr lang="en-US" dirty="0"/>
              <a:t>First, it is important to distinguish between false guilt and true guilt.</a:t>
            </a:r>
          </a:p>
          <a:p>
            <a:endParaRPr lang="en-US" dirty="0"/>
          </a:p>
          <a:p>
            <a:r>
              <a:rPr lang="en-US" i="1" dirty="0"/>
              <a:t>False guilt </a:t>
            </a:r>
            <a:r>
              <a:rPr lang="en-US" dirty="0"/>
              <a:t>is blaming ourselves for something over which we had no control, for which we </a:t>
            </a:r>
            <a:r>
              <a:rPr lang="en-US" u="sng" dirty="0"/>
              <a:t>are not</a:t>
            </a:r>
            <a:r>
              <a:rPr lang="en-US" dirty="0"/>
              <a:t> responsible. Examples: </a:t>
            </a:r>
            <a:r>
              <a:rPr lang="en-US" i="1" dirty="0"/>
              <a:t>I should have hugged or talked a little longer so that they would not have been at the intersection when the drunk driver ran the red light. If I’d gotten them to the doctor sooner, they wouldn’t have died.</a:t>
            </a:r>
            <a:endParaRPr lang="en-US" dirty="0"/>
          </a:p>
          <a:p>
            <a:endParaRPr lang="en-US" dirty="0"/>
          </a:p>
          <a:p>
            <a:r>
              <a:rPr lang="en-US" i="1" dirty="0"/>
              <a:t>True guilt </a:t>
            </a:r>
            <a:r>
              <a:rPr lang="en-US" dirty="0"/>
              <a:t>is another matter. True guilt results from an action for which we </a:t>
            </a:r>
            <a:r>
              <a:rPr lang="en-US" u="sng" dirty="0"/>
              <a:t>are</a:t>
            </a:r>
            <a:r>
              <a:rPr lang="en-US" i="1" dirty="0"/>
              <a:t> </a:t>
            </a:r>
            <a:r>
              <a:rPr lang="en-US" dirty="0"/>
              <a:t>responsible. A drunk driver is truly guilty when they cause a vehicular accident or death.</a:t>
            </a:r>
          </a:p>
          <a:p>
            <a:endParaRPr lang="en-US" dirty="0"/>
          </a:p>
          <a:p>
            <a:r>
              <a:rPr lang="en-US" i="1" dirty="0"/>
              <a:t>Are you experiencing guilt over the death of your loved one? If so, is your guilt a false guilt (blaming yourself for something you had no control over, for which you are not responsible), or is it true guilt (you were responsible for your loved one’s death)? Allow participants to consider and respond to these questions.</a:t>
            </a:r>
          </a:p>
          <a:p>
            <a:endParaRPr lang="en-US" b="1" dirty="0">
              <a:highlight>
                <a:srgbClr val="FFFF00"/>
              </a:highlight>
            </a:endParaRPr>
          </a:p>
          <a:p>
            <a:r>
              <a:rPr lang="en-US" i="1" dirty="0"/>
              <a:t>What helps with false guilt</a:t>
            </a:r>
          </a:p>
          <a:p>
            <a:pPr marL="173038" indent="-173038">
              <a:buFont typeface="Arial" panose="020B0604020202020204" pitchFamily="34" charset="0"/>
              <a:buChar char="•"/>
            </a:pPr>
            <a:r>
              <a:rPr lang="en-US" dirty="0"/>
              <a:t>You cannot live in the “what if” world; you must live in the “what is world” and deal with the reality of what now is.</a:t>
            </a:r>
          </a:p>
          <a:p>
            <a:pPr marL="173038" indent="-173038">
              <a:buFont typeface="Arial" panose="020B0604020202020204" pitchFamily="34" charset="0"/>
              <a:buChar char="•"/>
            </a:pPr>
            <a:r>
              <a:rPr lang="en-US" dirty="0"/>
              <a:t>You need to realize that hindsight is 20-20 and accept that in the moment you did the best you could under the circumstances. You were not acting out a script; you were living real life.</a:t>
            </a:r>
          </a:p>
          <a:p>
            <a:pPr marL="173038" indent="-173038">
              <a:buFont typeface="Arial" panose="020B0604020202020204" pitchFamily="34" charset="0"/>
              <a:buChar char="•"/>
            </a:pPr>
            <a:r>
              <a:rPr lang="en-US" dirty="0"/>
              <a:t>Accept that you are human, and humans fail—that is the nature of being human.</a:t>
            </a:r>
          </a:p>
          <a:p>
            <a:pPr marL="173038" indent="-173038">
              <a:buFont typeface="Arial" panose="020B0604020202020204" pitchFamily="34" charset="0"/>
              <a:buChar char="•"/>
            </a:pPr>
            <a:r>
              <a:rPr lang="en-US" dirty="0"/>
              <a:t>Perhaps someone else is directly responsible for your loved one’s death. You cannot blame yourself for medical malpractice or a drunk driver.</a:t>
            </a:r>
            <a:endParaRPr lang="en-US" i="1" dirty="0"/>
          </a:p>
          <a:p>
            <a:pPr marL="173038" indent="-173038">
              <a:buFont typeface="Arial" panose="020B0604020202020204" pitchFamily="34" charset="0"/>
              <a:buChar char="•"/>
            </a:pPr>
            <a:r>
              <a:rPr lang="en-US" dirty="0"/>
              <a:t>Confront false guilt with truth, not feelings.</a:t>
            </a:r>
          </a:p>
          <a:p>
            <a:endParaRPr lang="en-US" dirty="0"/>
          </a:p>
          <a:p>
            <a:r>
              <a:rPr lang="en-US" i="1" dirty="0"/>
              <a:t>What helps with true guilt</a:t>
            </a:r>
          </a:p>
          <a:p>
            <a:pPr marL="173038" indent="-173038">
              <a:buFont typeface="Arial" panose="020B0604020202020204" pitchFamily="34" charset="0"/>
              <a:buChar char="•"/>
            </a:pPr>
            <a:r>
              <a:rPr lang="en-US" dirty="0"/>
              <a:t>If your guilt is real, then you need to take steps toward forgiveness so that you can move forward in your grief journey. We will circle back to this shortly.</a:t>
            </a:r>
          </a:p>
          <a:p>
            <a:pPr marL="173038" indent="-173038">
              <a:buFont typeface="Arial" panose="020B0604020202020204" pitchFamily="34" charset="0"/>
              <a:buChar char="•"/>
            </a:pPr>
            <a:r>
              <a:rPr lang="en-US" dirty="0"/>
              <a:t>If you continue to struggle with guilt, whether true or false guilt, it is wise to seek professional help—perhaps a minister or counsellor.</a:t>
            </a:r>
          </a:p>
        </p:txBody>
      </p:sp>
      <p:sp>
        <p:nvSpPr>
          <p:cNvPr id="5" name="Slide Number Placeholder 4">
            <a:extLst>
              <a:ext uri="{FF2B5EF4-FFF2-40B4-BE49-F238E27FC236}">
                <a16:creationId xmlns:a16="http://schemas.microsoft.com/office/drawing/2014/main" id="{C61C5152-0554-3565-2182-E69030F034CE}"/>
              </a:ext>
            </a:extLst>
          </p:cNvPr>
          <p:cNvSpPr>
            <a:spLocks noGrp="1"/>
          </p:cNvSpPr>
          <p:nvPr>
            <p:ph type="sldNum" sz="quarter" idx="5"/>
          </p:nvPr>
        </p:nvSpPr>
        <p:spPr/>
        <p:txBody>
          <a:bodyPr/>
          <a:lstStyle/>
          <a:p>
            <a:fld id="{23CE5796-481D-8849-87DD-71CEF11B2785}" type="slidenum">
              <a:rPr lang="en-US" smtClean="0"/>
              <a:t>137</a:t>
            </a:fld>
            <a:endParaRPr lang="en-US"/>
          </a:p>
        </p:txBody>
      </p:sp>
    </p:spTree>
    <p:extLst>
      <p:ext uri="{BB962C8B-B14F-4D97-AF65-F5344CB8AC3E}">
        <p14:creationId xmlns:p14="http://schemas.microsoft.com/office/powerpoint/2010/main" val="64227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9425"/>
            <a:ext cx="2860675" cy="1609725"/>
          </a:xfrm>
        </p:spPr>
      </p:sp>
      <p:sp>
        <p:nvSpPr>
          <p:cNvPr id="3" name="Notes Placeholder 2"/>
          <p:cNvSpPr>
            <a:spLocks noGrp="1"/>
          </p:cNvSpPr>
          <p:nvPr>
            <p:ph type="body" idx="1"/>
          </p:nvPr>
        </p:nvSpPr>
        <p:spPr>
          <a:xfrm>
            <a:off x="679450" y="2097696"/>
            <a:ext cx="5507705" cy="5766167"/>
          </a:xfrm>
        </p:spPr>
        <p:txBody>
          <a:bodyPr/>
          <a:lstStyle/>
          <a:p>
            <a:r>
              <a:rPr lang="en-US" b="1" dirty="0"/>
              <a:t>~ 4 minutes</a:t>
            </a:r>
          </a:p>
          <a:p>
            <a:endParaRPr lang="en-US" dirty="0"/>
          </a:p>
          <a:p>
            <a:r>
              <a:rPr lang="en-US" dirty="0"/>
              <a:t>You may have felt hurt or anger over your loved one’s death.</a:t>
            </a:r>
          </a:p>
          <a:p>
            <a:endParaRPr lang="en-US" dirty="0"/>
          </a:p>
          <a:p>
            <a:r>
              <a:rPr lang="en-US" dirty="0"/>
              <a:t>Perhaps you are disappointed with them or others – </a:t>
            </a:r>
          </a:p>
          <a:p>
            <a:pPr indent="-171450">
              <a:buFont typeface="Arial" panose="020B0604020202020204" pitchFamily="34" charset="0"/>
              <a:buChar char="•"/>
            </a:pPr>
            <a:r>
              <a:rPr lang="en-US" dirty="0"/>
              <a:t>over things said or done,</a:t>
            </a:r>
          </a:p>
          <a:p>
            <a:pPr indent="-171450">
              <a:buFont typeface="Arial" panose="020B0604020202020204" pitchFamily="34" charset="0"/>
              <a:buChar char="•"/>
            </a:pPr>
            <a:r>
              <a:rPr lang="en-US" dirty="0"/>
              <a:t>over things not said or not done.</a:t>
            </a:r>
          </a:p>
          <a:p>
            <a:pPr indent="-171450">
              <a:buFont typeface="Arial" panose="020B0604020202020204" pitchFamily="34" charset="0"/>
              <a:buChar char="•"/>
            </a:pPr>
            <a:endParaRPr lang="en-US" dirty="0"/>
          </a:p>
          <a:p>
            <a:r>
              <a:rPr lang="en-CA" i="1" strike="noStrike" dirty="0">
                <a:effectLst/>
              </a:rPr>
              <a:t>Regret </a:t>
            </a:r>
            <a:r>
              <a:rPr lang="en-CA" strike="noStrike" dirty="0">
                <a:effectLst/>
              </a:rPr>
              <a:t>is a feeling of unhappiness or sadness caused by our own words or actions.</a:t>
            </a:r>
          </a:p>
          <a:p>
            <a:endParaRPr lang="en-CA" i="1" strike="noStrike" dirty="0">
              <a:effectLst/>
            </a:endParaRPr>
          </a:p>
          <a:p>
            <a:r>
              <a:rPr lang="en-CA" i="1" strike="noStrike" dirty="0">
                <a:effectLst/>
              </a:rPr>
              <a:t>Hurt</a:t>
            </a:r>
            <a:r>
              <a:rPr lang="en-CA" i="0" strike="noStrike" dirty="0">
                <a:effectLst/>
              </a:rPr>
              <a:t> is </a:t>
            </a:r>
            <a:r>
              <a:rPr lang="en-CA" dirty="0"/>
              <a:t>a feeling of </a:t>
            </a:r>
            <a:r>
              <a:rPr lang="en-CA" i="0" strike="noStrike" dirty="0">
                <a:effectLst/>
              </a:rPr>
              <a:t>unhappiness or sadness caused by someone else’s words or actions.</a:t>
            </a:r>
          </a:p>
          <a:p>
            <a:endParaRPr lang="en-CA" i="1" u="none" strike="noStrike" dirty="0">
              <a:effectLst/>
            </a:endParaRPr>
          </a:p>
          <a:p>
            <a:r>
              <a:rPr lang="en-CA" i="1" strike="noStrike" dirty="0">
                <a:effectLst/>
              </a:rPr>
              <a:t>Anger</a:t>
            </a:r>
            <a:r>
              <a:rPr lang="en-CA" i="0" strike="noStrike" dirty="0">
                <a:effectLst/>
              </a:rPr>
              <a:t> is an explosive emotion that we express toward someone </a:t>
            </a:r>
            <a:r>
              <a:rPr lang="en-CA" b="1" i="0" strike="noStrike" dirty="0">
                <a:effectLst/>
              </a:rPr>
              <a:t>we</a:t>
            </a:r>
            <a:r>
              <a:rPr lang="en-CA" i="0" strike="noStrike" dirty="0">
                <a:effectLst/>
              </a:rPr>
              <a:t> feel has done us wrong.</a:t>
            </a:r>
          </a:p>
          <a:p>
            <a:endParaRPr lang="en-CA" dirty="0"/>
          </a:p>
          <a:p>
            <a:r>
              <a:rPr lang="en-US" dirty="0"/>
              <a:t>Remember, these are normal emotions, but they can get out of control or be harmful––to ourselves or others. Also, sustained or volatile anger stresses the body, can cause illness, hurts relationships, hurts ourselves and others physically and emotionally, and may have serious consequences.</a:t>
            </a:r>
          </a:p>
          <a:p>
            <a:endParaRPr lang="en-US" dirty="0"/>
          </a:p>
          <a:p>
            <a:r>
              <a:rPr lang="en-US" dirty="0"/>
              <a:t>To move forward, to find healing, we need to find a way to let go of hurt and anger.</a:t>
            </a:r>
          </a:p>
          <a:p>
            <a:endParaRPr lang="en-US" b="1" i="1" dirty="0"/>
          </a:p>
          <a:p>
            <a:endParaRPr lang="en-US" b="1" i="1" dirty="0"/>
          </a:p>
          <a:p>
            <a:endParaRPr lang="en-US" dirty="0"/>
          </a:p>
          <a:p>
            <a:endParaRPr lang="en-US" dirty="0"/>
          </a:p>
        </p:txBody>
      </p:sp>
      <p:sp>
        <p:nvSpPr>
          <p:cNvPr id="5" name="Slide Number Placeholder 4">
            <a:extLst>
              <a:ext uri="{FF2B5EF4-FFF2-40B4-BE49-F238E27FC236}">
                <a16:creationId xmlns:a16="http://schemas.microsoft.com/office/drawing/2014/main" id="{7D96CC2B-6C13-64DE-49F5-FE1AEF7771F8}"/>
              </a:ext>
            </a:extLst>
          </p:cNvPr>
          <p:cNvSpPr>
            <a:spLocks noGrp="1"/>
          </p:cNvSpPr>
          <p:nvPr>
            <p:ph type="sldNum" sz="quarter" idx="5"/>
          </p:nvPr>
        </p:nvSpPr>
        <p:spPr/>
        <p:txBody>
          <a:bodyPr/>
          <a:lstStyle/>
          <a:p>
            <a:fld id="{23CE5796-481D-8849-87DD-71CEF11B2785}" type="slidenum">
              <a:rPr lang="en-US" smtClean="0"/>
              <a:t>138</a:t>
            </a:fld>
            <a:endParaRPr lang="en-US"/>
          </a:p>
        </p:txBody>
      </p:sp>
    </p:spTree>
    <p:extLst>
      <p:ext uri="{BB962C8B-B14F-4D97-AF65-F5344CB8AC3E}">
        <p14:creationId xmlns:p14="http://schemas.microsoft.com/office/powerpoint/2010/main" val="266299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9425"/>
            <a:ext cx="2860675" cy="1609725"/>
          </a:xfrm>
        </p:spPr>
      </p:sp>
      <p:sp>
        <p:nvSpPr>
          <p:cNvPr id="3" name="Notes Placeholder 2"/>
          <p:cNvSpPr>
            <a:spLocks noGrp="1"/>
          </p:cNvSpPr>
          <p:nvPr>
            <p:ph type="body" idx="1"/>
          </p:nvPr>
        </p:nvSpPr>
        <p:spPr>
          <a:xfrm>
            <a:off x="679450" y="2097696"/>
            <a:ext cx="5507705" cy="5766167"/>
          </a:xfrm>
        </p:spPr>
        <p:txBody>
          <a:bodyPr/>
          <a:lstStyle/>
          <a:p>
            <a:endParaRPr lang="en-US" dirty="0"/>
          </a:p>
          <a:p>
            <a:endParaRPr lang="en-US" b="1" i="1" dirty="0"/>
          </a:p>
          <a:p>
            <a:endParaRPr lang="en-US" dirty="0"/>
          </a:p>
          <a:p>
            <a:endParaRPr lang="en-US" dirty="0"/>
          </a:p>
        </p:txBody>
      </p:sp>
      <p:sp>
        <p:nvSpPr>
          <p:cNvPr id="6" name="TextBox 5">
            <a:extLst>
              <a:ext uri="{FF2B5EF4-FFF2-40B4-BE49-F238E27FC236}">
                <a16:creationId xmlns:a16="http://schemas.microsoft.com/office/drawing/2014/main" id="{D95E7052-3C6B-E4B7-1A2E-913F6615A313}"/>
              </a:ext>
            </a:extLst>
          </p:cNvPr>
          <p:cNvSpPr txBox="1"/>
          <p:nvPr/>
        </p:nvSpPr>
        <p:spPr>
          <a:xfrm>
            <a:off x="670845" y="2107624"/>
            <a:ext cx="5516310" cy="5816977"/>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u="sng"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What helps</a:t>
            </a:r>
          </a:p>
          <a:p>
            <a:r>
              <a:rPr lang="en-US" sz="1200" i="1" dirty="0">
                <a:latin typeface="Times New Roman" panose="02020603050405020304" pitchFamily="18" charset="0"/>
                <a:cs typeface="Times New Roman" panose="02020603050405020304" pitchFamily="18" charset="0"/>
              </a:rPr>
              <a:t>Take the high road</a:t>
            </a:r>
          </a:p>
          <a:p>
            <a:pPr marL="17145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Most people just can’t understand or won’t ever understand what you are experiencing and feeling so they speak or act out of ignorance.</a:t>
            </a:r>
          </a:p>
          <a:p>
            <a:pPr marL="17145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They may say and do insensitive things because they are uncomfortable with silence, and they desperately want to fix your pain and make it go away.</a:t>
            </a:r>
          </a:p>
          <a:p>
            <a:pPr marL="17145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They may not think before they act or speak. Let’s face it, we don’t always know what to say or do either.</a:t>
            </a:r>
          </a:p>
          <a:p>
            <a:pPr marL="17145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Some people who say </a:t>
            </a:r>
            <a:r>
              <a:rPr lang="en-US" sz="1200"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you should be over it by now</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feel bad that you are so sad and want you to feel better––and soon––for your sake but also because they miss the old you.</a:t>
            </a:r>
          </a:p>
          <a:p>
            <a:pPr marL="17145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More often than not, these people mean well and have no intention to hurt; they may be totally unaware that they have said or done something hurtful.</a:t>
            </a:r>
            <a:r>
              <a:rPr lang="en-CA"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By looking at these situations from the other person’s perspective, we lessen the intensity of our hurt and anger. This is easier when we recall something we said or did to someone else that now seems stupid or hurtful.</a:t>
            </a:r>
          </a:p>
          <a:p>
            <a:pPr marL="177800" indent="-177800"/>
            <a:endParaRPr lang="en-US" sz="1200"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When you have truly been wronged or genuinely hurt</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Y</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ou may need to confront the other person.</a:t>
            </a: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If so, do it when you are calm and have processed your feelings.</a:t>
            </a:r>
          </a:p>
          <a:p>
            <a:pPr marL="171450" marR="0" indent="-171450">
              <a:buFont typeface="Arial" panose="020B0604020202020204" pitchFamily="34" charset="0"/>
              <a:buChar char="•"/>
            </a:pPr>
            <a:r>
              <a:rPr lang="en-US" sz="12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W</a:t>
            </a: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riting a letter to the person may help you sort out your thoughts and stay focused in the moment when confronting them.</a:t>
            </a: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It may be wise to have someone else with you.</a:t>
            </a: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Consider what is the right way, when, where, and how to broach the subject.</a:t>
            </a:r>
          </a:p>
          <a:p>
            <a:pPr marL="171450" marR="0" indent="-171450">
              <a:buFont typeface="Arial" panose="020B0604020202020204" pitchFamily="34" charset="0"/>
              <a:buChar char="•"/>
            </a:pPr>
            <a:r>
              <a:rPr lang="en-US" sz="12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Always seek advice from someone else—a trusted friend, family member, or counsellor, minister or other spiritual advisor.</a:t>
            </a:r>
          </a:p>
          <a:p>
            <a:pPr marL="177800" lvl="1" indent="-177800"/>
            <a:endParaRPr lang="en-US" sz="1200" dirty="0">
              <a:latin typeface="Times New Roman" panose="02020603050405020304" pitchFamily="18" charset="0"/>
              <a:cs typeface="Times New Roman" panose="02020603050405020304" pitchFamily="18" charset="0"/>
            </a:endParaRPr>
          </a:p>
          <a:p>
            <a:pPr marL="0" lvl="1"/>
            <a:r>
              <a:rPr lang="en-US" sz="1200" dirty="0">
                <a:latin typeface="Times New Roman" panose="02020603050405020304" pitchFamily="18" charset="0"/>
                <a:cs typeface="Times New Roman" panose="02020603050405020304" pitchFamily="18" charset="0"/>
              </a:rPr>
              <a:t>Holding on to anger/hurt prevent us from moving </a:t>
            </a:r>
            <a:r>
              <a:rPr lang="en-US" sz="1200" u="sng" dirty="0">
                <a:latin typeface="Times New Roman" panose="02020603050405020304" pitchFamily="18" charset="0"/>
                <a:cs typeface="Times New Roman" panose="02020603050405020304" pitchFamily="18" charset="0"/>
              </a:rPr>
              <a:t>through</a:t>
            </a:r>
            <a:r>
              <a:rPr lang="en-US" sz="1200" dirty="0">
                <a:latin typeface="Times New Roman" panose="02020603050405020304" pitchFamily="18" charset="0"/>
                <a:cs typeface="Times New Roman" panose="02020603050405020304" pitchFamily="18" charset="0"/>
              </a:rPr>
              <a:t> our grief valley, causing us to get stuck.</a:t>
            </a:r>
          </a:p>
        </p:txBody>
      </p:sp>
      <p:sp>
        <p:nvSpPr>
          <p:cNvPr id="5" name="Slide Number Placeholder 4">
            <a:extLst>
              <a:ext uri="{FF2B5EF4-FFF2-40B4-BE49-F238E27FC236}">
                <a16:creationId xmlns:a16="http://schemas.microsoft.com/office/drawing/2014/main" id="{F5D7E750-9606-23BE-6DB1-AD0105ABF3FF}"/>
              </a:ext>
            </a:extLst>
          </p:cNvPr>
          <p:cNvSpPr>
            <a:spLocks noGrp="1"/>
          </p:cNvSpPr>
          <p:nvPr>
            <p:ph type="sldNum" sz="quarter" idx="5"/>
          </p:nvPr>
        </p:nvSpPr>
        <p:spPr/>
        <p:txBody>
          <a:bodyPr/>
          <a:lstStyle/>
          <a:p>
            <a:fld id="{23CE5796-481D-8849-87DD-71CEF11B2785}" type="slidenum">
              <a:rPr lang="en-US" smtClean="0"/>
              <a:t>139</a:t>
            </a:fld>
            <a:endParaRPr lang="en-US"/>
          </a:p>
        </p:txBody>
      </p:sp>
    </p:spTree>
    <p:extLst>
      <p:ext uri="{BB962C8B-B14F-4D97-AF65-F5344CB8AC3E}">
        <p14:creationId xmlns:p14="http://schemas.microsoft.com/office/powerpoint/2010/main" val="1879001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56D3-CB7D-8D5A-CB41-A535D51C8C55}"/>
              </a:ext>
            </a:extLst>
          </p:cNvPr>
          <p:cNvSpPr>
            <a:spLocks noGrp="1"/>
          </p:cNvSpPr>
          <p:nvPr>
            <p:ph type="ctrTitle"/>
          </p:nvPr>
        </p:nvSpPr>
        <p:spPr>
          <a:xfrm>
            <a:off x="1524000" y="1122363"/>
            <a:ext cx="9144000" cy="2387600"/>
          </a:xfrm>
        </p:spPr>
        <p:txBody>
          <a:bodyPr anchor="b"/>
          <a:lstStyle>
            <a:lvl1pPr algn="ctr">
              <a:defRPr sz="6000">
                <a:latin typeface="Comic Sans MS" panose="030F0902030302020204" pitchFamily="66" charset="0"/>
              </a:defRPr>
            </a:lvl1pPr>
          </a:lstStyle>
          <a:p>
            <a:r>
              <a:rPr lang="en-US" dirty="0"/>
              <a:t>Click to edit Master title style</a:t>
            </a:r>
          </a:p>
        </p:txBody>
      </p:sp>
      <p:sp>
        <p:nvSpPr>
          <p:cNvPr id="3" name="Subtitle 2">
            <a:extLst>
              <a:ext uri="{FF2B5EF4-FFF2-40B4-BE49-F238E27FC236}">
                <a16:creationId xmlns:a16="http://schemas.microsoft.com/office/drawing/2014/main" id="{1283CD09-3D75-D8C0-F486-28E40953EB52}"/>
              </a:ext>
            </a:extLst>
          </p:cNvPr>
          <p:cNvSpPr>
            <a:spLocks noGrp="1"/>
          </p:cNvSpPr>
          <p:nvPr>
            <p:ph type="subTitle" idx="1"/>
          </p:nvPr>
        </p:nvSpPr>
        <p:spPr>
          <a:xfrm>
            <a:off x="1524000" y="3602038"/>
            <a:ext cx="9144000" cy="1655762"/>
          </a:xfrm>
        </p:spPr>
        <p:txBody>
          <a:bodyPr/>
          <a:lstStyle>
            <a:lvl1pPr marL="0" indent="0" algn="ctr">
              <a:buNone/>
              <a:defRPr sz="2400">
                <a:latin typeface="Comic Sans MS" panose="030F0902030302020204" pitchFamily="66"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2D3A4A1-54ED-56BC-106B-F5EB08D022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95AE397-E9C0-F062-6E86-AC2855457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65659-6BA0-20B1-0232-1537BAC0BD7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80224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81F43-E400-47AD-EA20-09A244453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5B9078-39CD-01FB-3EB1-ED56B22F9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13268-2599-A298-A2E4-B8697D6AE5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F5C254-5BD0-4301-8DBD-760CBAF88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96B19-287B-E99F-C0A4-5155A9F8870F}"/>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271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C8635-398B-3B28-1F84-E071E6A1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878CAA-E305-DC50-45E4-780BA967B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2D898-9125-D829-B6E7-5B78909CFF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2EB2DD-FE1B-1F76-8113-8B6EEC6D5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C89C3-9B8E-6231-CF2A-13564D84E42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23716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6110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050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8909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9923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F0E-A6E6-50BE-3514-8C312DE69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B8E95-EDF4-AA61-F667-4E4E74CC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2EE53-98BE-3259-ACBA-ACD766BBB20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87866B-70AA-B96A-6DB4-A3D9854E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0DA4E-AD8A-7896-C722-7354E979C38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4862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A09D-2F29-A4D7-7082-283D0A968A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82A7CF-17D0-BD82-20C6-ECE36CF93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5B1B4-8481-2C88-7F05-4462823245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C11C14-C2E1-DEE7-1954-351460B51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855D9-82D2-4CD4-B769-7EA5D55D4CB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4265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2B7A-185F-612C-A161-6F6B8022D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46DED-6E4D-3CD4-9952-2C44456492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7D302-B319-0F2E-3D73-839AC7621B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EFD63-4688-3999-46CC-09A32D88FF0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A2C66E-853C-7C53-C3B2-F970A7A71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2D26A-4A71-BC1E-5527-567D2097B2D4}"/>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50582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D3E0-AC17-098E-0FCE-C457743B01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8868BB-0ED7-66FC-22A6-611DED4BBC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837A06-4459-E905-E52A-51C3CFF37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BE277B-EC40-E176-9C81-D15A08B746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C86761-7DEB-7B4E-6394-D118384C6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955D1-9447-3E9C-CDD6-CE4C53B82B1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FBA1893-59D8-A46F-1394-B922792EE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F9EC57-AEFF-7C35-1992-1285EC6B1DE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07082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996B-8946-3826-BB22-2776478B2B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66DA5-9758-5F19-7952-053B5CD4926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7E074F4-E501-5A1B-67FD-F49C12C33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3A5E0F-7166-C5B7-D732-64DAD8E1EEB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3756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D7E2F-A743-990A-A169-20B2DFE47EC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E6EC6B-29CF-21EC-F5C4-DA4149DA6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66AD4F-8E71-6823-B652-4A6409389E0F}"/>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6641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C95B-1DD4-AB0B-643B-87F4B3C07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BC03E6-9CD7-59BD-225A-53F6B8A48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B24EE-EFAD-FE57-15CB-DD526A52F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863C5-0716-03EF-1144-0DDE2376083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960AEED-1A12-7F11-5502-6F5190DCB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EA00C-91FB-7E95-678C-CA8AE726943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3052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26F9-987D-851B-6994-936260AB5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20348-8187-984C-E091-6F167D0CC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BEB743-08E7-AC62-54B2-EB9018F5C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1372A-1C0B-E79A-1B38-0831B5747E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AA5E6F-DFE8-BA4D-2D5B-9DA515A50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A265F-293F-DC30-04DC-1B39BA48F0D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9034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A307F-3029-8207-3C94-1D8951E34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305DB2-6855-9BF2-84F6-8A9534B55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E74571-3E98-7637-04D7-BC7E07713B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9F402B2-522D-3F0E-9B80-45B4F410F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9F3650-174D-9DA6-9941-27D2BEDED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6329047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7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Comic Sans MS" panose="030F09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9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9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9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9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9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creducation.net/resources/anger_management/module_objective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creducation.net/resources/anger_management/module_objectives.html"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hdcTmpvDO0I?feature=oembed"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starcitizen.tools/Comm-Link:A_Word_From_Our_Sponso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schonesprucheuberdasleben.blogspot.com/2016/01/zitate-nelson-mandela.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alvaryga.com/forgive-and-forge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pixabay.com/en/decision-choice-path-road-169753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publicdomainpictures.net/view-image.php?image=22950&amp;picture=thinking-m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freestock.com/free-photos/student-thinking-speech-bubble-concept-1388892380"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h1Lu5udXEZI?feature=oembed" TargetMode="Externa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8.png"/><Relationship Id="rId4" Type="http://schemas.openxmlformats.org/officeDocument/2006/relationships/hyperlink" Target="https://freepngimg.com/png/85354-text-question-blog-questions-logo-an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www.flickr.com/photos/nunonunes/317688223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https://www.flickr.com/photos/nunonunes/3176882234/"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pixabay.com/en/navigation-system-gps-direction-1479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pexels.com/photo/beverage-black-coffee-break-time-coffee-6062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hoosehelp.co.uk/topics/recovery/how-forgive-yourself-let-go-guilt-sha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hoosehelp.co.uk/topics/recovery/how-forgive-yourself-let-go-guilt-sha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my-english-blackboard.blogspot.com/2016/09/introductions-true-or-fals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creducation.net/resources/anger_management/module_objectiv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creducation.net/resources/anger_management/module_objectiv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7128782" y="1160927"/>
            <a:ext cx="4410074" cy="2387600"/>
          </a:xfrm>
          <a:prstGeom prst="rect">
            <a:avLst/>
          </a:prstGeom>
        </p:spPr>
        <p:txBody>
          <a:bodyPr spcFirstLastPara="1" vert="horz" wrap="square" lIns="121900" tIns="121900" rIns="121900" bIns="121900" rtlCol="0" anchor="ctr" anchorCtr="0">
            <a:normAutofit/>
          </a:bodyPr>
          <a:lstStyle/>
          <a:p>
            <a:pPr>
              <a:spcBef>
                <a:spcPts val="0"/>
              </a:spcBef>
            </a:pPr>
            <a:r>
              <a:rPr lang="en-GB" sz="4000" b="1" dirty="0"/>
              <a:t>Welcome to Grief Care</a:t>
            </a:r>
            <a:br>
              <a:rPr lang="en-GB" sz="8000" b="1" dirty="0"/>
            </a:br>
            <a:endParaRPr sz="2200" b="1" dirty="0"/>
          </a:p>
        </p:txBody>
      </p:sp>
      <p:sp>
        <p:nvSpPr>
          <p:cNvPr id="2" name="TextBox 1">
            <a:extLst>
              <a:ext uri="{FF2B5EF4-FFF2-40B4-BE49-F238E27FC236}">
                <a16:creationId xmlns:a16="http://schemas.microsoft.com/office/drawing/2014/main" id="{94D792E3-388D-2BFA-337E-1FBCE295F553}"/>
              </a:ext>
            </a:extLst>
          </p:cNvPr>
          <p:cNvSpPr txBox="1"/>
          <p:nvPr/>
        </p:nvSpPr>
        <p:spPr>
          <a:xfrm>
            <a:off x="6457951" y="3931320"/>
            <a:ext cx="5629274" cy="1354217"/>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#6</a:t>
            </a:r>
          </a:p>
          <a:p>
            <a:pPr algn="ctr">
              <a:spcAft>
                <a:spcPts val="600"/>
              </a:spcAft>
            </a:pPr>
            <a:r>
              <a:rPr lang="en-US" sz="2400" dirty="0">
                <a:latin typeface="Comic Sans MS" panose="030F0902030302020204" pitchFamily="66" charset="0"/>
              </a:rPr>
              <a:t>What are the challenges of grief?</a:t>
            </a:r>
          </a:p>
          <a:p>
            <a:pPr algn="ctr">
              <a:spcAft>
                <a:spcPts val="600"/>
              </a:spcAft>
            </a:pPr>
            <a:r>
              <a:rPr lang="en-US" sz="2400" dirty="0">
                <a:latin typeface="Comic Sans MS" panose="030F0902030302020204" pitchFamily="66" charset="0"/>
              </a:rPr>
              <a:t>Regret, guilt, hurt, anger</a:t>
            </a:r>
          </a:p>
        </p:txBody>
      </p:sp>
      <p:pic>
        <p:nvPicPr>
          <p:cNvPr id="3" name="Picture 2" descr="A bridge over a dirt path in a forest&#10;&#10;AI-generated content may be incorrect.">
            <a:extLst>
              <a:ext uri="{FF2B5EF4-FFF2-40B4-BE49-F238E27FC236}">
                <a16:creationId xmlns:a16="http://schemas.microsoft.com/office/drawing/2014/main" id="{E09B695F-7669-2E02-205B-F4049D364511}"/>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
        <p:nvSpPr>
          <p:cNvPr id="4" name="Slide Number Placeholder 3">
            <a:extLst>
              <a:ext uri="{FF2B5EF4-FFF2-40B4-BE49-F238E27FC236}">
                <a16:creationId xmlns:a16="http://schemas.microsoft.com/office/drawing/2014/main" id="{DF289F07-BB24-34CC-D0D2-C253F3BE22D4}"/>
              </a:ext>
            </a:extLst>
          </p:cNvPr>
          <p:cNvSpPr>
            <a:spLocks noGrp="1"/>
          </p:cNvSpPr>
          <p:nvPr>
            <p:ph type="sldNum" sz="quarter" idx="12"/>
          </p:nvPr>
        </p:nvSpPr>
        <p:spPr>
          <a:xfrm>
            <a:off x="9272588" y="6492875"/>
            <a:ext cx="2743200" cy="365125"/>
          </a:xfrm>
        </p:spPr>
        <p:txBody>
          <a:bodyPr/>
          <a:lstStyle/>
          <a:p>
            <a:fld id="{6D22F896-40B5-4ADD-8801-0D06FADFA095}" type="slidenum">
              <a:rPr lang="en-US" smtClean="0"/>
              <a:t>131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470461" y="801868"/>
            <a:ext cx="1324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Hurt</a:t>
            </a:r>
          </a:p>
        </p:txBody>
      </p:sp>
      <p:pic>
        <p:nvPicPr>
          <p:cNvPr id="4" name="Picture 3">
            <a:extLst>
              <a:ext uri="{FF2B5EF4-FFF2-40B4-BE49-F238E27FC236}">
                <a16:creationId xmlns:a16="http://schemas.microsoft.com/office/drawing/2014/main" id="{298527F9-4543-7097-E343-6958FBFE0C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0025" y="1168400"/>
            <a:ext cx="5207000" cy="4521200"/>
          </a:xfrm>
          <a:prstGeom prst="rect">
            <a:avLst/>
          </a:prstGeom>
        </p:spPr>
      </p:pic>
      <p:sp>
        <p:nvSpPr>
          <p:cNvPr id="6" name="Slide Number Placeholder 5">
            <a:extLst>
              <a:ext uri="{FF2B5EF4-FFF2-40B4-BE49-F238E27FC236}">
                <a16:creationId xmlns:a16="http://schemas.microsoft.com/office/drawing/2014/main" id="{00782AA0-B084-FD05-AE33-CD0FBB678DE3}"/>
              </a:ext>
            </a:extLst>
          </p:cNvPr>
          <p:cNvSpPr>
            <a:spLocks noGrp="1"/>
          </p:cNvSpPr>
          <p:nvPr>
            <p:ph type="sldNum" sz="quarter" idx="12"/>
          </p:nvPr>
        </p:nvSpPr>
        <p:spPr/>
        <p:txBody>
          <a:bodyPr/>
          <a:lstStyle/>
          <a:p>
            <a:fld id="{6D22F896-40B5-4ADD-8801-0D06FADFA095}" type="slidenum">
              <a:rPr lang="en-US" smtClean="0"/>
              <a:t>140</a:t>
            </a:fld>
            <a:endParaRPr lang="en-US"/>
          </a:p>
        </p:txBody>
      </p:sp>
      <p:sp>
        <p:nvSpPr>
          <p:cNvPr id="3" name="TextBox 2">
            <a:extLst>
              <a:ext uri="{FF2B5EF4-FFF2-40B4-BE49-F238E27FC236}">
                <a16:creationId xmlns:a16="http://schemas.microsoft.com/office/drawing/2014/main" id="{89101CA8-C93F-97D3-F303-3B232196250E}"/>
              </a:ext>
            </a:extLst>
          </p:cNvPr>
          <p:cNvSpPr txBox="1"/>
          <p:nvPr/>
        </p:nvSpPr>
        <p:spPr>
          <a:xfrm>
            <a:off x="1372053" y="3326252"/>
            <a:ext cx="38960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Anger</a:t>
            </a:r>
          </a:p>
        </p:txBody>
      </p:sp>
      <p:sp>
        <p:nvSpPr>
          <p:cNvPr id="5" name="TextBox 4">
            <a:extLst>
              <a:ext uri="{FF2B5EF4-FFF2-40B4-BE49-F238E27FC236}">
                <a16:creationId xmlns:a16="http://schemas.microsoft.com/office/drawing/2014/main" id="{57883A5D-BDFC-CA12-212D-D118FE365262}"/>
              </a:ext>
            </a:extLst>
          </p:cNvPr>
          <p:cNvSpPr txBox="1"/>
          <p:nvPr/>
        </p:nvSpPr>
        <p:spPr>
          <a:xfrm>
            <a:off x="356168" y="4135328"/>
            <a:ext cx="5552904" cy="1200329"/>
          </a:xfrm>
          <a:prstGeom prst="rect">
            <a:avLst/>
          </a:prstGeom>
          <a:noFill/>
        </p:spPr>
        <p:txBody>
          <a:bodyPr wrap="square" rtlCol="0">
            <a:spAutoFit/>
          </a:bodyPr>
          <a:lstStyle/>
          <a:p>
            <a:pPr algn="ctr"/>
            <a:r>
              <a:rPr lang="en-US" sz="2400" dirty="0">
                <a:latin typeface="Comic Sans MS" panose="030F0902030302020204" pitchFamily="66" charset="0"/>
              </a:rPr>
              <a:t>An explosive emotion characterized by antagonism toward someone you feel has </a:t>
            </a:r>
            <a:r>
              <a:rPr lang="en-US" sz="2400" i="1" dirty="0">
                <a:latin typeface="Comic Sans MS" panose="030F0902030302020204" pitchFamily="66" charset="0"/>
              </a:rPr>
              <a:t>deliberately</a:t>
            </a:r>
            <a:r>
              <a:rPr lang="en-US" sz="2400" dirty="0">
                <a:latin typeface="Comic Sans MS" panose="030F0902030302020204" pitchFamily="66" charset="0"/>
              </a:rPr>
              <a:t> done you wrong.</a:t>
            </a:r>
          </a:p>
        </p:txBody>
      </p:sp>
      <p:sp>
        <p:nvSpPr>
          <p:cNvPr id="7" name="TextBox 6">
            <a:extLst>
              <a:ext uri="{FF2B5EF4-FFF2-40B4-BE49-F238E27FC236}">
                <a16:creationId xmlns:a16="http://schemas.microsoft.com/office/drawing/2014/main" id="{04682F4E-1348-4EAB-6F24-7DFC9751A25D}"/>
              </a:ext>
            </a:extLst>
          </p:cNvPr>
          <p:cNvSpPr txBox="1"/>
          <p:nvPr/>
        </p:nvSpPr>
        <p:spPr>
          <a:xfrm>
            <a:off x="857931" y="1623533"/>
            <a:ext cx="4549377" cy="1200329"/>
          </a:xfrm>
          <a:prstGeom prst="rect">
            <a:avLst/>
          </a:prstGeom>
          <a:noFill/>
        </p:spPr>
        <p:txBody>
          <a:bodyPr wrap="square" rtlCol="0">
            <a:spAutoFit/>
          </a:bodyPr>
          <a:lstStyle/>
          <a:p>
            <a:pPr algn="ctr"/>
            <a:r>
              <a:rPr lang="en-US" sz="2400" dirty="0">
                <a:latin typeface="Comic Sans MS" panose="030F0902030302020204" pitchFamily="66" charset="0"/>
              </a:rPr>
              <a:t>A feeling of unhappiness or sadness caused by someone else’s words or actions.</a:t>
            </a:r>
          </a:p>
        </p:txBody>
      </p:sp>
    </p:spTree>
    <p:extLst>
      <p:ext uri="{BB962C8B-B14F-4D97-AF65-F5344CB8AC3E}">
        <p14:creationId xmlns:p14="http://schemas.microsoft.com/office/powerpoint/2010/main" val="266391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657928" y="814457"/>
            <a:ext cx="1324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Hurt</a:t>
            </a:r>
          </a:p>
        </p:txBody>
      </p:sp>
      <p:pic>
        <p:nvPicPr>
          <p:cNvPr id="4" name="Picture 3">
            <a:extLst>
              <a:ext uri="{FF2B5EF4-FFF2-40B4-BE49-F238E27FC236}">
                <a16:creationId xmlns:a16="http://schemas.microsoft.com/office/drawing/2014/main" id="{298527F9-4543-7097-E343-6958FBFE0C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0025" y="1168400"/>
            <a:ext cx="5207000" cy="4521200"/>
          </a:xfrm>
          <a:prstGeom prst="rect">
            <a:avLst/>
          </a:prstGeom>
        </p:spPr>
      </p:pic>
      <p:sp>
        <p:nvSpPr>
          <p:cNvPr id="6" name="Slide Number Placeholder 5">
            <a:extLst>
              <a:ext uri="{FF2B5EF4-FFF2-40B4-BE49-F238E27FC236}">
                <a16:creationId xmlns:a16="http://schemas.microsoft.com/office/drawing/2014/main" id="{00782AA0-B084-FD05-AE33-CD0FBB678DE3}"/>
              </a:ext>
            </a:extLst>
          </p:cNvPr>
          <p:cNvSpPr>
            <a:spLocks noGrp="1"/>
          </p:cNvSpPr>
          <p:nvPr>
            <p:ph type="sldNum" sz="quarter" idx="12"/>
          </p:nvPr>
        </p:nvSpPr>
        <p:spPr/>
        <p:txBody>
          <a:bodyPr/>
          <a:lstStyle/>
          <a:p>
            <a:fld id="{6D22F896-40B5-4ADD-8801-0D06FADFA095}" type="slidenum">
              <a:rPr lang="en-US" smtClean="0"/>
              <a:t>141</a:t>
            </a:fld>
            <a:endParaRPr lang="en-US"/>
          </a:p>
        </p:txBody>
      </p:sp>
      <p:sp>
        <p:nvSpPr>
          <p:cNvPr id="3" name="TextBox 2">
            <a:extLst>
              <a:ext uri="{FF2B5EF4-FFF2-40B4-BE49-F238E27FC236}">
                <a16:creationId xmlns:a16="http://schemas.microsoft.com/office/drawing/2014/main" id="{89101CA8-C93F-97D3-F303-3B232196250E}"/>
              </a:ext>
            </a:extLst>
          </p:cNvPr>
          <p:cNvSpPr txBox="1"/>
          <p:nvPr/>
        </p:nvSpPr>
        <p:spPr>
          <a:xfrm>
            <a:off x="1372053" y="3326252"/>
            <a:ext cx="38960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Anger</a:t>
            </a:r>
          </a:p>
        </p:txBody>
      </p:sp>
      <p:sp>
        <p:nvSpPr>
          <p:cNvPr id="5" name="TextBox 4">
            <a:extLst>
              <a:ext uri="{FF2B5EF4-FFF2-40B4-BE49-F238E27FC236}">
                <a16:creationId xmlns:a16="http://schemas.microsoft.com/office/drawing/2014/main" id="{57883A5D-BDFC-CA12-212D-D118FE365262}"/>
              </a:ext>
            </a:extLst>
          </p:cNvPr>
          <p:cNvSpPr txBox="1"/>
          <p:nvPr/>
        </p:nvSpPr>
        <p:spPr>
          <a:xfrm>
            <a:off x="356168" y="4135328"/>
            <a:ext cx="5552904" cy="1200329"/>
          </a:xfrm>
          <a:prstGeom prst="rect">
            <a:avLst/>
          </a:prstGeom>
          <a:noFill/>
        </p:spPr>
        <p:txBody>
          <a:bodyPr wrap="square" rtlCol="0">
            <a:spAutoFit/>
          </a:bodyPr>
          <a:lstStyle/>
          <a:p>
            <a:pPr algn="ctr"/>
            <a:r>
              <a:rPr lang="en-US" sz="2400" dirty="0">
                <a:latin typeface="Comic Sans MS" panose="030F0902030302020204" pitchFamily="66" charset="0"/>
              </a:rPr>
              <a:t>An explosive emotion characterized by antagonism toward someone you feel has </a:t>
            </a:r>
            <a:r>
              <a:rPr lang="en-US" sz="2400" i="1" dirty="0">
                <a:latin typeface="Comic Sans MS" panose="030F0902030302020204" pitchFamily="66" charset="0"/>
              </a:rPr>
              <a:t>deliberately</a:t>
            </a:r>
            <a:r>
              <a:rPr lang="en-US" sz="2400" dirty="0">
                <a:latin typeface="Comic Sans MS" panose="030F0902030302020204" pitchFamily="66" charset="0"/>
              </a:rPr>
              <a:t> done you wrong.</a:t>
            </a:r>
          </a:p>
        </p:txBody>
      </p:sp>
      <p:sp>
        <p:nvSpPr>
          <p:cNvPr id="7" name="TextBox 6">
            <a:extLst>
              <a:ext uri="{FF2B5EF4-FFF2-40B4-BE49-F238E27FC236}">
                <a16:creationId xmlns:a16="http://schemas.microsoft.com/office/drawing/2014/main" id="{04682F4E-1348-4EAB-6F24-7DFC9751A25D}"/>
              </a:ext>
            </a:extLst>
          </p:cNvPr>
          <p:cNvSpPr txBox="1"/>
          <p:nvPr/>
        </p:nvSpPr>
        <p:spPr>
          <a:xfrm>
            <a:off x="857931" y="1623533"/>
            <a:ext cx="4549377" cy="1200329"/>
          </a:xfrm>
          <a:prstGeom prst="rect">
            <a:avLst/>
          </a:prstGeom>
          <a:noFill/>
        </p:spPr>
        <p:txBody>
          <a:bodyPr wrap="square" rtlCol="0">
            <a:spAutoFit/>
          </a:bodyPr>
          <a:lstStyle/>
          <a:p>
            <a:pPr algn="ctr"/>
            <a:r>
              <a:rPr lang="en-US" sz="2400" dirty="0">
                <a:latin typeface="Comic Sans MS" panose="030F0902030302020204" pitchFamily="66" charset="0"/>
              </a:rPr>
              <a:t>A feeling of unhappiness or sadness caused by someone else’s words or actions.</a:t>
            </a:r>
          </a:p>
        </p:txBody>
      </p:sp>
    </p:spTree>
    <p:extLst>
      <p:ext uri="{BB962C8B-B14F-4D97-AF65-F5344CB8AC3E}">
        <p14:creationId xmlns:p14="http://schemas.microsoft.com/office/powerpoint/2010/main" val="325608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descr="I Like To Move It (Original Video)  Madagascar HD">
            <a:hlinkClick r:id="" action="ppaction://media"/>
            <a:extLst>
              <a:ext uri="{FF2B5EF4-FFF2-40B4-BE49-F238E27FC236}">
                <a16:creationId xmlns:a16="http://schemas.microsoft.com/office/drawing/2014/main" id="{078D61F2-2570-33F2-80DC-3B990269E050}"/>
              </a:ext>
            </a:extLst>
          </p:cNvPr>
          <p:cNvPicPr>
            <a:picLocks noRot="1" noChangeAspect="1"/>
          </p:cNvPicPr>
          <p:nvPr>
            <a:videoFile r:link="rId1"/>
          </p:nvPr>
        </p:nvPicPr>
        <p:blipFill>
          <a:blip r:embed="rId4"/>
          <a:stretch>
            <a:fillRect/>
          </a:stretch>
        </p:blipFill>
        <p:spPr>
          <a:xfrm>
            <a:off x="836177" y="457200"/>
            <a:ext cx="10519646" cy="5943600"/>
          </a:xfrm>
          <a:prstGeom prst="rect">
            <a:avLst/>
          </a:prstGeom>
        </p:spPr>
      </p:pic>
      <p:sp>
        <p:nvSpPr>
          <p:cNvPr id="2" name="Slide Number Placeholder 1">
            <a:extLst>
              <a:ext uri="{FF2B5EF4-FFF2-40B4-BE49-F238E27FC236}">
                <a16:creationId xmlns:a16="http://schemas.microsoft.com/office/drawing/2014/main" id="{C55D9236-4852-46EC-EAC8-75A0815F3F58}"/>
              </a:ext>
            </a:extLst>
          </p:cNvPr>
          <p:cNvSpPr>
            <a:spLocks noGrp="1"/>
          </p:cNvSpPr>
          <p:nvPr>
            <p:ph type="sldNum" sz="quarter" idx="12"/>
          </p:nvPr>
        </p:nvSpPr>
        <p:spPr>
          <a:xfrm>
            <a:off x="11704320" y="6455664"/>
            <a:ext cx="448056" cy="365125"/>
          </a:xfrm>
        </p:spPr>
        <p:txBody>
          <a:bodyPr>
            <a:normAutofit/>
          </a:bodyPr>
          <a:lstStyle/>
          <a:p>
            <a:pPr>
              <a:spcAft>
                <a:spcPts val="600"/>
              </a:spcAft>
            </a:pPr>
            <a:fld id="{6D22F896-40B5-4ADD-8801-0D06FADFA095}" type="slidenum">
              <a:rPr lang="en-US" sz="1100">
                <a:solidFill>
                  <a:srgbClr val="FFFFFF"/>
                </a:solidFill>
              </a:rPr>
              <a:pPr>
                <a:spcAft>
                  <a:spcPts val="600"/>
                </a:spcAft>
              </a:pPr>
              <a:t>142</a:t>
            </a:fld>
            <a:endParaRPr lang="en-US" sz="1100">
              <a:solidFill>
                <a:srgbClr val="FFFFFF"/>
              </a:solidFill>
            </a:endParaRPr>
          </a:p>
        </p:txBody>
      </p:sp>
    </p:spTree>
    <p:extLst>
      <p:ext uri="{BB962C8B-B14F-4D97-AF65-F5344CB8AC3E}">
        <p14:creationId xmlns:p14="http://schemas.microsoft.com/office/powerpoint/2010/main" val="4127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7EC19129-DCF0-BA79-1312-6EE67123A7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8493" y="304916"/>
            <a:ext cx="10501301" cy="2452572"/>
          </a:xfrm>
          <a:prstGeom prst="rect">
            <a:avLst/>
          </a:prstGeom>
        </p:spPr>
      </p:pic>
      <p:sp>
        <p:nvSpPr>
          <p:cNvPr id="2" name="Slide Number Placeholder 1">
            <a:extLst>
              <a:ext uri="{FF2B5EF4-FFF2-40B4-BE49-F238E27FC236}">
                <a16:creationId xmlns:a16="http://schemas.microsoft.com/office/drawing/2014/main" id="{1AED0744-1AB0-6FBA-6954-5CE641672206}"/>
              </a:ext>
            </a:extLst>
          </p:cNvPr>
          <p:cNvSpPr>
            <a:spLocks noGrp="1"/>
          </p:cNvSpPr>
          <p:nvPr>
            <p:ph type="sldNum" idx="12"/>
          </p:nvPr>
        </p:nvSpPr>
        <p:spPr/>
        <p:txBody>
          <a:bodyPr/>
          <a:lstStyle/>
          <a:p>
            <a:fld id="{00000000-1234-1234-1234-123412341234}" type="slidenum">
              <a:rPr lang="en-GB" smtClean="0"/>
              <a:pPr/>
              <a:t>143</a:t>
            </a:fld>
            <a:endParaRPr lang="en-GB"/>
          </a:p>
        </p:txBody>
      </p:sp>
      <p:sp>
        <p:nvSpPr>
          <p:cNvPr id="3" name="TextBox 2">
            <a:extLst>
              <a:ext uri="{FF2B5EF4-FFF2-40B4-BE49-F238E27FC236}">
                <a16:creationId xmlns:a16="http://schemas.microsoft.com/office/drawing/2014/main" id="{B473DC63-FF47-4E55-84B8-ED65B8C8D98C}"/>
              </a:ext>
            </a:extLst>
          </p:cNvPr>
          <p:cNvSpPr txBox="1"/>
          <p:nvPr/>
        </p:nvSpPr>
        <p:spPr>
          <a:xfrm>
            <a:off x="628480" y="3109080"/>
            <a:ext cx="10601325" cy="2800767"/>
          </a:xfrm>
          <a:prstGeom prst="rect">
            <a:avLst/>
          </a:prstGeom>
          <a:noFill/>
        </p:spPr>
        <p:txBody>
          <a:bodyPr wrap="square" rtlCol="0">
            <a:spAutoFit/>
          </a:bodyPr>
          <a:lstStyle/>
          <a:p>
            <a:r>
              <a:rPr lang="en-US" sz="2800" dirty="0">
                <a:latin typeface="Comic Sans MS" panose="030F0902030302020204" pitchFamily="66" charset="0"/>
              </a:rPr>
              <a:t>The following material is from a variety of sources, including:</a:t>
            </a:r>
          </a:p>
          <a:p>
            <a:pPr marL="171450" indent="-171450">
              <a:buFont typeface="Arial" panose="020B0604020202020204" pitchFamily="34" charset="0"/>
              <a:buChar char="•"/>
            </a:pPr>
            <a:r>
              <a:rPr lang="en-US" sz="2400" dirty="0">
                <a:latin typeface="Comic Sans MS" panose="030F0902030302020204" pitchFamily="66" charset="0"/>
              </a:rPr>
              <a:t>“Greater Good Magazine,” Berkeley Education website,</a:t>
            </a:r>
          </a:p>
          <a:p>
            <a:pPr marL="171450" indent="-171450">
              <a:buFont typeface="Arial" panose="020B0604020202020204" pitchFamily="34" charset="0"/>
              <a:buChar char="•"/>
            </a:pPr>
            <a:r>
              <a:rPr lang="en-US" sz="2400" dirty="0">
                <a:latin typeface="Comic Sans MS" panose="030F0902030302020204" pitchFamily="66" charset="0"/>
              </a:rPr>
              <a:t>Insight for Living website,</a:t>
            </a:r>
          </a:p>
          <a:p>
            <a:pPr marL="171450" indent="-171450">
              <a:buFont typeface="Arial" panose="020B0604020202020204" pitchFamily="34" charset="0"/>
              <a:buChar char="•"/>
            </a:pPr>
            <a:r>
              <a:rPr lang="en-US" sz="2400" dirty="0">
                <a:latin typeface="Comic Sans MS" panose="030F0902030302020204" pitchFamily="66" charset="0"/>
              </a:rPr>
              <a:t>Randy Kamen—psychologist, educator and author,</a:t>
            </a:r>
          </a:p>
          <a:p>
            <a:pPr marL="171450" indent="-171450">
              <a:buFont typeface="Arial" panose="020B0604020202020204" pitchFamily="34" charset="0"/>
              <a:buChar char="•"/>
            </a:pPr>
            <a:r>
              <a:rPr lang="en-US" sz="2400" dirty="0">
                <a:latin typeface="Comic Sans MS" panose="030F0902030302020204" pitchFamily="66" charset="0"/>
              </a:rPr>
              <a:t>David </a:t>
            </a:r>
            <a:r>
              <a:rPr lang="en-US" sz="2400" dirty="0" err="1">
                <a:latin typeface="Comic Sans MS" panose="030F0902030302020204" pitchFamily="66" charset="0"/>
              </a:rPr>
              <a:t>Sherbino</a:t>
            </a:r>
            <a:r>
              <a:rPr lang="en-US" sz="2400" dirty="0">
                <a:latin typeface="Comic Sans MS" panose="030F0902030302020204" pitchFamily="66" charset="0"/>
              </a:rPr>
              <a:t>, a leading Canadian thanatologist,</a:t>
            </a:r>
          </a:p>
          <a:p>
            <a:pPr marL="171450" indent="-171450">
              <a:buFont typeface="Arial" panose="020B0604020202020204" pitchFamily="34" charset="0"/>
              <a:buChar char="•"/>
            </a:pPr>
            <a:r>
              <a:rPr lang="en-US" sz="2400" dirty="0">
                <a:latin typeface="Comic Sans MS" panose="030F0902030302020204" pitchFamily="66" charset="0"/>
              </a:rPr>
              <a:t>Richard Foster, a theologian and author, and</a:t>
            </a:r>
          </a:p>
          <a:p>
            <a:pPr marL="171450" indent="-171450">
              <a:buFont typeface="Arial" panose="020B0604020202020204" pitchFamily="34" charset="0"/>
              <a:buChar char="•"/>
            </a:pPr>
            <a:r>
              <a:rPr lang="en-US" sz="2400" dirty="0">
                <a:latin typeface="Comic Sans MS" panose="030F0902030302020204" pitchFamily="66" charset="0"/>
              </a:rPr>
              <a:t>David Benner, a Canadian depth psychologist, author, teacher</a:t>
            </a:r>
            <a:r>
              <a:rPr lang="en-US" sz="2800" dirty="0">
                <a:latin typeface="Comic Sans MS" panose="030F0902030302020204" pitchFamily="66" charset="0"/>
              </a:rPr>
              <a:t>.</a:t>
            </a:r>
          </a:p>
        </p:txBody>
      </p:sp>
    </p:spTree>
    <p:extLst>
      <p:ext uri="{BB962C8B-B14F-4D97-AF65-F5344CB8AC3E}">
        <p14:creationId xmlns:p14="http://schemas.microsoft.com/office/powerpoint/2010/main" val="1758154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507007" y="2336393"/>
            <a:ext cx="5257799"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3600" b="1" dirty="0">
                <a:latin typeface="Comic Sans MS" panose="030F0902030302020204" pitchFamily="66" charset="0"/>
              </a:rPr>
              <a:t>How do we respond to</a:t>
            </a:r>
          </a:p>
          <a:p>
            <a:pPr algn="ctr">
              <a:spcBef>
                <a:spcPts val="600"/>
              </a:spcBef>
            </a:pPr>
            <a:r>
              <a:rPr lang="en-US" sz="3600" b="1" dirty="0">
                <a:latin typeface="Comic Sans MS" panose="030F0902030302020204" pitchFamily="66" charset="0"/>
              </a:rPr>
              <a:t>regret and guilt,</a:t>
            </a:r>
          </a:p>
          <a:p>
            <a:pPr algn="ctr">
              <a:spcBef>
                <a:spcPts val="600"/>
              </a:spcBef>
            </a:pPr>
            <a:r>
              <a:rPr lang="en-US" sz="3600" b="1" dirty="0">
                <a:latin typeface="Comic Sans MS" panose="030F0902030302020204" pitchFamily="66" charset="0"/>
              </a:rPr>
              <a:t>hurt and anger?</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27044B2-7976-60A8-4134-91DC6854D7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316358" y="1537854"/>
            <a:ext cx="5257799" cy="3505199"/>
          </a:xfrm>
          <a:prstGeom prst="rect">
            <a:avLst/>
          </a:prstGeom>
        </p:spPr>
      </p:pic>
      <p:sp>
        <p:nvSpPr>
          <p:cNvPr id="9" name="Slide Number Placeholder 8">
            <a:extLst>
              <a:ext uri="{FF2B5EF4-FFF2-40B4-BE49-F238E27FC236}">
                <a16:creationId xmlns:a16="http://schemas.microsoft.com/office/drawing/2014/main" id="{7477472C-7733-CAB7-4B48-1333F9358074}"/>
              </a:ext>
            </a:extLst>
          </p:cNvPr>
          <p:cNvSpPr>
            <a:spLocks noGrp="1"/>
          </p:cNvSpPr>
          <p:nvPr>
            <p:ph type="sldNum" sz="quarter" idx="12"/>
          </p:nvPr>
        </p:nvSpPr>
        <p:spPr/>
        <p:txBody>
          <a:bodyPr/>
          <a:lstStyle/>
          <a:p>
            <a:fld id="{6D22F896-40B5-4ADD-8801-0D06FADFA095}" type="slidenum">
              <a:rPr lang="en-US" smtClean="0"/>
              <a:t>144</a:t>
            </a:fld>
            <a:endParaRPr lang="en-US"/>
          </a:p>
        </p:txBody>
      </p:sp>
    </p:spTree>
    <p:extLst>
      <p:ext uri="{BB962C8B-B14F-4D97-AF65-F5344CB8AC3E}">
        <p14:creationId xmlns:p14="http://schemas.microsoft.com/office/powerpoint/2010/main" val="28458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A15F5-F6B6-EBF0-BC67-A7E57B2A1A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5993" y="1406237"/>
            <a:ext cx="10940013" cy="4045526"/>
          </a:xfrm>
          <a:prstGeom prst="rect">
            <a:avLst/>
          </a:prstGeom>
        </p:spPr>
      </p:pic>
      <p:sp>
        <p:nvSpPr>
          <p:cNvPr id="6" name="Slide Number Placeholder 5">
            <a:extLst>
              <a:ext uri="{FF2B5EF4-FFF2-40B4-BE49-F238E27FC236}">
                <a16:creationId xmlns:a16="http://schemas.microsoft.com/office/drawing/2014/main" id="{EBE20299-791B-04A3-9AD5-D4FAFD8EDD03}"/>
              </a:ext>
            </a:extLst>
          </p:cNvPr>
          <p:cNvSpPr>
            <a:spLocks noGrp="1"/>
          </p:cNvSpPr>
          <p:nvPr>
            <p:ph type="sldNum" sz="quarter" idx="12"/>
          </p:nvPr>
        </p:nvSpPr>
        <p:spPr/>
        <p:txBody>
          <a:bodyPr/>
          <a:lstStyle/>
          <a:p>
            <a:fld id="{6D22F896-40B5-4ADD-8801-0D06FADFA095}" type="slidenum">
              <a:rPr lang="en-US" smtClean="0"/>
              <a:t>145</a:t>
            </a:fld>
            <a:endParaRPr lang="en-US"/>
          </a:p>
        </p:txBody>
      </p:sp>
    </p:spTree>
    <p:extLst>
      <p:ext uri="{BB962C8B-B14F-4D97-AF65-F5344CB8AC3E}">
        <p14:creationId xmlns:p14="http://schemas.microsoft.com/office/powerpoint/2010/main" val="1236740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750127" y="886998"/>
            <a:ext cx="66917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Comic Sans MS" panose="030F0902030302020204" pitchFamily="66" charset="0"/>
              </a:rPr>
              <a:t>What forgiveness </a:t>
            </a:r>
            <a:r>
              <a:rPr lang="en-US" sz="3600" b="1" i="1" u="sng" dirty="0">
                <a:latin typeface="Comic Sans MS" panose="030F0902030302020204" pitchFamily="66" charset="0"/>
              </a:rPr>
              <a:t>is not</a:t>
            </a:r>
            <a:r>
              <a:rPr lang="en-US" sz="3600" b="1" i="1" dirty="0">
                <a:latin typeface="Comic Sans MS" panose="030F0902030302020204" pitchFamily="66" charset="0"/>
              </a:rPr>
              <a:t> </a:t>
            </a:r>
            <a:r>
              <a:rPr lang="en-US" sz="3600" b="1" dirty="0">
                <a:latin typeface="Comic Sans MS" panose="030F0902030302020204" pitchFamily="66" charset="0"/>
              </a:rPr>
              <a:t>. . .</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04507066-5179-D370-4781-5594A55B6CE4}"/>
              </a:ext>
            </a:extLst>
          </p:cNvPr>
          <p:cNvSpPr txBox="1"/>
          <p:nvPr/>
        </p:nvSpPr>
        <p:spPr>
          <a:xfrm>
            <a:off x="901170" y="2082234"/>
            <a:ext cx="10377056" cy="2400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61950" indent="-254000">
              <a:lnSpc>
                <a:spcPct val="150000"/>
              </a:lnSpc>
              <a:spcBef>
                <a:spcPts val="600"/>
              </a:spcBef>
              <a:buFont typeface="Arial" panose="020B0604020202020204" pitchFamily="34" charset="0"/>
              <a:buChar char="•"/>
            </a:pPr>
            <a:r>
              <a:rPr lang="en-US" sz="2400" dirty="0">
                <a:latin typeface="Comic Sans MS" panose="030F0902030302020204" pitchFamily="66" charset="0"/>
              </a:rPr>
              <a:t>never feeling the hurt or pain of the wrong-doing or injustice again.</a:t>
            </a:r>
          </a:p>
          <a:p>
            <a:pPr marL="361950" indent="-254000">
              <a:lnSpc>
                <a:spcPct val="150000"/>
              </a:lnSpc>
              <a:spcBef>
                <a:spcPts val="600"/>
              </a:spcBef>
              <a:buFont typeface="Arial" panose="020B0604020202020204" pitchFamily="34" charset="0"/>
              <a:buChar char="•"/>
            </a:pPr>
            <a:r>
              <a:rPr lang="en-US" sz="2400" dirty="0">
                <a:latin typeface="Comic Sans MS" panose="030F0902030302020204" pitchFamily="66" charset="0"/>
              </a:rPr>
              <a:t>forgetting what happened, smoothing things over, or pretending the offence doesn’t matter.</a:t>
            </a:r>
          </a:p>
          <a:p>
            <a:pPr marL="361950" indent="-254000">
              <a:lnSpc>
                <a:spcPct val="150000"/>
              </a:lnSpc>
              <a:spcBef>
                <a:spcPts val="600"/>
              </a:spcBef>
              <a:buFont typeface="Arial" panose="020B0604020202020204" pitchFamily="34" charset="0"/>
              <a:buChar char="•"/>
            </a:pPr>
            <a:r>
              <a:rPr lang="en-US" sz="2400" dirty="0">
                <a:latin typeface="Comic Sans MS" panose="030F0902030302020204" pitchFamily="66" charset="0"/>
              </a:rPr>
              <a:t> excusing the person or letting them off the hook of accountability.</a:t>
            </a:r>
          </a:p>
        </p:txBody>
      </p:sp>
      <p:sp>
        <p:nvSpPr>
          <p:cNvPr id="5" name="Slide Number Placeholder 4">
            <a:extLst>
              <a:ext uri="{FF2B5EF4-FFF2-40B4-BE49-F238E27FC236}">
                <a16:creationId xmlns:a16="http://schemas.microsoft.com/office/drawing/2014/main" id="{B361E700-FB4F-2B6E-7B7C-835FAF76BE5F}"/>
              </a:ext>
            </a:extLst>
          </p:cNvPr>
          <p:cNvSpPr>
            <a:spLocks noGrp="1"/>
          </p:cNvSpPr>
          <p:nvPr>
            <p:ph type="sldNum" sz="quarter" idx="12"/>
          </p:nvPr>
        </p:nvSpPr>
        <p:spPr/>
        <p:txBody>
          <a:bodyPr/>
          <a:lstStyle/>
          <a:p>
            <a:fld id="{6D22F896-40B5-4ADD-8801-0D06FADFA095}" type="slidenum">
              <a:rPr lang="en-US" smtClean="0"/>
              <a:t>146</a:t>
            </a:fld>
            <a:endParaRPr lang="en-US"/>
          </a:p>
        </p:txBody>
      </p:sp>
    </p:spTree>
    <p:extLst>
      <p:ext uri="{BB962C8B-B14F-4D97-AF65-F5344CB8AC3E}">
        <p14:creationId xmlns:p14="http://schemas.microsoft.com/office/powerpoint/2010/main" val="41308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750127" y="886998"/>
            <a:ext cx="66917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Comic Sans MS" panose="030F0902030302020204" pitchFamily="66" charset="0"/>
              </a:rPr>
              <a:t>What forgiveness </a:t>
            </a:r>
            <a:r>
              <a:rPr lang="en-US" sz="3600" b="1" i="1" u="sng" dirty="0">
                <a:latin typeface="Comic Sans MS" panose="030F0902030302020204" pitchFamily="66" charset="0"/>
              </a:rPr>
              <a:t>is not</a:t>
            </a:r>
            <a:r>
              <a:rPr lang="en-US" sz="3600" b="1" i="1" dirty="0">
                <a:latin typeface="Comic Sans MS" panose="030F0902030302020204" pitchFamily="66" charset="0"/>
              </a:rPr>
              <a:t> </a:t>
            </a:r>
            <a:r>
              <a:rPr lang="en-US" sz="3600" b="1" dirty="0">
                <a:latin typeface="Comic Sans MS" panose="030F0902030302020204" pitchFamily="66" charset="0"/>
              </a:rPr>
              <a:t>. . .</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04507066-5179-D370-4781-5594A55B6CE4}"/>
              </a:ext>
            </a:extLst>
          </p:cNvPr>
          <p:cNvSpPr txBox="1"/>
          <p:nvPr/>
        </p:nvSpPr>
        <p:spPr>
          <a:xfrm>
            <a:off x="1686983" y="1849006"/>
            <a:ext cx="907150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panose="020B0604020202020204" pitchFamily="34" charset="0"/>
              <a:buChar char="•"/>
            </a:pPr>
            <a:endParaRPr lang="en-US" sz="2400" dirty="0">
              <a:latin typeface="Comic Sans MS" panose="030F0902030302020204" pitchFamily="66" charset="0"/>
            </a:endParaRPr>
          </a:p>
          <a:p>
            <a:pPr marL="361950" indent="-217488">
              <a:spcBef>
                <a:spcPts val="600"/>
              </a:spcBef>
              <a:buFont typeface="Arial" panose="020B0604020202020204" pitchFamily="34" charset="0"/>
              <a:buChar char="•"/>
            </a:pPr>
            <a:r>
              <a:rPr lang="en-US" sz="2400" dirty="0">
                <a:latin typeface="Comic Sans MS" panose="030F0902030302020204" pitchFamily="66" charset="0"/>
              </a:rPr>
              <a:t>Though forgiveness can help repair a damaged relationship, it is not an obligation to reconcile with the person who has harmed you or your loved one.</a:t>
            </a:r>
          </a:p>
          <a:p>
            <a:pPr marL="361950" indent="-217488">
              <a:spcBef>
                <a:spcPts val="600"/>
              </a:spcBef>
              <a:buFont typeface="Arial" panose="020B0604020202020204" pitchFamily="34" charset="0"/>
              <a:buChar char="•"/>
            </a:pPr>
            <a:endParaRPr lang="en-US" sz="2400" dirty="0">
              <a:latin typeface="Comic Sans MS" panose="030F0902030302020204" pitchFamily="66" charset="0"/>
            </a:endParaRPr>
          </a:p>
          <a:p>
            <a:pPr marL="361950" indent="-217488">
              <a:spcBef>
                <a:spcPts val="600"/>
              </a:spcBef>
              <a:buFont typeface="Arial" panose="020B0604020202020204" pitchFamily="34" charset="0"/>
              <a:buChar char="•"/>
            </a:pPr>
            <a:r>
              <a:rPr lang="en-US" sz="2400" dirty="0">
                <a:latin typeface="Comic Sans MS" panose="030F0902030302020204" pitchFamily="66" charset="0"/>
              </a:rPr>
              <a:t>It is not thinking that things will be the same as the way they were before; we know they never can be or will be the same.</a:t>
            </a:r>
          </a:p>
          <a:p>
            <a:pPr>
              <a:spcBef>
                <a:spcPts val="600"/>
              </a:spcBef>
            </a:pPr>
            <a:endParaRPr lang="en-US" sz="2400" dirty="0">
              <a:latin typeface="Comic Sans MS" panose="030F0902030302020204" pitchFamily="66" charset="0"/>
            </a:endParaRP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B361E700-FB4F-2B6E-7B7C-835FAF76BE5F}"/>
              </a:ext>
            </a:extLst>
          </p:cNvPr>
          <p:cNvSpPr>
            <a:spLocks noGrp="1"/>
          </p:cNvSpPr>
          <p:nvPr>
            <p:ph type="sldNum" sz="quarter" idx="12"/>
          </p:nvPr>
        </p:nvSpPr>
        <p:spPr/>
        <p:txBody>
          <a:bodyPr/>
          <a:lstStyle/>
          <a:p>
            <a:fld id="{6D22F896-40B5-4ADD-8801-0D06FADFA095}" type="slidenum">
              <a:rPr lang="en-US" smtClean="0"/>
              <a:t>147</a:t>
            </a:fld>
            <a:endParaRPr lang="en-US"/>
          </a:p>
        </p:txBody>
      </p:sp>
    </p:spTree>
    <p:extLst>
      <p:ext uri="{BB962C8B-B14F-4D97-AF65-F5344CB8AC3E}">
        <p14:creationId xmlns:p14="http://schemas.microsoft.com/office/powerpoint/2010/main" val="32240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3237247" y="827460"/>
            <a:ext cx="57175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dirty="0">
              <a:latin typeface="Comic Sans MS" panose="030F0902030302020204" pitchFamily="66" charset="0"/>
            </a:endParaRPr>
          </a:p>
          <a:p>
            <a:pPr algn="ctr"/>
            <a:r>
              <a:rPr lang="en-US" sz="3600" b="1" dirty="0">
                <a:latin typeface="Comic Sans MS" panose="030F0902030302020204" pitchFamily="66" charset="0"/>
              </a:rPr>
              <a:t>What forgiveness </a:t>
            </a:r>
            <a:r>
              <a:rPr lang="en-US" sz="3600" b="1" i="1" u="sng" dirty="0">
                <a:latin typeface="Comic Sans MS" panose="030F0902030302020204" pitchFamily="66" charset="0"/>
              </a:rPr>
              <a:t>is</a:t>
            </a:r>
            <a:r>
              <a:rPr lang="en-US" sz="3600" b="1" dirty="0">
                <a:latin typeface="Comic Sans MS" panose="030F0902030302020204" pitchFamily="66" charset="0"/>
              </a:rPr>
              <a:t> . . .</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04507066-5179-D370-4781-5594A55B6CE4}"/>
              </a:ext>
            </a:extLst>
          </p:cNvPr>
          <p:cNvSpPr txBox="1"/>
          <p:nvPr/>
        </p:nvSpPr>
        <p:spPr>
          <a:xfrm>
            <a:off x="1262973" y="1750790"/>
            <a:ext cx="9666051" cy="3616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spcBef>
                <a:spcPts val="600"/>
              </a:spcBef>
            </a:pPr>
            <a:endParaRPr lang="en-US" sz="2400" dirty="0">
              <a:latin typeface="Comic Sans MS" panose="030F0902030302020204" pitchFamily="66" charset="0"/>
            </a:endParaRPr>
          </a:p>
          <a:p>
            <a:pPr algn="ctr">
              <a:lnSpc>
                <a:spcPct val="150000"/>
              </a:lnSpc>
              <a:spcBef>
                <a:spcPts val="600"/>
              </a:spcBef>
            </a:pPr>
            <a:r>
              <a:rPr lang="en-US" sz="2400" dirty="0">
                <a:latin typeface="Comic Sans MS" panose="030F0902030302020204" pitchFamily="66" charset="0"/>
              </a:rPr>
              <a:t>It </a:t>
            </a:r>
            <a:r>
              <a:rPr lang="en-US" sz="2400" b="1" u="sng" dirty="0">
                <a:latin typeface="Comic Sans MS" panose="030F0902030302020204" pitchFamily="66" charset="0"/>
              </a:rPr>
              <a:t>is</a:t>
            </a:r>
            <a:r>
              <a:rPr lang="en-US" sz="2400" dirty="0">
                <a:latin typeface="Comic Sans MS" panose="030F0902030302020204" pitchFamily="66" charset="0"/>
              </a:rPr>
              <a:t> a conscious, deliberate decision</a:t>
            </a:r>
          </a:p>
          <a:p>
            <a:pPr algn="ctr">
              <a:lnSpc>
                <a:spcPct val="150000"/>
              </a:lnSpc>
              <a:spcBef>
                <a:spcPts val="600"/>
              </a:spcBef>
            </a:pPr>
            <a:r>
              <a:rPr lang="en-US" sz="2400" dirty="0">
                <a:latin typeface="Comic Sans MS" panose="030F0902030302020204" pitchFamily="66" charset="0"/>
              </a:rPr>
              <a:t>to release feelings of resentment or vengeance</a:t>
            </a:r>
          </a:p>
          <a:p>
            <a:pPr algn="ctr">
              <a:lnSpc>
                <a:spcPct val="150000"/>
              </a:lnSpc>
              <a:spcBef>
                <a:spcPts val="600"/>
              </a:spcBef>
            </a:pPr>
            <a:r>
              <a:rPr lang="en-US" sz="2400" dirty="0">
                <a:latin typeface="Comic Sans MS" panose="030F0902030302020204" pitchFamily="66" charset="0"/>
              </a:rPr>
              <a:t>toward someone you feel has harmed you or your loved one.</a:t>
            </a:r>
          </a:p>
          <a:p>
            <a:pPr algn="ctr">
              <a:lnSpc>
                <a:spcPct val="150000"/>
              </a:lnSpc>
              <a:spcBef>
                <a:spcPts val="600"/>
              </a:spcBef>
            </a:pPr>
            <a:endParaRPr lang="en-US" sz="2400" dirty="0">
              <a:latin typeface="Comic Sans MS" panose="030F0902030302020204" pitchFamily="66" charset="0"/>
            </a:endParaRPr>
          </a:p>
          <a:p>
            <a:pPr>
              <a:spcBef>
                <a:spcPts val="600"/>
              </a:spcBef>
            </a:pPr>
            <a:endParaRPr lang="en-US" sz="2400" dirty="0">
              <a:latin typeface="Comic Sans MS" panose="030F0902030302020204" pitchFamily="66" charset="0"/>
            </a:endParaRPr>
          </a:p>
        </p:txBody>
      </p:sp>
      <p:sp>
        <p:nvSpPr>
          <p:cNvPr id="4" name="Slide Number Placeholder 3">
            <a:extLst>
              <a:ext uri="{FF2B5EF4-FFF2-40B4-BE49-F238E27FC236}">
                <a16:creationId xmlns:a16="http://schemas.microsoft.com/office/drawing/2014/main" id="{A9BFA7AD-5CB1-2764-E7B4-5A0421ABA50C}"/>
              </a:ext>
            </a:extLst>
          </p:cNvPr>
          <p:cNvSpPr>
            <a:spLocks noGrp="1"/>
          </p:cNvSpPr>
          <p:nvPr>
            <p:ph type="sldNum" sz="quarter" idx="12"/>
          </p:nvPr>
        </p:nvSpPr>
        <p:spPr/>
        <p:txBody>
          <a:bodyPr/>
          <a:lstStyle/>
          <a:p>
            <a:fld id="{6D22F896-40B5-4ADD-8801-0D06FADFA095}" type="slidenum">
              <a:rPr lang="en-US" smtClean="0"/>
              <a:t>148</a:t>
            </a:fld>
            <a:endParaRPr lang="en-US"/>
          </a:p>
        </p:txBody>
      </p:sp>
      <p:sp>
        <p:nvSpPr>
          <p:cNvPr id="5" name="TextBox 4">
            <a:extLst>
              <a:ext uri="{FF2B5EF4-FFF2-40B4-BE49-F238E27FC236}">
                <a16:creationId xmlns:a16="http://schemas.microsoft.com/office/drawing/2014/main" id="{0CF897CE-01AB-39F6-11FD-3AE74BF1C79F}"/>
              </a:ext>
            </a:extLst>
          </p:cNvPr>
          <p:cNvSpPr txBox="1"/>
          <p:nvPr/>
        </p:nvSpPr>
        <p:spPr>
          <a:xfrm>
            <a:off x="3237247" y="4105281"/>
            <a:ext cx="5244144" cy="830997"/>
          </a:xfrm>
          <a:prstGeom prst="rect">
            <a:avLst/>
          </a:prstGeom>
          <a:noFill/>
        </p:spPr>
        <p:txBody>
          <a:bodyPr wrap="square" rtlCol="0">
            <a:spAutoFit/>
          </a:bodyPr>
          <a:lstStyle/>
          <a:p>
            <a:pPr algn="ctr"/>
            <a:endParaRPr lang="en-US" sz="2400" dirty="0">
              <a:latin typeface="Comic Sans MS" panose="030F0902030302020204" pitchFamily="66" charset="0"/>
            </a:endParaRPr>
          </a:p>
          <a:p>
            <a:pPr algn="ctr"/>
            <a:r>
              <a:rPr lang="en-US" sz="2400" dirty="0">
                <a:latin typeface="Comic Sans MS" panose="030F0902030302020204" pitchFamily="66" charset="0"/>
              </a:rPr>
              <a:t>It </a:t>
            </a:r>
            <a:r>
              <a:rPr lang="en-US" sz="2400" u="sng" dirty="0">
                <a:latin typeface="Comic Sans MS" panose="030F0902030302020204" pitchFamily="66" charset="0"/>
              </a:rPr>
              <a:t>is</a:t>
            </a:r>
            <a:r>
              <a:rPr lang="en-US" sz="2400" dirty="0">
                <a:latin typeface="Comic Sans MS" panose="030F0902030302020204" pitchFamily="66" charset="0"/>
              </a:rPr>
              <a:t> an action, not a feeling.</a:t>
            </a:r>
            <a:r>
              <a:rPr lang="en-US" sz="2400" baseline="30000" dirty="0">
                <a:latin typeface="Comic Sans MS" panose="030F0902030302020204" pitchFamily="66" charset="0"/>
              </a:rPr>
              <a:t>54</a:t>
            </a:r>
          </a:p>
        </p:txBody>
      </p:sp>
    </p:spTree>
    <p:extLst>
      <p:ext uri="{BB962C8B-B14F-4D97-AF65-F5344CB8AC3E}">
        <p14:creationId xmlns:p14="http://schemas.microsoft.com/office/powerpoint/2010/main" val="26954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8367F1-DC1C-49C4-8AFF-FB70F23CDCFF}"/>
              </a:ext>
            </a:extLst>
          </p:cNvPr>
          <p:cNvSpPr>
            <a:spLocks noGrp="1"/>
          </p:cNvSpPr>
          <p:nvPr>
            <p:ph type="title" idx="4294967295"/>
          </p:nvPr>
        </p:nvSpPr>
        <p:spPr>
          <a:xfrm>
            <a:off x="701675" y="1957220"/>
            <a:ext cx="5394325" cy="2943225"/>
          </a:xfrm>
        </p:spPr>
        <p:txBody>
          <a:bodyPr>
            <a:noAutofit/>
          </a:bodyPr>
          <a:lstStyle/>
          <a:p>
            <a:pPr algn="ctr"/>
            <a:r>
              <a:rPr lang="en-US" sz="3600" b="1" dirty="0"/>
              <a:t>What are the benefits of forgiving?</a:t>
            </a:r>
            <a:br>
              <a:rPr lang="en-US" sz="3600" b="1" dirty="0"/>
            </a:br>
            <a:br>
              <a:rPr lang="en-US" sz="3600" b="1" dirty="0"/>
            </a:br>
            <a:r>
              <a:rPr lang="en-US" sz="3600" b="1" dirty="0"/>
              <a:t>What are the effects of not forgiving?</a:t>
            </a:r>
          </a:p>
        </p:txBody>
      </p:sp>
      <p:pic>
        <p:nvPicPr>
          <p:cNvPr id="9" name="Picture 8">
            <a:extLst>
              <a:ext uri="{FF2B5EF4-FFF2-40B4-BE49-F238E27FC236}">
                <a16:creationId xmlns:a16="http://schemas.microsoft.com/office/drawing/2014/main" id="{A38241EB-494A-2CCE-9FE7-1B6EC2D928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7373" y="1171999"/>
            <a:ext cx="4518000" cy="4513668"/>
          </a:xfrm>
          <a:prstGeom prst="rect">
            <a:avLst/>
          </a:prstGeom>
        </p:spPr>
      </p:pic>
      <p:sp>
        <p:nvSpPr>
          <p:cNvPr id="3" name="Slide Number Placeholder 2">
            <a:extLst>
              <a:ext uri="{FF2B5EF4-FFF2-40B4-BE49-F238E27FC236}">
                <a16:creationId xmlns:a16="http://schemas.microsoft.com/office/drawing/2014/main" id="{8E11BC14-D847-A84F-74E9-7B7103E7CC7B}"/>
              </a:ext>
            </a:extLst>
          </p:cNvPr>
          <p:cNvSpPr>
            <a:spLocks noGrp="1"/>
          </p:cNvSpPr>
          <p:nvPr>
            <p:ph type="sldNum" sz="quarter" idx="12"/>
          </p:nvPr>
        </p:nvSpPr>
        <p:spPr/>
        <p:txBody>
          <a:bodyPr/>
          <a:lstStyle/>
          <a:p>
            <a:fld id="{6D22F896-40B5-4ADD-8801-0D06FADFA095}" type="slidenum">
              <a:rPr lang="en-US" smtClean="0"/>
              <a:t>149</a:t>
            </a:fld>
            <a:endParaRPr lang="en-US"/>
          </a:p>
        </p:txBody>
      </p:sp>
    </p:spTree>
    <p:extLst>
      <p:ext uri="{BB962C8B-B14F-4D97-AF65-F5344CB8AC3E}">
        <p14:creationId xmlns:p14="http://schemas.microsoft.com/office/powerpoint/2010/main" val="101532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CC06-6C1A-99AD-335B-DBDF42FCEF95}"/>
              </a:ext>
            </a:extLst>
          </p:cNvPr>
          <p:cNvSpPr>
            <a:spLocks noGrp="1"/>
          </p:cNvSpPr>
          <p:nvPr>
            <p:ph type="title"/>
          </p:nvPr>
        </p:nvSpPr>
        <p:spPr>
          <a:xfrm>
            <a:off x="490000" y="1329901"/>
            <a:ext cx="5393600" cy="1976400"/>
          </a:xfrm>
        </p:spPr>
        <p:txBody>
          <a:bodyPr wrap="square" anchor="b">
            <a:noAutofit/>
          </a:bodyPr>
          <a:lstStyle/>
          <a:p>
            <a:pPr algn="ctr">
              <a:lnSpc>
                <a:spcPct val="100000"/>
              </a:lnSpc>
              <a:spcBef>
                <a:spcPts val="800"/>
              </a:spcBef>
            </a:pPr>
            <a:r>
              <a:rPr lang="en-US" sz="3600" b="1" dirty="0"/>
              <a:t>Review of last week’s journal assignment</a:t>
            </a:r>
          </a:p>
        </p:txBody>
      </p:sp>
      <p:sp>
        <p:nvSpPr>
          <p:cNvPr id="3" name="Text Placeholder 2">
            <a:extLst>
              <a:ext uri="{FF2B5EF4-FFF2-40B4-BE49-F238E27FC236}">
                <a16:creationId xmlns:a16="http://schemas.microsoft.com/office/drawing/2014/main" id="{B0F151CF-B91C-AF87-4C5A-D1570446244F}"/>
              </a:ext>
            </a:extLst>
          </p:cNvPr>
          <p:cNvSpPr>
            <a:spLocks noGrp="1"/>
          </p:cNvSpPr>
          <p:nvPr>
            <p:ph type="body" idx="2"/>
          </p:nvPr>
        </p:nvSpPr>
        <p:spPr>
          <a:noFill/>
        </p:spPr>
        <p:txBody>
          <a:bodyPr wrap="square" anchor="ctr">
            <a:noAutofit/>
          </a:bodyPr>
          <a:lstStyle/>
          <a:p>
            <a:pPr marL="469900" indent="-457200">
              <a:lnSpc>
                <a:spcPct val="100000"/>
              </a:lnSpc>
              <a:spcBef>
                <a:spcPts val="600"/>
              </a:spcBef>
              <a:buSzPct val="100000"/>
              <a:buAutoNum type="arabicPeriod"/>
            </a:pPr>
            <a:r>
              <a:rPr lang="en-US" sz="2400" dirty="0"/>
              <a:t>Which circumstance or place has been most troublesome?</a:t>
            </a:r>
          </a:p>
          <a:p>
            <a:pPr marL="846138" indent="0">
              <a:lnSpc>
                <a:spcPct val="100000"/>
              </a:lnSpc>
              <a:spcBef>
                <a:spcPts val="600"/>
              </a:spcBef>
              <a:buSzPct val="100000"/>
              <a:buNone/>
            </a:pPr>
            <a:r>
              <a:rPr lang="en-US" sz="2400" i="1" dirty="0"/>
              <a:t>What can you do to help yourself better deal with that?</a:t>
            </a:r>
          </a:p>
          <a:p>
            <a:pPr marL="469900" indent="-457200">
              <a:lnSpc>
                <a:spcPct val="100000"/>
              </a:lnSpc>
              <a:spcBef>
                <a:spcPts val="600"/>
              </a:spcBef>
              <a:buSzPct val="100000"/>
              <a:buFont typeface="+mj-lt"/>
              <a:buAutoNum type="arabicPeriod"/>
            </a:pPr>
            <a:endParaRPr lang="en-US" sz="2400" i="1" dirty="0"/>
          </a:p>
          <a:p>
            <a:pPr marL="469900" indent="-457200">
              <a:lnSpc>
                <a:spcPct val="100000"/>
              </a:lnSpc>
              <a:spcBef>
                <a:spcPts val="600"/>
              </a:spcBef>
              <a:buSzPct val="100000"/>
              <a:buFont typeface="+mj-lt"/>
              <a:buAutoNum type="arabicPeriod" startAt="2"/>
            </a:pPr>
            <a:r>
              <a:rPr lang="en-US" sz="2400" dirty="0"/>
              <a:t>How have your relationships with people changed?</a:t>
            </a:r>
          </a:p>
          <a:p>
            <a:pPr marL="766763" indent="-39688">
              <a:lnSpc>
                <a:spcPct val="100000"/>
              </a:lnSpc>
              <a:spcBef>
                <a:spcPts val="600"/>
              </a:spcBef>
              <a:buSzPct val="100000"/>
              <a:buNone/>
            </a:pPr>
            <a:r>
              <a:rPr lang="en-US" sz="2400" i="1" dirty="0"/>
              <a:t>How are you feeling about these changes, and what can you do about them?</a:t>
            </a:r>
          </a:p>
        </p:txBody>
      </p:sp>
      <p:sp>
        <p:nvSpPr>
          <p:cNvPr id="4" name="Slide Number Placeholder 3">
            <a:extLst>
              <a:ext uri="{FF2B5EF4-FFF2-40B4-BE49-F238E27FC236}">
                <a16:creationId xmlns:a16="http://schemas.microsoft.com/office/drawing/2014/main" id="{CD550E97-C017-09B5-4B55-B1403FAF6281}"/>
              </a:ext>
            </a:extLst>
          </p:cNvPr>
          <p:cNvSpPr>
            <a:spLocks noGrp="1"/>
          </p:cNvSpPr>
          <p:nvPr>
            <p:ph type="sldNum" idx="12"/>
          </p:nvPr>
        </p:nvSpPr>
        <p:spPr/>
        <p:txBody>
          <a:bodyPr wrap="square" anchor="ctr">
            <a:normAutofit/>
          </a:bodyPr>
          <a:lstStyle/>
          <a:p>
            <a:pPr>
              <a:lnSpc>
                <a:spcPct val="90000"/>
              </a:lnSpc>
              <a:spcAft>
                <a:spcPts val="800"/>
              </a:spcAft>
            </a:pPr>
            <a:fld id="{00000000-1234-1234-1234-123412341234}" type="slidenum">
              <a:rPr lang="en-GB" sz="1200"/>
              <a:pPr>
                <a:lnSpc>
                  <a:spcPct val="90000"/>
                </a:lnSpc>
                <a:spcAft>
                  <a:spcPts val="800"/>
                </a:spcAft>
              </a:pPr>
              <a:t>132</a:t>
            </a:fld>
            <a:endParaRPr lang="en-GB" sz="1200"/>
          </a:p>
        </p:txBody>
      </p:sp>
      <p:pic>
        <p:nvPicPr>
          <p:cNvPr id="5" name="Picture 4">
            <a:extLst>
              <a:ext uri="{FF2B5EF4-FFF2-40B4-BE49-F238E27FC236}">
                <a16:creationId xmlns:a16="http://schemas.microsoft.com/office/drawing/2014/main" id="{0151154E-63F9-FA4B-62EB-F9E2728ED4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72343" y="3905803"/>
            <a:ext cx="2655405" cy="1967615"/>
          </a:xfrm>
          <a:prstGeom prst="rect">
            <a:avLst/>
          </a:prstGeom>
        </p:spPr>
      </p:pic>
    </p:spTree>
    <p:extLst>
      <p:ext uri="{BB962C8B-B14F-4D97-AF65-F5344CB8AC3E}">
        <p14:creationId xmlns:p14="http://schemas.microsoft.com/office/powerpoint/2010/main" val="42725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AC75EB-9423-B48B-EC96-CDD59246757B}"/>
              </a:ext>
            </a:extLst>
          </p:cNvPr>
          <p:cNvSpPr txBox="1"/>
          <p:nvPr/>
        </p:nvSpPr>
        <p:spPr>
          <a:xfrm>
            <a:off x="649198" y="1725106"/>
            <a:ext cx="544680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mic Sans MS" panose="030F0902030302020204" pitchFamily="66" charset="0"/>
              </a:rPr>
              <a:t>Acknowledge your regret, guilt, anger or hurt and what it is doing to you physically, mentally, emotionally, relationally, spiritually.</a:t>
            </a:r>
          </a:p>
          <a:p>
            <a:endParaRPr lang="en-US" sz="2400" dirty="0">
              <a:latin typeface="Comic Sans MS" panose="030F0902030302020204" pitchFamily="66" charset="0"/>
            </a:endParaRPr>
          </a:p>
          <a:p>
            <a:pPr marL="285750" indent="-285750">
              <a:buFont typeface="Arial" panose="020B0604020202020204" pitchFamily="34" charset="0"/>
              <a:buChar char="•"/>
            </a:pPr>
            <a:r>
              <a:rPr lang="en-US" sz="2400" dirty="0">
                <a:latin typeface="Comic Sans MS" panose="030F0902030302020204" pitchFamily="66" charset="0"/>
              </a:rPr>
              <a:t>Acknowledge the need to forgive.</a:t>
            </a:r>
          </a:p>
          <a:p>
            <a:pPr marL="285750" indent="-285750">
              <a:buFont typeface="Arial" panose="020B0604020202020204" pitchFamily="34" charset="0"/>
              <a:buChar char="•"/>
            </a:pPr>
            <a:endParaRPr lang="en-US" sz="2400" dirty="0">
              <a:latin typeface="Comic Sans MS" panose="030F0902030302020204" pitchFamily="66" charset="0"/>
            </a:endParaRPr>
          </a:p>
          <a:p>
            <a:pPr marL="285750" indent="-285750">
              <a:buFont typeface="Arial" panose="020B0604020202020204" pitchFamily="34" charset="0"/>
              <a:buChar char="•"/>
            </a:pPr>
            <a:r>
              <a:rPr lang="en-US" sz="2400" dirty="0">
                <a:latin typeface="Comic Sans MS" panose="030F0902030302020204" pitchFamily="66" charset="0"/>
              </a:rPr>
              <a:t>Make a conscious decision to forgive.</a:t>
            </a:r>
          </a:p>
          <a:p>
            <a:pPr marL="285750" indent="-285750">
              <a:buFont typeface="Arial" panose="020B0604020202020204" pitchFamily="34" charset="0"/>
              <a:buChar char="•"/>
            </a:pPr>
            <a:endParaRPr lang="en-US" sz="2400" dirty="0">
              <a:latin typeface="Comic Sans MS" panose="030F0902030302020204" pitchFamily="66" charset="0"/>
            </a:endParaRPr>
          </a:p>
        </p:txBody>
      </p:sp>
      <p:pic>
        <p:nvPicPr>
          <p:cNvPr id="9" name="Picture 8">
            <a:extLst>
              <a:ext uri="{FF2B5EF4-FFF2-40B4-BE49-F238E27FC236}">
                <a16:creationId xmlns:a16="http://schemas.microsoft.com/office/drawing/2014/main" id="{4DEC1756-1EC8-C458-06E6-357F1ED5064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40940" y="725151"/>
            <a:ext cx="4510336" cy="5439600"/>
          </a:xfrm>
          <a:prstGeom prst="rect">
            <a:avLst/>
          </a:prstGeom>
        </p:spPr>
      </p:pic>
      <p:sp>
        <p:nvSpPr>
          <p:cNvPr id="5" name="TextBox 4">
            <a:extLst>
              <a:ext uri="{FF2B5EF4-FFF2-40B4-BE49-F238E27FC236}">
                <a16:creationId xmlns:a16="http://schemas.microsoft.com/office/drawing/2014/main" id="{410C33AC-F3D1-350D-FB3F-92CE1157D307}"/>
              </a:ext>
            </a:extLst>
          </p:cNvPr>
          <p:cNvSpPr txBox="1"/>
          <p:nvPr/>
        </p:nvSpPr>
        <p:spPr>
          <a:xfrm>
            <a:off x="740724" y="700911"/>
            <a:ext cx="4278735" cy="646331"/>
          </a:xfrm>
          <a:prstGeom prst="rect">
            <a:avLst/>
          </a:prstGeom>
          <a:noFill/>
        </p:spPr>
        <p:txBody>
          <a:bodyPr wrap="none" rtlCol="0">
            <a:spAutoFit/>
          </a:bodyPr>
          <a:lstStyle/>
          <a:p>
            <a:r>
              <a:rPr lang="en-US" sz="3600" b="1" dirty="0">
                <a:latin typeface="Comic Sans MS" panose="030F0902030302020204" pitchFamily="66" charset="0"/>
              </a:rPr>
              <a:t>How to forgive . . .</a:t>
            </a:r>
          </a:p>
        </p:txBody>
      </p:sp>
      <p:sp>
        <p:nvSpPr>
          <p:cNvPr id="4" name="Slide Number Placeholder 3">
            <a:extLst>
              <a:ext uri="{FF2B5EF4-FFF2-40B4-BE49-F238E27FC236}">
                <a16:creationId xmlns:a16="http://schemas.microsoft.com/office/drawing/2014/main" id="{E96E27EB-126A-AF52-0117-F9317E3013CC}"/>
              </a:ext>
            </a:extLst>
          </p:cNvPr>
          <p:cNvSpPr>
            <a:spLocks noGrp="1"/>
          </p:cNvSpPr>
          <p:nvPr>
            <p:ph type="sldNum" sz="quarter" idx="12"/>
          </p:nvPr>
        </p:nvSpPr>
        <p:spPr/>
        <p:txBody>
          <a:bodyPr/>
          <a:lstStyle/>
          <a:p>
            <a:fld id="{6D22F896-40B5-4ADD-8801-0D06FADFA095}" type="slidenum">
              <a:rPr lang="en-US" smtClean="0"/>
              <a:t>150</a:t>
            </a:fld>
            <a:endParaRPr lang="en-US"/>
          </a:p>
        </p:txBody>
      </p:sp>
    </p:spTree>
    <p:extLst>
      <p:ext uri="{BB962C8B-B14F-4D97-AF65-F5344CB8AC3E}">
        <p14:creationId xmlns:p14="http://schemas.microsoft.com/office/powerpoint/2010/main" val="111142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AC75EB-9423-B48B-EC96-CDD59246757B}"/>
              </a:ext>
            </a:extLst>
          </p:cNvPr>
          <p:cNvSpPr txBox="1"/>
          <p:nvPr/>
        </p:nvSpPr>
        <p:spPr>
          <a:xfrm>
            <a:off x="796796" y="1391938"/>
            <a:ext cx="551828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omic Sans MS" panose="030F0902030302020204" pitchFamily="66" charset="0"/>
              </a:rPr>
              <a:t>Recognize that forgiveness is a process––it takes repeated effort and time.</a:t>
            </a:r>
          </a:p>
          <a:p>
            <a:endParaRPr lang="en-US" sz="2400" dirty="0">
              <a:latin typeface="Comic Sans MS" panose="030F0902030302020204" pitchFamily="66" charset="0"/>
            </a:endParaRPr>
          </a:p>
          <a:p>
            <a:pPr marL="285750" indent="-285750">
              <a:buFont typeface="Arial" panose="020B0604020202020204" pitchFamily="34" charset="0"/>
              <a:buChar char="•"/>
            </a:pPr>
            <a:r>
              <a:rPr lang="en-US" sz="2400" dirty="0">
                <a:latin typeface="Comic Sans MS" panose="030F0902030302020204" pitchFamily="66" charset="0"/>
              </a:rPr>
              <a:t>When the emotions of regret, guilt, hurt and anger resurface and you struggle with unforgiveness, remind yourself that you have </a:t>
            </a:r>
            <a:r>
              <a:rPr lang="en-US" sz="2400" u="sng" dirty="0">
                <a:latin typeface="Comic Sans MS" panose="030F0902030302020204" pitchFamily="66" charset="0"/>
              </a:rPr>
              <a:t>chosen</a:t>
            </a:r>
            <a:r>
              <a:rPr lang="en-US" sz="2400" dirty="0">
                <a:latin typeface="Comic Sans MS" panose="030F0902030302020204" pitchFamily="66" charset="0"/>
              </a:rPr>
              <a:t> to forgive.</a:t>
            </a:r>
          </a:p>
        </p:txBody>
      </p:sp>
      <p:pic>
        <p:nvPicPr>
          <p:cNvPr id="4" name="Picture 3">
            <a:extLst>
              <a:ext uri="{FF2B5EF4-FFF2-40B4-BE49-F238E27FC236}">
                <a16:creationId xmlns:a16="http://schemas.microsoft.com/office/drawing/2014/main" id="{61E3C6A2-5A5C-A380-495F-D10B6BA414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47782" y="1143001"/>
            <a:ext cx="4515699" cy="4567882"/>
          </a:xfrm>
          <a:prstGeom prst="rect">
            <a:avLst/>
          </a:prstGeom>
        </p:spPr>
      </p:pic>
      <p:sp>
        <p:nvSpPr>
          <p:cNvPr id="5" name="Slide Number Placeholder 4">
            <a:extLst>
              <a:ext uri="{FF2B5EF4-FFF2-40B4-BE49-F238E27FC236}">
                <a16:creationId xmlns:a16="http://schemas.microsoft.com/office/drawing/2014/main" id="{AF572151-6686-6369-32FF-76F194B81030}"/>
              </a:ext>
            </a:extLst>
          </p:cNvPr>
          <p:cNvSpPr>
            <a:spLocks noGrp="1"/>
          </p:cNvSpPr>
          <p:nvPr>
            <p:ph type="sldNum" sz="quarter" idx="12"/>
          </p:nvPr>
        </p:nvSpPr>
        <p:spPr/>
        <p:txBody>
          <a:bodyPr/>
          <a:lstStyle/>
          <a:p>
            <a:fld id="{6D22F896-40B5-4ADD-8801-0D06FADFA095}" type="slidenum">
              <a:rPr lang="en-US" smtClean="0"/>
              <a:t>151</a:t>
            </a:fld>
            <a:endParaRPr lang="en-US"/>
          </a:p>
        </p:txBody>
      </p:sp>
    </p:spTree>
    <p:extLst>
      <p:ext uri="{BB962C8B-B14F-4D97-AF65-F5344CB8AC3E}">
        <p14:creationId xmlns:p14="http://schemas.microsoft.com/office/powerpoint/2010/main" val="403808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descr="Matthew West - Forgiveness (Lyrics)">
            <a:hlinkClick r:id="" action="ppaction://media"/>
            <a:extLst>
              <a:ext uri="{FF2B5EF4-FFF2-40B4-BE49-F238E27FC236}">
                <a16:creationId xmlns:a16="http://schemas.microsoft.com/office/drawing/2014/main" id="{6FAC0C37-BD75-25E6-18F0-CD2D3E5519F9}"/>
              </a:ext>
            </a:extLst>
          </p:cNvPr>
          <p:cNvPicPr>
            <a:picLocks noRot="1" noChangeAspect="1"/>
          </p:cNvPicPr>
          <p:nvPr>
            <a:videoFile r:link="rId1"/>
          </p:nvPr>
        </p:nvPicPr>
        <p:blipFill>
          <a:blip r:embed="rId4"/>
          <a:stretch>
            <a:fillRect/>
          </a:stretch>
        </p:blipFill>
        <p:spPr>
          <a:xfrm>
            <a:off x="836177" y="457200"/>
            <a:ext cx="10519646" cy="5943600"/>
          </a:xfrm>
          <a:prstGeom prst="rect">
            <a:avLst/>
          </a:prstGeom>
        </p:spPr>
      </p:pic>
      <p:sp>
        <p:nvSpPr>
          <p:cNvPr id="2" name="Slide Number Placeholder 1">
            <a:extLst>
              <a:ext uri="{FF2B5EF4-FFF2-40B4-BE49-F238E27FC236}">
                <a16:creationId xmlns:a16="http://schemas.microsoft.com/office/drawing/2014/main" id="{9C9DE183-0545-95E9-94E0-5EDD800F0045}"/>
              </a:ext>
            </a:extLst>
          </p:cNvPr>
          <p:cNvSpPr>
            <a:spLocks noGrp="1"/>
          </p:cNvSpPr>
          <p:nvPr>
            <p:ph type="sldNum" sz="quarter" idx="12"/>
          </p:nvPr>
        </p:nvSpPr>
        <p:spPr>
          <a:xfrm>
            <a:off x="11704320" y="6455664"/>
            <a:ext cx="448056" cy="365125"/>
          </a:xfrm>
        </p:spPr>
        <p:txBody>
          <a:bodyPr>
            <a:normAutofit/>
          </a:bodyPr>
          <a:lstStyle/>
          <a:p>
            <a:pPr>
              <a:spcAft>
                <a:spcPts val="600"/>
              </a:spcAft>
            </a:pPr>
            <a:fld id="{6D22F896-40B5-4ADD-8801-0D06FADFA095}" type="slidenum">
              <a:rPr lang="en-US" sz="1100">
                <a:solidFill>
                  <a:srgbClr val="FFFFFF"/>
                </a:solidFill>
              </a:rPr>
              <a:pPr>
                <a:spcAft>
                  <a:spcPts val="600"/>
                </a:spcAft>
              </a:pPr>
              <a:t>152</a:t>
            </a:fld>
            <a:endParaRPr lang="en-US" sz="1100">
              <a:solidFill>
                <a:srgbClr val="FFFFFF"/>
              </a:solidFill>
            </a:endParaRPr>
          </a:p>
        </p:txBody>
      </p:sp>
    </p:spTree>
    <p:extLst>
      <p:ext uri="{BB962C8B-B14F-4D97-AF65-F5344CB8AC3E}">
        <p14:creationId xmlns:p14="http://schemas.microsoft.com/office/powerpoint/2010/main" val="3894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medium confidence">
            <a:extLst>
              <a:ext uri="{FF2B5EF4-FFF2-40B4-BE49-F238E27FC236}">
                <a16:creationId xmlns:a16="http://schemas.microsoft.com/office/drawing/2014/main" id="{801B0A4D-AD33-4ADB-CFC0-3B7AE3E60675}"/>
              </a:ext>
            </a:extLst>
          </p:cNvPr>
          <p:cNvPicPr>
            <a:picLocks noChangeAspect="1"/>
          </p:cNvPicPr>
          <p:nvPr/>
        </p:nvPicPr>
        <p:blipFill>
          <a:blip r:embed="rId3"/>
          <a:stretch>
            <a:fillRect/>
          </a:stretch>
        </p:blipFill>
        <p:spPr>
          <a:xfrm>
            <a:off x="1341120" y="457200"/>
            <a:ext cx="9509759" cy="5943600"/>
          </a:xfrm>
          <a:prstGeom prst="rect">
            <a:avLst/>
          </a:prstGeom>
        </p:spPr>
      </p:pic>
      <p:sp>
        <p:nvSpPr>
          <p:cNvPr id="2" name="Slide Number Placeholder 1">
            <a:extLst>
              <a:ext uri="{FF2B5EF4-FFF2-40B4-BE49-F238E27FC236}">
                <a16:creationId xmlns:a16="http://schemas.microsoft.com/office/drawing/2014/main" id="{F404C8C5-6843-AC16-C5D6-6EBF9AB47041}"/>
              </a:ext>
            </a:extLst>
          </p:cNvPr>
          <p:cNvSpPr>
            <a:spLocks noGrp="1"/>
          </p:cNvSpPr>
          <p:nvPr>
            <p:ph type="sldNum" sz="quarter" idx="12"/>
          </p:nvPr>
        </p:nvSpPr>
        <p:spPr>
          <a:xfrm>
            <a:off x="11704320" y="6455664"/>
            <a:ext cx="448056" cy="365125"/>
          </a:xfrm>
        </p:spPr>
        <p:txBody>
          <a:bodyPr>
            <a:normAutofit/>
          </a:bodyPr>
          <a:lstStyle/>
          <a:p>
            <a:pPr>
              <a:spcAft>
                <a:spcPts val="600"/>
              </a:spcAft>
            </a:pPr>
            <a:fld id="{6D22F896-40B5-4ADD-8801-0D06FADFA095}" type="slidenum">
              <a:rPr lang="en-US" sz="1100">
                <a:solidFill>
                  <a:srgbClr val="FFFFFF"/>
                </a:solidFill>
              </a:rPr>
              <a:pPr>
                <a:spcAft>
                  <a:spcPts val="600"/>
                </a:spcAft>
              </a:pPr>
              <a:t>153</a:t>
            </a:fld>
            <a:endParaRPr lang="en-US" sz="1100">
              <a:solidFill>
                <a:srgbClr val="FFFFFF"/>
              </a:solidFill>
            </a:endParaRPr>
          </a:p>
        </p:txBody>
      </p:sp>
    </p:spTree>
    <p:extLst>
      <p:ext uri="{BB962C8B-B14F-4D97-AF65-F5344CB8AC3E}">
        <p14:creationId xmlns:p14="http://schemas.microsoft.com/office/powerpoint/2010/main" val="231579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2" name="Slide Number Placeholder 1">
            <a:extLst>
              <a:ext uri="{FF2B5EF4-FFF2-40B4-BE49-F238E27FC236}">
                <a16:creationId xmlns:a16="http://schemas.microsoft.com/office/drawing/2014/main" id="{F3B24BC6-71F9-8DFA-06C0-FE3A3F9DCB21}"/>
              </a:ext>
            </a:extLst>
          </p:cNvPr>
          <p:cNvSpPr>
            <a:spLocks noGrp="1"/>
          </p:cNvSpPr>
          <p:nvPr>
            <p:ph type="sldNum" sz="quarter" idx="12"/>
          </p:nvPr>
        </p:nvSpPr>
        <p:spPr/>
        <p:txBody>
          <a:bodyPr/>
          <a:lstStyle/>
          <a:p>
            <a:fld id="{00000000-1234-1234-1234-123412341234}" type="slidenum">
              <a:rPr lang="en-GB" smtClean="0"/>
              <a:pPr/>
              <a:t>154</a:t>
            </a:fld>
            <a:endParaRPr lang="en-GB"/>
          </a:p>
        </p:txBody>
      </p:sp>
    </p:spTree>
    <p:extLst>
      <p:ext uri="{BB962C8B-B14F-4D97-AF65-F5344CB8AC3E}">
        <p14:creationId xmlns:p14="http://schemas.microsoft.com/office/powerpoint/2010/main" val="4066625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p:txBody>
          <a:bodyPr spcFirstLastPara="1" vert="horz" wrap="square" lIns="121900" tIns="121900" rIns="121900" bIns="121900" rtlCol="0" anchor="b" anchorCtr="0">
            <a:normAutofit/>
          </a:bodyPr>
          <a:lstStyle/>
          <a:p>
            <a:pPr algn="ctr"/>
            <a:r>
              <a:rPr lang="en-CA" sz="3600" b="1" dirty="0">
                <a:latin typeface="Comic Sans MS" panose="030F0902030302020204" pitchFamily="66" charset="0"/>
              </a:rPr>
              <a:t>Journal</a:t>
            </a:r>
            <a:br>
              <a:rPr lang="en-CA" sz="3600" b="1" dirty="0">
                <a:latin typeface="Comic Sans MS" panose="030F0902030302020204" pitchFamily="66" charset="0"/>
              </a:rPr>
            </a:br>
            <a:r>
              <a:rPr lang="en-CA" sz="3600" b="1" dirty="0">
                <a:latin typeface="Comic Sans MS" panose="030F0902030302020204" pitchFamily="66" charset="0"/>
              </a:rPr>
              <a:t>assignment</a:t>
            </a:r>
          </a:p>
        </p:txBody>
      </p:sp>
      <p:sp>
        <p:nvSpPr>
          <p:cNvPr id="149" name="Google Shape;149;p28"/>
          <p:cNvSpPr txBox="1">
            <a:spLocks noGrp="1"/>
          </p:cNvSpPr>
          <p:nvPr>
            <p:ph type="body" idx="2"/>
          </p:nvPr>
        </p:nvSpPr>
        <p:spPr>
          <a:xfrm>
            <a:off x="6618600" y="694138"/>
            <a:ext cx="5116000" cy="4926800"/>
          </a:xfrm>
        </p:spPr>
        <p:txBody>
          <a:bodyPr spcFirstLastPara="1" vert="horz" wrap="square" lIns="121900" tIns="121900" rIns="121900" bIns="121900" rtlCol="0" anchor="ctr" anchorCtr="0">
            <a:normAutofit/>
          </a:bodyPr>
          <a:lstStyle/>
          <a:p>
            <a:pPr marL="152396" indent="0">
              <a:lnSpc>
                <a:spcPct val="100000"/>
              </a:lnSpc>
              <a:spcBef>
                <a:spcPts val="600"/>
              </a:spcBef>
              <a:buNone/>
            </a:pPr>
            <a:r>
              <a:rPr lang="en-US" sz="2400" i="1" u="sng" dirty="0"/>
              <a:t>If you are experiencing guilt</a:t>
            </a:r>
          </a:p>
          <a:p>
            <a:pPr marL="152396" indent="0">
              <a:lnSpc>
                <a:spcPct val="100000"/>
              </a:lnSpc>
              <a:spcBef>
                <a:spcPts val="600"/>
              </a:spcBef>
              <a:buNone/>
            </a:pPr>
            <a:endParaRPr lang="en-US" sz="2400" i="1" u="sng" dirty="0"/>
          </a:p>
          <a:p>
            <a:pPr marL="407988" indent="-407988">
              <a:lnSpc>
                <a:spcPct val="110000"/>
              </a:lnSpc>
              <a:spcBef>
                <a:spcPts val="600"/>
              </a:spcBef>
              <a:spcAft>
                <a:spcPts val="600"/>
              </a:spcAft>
              <a:buFont typeface="+mj-lt"/>
              <a:buAutoNum type="arabicPeriod"/>
            </a:pPr>
            <a:r>
              <a:rPr lang="en-US" sz="2400" dirty="0"/>
              <a:t>Write how that guilt feels physically, emotionally, relationally, spiritually.</a:t>
            </a:r>
          </a:p>
          <a:p>
            <a:pPr marL="407988" indent="-407988">
              <a:lnSpc>
                <a:spcPct val="110000"/>
              </a:lnSpc>
              <a:spcBef>
                <a:spcPts val="600"/>
              </a:spcBef>
              <a:spcAft>
                <a:spcPts val="600"/>
              </a:spcAft>
              <a:buFont typeface="+mj-lt"/>
              <a:buAutoNum type="arabicPeriod"/>
            </a:pPr>
            <a:r>
              <a:rPr lang="en-US" sz="2400" dirty="0"/>
              <a:t>Is this false guilt or true guilt?</a:t>
            </a:r>
          </a:p>
          <a:p>
            <a:pPr marL="407988" indent="-407988">
              <a:lnSpc>
                <a:spcPct val="110000"/>
              </a:lnSpc>
              <a:spcBef>
                <a:spcPts val="600"/>
              </a:spcBef>
              <a:spcAft>
                <a:spcPts val="600"/>
              </a:spcAft>
              <a:buFont typeface="+mj-lt"/>
              <a:buAutoNum type="arabicPeriod"/>
            </a:pPr>
            <a:r>
              <a:rPr lang="en-US" sz="2400" dirty="0"/>
              <a:t>What do you need to do with this guilt in order to move forward and heal?</a:t>
            </a:r>
          </a:p>
        </p:txBody>
      </p:sp>
      <p:sp>
        <p:nvSpPr>
          <p:cNvPr id="3" name="Slide Number Placeholder 2">
            <a:extLst>
              <a:ext uri="{FF2B5EF4-FFF2-40B4-BE49-F238E27FC236}">
                <a16:creationId xmlns:a16="http://schemas.microsoft.com/office/drawing/2014/main" id="{3F36856E-B2E2-7D8E-7BD5-03D14B6AC060}"/>
              </a:ext>
            </a:extLst>
          </p:cNvPr>
          <p:cNvSpPr>
            <a:spLocks noGrp="1"/>
          </p:cNvSpPr>
          <p:nvPr>
            <p:ph type="sldNum" idx="12"/>
          </p:nvPr>
        </p:nvSpPr>
        <p:spPr/>
        <p:txBody>
          <a:bodyPr/>
          <a:lstStyle/>
          <a:p>
            <a:fld id="{00000000-1234-1234-1234-123412341234}" type="slidenum">
              <a:rPr lang="en-GB" smtClean="0"/>
              <a:pPr/>
              <a:t>155</a:t>
            </a:fld>
            <a:endParaRPr lang="en-GB"/>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Tree>
    <p:extLst>
      <p:ext uri="{BB962C8B-B14F-4D97-AF65-F5344CB8AC3E}">
        <p14:creationId xmlns:p14="http://schemas.microsoft.com/office/powerpoint/2010/main" val="3171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p:txBody>
          <a:bodyPr spcFirstLastPara="1" vert="horz" wrap="square" lIns="121900" tIns="121900" rIns="121900" bIns="121900" rtlCol="0" anchor="b" anchorCtr="0">
            <a:normAutofit/>
          </a:bodyPr>
          <a:lstStyle/>
          <a:p>
            <a:pPr algn="ctr"/>
            <a:r>
              <a:rPr lang="en-CA" sz="3600" b="1" dirty="0">
                <a:latin typeface="Comic Sans MS" panose="030F0902030302020204" pitchFamily="66" charset="0"/>
              </a:rPr>
              <a:t>Journal</a:t>
            </a:r>
            <a:br>
              <a:rPr lang="en-CA" sz="3600" b="1" dirty="0">
                <a:latin typeface="Comic Sans MS" panose="030F0902030302020204" pitchFamily="66" charset="0"/>
              </a:rPr>
            </a:br>
            <a:r>
              <a:rPr lang="en-CA" sz="3600" b="1" dirty="0">
                <a:latin typeface="Comic Sans MS" panose="030F0902030302020204" pitchFamily="66" charset="0"/>
              </a:rPr>
              <a:t>assignment</a:t>
            </a:r>
          </a:p>
        </p:txBody>
      </p:sp>
      <p:sp>
        <p:nvSpPr>
          <p:cNvPr id="149" name="Google Shape;149;p28"/>
          <p:cNvSpPr txBox="1">
            <a:spLocks noGrp="1"/>
          </p:cNvSpPr>
          <p:nvPr>
            <p:ph type="body" idx="2"/>
          </p:nvPr>
        </p:nvSpPr>
        <p:spPr>
          <a:xfrm>
            <a:off x="6096000" y="414809"/>
            <a:ext cx="5932211" cy="6028048"/>
          </a:xfrm>
        </p:spPr>
        <p:txBody>
          <a:bodyPr spcFirstLastPara="1" vert="horz" wrap="square" lIns="121900" tIns="121900" rIns="121900" bIns="121900" rtlCol="0" anchor="ctr" anchorCtr="0">
            <a:noAutofit/>
          </a:bodyPr>
          <a:lstStyle/>
          <a:p>
            <a:pPr marL="152396" indent="0">
              <a:lnSpc>
                <a:spcPct val="120000"/>
              </a:lnSpc>
              <a:buNone/>
            </a:pPr>
            <a:r>
              <a:rPr lang="en-US" sz="2200" i="1" u="sng" dirty="0"/>
              <a:t>If you need to forgive</a:t>
            </a:r>
          </a:p>
          <a:p>
            <a:pPr marL="152396" indent="0">
              <a:lnSpc>
                <a:spcPct val="120000"/>
              </a:lnSpc>
              <a:buSzPct val="100000"/>
              <a:buNone/>
            </a:pPr>
            <a:endParaRPr lang="en-US" sz="1200" i="1" u="sng" dirty="0"/>
          </a:p>
          <a:p>
            <a:pPr marL="366713" indent="-366713">
              <a:lnSpc>
                <a:spcPct val="100000"/>
              </a:lnSpc>
              <a:spcBef>
                <a:spcPts val="600"/>
              </a:spcBef>
              <a:spcAft>
                <a:spcPts val="600"/>
              </a:spcAft>
              <a:buSzPct val="100000"/>
              <a:buFont typeface="+mj-lt"/>
              <a:buAutoNum type="arabicPeriod"/>
            </a:pPr>
            <a:r>
              <a:rPr lang="en-US" sz="2200" dirty="0"/>
              <a:t>Identify who you need to forgive.</a:t>
            </a:r>
          </a:p>
          <a:p>
            <a:pPr marL="366713" indent="-366713">
              <a:lnSpc>
                <a:spcPct val="100000"/>
              </a:lnSpc>
              <a:spcBef>
                <a:spcPts val="600"/>
              </a:spcBef>
              <a:spcAft>
                <a:spcPts val="600"/>
              </a:spcAft>
              <a:buSzPct val="100000"/>
              <a:buFont typeface="+mj-lt"/>
              <a:buAutoNum type="arabicPeriod"/>
            </a:pPr>
            <a:r>
              <a:rPr lang="en-US" sz="2200" dirty="0"/>
              <a:t>Write about your feelings toward that person.</a:t>
            </a:r>
          </a:p>
          <a:p>
            <a:pPr marL="366713" indent="-366713">
              <a:lnSpc>
                <a:spcPct val="100000"/>
              </a:lnSpc>
              <a:spcBef>
                <a:spcPts val="600"/>
              </a:spcBef>
              <a:spcAft>
                <a:spcPts val="600"/>
              </a:spcAft>
              <a:buSzPct val="100000"/>
              <a:buFont typeface="+mj-lt"/>
              <a:buAutoNum type="arabicPeriod"/>
            </a:pPr>
            <a:r>
              <a:rPr lang="en-US" sz="2200" dirty="0"/>
              <a:t>Write why you are choosing to forgive.</a:t>
            </a:r>
          </a:p>
          <a:p>
            <a:pPr marL="366713" indent="-366713">
              <a:lnSpc>
                <a:spcPct val="100000"/>
              </a:lnSpc>
              <a:spcBef>
                <a:spcPts val="600"/>
              </a:spcBef>
              <a:spcAft>
                <a:spcPts val="600"/>
              </a:spcAft>
              <a:buSzPct val="100000"/>
              <a:buFont typeface="+mj-lt"/>
              <a:buAutoNum type="arabicPeriod"/>
            </a:pPr>
            <a:r>
              <a:rPr lang="en-US" sz="2200" dirty="0"/>
              <a:t>Write what steps you will take to forgive.</a:t>
            </a:r>
          </a:p>
          <a:p>
            <a:pPr marL="366713" indent="-366713">
              <a:lnSpc>
                <a:spcPct val="100000"/>
              </a:lnSpc>
              <a:spcBef>
                <a:spcPts val="600"/>
              </a:spcBef>
              <a:spcAft>
                <a:spcPts val="600"/>
              </a:spcAft>
              <a:buSzPct val="100000"/>
              <a:buFont typeface="+mj-lt"/>
              <a:buAutoNum type="arabicPeriod"/>
            </a:pPr>
            <a:r>
              <a:rPr lang="en-US" sz="2200" dirty="0"/>
              <a:t>If you are unable to forgive that person, write why you can’t forgive, then write a prayer asking God to help you begin to understand the why and how of forgiveness.</a:t>
            </a:r>
          </a:p>
        </p:txBody>
      </p:sp>
      <p:sp>
        <p:nvSpPr>
          <p:cNvPr id="3" name="Slide Number Placeholder 2">
            <a:extLst>
              <a:ext uri="{FF2B5EF4-FFF2-40B4-BE49-F238E27FC236}">
                <a16:creationId xmlns:a16="http://schemas.microsoft.com/office/drawing/2014/main" id="{3F36856E-B2E2-7D8E-7BD5-03D14B6AC060}"/>
              </a:ext>
            </a:extLst>
          </p:cNvPr>
          <p:cNvSpPr>
            <a:spLocks noGrp="1"/>
          </p:cNvSpPr>
          <p:nvPr>
            <p:ph type="sldNum" idx="12"/>
          </p:nvPr>
        </p:nvSpPr>
        <p:spPr/>
        <p:txBody>
          <a:bodyPr/>
          <a:lstStyle/>
          <a:p>
            <a:fld id="{00000000-1234-1234-1234-123412341234}" type="slidenum">
              <a:rPr lang="en-GB" smtClean="0"/>
              <a:pPr/>
              <a:t>156</a:t>
            </a:fld>
            <a:endParaRPr lang="en-GB"/>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Tree>
    <p:extLst>
      <p:ext uri="{BB962C8B-B14F-4D97-AF65-F5344CB8AC3E}">
        <p14:creationId xmlns:p14="http://schemas.microsoft.com/office/powerpoint/2010/main" val="2778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15600" y="2692399"/>
            <a:ext cx="11360800" cy="2493964"/>
          </a:xfrm>
        </p:spPr>
        <p:txBody>
          <a:bodyPr>
            <a:normAutofit/>
          </a:bodyPr>
          <a:lstStyle/>
          <a:p>
            <a:pPr marL="152396" indent="0" algn="ctr">
              <a:buNone/>
            </a:pPr>
            <a:r>
              <a:rPr lang="en-US" sz="2200" dirty="0">
                <a:latin typeface="Comic Sans MS" panose="030F0902030302020204" pitchFamily="66" charset="0"/>
              </a:rPr>
              <a:t>Next week</a:t>
            </a:r>
          </a:p>
          <a:p>
            <a:pPr marL="152396" indent="0" algn="ctr">
              <a:buNone/>
            </a:pPr>
            <a:endParaRPr lang="en-US" sz="2400" dirty="0">
              <a:latin typeface="Comic Sans MS" panose="030F0902030302020204" pitchFamily="66" charset="0"/>
            </a:endParaRPr>
          </a:p>
          <a:p>
            <a:pPr marL="152396" indent="0" algn="ctr">
              <a:buNone/>
            </a:pPr>
            <a:r>
              <a:rPr lang="en-CA" sz="2400" dirty="0">
                <a:effectLst/>
                <a:ea typeface="Calibri" panose="020F0502020204030204" pitchFamily="34" charset="0"/>
              </a:rPr>
              <a:t>What are the tasks of grieving? (part one)</a:t>
            </a:r>
          </a:p>
          <a:p>
            <a:pPr marL="152396" indent="0" algn="ctr">
              <a:buNone/>
            </a:pPr>
            <a:r>
              <a:rPr lang="en-CA" sz="2400" i="1" dirty="0"/>
              <a:t>Accepting, processing, and</a:t>
            </a:r>
          </a:p>
          <a:p>
            <a:pPr marL="152396" indent="0" algn="ctr">
              <a:buNone/>
            </a:pPr>
            <a:r>
              <a:rPr lang="en-CA" sz="2400" i="1" dirty="0"/>
              <a:t>adjusting to the death</a:t>
            </a:r>
            <a:endParaRPr lang="en-US" sz="2400" i="1" dirty="0"/>
          </a:p>
        </p:txBody>
      </p:sp>
      <p:sp>
        <p:nvSpPr>
          <p:cNvPr id="2" name="Slide Number Placeholder 1">
            <a:extLst>
              <a:ext uri="{FF2B5EF4-FFF2-40B4-BE49-F238E27FC236}">
                <a16:creationId xmlns:a16="http://schemas.microsoft.com/office/drawing/2014/main" id="{69146D8E-98E2-FE81-E605-768777FDFBCA}"/>
              </a:ext>
            </a:extLst>
          </p:cNvPr>
          <p:cNvSpPr>
            <a:spLocks noGrp="1"/>
          </p:cNvSpPr>
          <p:nvPr>
            <p:ph type="sldNum" idx="12"/>
          </p:nvPr>
        </p:nvSpPr>
        <p:spPr/>
        <p:txBody>
          <a:bodyPr/>
          <a:lstStyle/>
          <a:p>
            <a:fld id="{00000000-1234-1234-1234-123412341234}" type="slidenum">
              <a:rPr lang="en-GB" smtClean="0"/>
              <a:pPr/>
              <a:t>157</a:t>
            </a:fld>
            <a:endParaRPr lang="en-GB"/>
          </a:p>
        </p:txBody>
      </p:sp>
    </p:spTree>
    <p:extLst>
      <p:ext uri="{BB962C8B-B14F-4D97-AF65-F5344CB8AC3E}">
        <p14:creationId xmlns:p14="http://schemas.microsoft.com/office/powerpoint/2010/main" val="395106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5CC7772-CDEB-8395-D8EE-E76E6A8CF64B}"/>
              </a:ext>
            </a:extLst>
          </p:cNvPr>
          <p:cNvSpPr txBox="1"/>
          <p:nvPr/>
        </p:nvSpPr>
        <p:spPr>
          <a:xfrm>
            <a:off x="2555631" y="1700213"/>
            <a:ext cx="7080738" cy="2958612"/>
          </a:xfrm>
          <a:prstGeom prst="rect">
            <a:avLst/>
          </a:prstGeom>
        </p:spPr>
        <p:txBody>
          <a:bodyPr vert="horz" lIns="91440" tIns="45720" rIns="91440" bIns="45720" rtlCol="0" anchor="ctr">
            <a:normAutofit fontScale="70000" lnSpcReduction="20000"/>
          </a:bodyPr>
          <a:lstStyle/>
          <a:p>
            <a:pPr algn="ctr" defTabSz="914400">
              <a:lnSpc>
                <a:spcPct val="90000"/>
              </a:lnSpc>
              <a:spcBef>
                <a:spcPct val="0"/>
              </a:spcBef>
              <a:spcAft>
                <a:spcPts val="600"/>
              </a:spcAft>
            </a:pPr>
            <a:endParaRPr lang="en-US" sz="4200" dirty="0">
              <a:solidFill>
                <a:schemeClr val="bg1">
                  <a:lumMod val="95000"/>
                  <a:lumOff val="5000"/>
                </a:schemeClr>
              </a:solidFill>
              <a:latin typeface="+mj-lt"/>
              <a:ea typeface="+mj-ea"/>
              <a:cs typeface="+mj-cs"/>
            </a:endParaRPr>
          </a:p>
          <a:p>
            <a:pPr algn="ctr" defTabSz="914400">
              <a:lnSpc>
                <a:spcPct val="150000"/>
              </a:lnSpc>
              <a:spcBef>
                <a:spcPct val="0"/>
              </a:spcBef>
              <a:spcAft>
                <a:spcPts val="600"/>
              </a:spcAft>
            </a:pPr>
            <a:r>
              <a:rPr lang="en-US" sz="4600" b="1" dirty="0">
                <a:solidFill>
                  <a:schemeClr val="bg1">
                    <a:lumMod val="95000"/>
                    <a:lumOff val="5000"/>
                  </a:schemeClr>
                </a:solidFill>
                <a:latin typeface="Comic Sans MS" panose="030F0902030302020204" pitchFamily="66" charset="0"/>
                <a:ea typeface="+mj-ea"/>
                <a:cs typeface="+mj-cs"/>
              </a:rPr>
              <a:t>Guilt, regret, anger and hurt</a:t>
            </a:r>
          </a:p>
          <a:p>
            <a:pPr algn="ctr" defTabSz="914400">
              <a:lnSpc>
                <a:spcPct val="150000"/>
              </a:lnSpc>
              <a:spcBef>
                <a:spcPct val="0"/>
              </a:spcBef>
              <a:spcAft>
                <a:spcPts val="600"/>
              </a:spcAft>
            </a:pPr>
            <a:r>
              <a:rPr lang="en-US" sz="4600" b="1" dirty="0">
                <a:solidFill>
                  <a:schemeClr val="bg1">
                    <a:lumMod val="95000"/>
                    <a:lumOff val="5000"/>
                  </a:schemeClr>
                </a:solidFill>
                <a:latin typeface="Comic Sans MS" panose="030F0902030302020204" pitchFamily="66" charset="0"/>
                <a:ea typeface="+mj-ea"/>
                <a:cs typeface="+mj-cs"/>
              </a:rPr>
              <a:t>are meant to be worked through</a:t>
            </a:r>
          </a:p>
          <a:p>
            <a:pPr algn="ctr" defTabSz="914400">
              <a:lnSpc>
                <a:spcPct val="150000"/>
              </a:lnSpc>
              <a:spcBef>
                <a:spcPct val="0"/>
              </a:spcBef>
              <a:spcAft>
                <a:spcPts val="600"/>
              </a:spcAft>
            </a:pPr>
            <a:r>
              <a:rPr lang="en-US" sz="4600" b="1" dirty="0">
                <a:solidFill>
                  <a:schemeClr val="bg1">
                    <a:lumMod val="95000"/>
                    <a:lumOff val="5000"/>
                  </a:schemeClr>
                </a:solidFill>
                <a:latin typeface="Comic Sans MS" panose="030F0902030302020204" pitchFamily="66" charset="0"/>
                <a:ea typeface="+mj-ea"/>
                <a:cs typeface="+mj-cs"/>
              </a:rPr>
              <a:t>not lived in day after day, forever.</a:t>
            </a:r>
            <a:r>
              <a:rPr lang="en-US" sz="4000" b="1" baseline="30000" dirty="0">
                <a:solidFill>
                  <a:schemeClr val="bg1">
                    <a:lumMod val="95000"/>
                    <a:lumOff val="5000"/>
                  </a:schemeClr>
                </a:solidFill>
                <a:latin typeface="+mj-lt"/>
                <a:ea typeface="+mj-ea"/>
                <a:cs typeface="+mj-cs"/>
              </a:rPr>
              <a:t>39</a:t>
            </a:r>
            <a:endParaRPr lang="en-US" sz="4000" baseline="30000" dirty="0">
              <a:solidFill>
                <a:schemeClr val="bg1">
                  <a:lumMod val="95000"/>
                  <a:lumOff val="5000"/>
                </a:schemeClr>
              </a:solidFill>
              <a:latin typeface="+mj-lt"/>
              <a:ea typeface="+mj-ea"/>
              <a:cs typeface="+mj-cs"/>
            </a:endParaRPr>
          </a:p>
        </p:txBody>
      </p:sp>
      <p:sp>
        <p:nvSpPr>
          <p:cNvPr id="2" name="Slide Number Placeholder 1">
            <a:extLst>
              <a:ext uri="{FF2B5EF4-FFF2-40B4-BE49-F238E27FC236}">
                <a16:creationId xmlns:a16="http://schemas.microsoft.com/office/drawing/2014/main" id="{709AEC86-21B2-5739-3162-64B6FE096A8D}"/>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fontScale="77500" lnSpcReduction="20000"/>
          </a:bodyPr>
          <a:lstStyle/>
          <a:p>
            <a:pPr algn="ctr">
              <a:spcAft>
                <a:spcPts val="600"/>
              </a:spcAft>
            </a:pPr>
            <a:fld id="{6D22F896-40B5-4ADD-8801-0D06FADFA095}" type="slidenum">
              <a:rPr lang="en-US" sz="1500">
                <a:solidFill>
                  <a:srgbClr val="FFFFFF"/>
                </a:solidFill>
              </a:rPr>
              <a:pPr algn="ctr">
                <a:spcAft>
                  <a:spcPts val="600"/>
                </a:spcAft>
              </a:pPr>
              <a:t>158</a:t>
            </a:fld>
            <a:endParaRPr lang="en-US" sz="1500">
              <a:solidFill>
                <a:srgbClr val="FFFFFF"/>
              </a:solidFill>
            </a:endParaRPr>
          </a:p>
        </p:txBody>
      </p:sp>
    </p:spTree>
    <p:extLst>
      <p:ext uri="{BB962C8B-B14F-4D97-AF65-F5344CB8AC3E}">
        <p14:creationId xmlns:p14="http://schemas.microsoft.com/office/powerpoint/2010/main" val="140809274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5874599" y="2251810"/>
            <a:ext cx="5725654"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3600" dirty="0">
                <a:latin typeface="Comic Sans MS" panose="030F0902030302020204" pitchFamily="66" charset="0"/>
              </a:rPr>
              <a:t>Regret and guilt,</a:t>
            </a:r>
          </a:p>
          <a:p>
            <a:pPr marL="285750" indent="-285750">
              <a:buFont typeface="Arial" panose="020B0604020202020204" pitchFamily="34" charset="0"/>
              <a:buChar char="•"/>
            </a:pPr>
            <a:endParaRPr lang="en-US" sz="3600" dirty="0">
              <a:latin typeface="Comic Sans MS" panose="030F0902030302020204" pitchFamily="66" charset="0"/>
            </a:endParaRPr>
          </a:p>
          <a:p>
            <a:pPr marL="285750" indent="-285750">
              <a:buFont typeface="Arial" panose="020B0604020202020204" pitchFamily="34" charset="0"/>
              <a:buChar char="•"/>
            </a:pPr>
            <a:r>
              <a:rPr lang="en-US" sz="3600" dirty="0">
                <a:latin typeface="Comic Sans MS" panose="030F0902030302020204" pitchFamily="66" charset="0"/>
              </a:rPr>
              <a:t>Hurt and anger, and</a:t>
            </a:r>
          </a:p>
          <a:p>
            <a:endParaRPr lang="en-US" sz="3600" dirty="0">
              <a:latin typeface="Comic Sans MS" panose="030F0902030302020204" pitchFamily="66" charset="0"/>
            </a:endParaRPr>
          </a:p>
          <a:p>
            <a:pPr marL="285750" indent="-285750">
              <a:buFont typeface="Arial" panose="020B0604020202020204" pitchFamily="34" charset="0"/>
              <a:buChar char="•"/>
            </a:pPr>
            <a:r>
              <a:rPr lang="en-US" sz="3600" dirty="0">
                <a:latin typeface="Comic Sans MS" panose="030F0902030302020204" pitchFamily="66" charset="0"/>
              </a:rPr>
              <a:t>Our response to these emotions</a:t>
            </a:r>
          </a:p>
          <a:p>
            <a:pPr>
              <a:spcBef>
                <a:spcPts val="600"/>
              </a:spcBef>
            </a:pPr>
            <a:endParaRPr lang="en-US" sz="2400" dirty="0">
              <a:latin typeface="Comic Sans MS" panose="030F0902030302020204" pitchFamily="66" charset="0"/>
            </a:endParaRPr>
          </a:p>
        </p:txBody>
      </p:sp>
      <p:sp>
        <p:nvSpPr>
          <p:cNvPr id="3" name="TextBox 2">
            <a:extLst>
              <a:ext uri="{FF2B5EF4-FFF2-40B4-BE49-F238E27FC236}">
                <a16:creationId xmlns:a16="http://schemas.microsoft.com/office/drawing/2014/main" id="{932E34C4-75E6-F0EB-F1A8-DA9CBCE8C704}"/>
              </a:ext>
            </a:extLst>
          </p:cNvPr>
          <p:cNvSpPr txBox="1"/>
          <p:nvPr/>
        </p:nvSpPr>
        <p:spPr>
          <a:xfrm>
            <a:off x="5716197" y="875860"/>
            <a:ext cx="57888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Comic Sans MS" panose="030F0902030302020204" pitchFamily="66" charset="0"/>
              </a:rPr>
              <a:t>Where we are headed . . .</a:t>
            </a:r>
          </a:p>
        </p:txBody>
      </p:sp>
      <p:sp>
        <p:nvSpPr>
          <p:cNvPr id="4" name="Slide Number Placeholder 3">
            <a:extLst>
              <a:ext uri="{FF2B5EF4-FFF2-40B4-BE49-F238E27FC236}">
                <a16:creationId xmlns:a16="http://schemas.microsoft.com/office/drawing/2014/main" id="{FE38DBC8-B102-6674-C7EC-1D142024CA74}"/>
              </a:ext>
            </a:extLst>
          </p:cNvPr>
          <p:cNvSpPr>
            <a:spLocks noGrp="1"/>
          </p:cNvSpPr>
          <p:nvPr>
            <p:ph type="sldNum" sz="quarter" idx="12"/>
          </p:nvPr>
        </p:nvSpPr>
        <p:spPr/>
        <p:txBody>
          <a:bodyPr/>
          <a:lstStyle/>
          <a:p>
            <a:fld id="{6D22F896-40B5-4ADD-8801-0D06FADFA095}" type="slidenum">
              <a:rPr lang="en-US" smtClean="0"/>
              <a:t>133</a:t>
            </a:fld>
            <a:endParaRPr lang="en-US"/>
          </a:p>
        </p:txBody>
      </p:sp>
      <p:pic>
        <p:nvPicPr>
          <p:cNvPr id="5" name="Picture 4" descr="A gps device with a map on it&#10;&#10;Description automatically generated">
            <a:extLst>
              <a:ext uri="{FF2B5EF4-FFF2-40B4-BE49-F238E27FC236}">
                <a16:creationId xmlns:a16="http://schemas.microsoft.com/office/drawing/2014/main" id="{F7614E5C-766A-9CB3-C8BC-A8D046D07A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94716" y="2251810"/>
            <a:ext cx="3023771" cy="2693046"/>
          </a:xfrm>
          <a:prstGeom prst="rect">
            <a:avLst/>
          </a:prstGeom>
        </p:spPr>
      </p:pic>
    </p:spTree>
    <p:extLst>
      <p:ext uri="{BB962C8B-B14F-4D97-AF65-F5344CB8AC3E}">
        <p14:creationId xmlns:p14="http://schemas.microsoft.com/office/powerpoint/2010/main" val="23133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t>Take 5</a:t>
            </a:r>
          </a:p>
        </p:txBody>
      </p:sp>
      <p:sp>
        <p:nvSpPr>
          <p:cNvPr id="4" name="Slide Number Placeholder 3">
            <a:extLst>
              <a:ext uri="{FF2B5EF4-FFF2-40B4-BE49-F238E27FC236}">
                <a16:creationId xmlns:a16="http://schemas.microsoft.com/office/drawing/2014/main" id="{E12FBD4C-770E-3451-4713-66715B8AFF25}"/>
              </a:ext>
            </a:extLst>
          </p:cNvPr>
          <p:cNvSpPr>
            <a:spLocks noGrp="1"/>
          </p:cNvSpPr>
          <p:nvPr>
            <p:ph type="sldNum" idx="12"/>
          </p:nvPr>
        </p:nvSpPr>
        <p:spPr/>
        <p:txBody>
          <a:bodyPr/>
          <a:lstStyle/>
          <a:p>
            <a:fld id="{00000000-1234-1234-1234-123412341234}" type="slidenum">
              <a:rPr lang="en-GB" smtClean="0"/>
              <a:pPr/>
              <a:t>134</a:t>
            </a:fld>
            <a:endParaRPr lang="en-GB"/>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Tree>
    <p:extLst>
      <p:ext uri="{BB962C8B-B14F-4D97-AF65-F5344CB8AC3E}">
        <p14:creationId xmlns:p14="http://schemas.microsoft.com/office/powerpoint/2010/main" val="202897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1F65DA-32A2-A158-D21E-8F492F622EA2}"/>
              </a:ext>
            </a:extLst>
          </p:cNvPr>
          <p:cNvSpPr>
            <a:spLocks noGrp="1"/>
          </p:cNvSpPr>
          <p:nvPr>
            <p:ph type="sldNum" sz="quarter" idx="12"/>
          </p:nvPr>
        </p:nvSpPr>
        <p:spPr/>
        <p:txBody>
          <a:bodyPr/>
          <a:lstStyle/>
          <a:p>
            <a:fld id="{00000000-1234-1234-1234-123412341234}" type="slidenum">
              <a:rPr lang="en-GB" smtClean="0"/>
              <a:pPr/>
              <a:t>135</a:t>
            </a:fld>
            <a:endParaRPr lang="en-GB"/>
          </a:p>
        </p:txBody>
      </p:sp>
      <p:sp>
        <p:nvSpPr>
          <p:cNvPr id="2" name="Title 1">
            <a:extLst>
              <a:ext uri="{FF2B5EF4-FFF2-40B4-BE49-F238E27FC236}">
                <a16:creationId xmlns:a16="http://schemas.microsoft.com/office/drawing/2014/main" id="{473F0E8D-0332-EB70-D50B-7D223A9D06A4}"/>
              </a:ext>
            </a:extLst>
          </p:cNvPr>
          <p:cNvSpPr>
            <a:spLocks noGrp="1"/>
          </p:cNvSpPr>
          <p:nvPr>
            <p:ph type="title" idx="4294967295"/>
          </p:nvPr>
        </p:nvSpPr>
        <p:spPr>
          <a:xfrm>
            <a:off x="412321" y="2160806"/>
            <a:ext cx="5370481" cy="1566862"/>
          </a:xfrm>
        </p:spPr>
        <p:txBody>
          <a:bodyPr>
            <a:noAutofit/>
          </a:bodyPr>
          <a:lstStyle/>
          <a:p>
            <a:pPr algn="ctr"/>
            <a:br>
              <a:rPr lang="en-US" sz="2400" dirty="0"/>
            </a:br>
            <a:r>
              <a:rPr lang="en-US" sz="2400" dirty="0"/>
              <a:t>The feeling of </a:t>
            </a:r>
            <a:r>
              <a:rPr lang="en-US" sz="2400" i="1" dirty="0"/>
              <a:t>not </a:t>
            </a:r>
            <a:r>
              <a:rPr lang="en-US" sz="2400" dirty="0"/>
              <a:t>having said</a:t>
            </a:r>
            <a:br>
              <a:rPr lang="en-US" sz="2400" dirty="0"/>
            </a:br>
            <a:r>
              <a:rPr lang="en-US" sz="2400" dirty="0"/>
              <a:t>or done something.</a:t>
            </a:r>
          </a:p>
        </p:txBody>
      </p:sp>
      <p:pic>
        <p:nvPicPr>
          <p:cNvPr id="7" name="Picture 6">
            <a:extLst>
              <a:ext uri="{FF2B5EF4-FFF2-40B4-BE49-F238E27FC236}">
                <a16:creationId xmlns:a16="http://schemas.microsoft.com/office/drawing/2014/main" id="{A99D6BC3-0EB2-A6AD-0A14-C85CC1DAB4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86000" y="1317963"/>
            <a:ext cx="5370481" cy="3926771"/>
          </a:xfrm>
          <a:prstGeom prst="rect">
            <a:avLst/>
          </a:prstGeom>
          <a:noFill/>
        </p:spPr>
      </p:pic>
      <p:sp>
        <p:nvSpPr>
          <p:cNvPr id="3" name="TextBox 2">
            <a:extLst>
              <a:ext uri="{FF2B5EF4-FFF2-40B4-BE49-F238E27FC236}">
                <a16:creationId xmlns:a16="http://schemas.microsoft.com/office/drawing/2014/main" id="{79B5F2B7-0C7B-27C3-AE07-CDD2984F97C1}"/>
              </a:ext>
            </a:extLst>
          </p:cNvPr>
          <p:cNvSpPr txBox="1"/>
          <p:nvPr/>
        </p:nvSpPr>
        <p:spPr>
          <a:xfrm>
            <a:off x="1261793" y="1514475"/>
            <a:ext cx="3386138" cy="646331"/>
          </a:xfrm>
          <a:prstGeom prst="rect">
            <a:avLst/>
          </a:prstGeom>
          <a:noFill/>
        </p:spPr>
        <p:txBody>
          <a:bodyPr wrap="square" rtlCol="0">
            <a:spAutoFit/>
          </a:bodyPr>
          <a:lstStyle/>
          <a:p>
            <a:pPr algn="ctr"/>
            <a:r>
              <a:rPr lang="en-US" sz="3600" b="1" u="sng" dirty="0">
                <a:latin typeface="Comic Sans MS" panose="030F0902030302020204" pitchFamily="66" charset="0"/>
              </a:rPr>
              <a:t>Regret</a:t>
            </a:r>
          </a:p>
        </p:txBody>
      </p:sp>
      <p:sp>
        <p:nvSpPr>
          <p:cNvPr id="6" name="TextBox 5">
            <a:extLst>
              <a:ext uri="{FF2B5EF4-FFF2-40B4-BE49-F238E27FC236}">
                <a16:creationId xmlns:a16="http://schemas.microsoft.com/office/drawing/2014/main" id="{97901211-A836-D351-E592-E61DCCE4E413}"/>
              </a:ext>
            </a:extLst>
          </p:cNvPr>
          <p:cNvSpPr txBox="1"/>
          <p:nvPr/>
        </p:nvSpPr>
        <p:spPr>
          <a:xfrm>
            <a:off x="930119" y="4215615"/>
            <a:ext cx="4049486" cy="830997"/>
          </a:xfrm>
          <a:prstGeom prst="rect">
            <a:avLst/>
          </a:prstGeom>
          <a:noFill/>
        </p:spPr>
        <p:txBody>
          <a:bodyPr wrap="square" rtlCol="0">
            <a:spAutoFit/>
          </a:bodyPr>
          <a:lstStyle/>
          <a:p>
            <a:pPr algn="ctr"/>
            <a:r>
              <a:rPr lang="en-US" sz="2400" dirty="0">
                <a:latin typeface="Comic Sans MS" panose="030F0902030302020204" pitchFamily="66" charset="0"/>
              </a:rPr>
              <a:t>The </a:t>
            </a:r>
            <a:r>
              <a:rPr lang="en-US" sz="2400" i="1" dirty="0">
                <a:latin typeface="Comic Sans MS" panose="030F0902030302020204" pitchFamily="66" charset="0"/>
              </a:rPr>
              <a:t>could haves, should haves</a:t>
            </a:r>
            <a:r>
              <a:rPr lang="en-US" sz="2400" dirty="0">
                <a:latin typeface="Comic Sans MS" panose="030F0902030302020204" pitchFamily="66" charset="0"/>
              </a:rPr>
              <a:t>, and</a:t>
            </a:r>
            <a:r>
              <a:rPr lang="en-US" sz="2400" i="1" dirty="0">
                <a:latin typeface="Comic Sans MS" panose="030F0902030302020204" pitchFamily="66" charset="0"/>
              </a:rPr>
              <a:t> would haves.</a:t>
            </a:r>
            <a:endParaRPr lang="en-US" sz="2400" dirty="0">
              <a:latin typeface="Comic Sans MS" panose="030F0902030302020204" pitchFamily="66" charset="0"/>
            </a:endParaRPr>
          </a:p>
        </p:txBody>
      </p:sp>
    </p:spTree>
    <p:extLst>
      <p:ext uri="{BB962C8B-B14F-4D97-AF65-F5344CB8AC3E}">
        <p14:creationId xmlns:p14="http://schemas.microsoft.com/office/powerpoint/2010/main" val="17125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1F65DA-32A2-A158-D21E-8F492F622EA2}"/>
              </a:ext>
            </a:extLst>
          </p:cNvPr>
          <p:cNvSpPr>
            <a:spLocks noGrp="1"/>
          </p:cNvSpPr>
          <p:nvPr>
            <p:ph type="sldNum" sz="quarter" idx="12"/>
          </p:nvPr>
        </p:nvSpPr>
        <p:spPr/>
        <p:txBody>
          <a:bodyPr/>
          <a:lstStyle/>
          <a:p>
            <a:fld id="{00000000-1234-1234-1234-123412341234}" type="slidenum">
              <a:rPr lang="en-GB" smtClean="0"/>
              <a:pPr/>
              <a:t>136</a:t>
            </a:fld>
            <a:endParaRPr lang="en-GB"/>
          </a:p>
        </p:txBody>
      </p:sp>
      <p:sp>
        <p:nvSpPr>
          <p:cNvPr id="2" name="Title 1">
            <a:extLst>
              <a:ext uri="{FF2B5EF4-FFF2-40B4-BE49-F238E27FC236}">
                <a16:creationId xmlns:a16="http://schemas.microsoft.com/office/drawing/2014/main" id="{473F0E8D-0332-EB70-D50B-7D223A9D06A4}"/>
              </a:ext>
            </a:extLst>
          </p:cNvPr>
          <p:cNvSpPr>
            <a:spLocks noGrp="1"/>
          </p:cNvSpPr>
          <p:nvPr>
            <p:ph type="title" idx="4294967295"/>
          </p:nvPr>
        </p:nvSpPr>
        <p:spPr>
          <a:xfrm>
            <a:off x="0" y="2678113"/>
            <a:ext cx="5638800" cy="1296987"/>
          </a:xfrm>
        </p:spPr>
        <p:txBody>
          <a:bodyPr>
            <a:normAutofit/>
          </a:bodyPr>
          <a:lstStyle/>
          <a:p>
            <a:pPr algn="ctr"/>
            <a:r>
              <a:rPr lang="en-US" sz="2400" dirty="0"/>
              <a:t>The feeling of having</a:t>
            </a:r>
            <a:br>
              <a:rPr lang="en-US" sz="2400" dirty="0"/>
            </a:br>
            <a:r>
              <a:rPr lang="en-US" sz="2400" dirty="0"/>
              <a:t>said or done something wrong.</a:t>
            </a:r>
          </a:p>
        </p:txBody>
      </p:sp>
      <p:pic>
        <p:nvPicPr>
          <p:cNvPr id="7" name="Picture 6">
            <a:extLst>
              <a:ext uri="{FF2B5EF4-FFF2-40B4-BE49-F238E27FC236}">
                <a16:creationId xmlns:a16="http://schemas.microsoft.com/office/drawing/2014/main" id="{A99D6BC3-0EB2-A6AD-0A14-C85CC1DAB4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86000" y="1317963"/>
            <a:ext cx="5370481" cy="3926771"/>
          </a:xfrm>
          <a:prstGeom prst="rect">
            <a:avLst/>
          </a:prstGeom>
          <a:noFill/>
        </p:spPr>
      </p:pic>
      <p:sp>
        <p:nvSpPr>
          <p:cNvPr id="3" name="TextBox 2">
            <a:extLst>
              <a:ext uri="{FF2B5EF4-FFF2-40B4-BE49-F238E27FC236}">
                <a16:creationId xmlns:a16="http://schemas.microsoft.com/office/drawing/2014/main" id="{79B5F2B7-0C7B-27C3-AE07-CDD2984F97C1}"/>
              </a:ext>
            </a:extLst>
          </p:cNvPr>
          <p:cNvSpPr txBox="1"/>
          <p:nvPr/>
        </p:nvSpPr>
        <p:spPr>
          <a:xfrm>
            <a:off x="1361750" y="1841046"/>
            <a:ext cx="3386138" cy="646331"/>
          </a:xfrm>
          <a:prstGeom prst="rect">
            <a:avLst/>
          </a:prstGeom>
          <a:noFill/>
        </p:spPr>
        <p:txBody>
          <a:bodyPr wrap="square" rtlCol="0">
            <a:spAutoFit/>
          </a:bodyPr>
          <a:lstStyle/>
          <a:p>
            <a:pPr algn="ctr"/>
            <a:r>
              <a:rPr lang="en-US" sz="3600" b="1" u="sng" dirty="0">
                <a:latin typeface="Comic Sans MS" panose="030F0902030302020204" pitchFamily="66" charset="0"/>
              </a:rPr>
              <a:t>Guilt</a:t>
            </a:r>
          </a:p>
        </p:txBody>
      </p:sp>
    </p:spTree>
    <p:extLst>
      <p:ext uri="{BB962C8B-B14F-4D97-AF65-F5344CB8AC3E}">
        <p14:creationId xmlns:p14="http://schemas.microsoft.com/office/powerpoint/2010/main" val="30746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49A536-14B0-20B8-9858-78B130999AA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57586" y="800099"/>
            <a:ext cx="5757863" cy="5481043"/>
          </a:xfrm>
          <a:prstGeom prst="rect">
            <a:avLst/>
          </a:prstGeom>
        </p:spPr>
      </p:pic>
      <p:sp>
        <p:nvSpPr>
          <p:cNvPr id="13" name="Slide Number Placeholder 12">
            <a:extLst>
              <a:ext uri="{FF2B5EF4-FFF2-40B4-BE49-F238E27FC236}">
                <a16:creationId xmlns:a16="http://schemas.microsoft.com/office/drawing/2014/main" id="{95C03019-0E90-AB17-A100-B8A97E28EB0F}"/>
              </a:ext>
            </a:extLst>
          </p:cNvPr>
          <p:cNvSpPr>
            <a:spLocks noGrp="1"/>
          </p:cNvSpPr>
          <p:nvPr>
            <p:ph type="sldNum" idx="12"/>
          </p:nvPr>
        </p:nvSpPr>
        <p:spPr/>
        <p:txBody>
          <a:bodyPr/>
          <a:lstStyle/>
          <a:p>
            <a:fld id="{00000000-1234-1234-1234-123412341234}" type="slidenum">
              <a:rPr lang="en-GB" smtClean="0"/>
              <a:pPr/>
              <a:t>137</a:t>
            </a:fld>
            <a:endParaRPr lang="en-GB"/>
          </a:p>
        </p:txBody>
      </p:sp>
    </p:spTree>
    <p:extLst>
      <p:ext uri="{BB962C8B-B14F-4D97-AF65-F5344CB8AC3E}">
        <p14:creationId xmlns:p14="http://schemas.microsoft.com/office/powerpoint/2010/main" val="212114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657928" y="814457"/>
            <a:ext cx="1324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Hurt</a:t>
            </a:r>
          </a:p>
        </p:txBody>
      </p:sp>
      <p:pic>
        <p:nvPicPr>
          <p:cNvPr id="4" name="Picture 3">
            <a:extLst>
              <a:ext uri="{FF2B5EF4-FFF2-40B4-BE49-F238E27FC236}">
                <a16:creationId xmlns:a16="http://schemas.microsoft.com/office/drawing/2014/main" id="{298527F9-4543-7097-E343-6958FBFE0C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0025" y="1168400"/>
            <a:ext cx="5207000" cy="4521200"/>
          </a:xfrm>
          <a:prstGeom prst="rect">
            <a:avLst/>
          </a:prstGeom>
        </p:spPr>
      </p:pic>
      <p:sp>
        <p:nvSpPr>
          <p:cNvPr id="6" name="Slide Number Placeholder 5">
            <a:extLst>
              <a:ext uri="{FF2B5EF4-FFF2-40B4-BE49-F238E27FC236}">
                <a16:creationId xmlns:a16="http://schemas.microsoft.com/office/drawing/2014/main" id="{00782AA0-B084-FD05-AE33-CD0FBB678DE3}"/>
              </a:ext>
            </a:extLst>
          </p:cNvPr>
          <p:cNvSpPr>
            <a:spLocks noGrp="1"/>
          </p:cNvSpPr>
          <p:nvPr>
            <p:ph type="sldNum" sz="quarter" idx="12"/>
          </p:nvPr>
        </p:nvSpPr>
        <p:spPr/>
        <p:txBody>
          <a:bodyPr/>
          <a:lstStyle/>
          <a:p>
            <a:fld id="{6D22F896-40B5-4ADD-8801-0D06FADFA095}" type="slidenum">
              <a:rPr lang="en-US" smtClean="0"/>
              <a:t>138</a:t>
            </a:fld>
            <a:endParaRPr lang="en-US"/>
          </a:p>
        </p:txBody>
      </p:sp>
      <p:sp>
        <p:nvSpPr>
          <p:cNvPr id="3" name="TextBox 2">
            <a:extLst>
              <a:ext uri="{FF2B5EF4-FFF2-40B4-BE49-F238E27FC236}">
                <a16:creationId xmlns:a16="http://schemas.microsoft.com/office/drawing/2014/main" id="{89101CA8-C93F-97D3-F303-3B232196250E}"/>
              </a:ext>
            </a:extLst>
          </p:cNvPr>
          <p:cNvSpPr txBox="1"/>
          <p:nvPr/>
        </p:nvSpPr>
        <p:spPr>
          <a:xfrm>
            <a:off x="1372053" y="3326252"/>
            <a:ext cx="38960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Anger</a:t>
            </a:r>
          </a:p>
        </p:txBody>
      </p:sp>
      <p:sp>
        <p:nvSpPr>
          <p:cNvPr id="5" name="TextBox 4">
            <a:extLst>
              <a:ext uri="{FF2B5EF4-FFF2-40B4-BE49-F238E27FC236}">
                <a16:creationId xmlns:a16="http://schemas.microsoft.com/office/drawing/2014/main" id="{57883A5D-BDFC-CA12-212D-D118FE365262}"/>
              </a:ext>
            </a:extLst>
          </p:cNvPr>
          <p:cNvSpPr txBox="1"/>
          <p:nvPr/>
        </p:nvSpPr>
        <p:spPr>
          <a:xfrm>
            <a:off x="356168" y="4135328"/>
            <a:ext cx="5552904" cy="1200329"/>
          </a:xfrm>
          <a:prstGeom prst="rect">
            <a:avLst/>
          </a:prstGeom>
          <a:noFill/>
        </p:spPr>
        <p:txBody>
          <a:bodyPr wrap="square" rtlCol="0">
            <a:spAutoFit/>
          </a:bodyPr>
          <a:lstStyle/>
          <a:p>
            <a:pPr algn="ctr"/>
            <a:r>
              <a:rPr lang="en-US" sz="2400" dirty="0">
                <a:latin typeface="Comic Sans MS" panose="030F0902030302020204" pitchFamily="66" charset="0"/>
              </a:rPr>
              <a:t>An explosive emotion characterized by antagonism toward someone you feel has </a:t>
            </a:r>
            <a:r>
              <a:rPr lang="en-US" sz="2400" i="1" dirty="0">
                <a:latin typeface="Comic Sans MS" panose="030F0902030302020204" pitchFamily="66" charset="0"/>
              </a:rPr>
              <a:t>deliberately</a:t>
            </a:r>
            <a:r>
              <a:rPr lang="en-US" sz="2400" dirty="0">
                <a:latin typeface="Comic Sans MS" panose="030F0902030302020204" pitchFamily="66" charset="0"/>
              </a:rPr>
              <a:t> done you wrong.</a:t>
            </a:r>
          </a:p>
        </p:txBody>
      </p:sp>
      <p:sp>
        <p:nvSpPr>
          <p:cNvPr id="7" name="TextBox 6">
            <a:extLst>
              <a:ext uri="{FF2B5EF4-FFF2-40B4-BE49-F238E27FC236}">
                <a16:creationId xmlns:a16="http://schemas.microsoft.com/office/drawing/2014/main" id="{04682F4E-1348-4EAB-6F24-7DFC9751A25D}"/>
              </a:ext>
            </a:extLst>
          </p:cNvPr>
          <p:cNvSpPr txBox="1"/>
          <p:nvPr/>
        </p:nvSpPr>
        <p:spPr>
          <a:xfrm>
            <a:off x="857931" y="1623533"/>
            <a:ext cx="4549377" cy="1200329"/>
          </a:xfrm>
          <a:prstGeom prst="rect">
            <a:avLst/>
          </a:prstGeom>
          <a:noFill/>
        </p:spPr>
        <p:txBody>
          <a:bodyPr wrap="square" rtlCol="0">
            <a:spAutoFit/>
          </a:bodyPr>
          <a:lstStyle/>
          <a:p>
            <a:pPr algn="ctr"/>
            <a:r>
              <a:rPr lang="en-US" sz="2400" dirty="0">
                <a:latin typeface="Comic Sans MS" panose="030F0902030302020204" pitchFamily="66" charset="0"/>
              </a:rPr>
              <a:t>A feeling of unhappiness or sadness caused by someone else’s words or actions.</a:t>
            </a:r>
          </a:p>
        </p:txBody>
      </p:sp>
    </p:spTree>
    <p:extLst>
      <p:ext uri="{BB962C8B-B14F-4D97-AF65-F5344CB8AC3E}">
        <p14:creationId xmlns:p14="http://schemas.microsoft.com/office/powerpoint/2010/main" val="32683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B654C-D670-702F-F1E5-47213E63A1F7}"/>
              </a:ext>
            </a:extLst>
          </p:cNvPr>
          <p:cNvSpPr txBox="1"/>
          <p:nvPr/>
        </p:nvSpPr>
        <p:spPr>
          <a:xfrm>
            <a:off x="2657928" y="814457"/>
            <a:ext cx="1324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Hurt</a:t>
            </a:r>
          </a:p>
        </p:txBody>
      </p:sp>
      <p:pic>
        <p:nvPicPr>
          <p:cNvPr id="4" name="Picture 3">
            <a:extLst>
              <a:ext uri="{FF2B5EF4-FFF2-40B4-BE49-F238E27FC236}">
                <a16:creationId xmlns:a16="http://schemas.microsoft.com/office/drawing/2014/main" id="{298527F9-4543-7097-E343-6958FBFE0C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0025" y="1168400"/>
            <a:ext cx="5207000" cy="4521200"/>
          </a:xfrm>
          <a:prstGeom prst="rect">
            <a:avLst/>
          </a:prstGeom>
        </p:spPr>
      </p:pic>
      <p:sp>
        <p:nvSpPr>
          <p:cNvPr id="6" name="Slide Number Placeholder 5">
            <a:extLst>
              <a:ext uri="{FF2B5EF4-FFF2-40B4-BE49-F238E27FC236}">
                <a16:creationId xmlns:a16="http://schemas.microsoft.com/office/drawing/2014/main" id="{00782AA0-B084-FD05-AE33-CD0FBB678DE3}"/>
              </a:ext>
            </a:extLst>
          </p:cNvPr>
          <p:cNvSpPr>
            <a:spLocks noGrp="1"/>
          </p:cNvSpPr>
          <p:nvPr>
            <p:ph type="sldNum" sz="quarter" idx="12"/>
          </p:nvPr>
        </p:nvSpPr>
        <p:spPr/>
        <p:txBody>
          <a:bodyPr/>
          <a:lstStyle/>
          <a:p>
            <a:fld id="{6D22F896-40B5-4ADD-8801-0D06FADFA095}" type="slidenum">
              <a:rPr lang="en-US" smtClean="0"/>
              <a:t>139</a:t>
            </a:fld>
            <a:endParaRPr lang="en-US"/>
          </a:p>
        </p:txBody>
      </p:sp>
      <p:sp>
        <p:nvSpPr>
          <p:cNvPr id="3" name="TextBox 2">
            <a:extLst>
              <a:ext uri="{FF2B5EF4-FFF2-40B4-BE49-F238E27FC236}">
                <a16:creationId xmlns:a16="http://schemas.microsoft.com/office/drawing/2014/main" id="{89101CA8-C93F-97D3-F303-3B232196250E}"/>
              </a:ext>
            </a:extLst>
          </p:cNvPr>
          <p:cNvSpPr txBox="1"/>
          <p:nvPr/>
        </p:nvSpPr>
        <p:spPr>
          <a:xfrm>
            <a:off x="1372053" y="3326252"/>
            <a:ext cx="38960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latin typeface="Comic Sans MS" panose="030F0902030302020204" pitchFamily="66" charset="0"/>
              </a:rPr>
              <a:t>Anger</a:t>
            </a:r>
          </a:p>
        </p:txBody>
      </p:sp>
      <p:sp>
        <p:nvSpPr>
          <p:cNvPr id="5" name="TextBox 4">
            <a:extLst>
              <a:ext uri="{FF2B5EF4-FFF2-40B4-BE49-F238E27FC236}">
                <a16:creationId xmlns:a16="http://schemas.microsoft.com/office/drawing/2014/main" id="{57883A5D-BDFC-CA12-212D-D118FE365262}"/>
              </a:ext>
            </a:extLst>
          </p:cNvPr>
          <p:cNvSpPr txBox="1"/>
          <p:nvPr/>
        </p:nvSpPr>
        <p:spPr>
          <a:xfrm>
            <a:off x="356168" y="4135328"/>
            <a:ext cx="5552904" cy="1200329"/>
          </a:xfrm>
          <a:prstGeom prst="rect">
            <a:avLst/>
          </a:prstGeom>
          <a:noFill/>
        </p:spPr>
        <p:txBody>
          <a:bodyPr wrap="square" rtlCol="0">
            <a:spAutoFit/>
          </a:bodyPr>
          <a:lstStyle/>
          <a:p>
            <a:pPr algn="ctr"/>
            <a:r>
              <a:rPr lang="en-US" sz="2400" dirty="0">
                <a:latin typeface="Comic Sans MS" panose="030F0902030302020204" pitchFamily="66" charset="0"/>
              </a:rPr>
              <a:t>An explosive emotion characterized by antagonism toward someone you feel has </a:t>
            </a:r>
            <a:r>
              <a:rPr lang="en-US" sz="2400" i="1" dirty="0">
                <a:latin typeface="Comic Sans MS" panose="030F0902030302020204" pitchFamily="66" charset="0"/>
              </a:rPr>
              <a:t>deliberately</a:t>
            </a:r>
            <a:r>
              <a:rPr lang="en-US" sz="2400" dirty="0">
                <a:latin typeface="Comic Sans MS" panose="030F0902030302020204" pitchFamily="66" charset="0"/>
              </a:rPr>
              <a:t> done you wrong.</a:t>
            </a:r>
          </a:p>
        </p:txBody>
      </p:sp>
      <p:sp>
        <p:nvSpPr>
          <p:cNvPr id="7" name="TextBox 6">
            <a:extLst>
              <a:ext uri="{FF2B5EF4-FFF2-40B4-BE49-F238E27FC236}">
                <a16:creationId xmlns:a16="http://schemas.microsoft.com/office/drawing/2014/main" id="{04682F4E-1348-4EAB-6F24-7DFC9751A25D}"/>
              </a:ext>
            </a:extLst>
          </p:cNvPr>
          <p:cNvSpPr txBox="1"/>
          <p:nvPr/>
        </p:nvSpPr>
        <p:spPr>
          <a:xfrm>
            <a:off x="857931" y="1623533"/>
            <a:ext cx="4549377" cy="1200329"/>
          </a:xfrm>
          <a:prstGeom prst="rect">
            <a:avLst/>
          </a:prstGeom>
          <a:noFill/>
        </p:spPr>
        <p:txBody>
          <a:bodyPr wrap="square" rtlCol="0">
            <a:spAutoFit/>
          </a:bodyPr>
          <a:lstStyle/>
          <a:p>
            <a:pPr algn="ctr"/>
            <a:r>
              <a:rPr lang="en-US" sz="2400" dirty="0">
                <a:latin typeface="Comic Sans MS" panose="030F0902030302020204" pitchFamily="66" charset="0"/>
              </a:rPr>
              <a:t>A feeling of unhappiness or sadness caused by someone else’s words or actions.</a:t>
            </a:r>
          </a:p>
        </p:txBody>
      </p:sp>
    </p:spTree>
    <p:extLst>
      <p:ext uri="{BB962C8B-B14F-4D97-AF65-F5344CB8AC3E}">
        <p14:creationId xmlns:p14="http://schemas.microsoft.com/office/powerpoint/2010/main" val="2337336512"/>
      </p:ext>
    </p:extLst>
  </p:cSld>
  <p:clrMapOvr>
    <a:masterClrMapping/>
  </p:clrMapOvr>
</p:sld>
</file>

<file path=ppt/theme/theme1.xml><?xml version="1.0" encoding="utf-8"?>
<a:theme xmlns:a="http://schemas.openxmlformats.org/drawingml/2006/main" name="Office Theme">
  <a:themeElements>
    <a:clrScheme name="GC Slide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11846</TotalTime>
  <Words>3964</Words>
  <Application>Microsoft Macintosh PowerPoint</Application>
  <PresentationFormat>Widescreen</PresentationFormat>
  <Paragraphs>630</Paragraphs>
  <Slides>28</Slides>
  <Notes>28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Calibri</vt:lpstr>
      <vt:lpstr>Comic Sans MS</vt:lpstr>
      <vt:lpstr>Times New Roman</vt:lpstr>
      <vt:lpstr>Office Theme</vt:lpstr>
      <vt:lpstr>Welcome to Grief Care </vt:lpstr>
      <vt:lpstr>Review of last week’s journal assignment</vt:lpstr>
      <vt:lpstr>PowerPoint Presentation</vt:lpstr>
      <vt:lpstr>Take 5</vt:lpstr>
      <vt:lpstr> The feeling of not having said or done something.</vt:lpstr>
      <vt:lpstr>The feeling of having said or done something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benefits of forgiving?  What are the effects of not forgiving?</vt:lpstr>
      <vt:lpstr>PowerPoint Presentation</vt:lpstr>
      <vt:lpstr>PowerPoint Presentation</vt:lpstr>
      <vt:lpstr>PowerPoint Presentation</vt:lpstr>
      <vt:lpstr>PowerPoint Presentation</vt:lpstr>
      <vt:lpstr>PowerPoint Presentation</vt:lpstr>
      <vt:lpstr>Journal assignment</vt:lpstr>
      <vt:lpstr>Journal assignment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Ruth Whitt</cp:lastModifiedBy>
  <cp:revision>348</cp:revision>
  <cp:lastPrinted>2025-11-25T15:26:57Z</cp:lastPrinted>
  <dcterms:created xsi:type="dcterms:W3CDTF">2022-02-28T21:51:16Z</dcterms:created>
  <dcterms:modified xsi:type="dcterms:W3CDTF">2025-11-25T15:27:23Z</dcterms:modified>
</cp:coreProperties>
</file>