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firstSlideNum="159" saveSubsetFonts="1" autoCompressPictures="0">
  <p:sldMasterIdLst>
    <p:sldMasterId id="2147483693" r:id="rId1"/>
  </p:sldMasterIdLst>
  <p:notesMasterIdLst>
    <p:notesMasterId r:id="rId26"/>
  </p:notesMasterIdLst>
  <p:handoutMasterIdLst>
    <p:handoutMasterId r:id="rId27"/>
  </p:handoutMasterIdLst>
  <p:sldIdLst>
    <p:sldId id="373" r:id="rId2"/>
    <p:sldId id="366" r:id="rId3"/>
    <p:sldId id="392" r:id="rId4"/>
    <p:sldId id="382" r:id="rId5"/>
    <p:sldId id="327" r:id="rId6"/>
    <p:sldId id="336" r:id="rId7"/>
    <p:sldId id="369" r:id="rId8"/>
    <p:sldId id="328" r:id="rId9"/>
    <p:sldId id="329" r:id="rId10"/>
    <p:sldId id="343" r:id="rId11"/>
    <p:sldId id="344" r:id="rId12"/>
    <p:sldId id="330" r:id="rId13"/>
    <p:sldId id="391" r:id="rId14"/>
    <p:sldId id="394" r:id="rId15"/>
    <p:sldId id="381" r:id="rId16"/>
    <p:sldId id="370" r:id="rId17"/>
    <p:sldId id="389" r:id="rId18"/>
    <p:sldId id="390" r:id="rId19"/>
    <p:sldId id="346" r:id="rId20"/>
    <p:sldId id="281" r:id="rId21"/>
    <p:sldId id="296" r:id="rId22"/>
    <p:sldId id="383" r:id="rId23"/>
    <p:sldId id="393" r:id="rId24"/>
    <p:sldId id="395" r:id="rId25"/>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34838"/>
    <p:restoredTop sz="93478"/>
  </p:normalViewPr>
  <p:slideViewPr>
    <p:cSldViewPr snapToGrid="0" snapToObjects="1">
      <p:cViewPr>
        <p:scale>
          <a:sx n="48" d="100"/>
          <a:sy n="48" d="100"/>
        </p:scale>
        <p:origin x="848" y="528"/>
      </p:cViewPr>
      <p:guideLst/>
    </p:cSldViewPr>
  </p:slideViewPr>
  <p:notesTextViewPr>
    <p:cViewPr>
      <p:scale>
        <a:sx n="1" d="1"/>
        <a:sy n="1" d="1"/>
      </p:scale>
      <p:origin x="0" y="0"/>
    </p:cViewPr>
  </p:notesTextViewPr>
  <p:sorterViewPr>
    <p:cViewPr>
      <p:scale>
        <a:sx n="1" d="1"/>
        <a:sy n="1" d="1"/>
      </p:scale>
      <p:origin x="0" y="0"/>
    </p:cViewPr>
  </p:sorterViewPr>
  <p:notesViewPr>
    <p:cSldViewPr snapToGrid="0" snapToObjects="1">
      <p:cViewPr>
        <p:scale>
          <a:sx n="169" d="100"/>
          <a:sy n="169" d="100"/>
        </p:scale>
        <p:origin x="368" y="144"/>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handoutMaster" Target="handoutMasters/handoutMaster1.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173610E-7EB3-7DF2-5E1D-3C5A47E95EE8}"/>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B7E3DBA3-ECE0-A54D-2D44-5F801044F83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4F9333E-CE74-3047-8784-3AEFCF708FD6}" type="datetimeFigureOut">
              <a:rPr lang="en-US" smtClean="0"/>
              <a:t>11/25/25</a:t>
            </a:fld>
            <a:endParaRPr lang="en-US"/>
          </a:p>
        </p:txBody>
      </p:sp>
      <p:sp>
        <p:nvSpPr>
          <p:cNvPr id="4" name="Footer Placeholder 3">
            <a:extLst>
              <a:ext uri="{FF2B5EF4-FFF2-40B4-BE49-F238E27FC236}">
                <a16:creationId xmlns:a16="http://schemas.microsoft.com/office/drawing/2014/main" id="{787ADE2B-D779-578A-585A-58C9DCD60F3B}"/>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6B571FFA-9BB9-80A8-B159-83F1466457A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448E9D4C-49BD-5A4E-A25B-C1AB3A49A8D0}" type="slidenum">
              <a:rPr lang="en-US" smtClean="0"/>
              <a:t>‹#›</a:t>
            </a:fld>
            <a:endParaRPr lang="en-US"/>
          </a:p>
        </p:txBody>
      </p:sp>
    </p:spTree>
    <p:extLst>
      <p:ext uri="{BB962C8B-B14F-4D97-AF65-F5344CB8AC3E}">
        <p14:creationId xmlns:p14="http://schemas.microsoft.com/office/powerpoint/2010/main" val="3765941167"/>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endParaRPr lang="en-CA"/>
          </a:p>
        </p:txBody>
      </p:sp>
      <p:sp>
        <p:nvSpPr>
          <p:cNvPr id="4" name="Slide Image Placeholder 3"/>
          <p:cNvSpPr>
            <a:spLocks noGrp="1" noRot="1" noChangeAspect="1"/>
          </p:cNvSpPr>
          <p:nvPr>
            <p:ph type="sldImg" idx="2"/>
          </p:nvPr>
        </p:nvSpPr>
        <p:spPr>
          <a:xfrm>
            <a:off x="574200" y="611229"/>
            <a:ext cx="2854800" cy="1605824"/>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571499" y="2220185"/>
            <a:ext cx="5715001" cy="5329238"/>
          </a:xfrm>
          <a:prstGeom prst="rect">
            <a:avLst/>
          </a:prstGeom>
        </p:spPr>
        <p:txBody>
          <a:bodyPr vert="horz" lIns="91440" tIns="45720" rIns="91440" bIns="45720" rtlCol="0"/>
          <a:lstStyle/>
          <a:p>
            <a:pPr lvl="0"/>
            <a:endParaRPr lang="en-US" dirty="0"/>
          </a:p>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46C9993-AFC0-8E49-BD33-E6B1482A44F5}" type="slidenum">
              <a:rPr lang="en-CA" smtClean="0"/>
              <a:t>‹#›</a:t>
            </a:fld>
            <a:endParaRPr lang="en-CA"/>
          </a:p>
        </p:txBody>
      </p:sp>
    </p:spTree>
    <p:extLst>
      <p:ext uri="{BB962C8B-B14F-4D97-AF65-F5344CB8AC3E}">
        <p14:creationId xmlns:p14="http://schemas.microsoft.com/office/powerpoint/2010/main" val="1430458582"/>
      </p:ext>
    </p:extLst>
  </p:cSld>
  <p:clrMap bg1="lt1" tx1="dk1" bg2="lt2" tx2="dk2" accent1="accent1" accent2="accent2" accent3="accent3" accent4="accent4" accent5="accent5" accent6="accent6" hlink="hlink" folHlink="folHlink"/>
  <p:hf hdr="0" ftr="0" dt="0"/>
  <p:notesStyle>
    <a:lvl1pPr marL="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1pPr>
    <a:lvl2pPr marL="4572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2pPr>
    <a:lvl3pPr marL="9144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3pPr>
    <a:lvl4pPr marL="13716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4pPr>
    <a:lvl5pPr marL="1828800" algn="l" defTabSz="914400" rtl="0" eaLnBrk="1" latinLnBrk="0" hangingPunct="1">
      <a:defRPr sz="1200" kern="1200">
        <a:solidFill>
          <a:schemeClr val="tx1"/>
        </a:solidFill>
        <a:latin typeface="Times New Roman" panose="02020603050405020304" pitchFamily="18" charset="0"/>
        <a:ea typeface="+mn-ea"/>
        <a:cs typeface="Times New Roman" panose="02020603050405020304" pitchFamily="18"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extLst>
    <p:ext uri="{620B2872-D7B9-4A21-9093-7833F8D536E1}">
      <p15:sldGuideLst xmlns:p15="http://schemas.microsoft.com/office/powerpoint/2012/main">
        <p15:guide id="1" orient="horz" pos="2880" userDrawn="1">
          <p15:clr>
            <a:srgbClr val="F26B43"/>
          </p15:clr>
        </p15:guide>
        <p15:guide id="2" pos="2160" userDrawn="1">
          <p15:clr>
            <a:srgbClr val="F26B43"/>
          </p15:clr>
        </p15:guide>
      </p15:sldGuideLst>
    </p:ext>
  </p:extLst>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3" Type="http://schemas.openxmlformats.org/officeDocument/2006/relationships/hyperlink" Target="https://www.youtube.com/watch?v=6wOhVh2bct8" TargetMode="External"/><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3" Type="http://schemas.openxmlformats.org/officeDocument/2006/relationships/hyperlink" Target="https://www.youtube.com/watch?v=6wOhVh2bct8" TargetMode="External"/><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558800" y="241300"/>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568325" y="1855050"/>
            <a:ext cx="5738207" cy="5786437"/>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r>
              <a:rPr lang="en-CA" b="1" i="1" u="sng" dirty="0"/>
              <a:t>Pre-meeting</a:t>
            </a:r>
          </a:p>
          <a:p>
            <a:pPr marL="171450" lvl="0" indent="-171450" algn="l" rtl="0">
              <a:spcBef>
                <a:spcPts val="0"/>
              </a:spcBef>
              <a:spcAft>
                <a:spcPts val="0"/>
              </a:spcAft>
              <a:buFont typeface="Arial" panose="020B0604020202020204" pitchFamily="34" charset="0"/>
              <a:buChar char="•"/>
            </a:pPr>
            <a:r>
              <a:rPr lang="en-CA" sz="1200" i="1" dirty="0">
                <a:latin typeface="Times New Roman" panose="02020603050405020304" pitchFamily="18" charset="0"/>
                <a:cs typeface="Times New Roman" panose="02020603050405020304" pitchFamily="18" charset="0"/>
              </a:rPr>
              <a:t>Have this slide on screen before participants arrive.</a:t>
            </a:r>
            <a:endParaRPr lang="en-CA" i="1" dirty="0"/>
          </a:p>
          <a:p>
            <a:pPr marL="171450" indent="-171450">
              <a:buFont typeface="Arial" panose="020B0604020202020204" pitchFamily="34" charset="0"/>
              <a:buChar char="•"/>
            </a:pPr>
            <a:r>
              <a:rPr lang="en-CA" i="1" dirty="0"/>
              <a:t>Play background music until meeting starts.</a:t>
            </a: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a:p>
            <a:pPr marL="0" lvl="0" indent="0" algn="l" rtl="0">
              <a:spcBef>
                <a:spcPts val="0"/>
              </a:spcBef>
              <a:spcAft>
                <a:spcPts val="0"/>
              </a:spcAft>
              <a:buNone/>
            </a:pPr>
            <a:endParaRPr lang="en-CA" sz="1200" dirty="0">
              <a:latin typeface="Times New Roman" panose="02020603050405020304" pitchFamily="18" charset="0"/>
              <a:cs typeface="Times New Roman" panose="02020603050405020304" pitchFamily="18" charset="0"/>
            </a:endParaRPr>
          </a:p>
        </p:txBody>
      </p:sp>
      <p:sp>
        <p:nvSpPr>
          <p:cNvPr id="2" name="Slide Number Placeholder 1">
            <a:extLst>
              <a:ext uri="{FF2B5EF4-FFF2-40B4-BE49-F238E27FC236}">
                <a16:creationId xmlns:a16="http://schemas.microsoft.com/office/drawing/2014/main" id="{F8DFE977-CD1B-9E2F-8319-F49E7EA4AE6B}"/>
              </a:ext>
            </a:extLst>
          </p:cNvPr>
          <p:cNvSpPr>
            <a:spLocks noGrp="1"/>
          </p:cNvSpPr>
          <p:nvPr>
            <p:ph type="sldNum" sz="quarter" idx="5"/>
          </p:nvPr>
        </p:nvSpPr>
        <p:spPr/>
        <p:txBody>
          <a:bodyPr/>
          <a:lstStyle/>
          <a:p>
            <a:fld id="{446C9993-AFC0-8E49-BD33-E6B1482A44F5}" type="slidenum">
              <a:rPr lang="en-CA" smtClean="0"/>
              <a:t>159</a:t>
            </a:fld>
            <a:endParaRPr lang="en-CA"/>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0350"/>
            <a:ext cx="2854325" cy="1606550"/>
          </a:xfrm>
        </p:spPr>
      </p:sp>
      <p:sp>
        <p:nvSpPr>
          <p:cNvPr id="3" name="Notes Placeholder 2"/>
          <p:cNvSpPr>
            <a:spLocks noGrp="1"/>
          </p:cNvSpPr>
          <p:nvPr>
            <p:ph type="body" idx="1"/>
          </p:nvPr>
        </p:nvSpPr>
        <p:spPr>
          <a:xfrm>
            <a:off x="555625" y="1866900"/>
            <a:ext cx="5754976" cy="6715125"/>
          </a:xfrm>
        </p:spPr>
        <p:txBody>
          <a:bodyPr/>
          <a:lstStyle/>
          <a:p>
            <a:r>
              <a:rPr lang="en-CA" sz="1100" b="1" dirty="0"/>
              <a:t>~ 10 minutes</a:t>
            </a:r>
          </a:p>
          <a:p>
            <a:endParaRPr lang="en-CA" sz="1100" u="sng" dirty="0"/>
          </a:p>
          <a:p>
            <a:r>
              <a:rPr lang="en-CA" sz="1100" dirty="0"/>
              <a:t>One of the activities that helps us accept the reality of the person’s death and process the pain of our loss is to deal with their belongings.</a:t>
            </a:r>
          </a:p>
          <a:p>
            <a:endParaRPr lang="en-CA" sz="1100" dirty="0"/>
          </a:p>
          <a:p>
            <a:r>
              <a:rPr lang="en-CA" sz="1100" i="1" dirty="0"/>
              <a:t>Invite participants to share how they are dealing with their loved one’s things.</a:t>
            </a:r>
          </a:p>
          <a:p>
            <a:r>
              <a:rPr lang="en-CA" sz="1100" i="1" dirty="0"/>
              <a:t>What have they done, what do they still need to do? How have they felt doing this?</a:t>
            </a:r>
          </a:p>
          <a:p>
            <a:endParaRPr lang="en-CA" sz="1100" dirty="0"/>
          </a:p>
          <a:p>
            <a:r>
              <a:rPr lang="en-CA" sz="1100" b="1" u="sng" dirty="0"/>
              <a:t>What helps</a:t>
            </a:r>
            <a:endParaRPr lang="en-CA" sz="1100" dirty="0"/>
          </a:p>
          <a:p>
            <a:r>
              <a:rPr lang="en-CA" sz="1100" dirty="0"/>
              <a:t>Though going through the deceased person’s things can be painful, it is an opportunity to recall memories––a special moment, a funny story, or even a painful incident that needs to be dealt with.</a:t>
            </a:r>
          </a:p>
          <a:p>
            <a:pPr marL="228600" indent="-228600">
              <a:buFont typeface="+mj-lt"/>
              <a:buAutoNum type="arabicParenR"/>
            </a:pPr>
            <a:r>
              <a:rPr lang="en-CA" sz="1100" kern="100" dirty="0">
                <a:solidFill>
                  <a:srgbClr val="000000"/>
                </a:solidFill>
                <a:ea typeface="Aptos" panose="020B0004020202020204" pitchFamily="34" charset="0"/>
              </a:rPr>
              <a:t>D</a:t>
            </a:r>
            <a:r>
              <a:rPr lang="en-CA" sz="1100" kern="100" dirty="0">
                <a:solidFill>
                  <a:srgbClr val="000000"/>
                </a:solidFill>
                <a:effectLst/>
                <a:ea typeface="Aptos" panose="020B0004020202020204" pitchFamily="34" charset="0"/>
              </a:rPr>
              <a:t>on’t allow others to dictate to you </a:t>
            </a:r>
            <a:r>
              <a:rPr lang="en-CA" sz="1100" i="1" kern="100" dirty="0">
                <a:solidFill>
                  <a:srgbClr val="000000"/>
                </a:solidFill>
                <a:effectLst/>
                <a:ea typeface="Aptos" panose="020B0004020202020204" pitchFamily="34" charset="0"/>
              </a:rPr>
              <a:t>when</a:t>
            </a:r>
            <a:r>
              <a:rPr lang="en-CA" sz="1100" b="1" kern="100" dirty="0">
                <a:solidFill>
                  <a:srgbClr val="000000"/>
                </a:solidFill>
                <a:effectLst/>
                <a:ea typeface="Aptos" panose="020B0004020202020204" pitchFamily="34" charset="0"/>
              </a:rPr>
              <a:t> </a:t>
            </a:r>
            <a:r>
              <a:rPr lang="en-CA" sz="1100" kern="100" dirty="0">
                <a:solidFill>
                  <a:srgbClr val="000000"/>
                </a:solidFill>
                <a:effectLst/>
                <a:ea typeface="Aptos" panose="020B0004020202020204" pitchFamily="34" charset="0"/>
              </a:rPr>
              <a:t>you must go through your loved one’s belongings; you will know when you are ready to do it.</a:t>
            </a:r>
          </a:p>
          <a:p>
            <a:pPr marL="228600" indent="-228600">
              <a:buFont typeface="+mj-lt"/>
              <a:buAutoNum type="arabicParenR"/>
            </a:pPr>
            <a:r>
              <a:rPr lang="en-CA" sz="1100" kern="100" dirty="0">
                <a:solidFill>
                  <a:srgbClr val="000000"/>
                </a:solidFill>
                <a:ea typeface="Aptos" panose="020B0004020202020204" pitchFamily="34" charset="0"/>
              </a:rPr>
              <a:t>D</a:t>
            </a:r>
            <a:r>
              <a:rPr lang="en-CA" sz="1100" kern="100" dirty="0">
                <a:solidFill>
                  <a:srgbClr val="000000"/>
                </a:solidFill>
                <a:effectLst/>
                <a:ea typeface="Aptos" panose="020B0004020202020204" pitchFamily="34" charset="0"/>
              </a:rPr>
              <a:t>on’t allow others to dictate </a:t>
            </a:r>
            <a:r>
              <a:rPr lang="en-CA" sz="1100" i="1" kern="100" dirty="0">
                <a:solidFill>
                  <a:srgbClr val="000000"/>
                </a:solidFill>
                <a:effectLst/>
                <a:ea typeface="Aptos" panose="020B0004020202020204" pitchFamily="34" charset="0"/>
              </a:rPr>
              <a:t>what </a:t>
            </a:r>
            <a:r>
              <a:rPr lang="en-CA" sz="1100" kern="100" dirty="0">
                <a:solidFill>
                  <a:srgbClr val="000000"/>
                </a:solidFill>
                <a:effectLst/>
                <a:ea typeface="Aptos" panose="020B0004020202020204" pitchFamily="34" charset="0"/>
              </a:rPr>
              <a:t>you do with your loved one’s things.</a:t>
            </a:r>
          </a:p>
          <a:p>
            <a:pPr marL="228600" indent="-228600">
              <a:buFont typeface="+mj-lt"/>
              <a:buAutoNum type="arabicParenR"/>
            </a:pPr>
            <a:r>
              <a:rPr lang="en-CA" sz="1100" kern="100" dirty="0">
                <a:solidFill>
                  <a:srgbClr val="000000"/>
                </a:solidFill>
                <a:ea typeface="Aptos" panose="020B0004020202020204" pitchFamily="34" charset="0"/>
              </a:rPr>
              <a:t>D</a:t>
            </a:r>
            <a:r>
              <a:rPr lang="en-CA" sz="1100" kern="100" dirty="0">
                <a:solidFill>
                  <a:srgbClr val="000000"/>
                </a:solidFill>
                <a:effectLst/>
                <a:ea typeface="Aptos" panose="020B0004020202020204" pitchFamily="34" charset="0"/>
              </a:rPr>
              <a:t>on’t try to do it all at once––pace yourself.</a:t>
            </a:r>
          </a:p>
          <a:p>
            <a:pPr marL="228600" indent="-228600">
              <a:buFont typeface="+mj-lt"/>
              <a:buAutoNum type="arabicParenR"/>
            </a:pPr>
            <a:r>
              <a:rPr lang="en-CA" sz="1100" kern="100" dirty="0">
                <a:solidFill>
                  <a:srgbClr val="000000"/>
                </a:solidFill>
                <a:ea typeface="Aptos" panose="020B0004020202020204" pitchFamily="34" charset="0"/>
              </a:rPr>
              <a:t>C</a:t>
            </a:r>
            <a:r>
              <a:rPr lang="en-CA" sz="1100" kern="100" dirty="0">
                <a:solidFill>
                  <a:srgbClr val="000000"/>
                </a:solidFill>
                <a:effectLst/>
                <a:ea typeface="Aptos" panose="020B0004020202020204" pitchFamily="34" charset="0"/>
              </a:rPr>
              <a:t>onsider if you want to do it alone or if there are some things you would like help with.</a:t>
            </a:r>
            <a:endParaRPr lang="en-CA" sz="1100" kern="100" dirty="0">
              <a:ea typeface="Aptos" panose="020B0004020202020204" pitchFamily="34" charset="0"/>
            </a:endParaRPr>
          </a:p>
          <a:p>
            <a:endParaRPr lang="en-CA" sz="1100" kern="100" dirty="0">
              <a:solidFill>
                <a:srgbClr val="000000"/>
              </a:solidFill>
              <a:effectLst/>
              <a:ea typeface="Aptos" panose="020B0004020202020204" pitchFamily="34" charset="0"/>
            </a:endParaRPr>
          </a:p>
          <a:p>
            <a:r>
              <a:rPr lang="en-CA" sz="1100" kern="100" dirty="0">
                <a:solidFill>
                  <a:srgbClr val="000000"/>
                </a:solidFill>
                <a:effectLst/>
                <a:ea typeface="Aptos" panose="020B0004020202020204" pitchFamily="34" charset="0"/>
              </a:rPr>
              <a:t>Whether you tackle the task alone or with the help of others, start with</a:t>
            </a:r>
          </a:p>
          <a:p>
            <a:pPr marL="228600" indent="-228600">
              <a:buAutoNum type="arabicParenR"/>
            </a:pPr>
            <a:r>
              <a:rPr lang="en-CA" sz="1100" kern="100" dirty="0">
                <a:solidFill>
                  <a:srgbClr val="000000"/>
                </a:solidFill>
                <a:effectLst/>
                <a:ea typeface="Aptos" panose="020B0004020202020204" pitchFamily="34" charset="0"/>
              </a:rPr>
              <a:t>a pile of what to keep,</a:t>
            </a:r>
          </a:p>
          <a:p>
            <a:pPr marL="228600" indent="-228600">
              <a:buAutoNum type="arabicParenR"/>
            </a:pPr>
            <a:r>
              <a:rPr lang="en-CA" sz="1100" kern="100" dirty="0">
                <a:solidFill>
                  <a:srgbClr val="000000"/>
                </a:solidFill>
                <a:effectLst/>
                <a:ea typeface="Aptos" panose="020B0004020202020204" pitchFamily="34" charset="0"/>
              </a:rPr>
              <a:t>a pile to decide about later,</a:t>
            </a:r>
          </a:p>
          <a:p>
            <a:pPr marL="228600" indent="-228600">
              <a:buAutoNum type="arabicParenR"/>
            </a:pPr>
            <a:r>
              <a:rPr lang="en-CA" sz="1100" kern="100" dirty="0">
                <a:solidFill>
                  <a:srgbClr val="000000"/>
                </a:solidFill>
                <a:effectLst/>
                <a:ea typeface="Aptos" panose="020B0004020202020204" pitchFamily="34" charset="0"/>
              </a:rPr>
              <a:t>a pile to give away (i.e., to other family members, friends, charitable groups), </a:t>
            </a:r>
            <a:endParaRPr lang="en-CA" sz="1100" kern="100" dirty="0">
              <a:solidFill>
                <a:srgbClr val="000000"/>
              </a:solidFill>
              <a:ea typeface="Aptos" panose="020B0004020202020204" pitchFamily="34" charset="0"/>
            </a:endParaRPr>
          </a:p>
          <a:p>
            <a:pPr marL="228600" indent="-228600">
              <a:buAutoNum type="arabicParenR"/>
            </a:pPr>
            <a:r>
              <a:rPr lang="en-CA" sz="1100" kern="100" dirty="0">
                <a:solidFill>
                  <a:srgbClr val="000000"/>
                </a:solidFill>
                <a:effectLst/>
                <a:ea typeface="Aptos" panose="020B0004020202020204" pitchFamily="34" charset="0"/>
              </a:rPr>
              <a:t>a pile to recycle, and</a:t>
            </a:r>
          </a:p>
          <a:p>
            <a:pPr marL="228600" indent="-228600">
              <a:buAutoNum type="arabicParenR"/>
            </a:pPr>
            <a:r>
              <a:rPr lang="en-CA" sz="1100" kern="100" dirty="0">
                <a:solidFill>
                  <a:srgbClr val="000000"/>
                </a:solidFill>
                <a:effectLst/>
                <a:ea typeface="Aptos" panose="020B0004020202020204" pitchFamily="34" charset="0"/>
              </a:rPr>
              <a:t>a pile to trash.</a:t>
            </a:r>
          </a:p>
          <a:p>
            <a:endParaRPr lang="en-CA" sz="1100" kern="100" dirty="0">
              <a:solidFill>
                <a:srgbClr val="000000"/>
              </a:solidFill>
              <a:ea typeface="Aptos" panose="020B0004020202020204" pitchFamily="34" charset="0"/>
            </a:endParaRPr>
          </a:p>
          <a:p>
            <a:r>
              <a:rPr lang="en-CA" sz="1100" kern="100" dirty="0">
                <a:solidFill>
                  <a:srgbClr val="000000"/>
                </a:solidFill>
                <a:effectLst/>
                <a:ea typeface="Aptos" panose="020B0004020202020204" pitchFamily="34" charset="0"/>
              </a:rPr>
              <a:t>At first, you may keep a lot, but as time goes by you will be able to discard more. Some people do an annual purging when a special date is nearing, such as an anniversary of the death, a birthday, or a holiday. </a:t>
            </a:r>
          </a:p>
          <a:p>
            <a:endParaRPr lang="en-CA" sz="1100" kern="100" dirty="0">
              <a:solidFill>
                <a:srgbClr val="000000"/>
              </a:solidFill>
              <a:ea typeface="Aptos" panose="020B0004020202020204" pitchFamily="34" charset="0"/>
            </a:endParaRPr>
          </a:p>
          <a:p>
            <a:r>
              <a:rPr lang="en-CA" sz="1100" b="1" u="sng" kern="100" dirty="0">
                <a:solidFill>
                  <a:srgbClr val="000000"/>
                </a:solidFill>
                <a:effectLst/>
                <a:ea typeface="Aptos" panose="020B0004020202020204" pitchFamily="34" charset="0"/>
              </a:rPr>
              <a:t>Following are some general suggestions:</a:t>
            </a:r>
          </a:p>
          <a:p>
            <a:r>
              <a:rPr lang="en-CA" sz="1100" kern="100" dirty="0">
                <a:solidFill>
                  <a:srgbClr val="000000"/>
                </a:solidFill>
                <a:ea typeface="Aptos" panose="020B0004020202020204" pitchFamily="34" charset="0"/>
              </a:rPr>
              <a:t>Clothing, b</a:t>
            </a:r>
            <a:r>
              <a:rPr lang="en-CA" sz="1100" kern="100" dirty="0">
                <a:solidFill>
                  <a:srgbClr val="000000"/>
                </a:solidFill>
                <a:effectLst/>
                <a:ea typeface="Aptos" panose="020B0004020202020204" pitchFamily="34" charset="0"/>
              </a:rPr>
              <a:t>ooks, magazines, artwork, toys, and games can be sorted this way.</a:t>
            </a:r>
            <a:endParaRPr lang="en-CA" sz="1100" kern="100" dirty="0">
              <a:effectLst/>
              <a:ea typeface="Aptos" panose="020B0004020202020204" pitchFamily="34" charset="0"/>
            </a:endParaRPr>
          </a:p>
          <a:p>
            <a:pPr marL="179388" marR="0" lvl="0" indent="-179388">
              <a:buFont typeface="Symbol" pitchFamily="2" charset="2"/>
              <a:buChar char=""/>
            </a:pPr>
            <a:r>
              <a:rPr lang="en-CA" sz="1100" kern="100" dirty="0">
                <a:solidFill>
                  <a:srgbClr val="000000"/>
                </a:solidFill>
                <a:effectLst/>
                <a:ea typeface="Aptos" panose="020B0004020202020204" pitchFamily="34" charset="0"/>
              </a:rPr>
              <a:t>Vehicles – Continue to use or sell, donate to a charitable organization, transfer to a friend or family member.</a:t>
            </a:r>
            <a:endParaRPr lang="en-CA" sz="1100" kern="100" dirty="0">
              <a:effectLst/>
              <a:ea typeface="Aptos" panose="020B0004020202020204" pitchFamily="34" charset="0"/>
            </a:endParaRPr>
          </a:p>
          <a:p>
            <a:pPr marL="179388" marR="0" lvl="0" indent="-179388">
              <a:buFont typeface="Symbol" pitchFamily="2" charset="2"/>
              <a:buChar char=""/>
            </a:pPr>
            <a:r>
              <a:rPr lang="en-CA" sz="1100" kern="100" dirty="0">
                <a:solidFill>
                  <a:srgbClr val="000000"/>
                </a:solidFill>
                <a:effectLst/>
                <a:ea typeface="Aptos" panose="020B0004020202020204" pitchFamily="34" charset="0"/>
              </a:rPr>
              <a:t>Sports equipment/tools – Keep what you can use, offer the rest to family, friends, neighbours, charitable groups (i.e. Teen Challenge; Salvation Army, etc.).</a:t>
            </a:r>
            <a:endParaRPr lang="en-CA" sz="1100" kern="100" dirty="0">
              <a:ea typeface="Aptos" panose="020B0004020202020204" pitchFamily="34" charset="0"/>
            </a:endParaRPr>
          </a:p>
          <a:p>
            <a:pPr marL="179388" marR="0" lvl="0" indent="-179388">
              <a:buFont typeface="Symbol" pitchFamily="2" charset="2"/>
              <a:buChar char=""/>
            </a:pPr>
            <a:r>
              <a:rPr lang="en-CA" sz="1100" dirty="0">
                <a:solidFill>
                  <a:srgbClr val="000000"/>
                </a:solidFill>
                <a:effectLst/>
                <a:ea typeface="Aptos" panose="020B0004020202020204" pitchFamily="34" charset="0"/>
              </a:rPr>
              <a:t>Papers</a:t>
            </a:r>
            <a:r>
              <a:rPr lang="en-CA" sz="1100" dirty="0">
                <a:solidFill>
                  <a:srgbClr val="000000"/>
                </a:solidFill>
                <a:ea typeface="Aptos" panose="020B0004020202020204" pitchFamily="34" charset="0"/>
              </a:rPr>
              <a:t> </a:t>
            </a:r>
            <a:r>
              <a:rPr lang="en-CA" sz="1100" dirty="0">
                <a:solidFill>
                  <a:srgbClr val="000000"/>
                </a:solidFill>
                <a:effectLst/>
                <a:ea typeface="Aptos" panose="020B0004020202020204" pitchFamily="34" charset="0"/>
              </a:rPr>
              <a:t>– Keep legal documents (mortgages, wills, birth, death and marriage certificates etc.); tax returns and financial records for seven years. You may wish to put poetry, letters, cards, etc. in a keepsake box.</a:t>
            </a:r>
            <a:r>
              <a:rPr lang="en-CA" sz="1100" dirty="0">
                <a:effectLst/>
              </a:rPr>
              <a:t> </a:t>
            </a:r>
          </a:p>
          <a:p>
            <a:pPr>
              <a:buNone/>
            </a:pPr>
            <a:endParaRPr lang="en-CA" sz="1100" kern="100" dirty="0">
              <a:solidFill>
                <a:srgbClr val="000000"/>
              </a:solidFill>
              <a:effectLst/>
              <a:ea typeface="Aptos" panose="020B0004020202020204" pitchFamily="34" charset="0"/>
            </a:endParaRPr>
          </a:p>
          <a:p>
            <a:pPr marL="0" marR="0"/>
            <a:r>
              <a:rPr lang="en-CA" sz="1100" kern="100" dirty="0">
                <a:solidFill>
                  <a:srgbClr val="000000"/>
                </a:solidFill>
                <a:effectLst/>
                <a:ea typeface="Aptos" panose="020B0004020202020204" pitchFamily="34" charset="0"/>
              </a:rPr>
              <a:t>For items being kept, label the containers with a general list of contents.</a:t>
            </a:r>
            <a:endParaRPr lang="en-CA" sz="1100" kern="100" dirty="0">
              <a:effectLst/>
              <a:ea typeface="Aptos" panose="020B0004020202020204" pitchFamily="34" charset="0"/>
            </a:endParaRPr>
          </a:p>
        </p:txBody>
      </p:sp>
      <p:sp>
        <p:nvSpPr>
          <p:cNvPr id="5" name="Slide Number Placeholder 4">
            <a:extLst>
              <a:ext uri="{FF2B5EF4-FFF2-40B4-BE49-F238E27FC236}">
                <a16:creationId xmlns:a16="http://schemas.microsoft.com/office/drawing/2014/main" id="{8A46E4EB-8CA9-AD8D-C43B-552F0C60224E}"/>
              </a:ext>
            </a:extLst>
          </p:cNvPr>
          <p:cNvSpPr>
            <a:spLocks noGrp="1"/>
          </p:cNvSpPr>
          <p:nvPr>
            <p:ph type="sldNum" sz="quarter" idx="5"/>
          </p:nvPr>
        </p:nvSpPr>
        <p:spPr/>
        <p:txBody>
          <a:bodyPr/>
          <a:lstStyle/>
          <a:p>
            <a:fld id="{446C9993-AFC0-8E49-BD33-E6B1482A44F5}" type="slidenum">
              <a:rPr lang="en-CA" smtClean="0"/>
              <a:t>168</a:t>
            </a:fld>
            <a:endParaRPr lang="en-CA"/>
          </a:p>
        </p:txBody>
      </p:sp>
    </p:spTree>
    <p:extLst>
      <p:ext uri="{BB962C8B-B14F-4D97-AF65-F5344CB8AC3E}">
        <p14:creationId xmlns:p14="http://schemas.microsoft.com/office/powerpoint/2010/main" val="7174778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41300"/>
            <a:ext cx="2854325" cy="1606550"/>
          </a:xfrm>
        </p:spPr>
      </p:sp>
      <p:sp>
        <p:nvSpPr>
          <p:cNvPr id="3" name="Notes Placeholder 2"/>
          <p:cNvSpPr>
            <a:spLocks noGrp="1"/>
          </p:cNvSpPr>
          <p:nvPr>
            <p:ph type="body" idx="1"/>
          </p:nvPr>
        </p:nvSpPr>
        <p:spPr>
          <a:xfrm>
            <a:off x="555820" y="1879665"/>
            <a:ext cx="5800725" cy="6228861"/>
          </a:xfrm>
        </p:spPr>
        <p:txBody>
          <a:bodyPr/>
          <a:lstStyle/>
          <a:p>
            <a:r>
              <a:rPr lang="en-CA" b="1" dirty="0"/>
              <a:t>~ 3 minutes</a:t>
            </a:r>
          </a:p>
          <a:p>
            <a:endParaRPr lang="en-CA" dirty="0"/>
          </a:p>
          <a:p>
            <a:r>
              <a:rPr lang="en-CA" sz="1200" kern="100" dirty="0">
                <a:solidFill>
                  <a:srgbClr val="000000"/>
                </a:solidFill>
                <a:effectLst/>
                <a:ea typeface="Aptos" panose="020B0004020202020204" pitchFamily="34" charset="0"/>
              </a:rPr>
              <a:t>Clothing can be repurposed as memory quilts, pillows, Christmas tree ornaments, christening gowns, teddy bears, doll clothes, etc. You may find comfort in wearing some pieces, as may other family members or friends. Jewelry can be restyled or treasured as heirlooms, gifted, or shared. </a:t>
            </a:r>
            <a:endParaRPr lang="en-CA" sz="1200" kern="100" dirty="0">
              <a:effectLst/>
              <a:ea typeface="Aptos" panose="020B0004020202020204" pitchFamily="34" charset="0"/>
            </a:endParaRPr>
          </a:p>
          <a:p>
            <a:endParaRPr lang="en-CA" dirty="0"/>
          </a:p>
          <a:p>
            <a:r>
              <a:rPr lang="en-CA" b="1" dirty="0"/>
              <a:t>If family members will be tackling this task together</a:t>
            </a:r>
            <a:r>
              <a:rPr lang="en-CA" dirty="0"/>
              <a:t>, it is wise to set the ground rules before starting. Some helpful tips:</a:t>
            </a:r>
          </a:p>
          <a:p>
            <a:pPr marL="177800" indent="-177800">
              <a:buFont typeface="Arial" panose="020B0604020202020204" pitchFamily="34" charset="0"/>
              <a:buChar char="•"/>
            </a:pPr>
            <a:r>
              <a:rPr lang="en-CA" dirty="0"/>
              <a:t>Make a list of contents or categories.</a:t>
            </a:r>
          </a:p>
          <a:p>
            <a:pPr marL="177800" indent="-177800">
              <a:buFont typeface="Arial" panose="020B0604020202020204" pitchFamily="34" charset="0"/>
              <a:buChar char="•"/>
            </a:pPr>
            <a:r>
              <a:rPr lang="en-CA" dirty="0"/>
              <a:t>Allow each person to choose in rotation what they want (you may have to draw straws to see who goes first).</a:t>
            </a:r>
          </a:p>
          <a:p>
            <a:pPr marL="177800" indent="-177800">
              <a:buFont typeface="Arial" panose="020B0604020202020204" pitchFamily="34" charset="0"/>
              <a:buChar char="•"/>
            </a:pPr>
            <a:r>
              <a:rPr lang="en-CA" dirty="0"/>
              <a:t>Keep going around until nothing is left that anyone wants.</a:t>
            </a:r>
          </a:p>
          <a:p>
            <a:pPr marL="177800" indent="-177800">
              <a:buFont typeface="Arial" panose="020B0604020202020204" pitchFamily="34" charset="0"/>
              <a:buChar char="•"/>
            </a:pPr>
            <a:r>
              <a:rPr lang="en-CA" dirty="0"/>
              <a:t>Then decide what to keep, what to give away to friends/family, charitable groups, what to sell, recycle, or trash. </a:t>
            </a:r>
          </a:p>
          <a:p>
            <a:pPr marL="177800" indent="-177800">
              <a:buFont typeface="Arial" panose="020B0604020202020204" pitchFamily="34" charset="0"/>
              <a:buChar char="•"/>
            </a:pPr>
            <a:r>
              <a:rPr lang="en-CA" dirty="0"/>
              <a:t>At this point, family members may offer to swap with another person if they didn’t get something of particular interest.</a:t>
            </a:r>
          </a:p>
          <a:p>
            <a:endParaRPr lang="en-CA" dirty="0"/>
          </a:p>
          <a:p>
            <a:endParaRPr lang="en-CA" dirty="0"/>
          </a:p>
          <a:p>
            <a:pPr marL="228600" indent="-228600">
              <a:buAutoNum type="arabicParenR"/>
            </a:pPr>
            <a:endParaRPr lang="en-CA" dirty="0"/>
          </a:p>
        </p:txBody>
      </p:sp>
      <p:sp>
        <p:nvSpPr>
          <p:cNvPr id="5" name="Slide Number Placeholder 4">
            <a:extLst>
              <a:ext uri="{FF2B5EF4-FFF2-40B4-BE49-F238E27FC236}">
                <a16:creationId xmlns:a16="http://schemas.microsoft.com/office/drawing/2014/main" id="{3A435331-E966-747C-CFD5-B26991467E8F}"/>
              </a:ext>
            </a:extLst>
          </p:cNvPr>
          <p:cNvSpPr>
            <a:spLocks noGrp="1"/>
          </p:cNvSpPr>
          <p:nvPr>
            <p:ph type="sldNum" sz="quarter" idx="5"/>
          </p:nvPr>
        </p:nvSpPr>
        <p:spPr/>
        <p:txBody>
          <a:bodyPr/>
          <a:lstStyle/>
          <a:p>
            <a:fld id="{446C9993-AFC0-8E49-BD33-E6B1482A44F5}" type="slidenum">
              <a:rPr lang="en-CA" smtClean="0"/>
              <a:t>169</a:t>
            </a:fld>
            <a:endParaRPr lang="en-CA"/>
          </a:p>
        </p:txBody>
      </p:sp>
    </p:spTree>
    <p:extLst>
      <p:ext uri="{BB962C8B-B14F-4D97-AF65-F5344CB8AC3E}">
        <p14:creationId xmlns:p14="http://schemas.microsoft.com/office/powerpoint/2010/main" val="51277155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50825"/>
            <a:ext cx="2854325" cy="1604963"/>
          </a:xfrm>
        </p:spPr>
      </p:sp>
      <p:sp>
        <p:nvSpPr>
          <p:cNvPr id="3" name="Notes Placeholder 2"/>
          <p:cNvSpPr>
            <a:spLocks noGrp="1"/>
          </p:cNvSpPr>
          <p:nvPr>
            <p:ph type="body" idx="1"/>
          </p:nvPr>
        </p:nvSpPr>
        <p:spPr>
          <a:xfrm>
            <a:off x="557408" y="1868648"/>
            <a:ext cx="5824538" cy="6689725"/>
          </a:xfrm>
        </p:spPr>
        <p:txBody>
          <a:bodyPr/>
          <a:lstStyle/>
          <a:p>
            <a:r>
              <a:rPr lang="en-CA" b="1" dirty="0"/>
              <a:t>~ 5 minutes</a:t>
            </a:r>
          </a:p>
          <a:p>
            <a:endParaRPr lang="en-CA" b="1" kern="100" dirty="0">
              <a:solidFill>
                <a:srgbClr val="000000"/>
              </a:solidFill>
              <a:effectLst/>
              <a:ea typeface="Aptos" panose="020B0004020202020204" pitchFamily="34" charset="0"/>
            </a:endParaRPr>
          </a:p>
          <a:p>
            <a:pPr marR="0" indent="7938">
              <a:buNone/>
            </a:pPr>
            <a:r>
              <a:rPr lang="en-US" b="1" u="sng" kern="100" dirty="0">
                <a:solidFill>
                  <a:srgbClr val="000000"/>
                </a:solidFill>
                <a:effectLst/>
                <a:ea typeface="Aptos" panose="020B0004020202020204" pitchFamily="34" charset="0"/>
              </a:rPr>
              <a:t>Adjusting to the world without the person who died</a:t>
            </a:r>
          </a:p>
          <a:p>
            <a:pPr marR="0" indent="7938">
              <a:buNone/>
            </a:pPr>
            <a:r>
              <a:rPr lang="en-US" kern="100" dirty="0">
                <a:solidFill>
                  <a:srgbClr val="000000"/>
                </a:solidFill>
                <a:effectLst/>
                <a:ea typeface="Aptos" panose="020B0004020202020204" pitchFamily="34" charset="0"/>
              </a:rPr>
              <a:t>Some losses profoundly change the activities or patterns of our lives</a:t>
            </a:r>
            <a:r>
              <a:rPr lang="en-US" kern="100" dirty="0">
                <a:solidFill>
                  <a:srgbClr val="000000"/>
                </a:solidFill>
                <a:ea typeface="Aptos" panose="020B0004020202020204" pitchFamily="34" charset="0"/>
              </a:rPr>
              <a:t> and bring with them </a:t>
            </a:r>
            <a:r>
              <a:rPr lang="en-US" kern="100" dirty="0">
                <a:solidFill>
                  <a:srgbClr val="000000"/>
                </a:solidFill>
                <a:effectLst/>
                <a:ea typeface="Aptos" panose="020B0004020202020204" pitchFamily="34" charset="0"/>
              </a:rPr>
              <a:t>a myriad of secondary losses. </a:t>
            </a:r>
            <a:r>
              <a:rPr lang="en-US" kern="100" dirty="0">
                <a:solidFill>
                  <a:srgbClr val="000000"/>
                </a:solidFill>
                <a:ea typeface="Aptos" panose="020B0004020202020204" pitchFamily="34" charset="0"/>
              </a:rPr>
              <a:t>Widows and widowers</a:t>
            </a:r>
            <a:r>
              <a:rPr lang="en-US" kern="100" dirty="0">
                <a:solidFill>
                  <a:srgbClr val="000000"/>
                </a:solidFill>
                <a:effectLst/>
                <a:ea typeface="Aptos" panose="020B0004020202020204" pitchFamily="34" charset="0"/>
              </a:rPr>
              <a:t> “take on new roles, learn new skills, how to cook, maintain a car, or balance a cheque book. Your ways of life, your choices, even your relationships change after a loss.”</a:t>
            </a:r>
            <a:r>
              <a:rPr lang="en-US" kern="100" baseline="30000" dirty="0">
                <a:solidFill>
                  <a:srgbClr val="000000"/>
                </a:solidFill>
                <a:effectLst/>
                <a:ea typeface="Aptos" panose="020B0004020202020204" pitchFamily="34" charset="0"/>
              </a:rPr>
              <a:t>66</a:t>
            </a:r>
            <a:r>
              <a:rPr lang="en-US" kern="100" dirty="0">
                <a:solidFill>
                  <a:srgbClr val="000000"/>
                </a:solidFill>
                <a:effectLst/>
                <a:ea typeface="Aptos" panose="020B0004020202020204" pitchFamily="34" charset="0"/>
              </a:rPr>
              <a:t> You wonder with whom you can share your deepest thoughts, your day-to-day lives, your concerns, who you can lean on, who will find you if you have an accident in the home, who will help you if you’re sick or just having a lousy day. </a:t>
            </a:r>
          </a:p>
          <a:p>
            <a:pPr marR="0" indent="7938">
              <a:buNone/>
            </a:pPr>
            <a:endParaRPr lang="en-US" kern="100" dirty="0">
              <a:solidFill>
                <a:srgbClr val="000000"/>
              </a:solidFill>
              <a:ea typeface="Aptos" panose="020B0004020202020204" pitchFamily="34" charset="0"/>
            </a:endParaRPr>
          </a:p>
          <a:p>
            <a:pPr marR="0" indent="7938">
              <a:buNone/>
            </a:pPr>
            <a:r>
              <a:rPr lang="en-US" kern="100" dirty="0">
                <a:solidFill>
                  <a:srgbClr val="000000"/>
                </a:solidFill>
                <a:ea typeface="Aptos" panose="020B0004020202020204" pitchFamily="34" charset="0"/>
              </a:rPr>
              <a:t>You</a:t>
            </a:r>
            <a:r>
              <a:rPr lang="en-US" kern="100" dirty="0">
                <a:solidFill>
                  <a:srgbClr val="000000"/>
                </a:solidFill>
                <a:effectLst/>
                <a:ea typeface="Aptos" panose="020B0004020202020204" pitchFamily="34" charset="0"/>
              </a:rPr>
              <a:t> may lose the network of friends of your child/grandchild, your spouse, your parent, your sibling, your in-laws. </a:t>
            </a:r>
            <a:r>
              <a:rPr lang="en-US" kern="100" dirty="0">
                <a:solidFill>
                  <a:srgbClr val="000000"/>
                </a:solidFill>
                <a:ea typeface="Aptos" panose="020B0004020202020204" pitchFamily="34" charset="0"/>
              </a:rPr>
              <a:t>You </a:t>
            </a:r>
            <a:r>
              <a:rPr lang="en-US" kern="100" dirty="0">
                <a:solidFill>
                  <a:srgbClr val="000000"/>
                </a:solidFill>
                <a:effectLst/>
                <a:ea typeface="Aptos" panose="020B0004020202020204" pitchFamily="34" charset="0"/>
              </a:rPr>
              <a:t>need to figure out how to navigate this changed landscape.</a:t>
            </a:r>
            <a:endParaRPr lang="en-CA" kern="100" dirty="0">
              <a:effectLst/>
              <a:ea typeface="Aptos" panose="020B0004020202020204" pitchFamily="34" charset="0"/>
            </a:endParaRPr>
          </a:p>
          <a:p>
            <a:endParaRPr lang="en-US" dirty="0"/>
          </a:p>
          <a:p>
            <a:endParaRPr lang="en-US" b="1" u="sng" dirty="0"/>
          </a:p>
          <a:p>
            <a:r>
              <a:rPr lang="en-US" b="1" u="sng" dirty="0"/>
              <a:t>What helps </a:t>
            </a:r>
          </a:p>
          <a:p>
            <a:pPr marL="171450" indent="-171450">
              <a:buFont typeface="Arial" panose="020B0604020202020204" pitchFamily="34" charset="0"/>
              <a:buChar char="•"/>
            </a:pPr>
            <a:r>
              <a:rPr lang="en-US" kern="100" dirty="0">
                <a:solidFill>
                  <a:srgbClr val="000000"/>
                </a:solidFill>
                <a:effectLst/>
                <a:ea typeface="Aptos" panose="020B0004020202020204" pitchFamily="34" charset="0"/>
              </a:rPr>
              <a:t>Resist becoming helpless, bitter, or withdrawn.</a:t>
            </a:r>
          </a:p>
          <a:p>
            <a:pPr marL="171450" indent="-171450">
              <a:buFont typeface="Arial" panose="020B0604020202020204" pitchFamily="34" charset="0"/>
              <a:buChar char="•"/>
            </a:pPr>
            <a:r>
              <a:rPr lang="en-US" kern="100" dirty="0">
                <a:solidFill>
                  <a:srgbClr val="000000"/>
                </a:solidFill>
                <a:effectLst/>
                <a:ea typeface="Aptos" panose="020B0004020202020204" pitchFamily="34" charset="0"/>
              </a:rPr>
              <a:t>Identify your needs and assess what you can do, what new skills you need to acquire, and find people who can help with the tasks you cannot do.</a:t>
            </a:r>
          </a:p>
          <a:p>
            <a:pPr marL="171450" indent="-171450">
              <a:buFont typeface="Arial" panose="020B0604020202020204" pitchFamily="34" charset="0"/>
              <a:buChar char="•"/>
            </a:pPr>
            <a:r>
              <a:rPr lang="en-US" kern="100" dirty="0">
                <a:solidFill>
                  <a:srgbClr val="000000"/>
                </a:solidFill>
                <a:effectLst/>
                <a:ea typeface="Aptos" panose="020B0004020202020204" pitchFamily="34" charset="0"/>
              </a:rPr>
              <a:t>Ask for referrals from friends. Seek the advice of experts before making major decisions (i.e., financial, real estate, legal). Be intentional in seeking God’s wisdom and counsel.</a:t>
            </a:r>
            <a:endParaRPr lang="en-CA" kern="100" dirty="0">
              <a:ea typeface="Aptos" panose="020B0004020202020204" pitchFamily="34" charset="0"/>
            </a:endParaRPr>
          </a:p>
          <a:p>
            <a:pPr marL="171450" indent="-171450">
              <a:buFont typeface="Arial" panose="020B0604020202020204" pitchFamily="34" charset="0"/>
              <a:buChar char="•"/>
            </a:pPr>
            <a:r>
              <a:rPr lang="en-US" kern="100" dirty="0">
                <a:solidFill>
                  <a:srgbClr val="000000"/>
                </a:solidFill>
                <a:effectLst/>
                <a:ea typeface="Aptos" panose="020B0004020202020204" pitchFamily="34" charset="0"/>
              </a:rPr>
              <a:t>Be careful with making too many changes too fast, which may result in increased stress or regrets later. Pace</a:t>
            </a:r>
            <a:r>
              <a:rPr lang="en-US" b="1" kern="100" dirty="0">
                <a:solidFill>
                  <a:srgbClr val="000000"/>
                </a:solidFill>
                <a:effectLst/>
                <a:ea typeface="Aptos" panose="020B0004020202020204" pitchFamily="34" charset="0"/>
              </a:rPr>
              <a:t> </a:t>
            </a:r>
            <a:r>
              <a:rPr lang="en-US" kern="100" dirty="0">
                <a:solidFill>
                  <a:srgbClr val="000000"/>
                </a:solidFill>
                <a:effectLst/>
                <a:ea typeface="Aptos" panose="020B0004020202020204" pitchFamily="34" charset="0"/>
              </a:rPr>
              <a:t>change; sometimes make a decision, then sit with it for a while before implementing it (i.e., if selling a house, you may come to the decision to do so, but you may need to process that as another loss, what you will miss, what you won’t miss, what a new location will mean––the pluses and the minuses).</a:t>
            </a:r>
          </a:p>
          <a:p>
            <a:pPr marL="171450" indent="-171450">
              <a:buFont typeface="Arial" panose="020B0604020202020204" pitchFamily="34" charset="0"/>
              <a:buChar char="•"/>
            </a:pPr>
            <a:r>
              <a:rPr lang="en-CA" kern="100" dirty="0">
                <a:solidFill>
                  <a:srgbClr val="000000"/>
                </a:solidFill>
                <a:effectLst/>
                <a:ea typeface="Aptos" panose="020B0004020202020204" pitchFamily="34" charset="0"/>
              </a:rPr>
              <a:t>If </a:t>
            </a:r>
            <a:r>
              <a:rPr lang="en-CA" kern="100" dirty="0">
                <a:solidFill>
                  <a:srgbClr val="000000"/>
                </a:solidFill>
                <a:ea typeface="Aptos" panose="020B0004020202020204" pitchFamily="34" charset="0"/>
              </a:rPr>
              <a:t>older and living alone</a:t>
            </a:r>
            <a:r>
              <a:rPr lang="en-CA" kern="100" dirty="0">
                <a:solidFill>
                  <a:srgbClr val="000000"/>
                </a:solidFill>
                <a:effectLst/>
                <a:ea typeface="Aptos" panose="020B0004020202020204" pitchFamily="34" charset="0"/>
              </a:rPr>
              <a:t>, consider </a:t>
            </a:r>
            <a:r>
              <a:rPr lang="en-US" kern="100" dirty="0">
                <a:solidFill>
                  <a:srgbClr val="000000"/>
                </a:solidFill>
                <a:effectLst/>
                <a:ea typeface="Aptos" panose="020B0004020202020204" pitchFamily="34" charset="0"/>
              </a:rPr>
              <a:t>implementing safeguards (i.e., alerts, wellness calls, remove hazards such as throw rugs, keep stairs clear, install grab bars in bathrooms, etc.) Be diligent in self-care.</a:t>
            </a:r>
            <a:endParaRPr lang="en-CA" kern="100" dirty="0">
              <a:effectLst/>
              <a:ea typeface="Aptos" panose="020B0004020202020204" pitchFamily="34" charset="0"/>
            </a:endParaRPr>
          </a:p>
          <a:p>
            <a:endParaRPr lang="en-US" dirty="0"/>
          </a:p>
          <a:p>
            <a:endParaRPr lang="en-US" dirty="0"/>
          </a:p>
          <a:p>
            <a:endParaRPr lang="en-US" dirty="0"/>
          </a:p>
          <a:p>
            <a:endParaRPr lang="en-US" dirty="0"/>
          </a:p>
          <a:p>
            <a:endParaRPr lang="en-US" dirty="0"/>
          </a:p>
          <a:p>
            <a:endParaRPr lang="en-US" dirty="0"/>
          </a:p>
          <a:p>
            <a:pPr indent="357188"/>
            <a:r>
              <a:rPr lang="en-US" sz="1100" baseline="30000" dirty="0"/>
              <a:t>66</a:t>
            </a:r>
          </a:p>
        </p:txBody>
      </p:sp>
      <p:sp>
        <p:nvSpPr>
          <p:cNvPr id="5" name="Slide Number Placeholder 4">
            <a:extLst>
              <a:ext uri="{FF2B5EF4-FFF2-40B4-BE49-F238E27FC236}">
                <a16:creationId xmlns:a16="http://schemas.microsoft.com/office/drawing/2014/main" id="{ED8586FE-12D2-7812-7EBB-3D4E84A71A2B}"/>
              </a:ext>
            </a:extLst>
          </p:cNvPr>
          <p:cNvSpPr>
            <a:spLocks noGrp="1"/>
          </p:cNvSpPr>
          <p:nvPr>
            <p:ph type="sldNum" sz="quarter" idx="5"/>
          </p:nvPr>
        </p:nvSpPr>
        <p:spPr/>
        <p:txBody>
          <a:bodyPr/>
          <a:lstStyle/>
          <a:p>
            <a:fld id="{446C9993-AFC0-8E49-BD33-E6B1482A44F5}" type="slidenum">
              <a:rPr lang="en-CA" smtClean="0"/>
              <a:t>170</a:t>
            </a:fld>
            <a:endParaRPr lang="en-CA"/>
          </a:p>
        </p:txBody>
      </p:sp>
    </p:spTree>
    <p:extLst>
      <p:ext uri="{BB962C8B-B14F-4D97-AF65-F5344CB8AC3E}">
        <p14:creationId xmlns:p14="http://schemas.microsoft.com/office/powerpoint/2010/main" val="275864020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46063"/>
            <a:ext cx="2862263" cy="1609725"/>
          </a:xfrm>
        </p:spPr>
      </p:sp>
      <p:sp>
        <p:nvSpPr>
          <p:cNvPr id="3" name="Notes Placeholder 2"/>
          <p:cNvSpPr>
            <a:spLocks noGrp="1"/>
          </p:cNvSpPr>
          <p:nvPr>
            <p:ph type="body" idx="1"/>
          </p:nvPr>
        </p:nvSpPr>
        <p:spPr>
          <a:xfrm>
            <a:off x="555171" y="1867356"/>
            <a:ext cx="5715001" cy="6722852"/>
          </a:xfrm>
        </p:spPr>
        <p:txBody>
          <a:bodyPr/>
          <a:lstStyle/>
          <a:p>
            <a:r>
              <a:rPr lang="en-US" b="1" dirty="0"/>
              <a:t>~ 5 minutes</a:t>
            </a:r>
          </a:p>
          <a:p>
            <a:endParaRPr lang="en-US" dirty="0"/>
          </a:p>
          <a:p>
            <a:r>
              <a:rPr lang="en-US" b="1" i="1" dirty="0"/>
              <a:t>Who am I?</a:t>
            </a:r>
          </a:p>
          <a:p>
            <a:r>
              <a:rPr lang="en-US" dirty="0"/>
              <a:t>For many of us, our identity is wrapped up in what we do. Over the span of our lifetime, we are issued a variety of identity documents—from birth certificates, driver’s licenses, social insurance and health cards, marriage certificates, perhaps divorce papers, passports or landed immigrant cards, etc.—and at the end, death certificates. </a:t>
            </a:r>
          </a:p>
          <a:p>
            <a:endParaRPr lang="en-US" dirty="0"/>
          </a:p>
          <a:p>
            <a:r>
              <a:rPr lang="en-US" dirty="0"/>
              <a:t>Adjusting to a world without the person who died is particularly difficult for caregivers of children, grandchildren, and adults. You may wonder what your role is now. Widows and widowers struggle too with who they are after their spouse dies. </a:t>
            </a:r>
          </a:p>
          <a:p>
            <a:endParaRPr lang="en-US" dirty="0"/>
          </a:p>
          <a:p>
            <a:r>
              <a:rPr lang="en-US" dirty="0"/>
              <a:t>Unfortunately, the stereotypical image of widows and widowers is that they live in the past, are perpetually sad, seldom have fun, are overly emotional, totally helpless, and are uncomfortable to be around. They are seen most often for who they were and who they lost, and that is normal in the immediate period after the death, but it is problematic when if it becomes an ongoing image or mindset. </a:t>
            </a:r>
          </a:p>
          <a:p>
            <a:endParaRPr lang="en-US" dirty="0"/>
          </a:p>
          <a:p>
            <a:r>
              <a:rPr lang="en-US" dirty="0"/>
              <a:t>Only you can change how you and others see you. Discovering who you are now and what you want to be and do in this new phase of your life requires courage and hard work. Just as the passing of one year to the next causes us to stop and reflect on past accomplishments and failures and to set new goals for the year ahead, so too does death. It is an opportunity to re-examine where you have been and what you want to be and do moving forward. It is for you to decide if you will be happy or sour, content or bitter, a weed or a flower. </a:t>
            </a:r>
          </a:p>
          <a:p>
            <a:endParaRPr lang="en-US" dirty="0"/>
          </a:p>
          <a:p>
            <a:endParaRPr lang="en-US" dirty="0"/>
          </a:p>
        </p:txBody>
      </p:sp>
      <p:sp>
        <p:nvSpPr>
          <p:cNvPr id="6" name="Slide Number Placeholder 5">
            <a:extLst>
              <a:ext uri="{FF2B5EF4-FFF2-40B4-BE49-F238E27FC236}">
                <a16:creationId xmlns:a16="http://schemas.microsoft.com/office/drawing/2014/main" id="{C9CCF219-8264-1177-25C3-093E7EC6F288}"/>
              </a:ext>
            </a:extLst>
          </p:cNvPr>
          <p:cNvSpPr>
            <a:spLocks noGrp="1"/>
          </p:cNvSpPr>
          <p:nvPr>
            <p:ph type="sldNum" sz="quarter" idx="5"/>
          </p:nvPr>
        </p:nvSpPr>
        <p:spPr/>
        <p:txBody>
          <a:bodyPr/>
          <a:lstStyle/>
          <a:p>
            <a:fld id="{446C9993-AFC0-8E49-BD33-E6B1482A44F5}" type="slidenum">
              <a:rPr lang="en-CA" smtClean="0"/>
              <a:t>171</a:t>
            </a:fld>
            <a:endParaRPr lang="en-CA"/>
          </a:p>
        </p:txBody>
      </p:sp>
    </p:spTree>
    <p:extLst>
      <p:ext uri="{BB962C8B-B14F-4D97-AF65-F5344CB8AC3E}">
        <p14:creationId xmlns:p14="http://schemas.microsoft.com/office/powerpoint/2010/main" val="356871124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24DBC9-8D49-5E77-9BEA-031BEA7D976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58E574E-0453-A790-3896-D697665D5BFA}"/>
              </a:ext>
            </a:extLst>
          </p:cNvPr>
          <p:cNvSpPr>
            <a:spLocks noGrp="1" noRot="1" noChangeAspect="1"/>
          </p:cNvSpPr>
          <p:nvPr>
            <p:ph type="sldImg"/>
          </p:nvPr>
        </p:nvSpPr>
        <p:spPr>
          <a:xfrm>
            <a:off x="555625" y="246063"/>
            <a:ext cx="2862263" cy="1609725"/>
          </a:xfrm>
        </p:spPr>
      </p:sp>
      <p:sp>
        <p:nvSpPr>
          <p:cNvPr id="3" name="Notes Placeholder 2">
            <a:extLst>
              <a:ext uri="{FF2B5EF4-FFF2-40B4-BE49-F238E27FC236}">
                <a16:creationId xmlns:a16="http://schemas.microsoft.com/office/drawing/2014/main" id="{A035ED1A-9B52-78C9-2749-D2F9FB8FD2E5}"/>
              </a:ext>
            </a:extLst>
          </p:cNvPr>
          <p:cNvSpPr>
            <a:spLocks noGrp="1"/>
          </p:cNvSpPr>
          <p:nvPr>
            <p:ph type="body" idx="1"/>
          </p:nvPr>
        </p:nvSpPr>
        <p:spPr>
          <a:xfrm>
            <a:off x="555171" y="1867356"/>
            <a:ext cx="5715001" cy="6722852"/>
          </a:xfrm>
        </p:spPr>
        <p:txBody>
          <a:bodyPr/>
          <a:lstStyle/>
          <a:p>
            <a:r>
              <a:rPr lang="en-US" b="1" dirty="0"/>
              <a:t>~ 5 minutes</a:t>
            </a:r>
          </a:p>
          <a:p>
            <a:endParaRPr lang="en-US" dirty="0"/>
          </a:p>
          <a:p>
            <a:r>
              <a:rPr lang="en-US" b="1" u="sng" dirty="0"/>
              <a:t>What helps</a:t>
            </a:r>
            <a:endParaRPr lang="en-US" dirty="0"/>
          </a:p>
          <a:p>
            <a:pPr marL="171450" indent="-171450">
              <a:buFont typeface="Arial" panose="020B0604020202020204" pitchFamily="34" charset="0"/>
              <a:buChar char="•"/>
            </a:pPr>
            <a:r>
              <a:rPr lang="en-US" dirty="0"/>
              <a:t>Work at accepting the death and process the pain of your loss. </a:t>
            </a:r>
          </a:p>
          <a:p>
            <a:pPr marL="171450" indent="-171450">
              <a:buFont typeface="Arial" panose="020B0604020202020204" pitchFamily="34" charset="0"/>
              <a:buChar char="•"/>
            </a:pPr>
            <a:r>
              <a:rPr lang="en-US" dirty="0"/>
              <a:t>Reflect on life experiences and lessons learned (good and bad).</a:t>
            </a:r>
          </a:p>
          <a:p>
            <a:pPr marL="171450" indent="-171450">
              <a:buFont typeface="Arial" panose="020B0604020202020204" pitchFamily="34" charset="0"/>
              <a:buChar char="•"/>
            </a:pPr>
            <a:r>
              <a:rPr lang="en-US" dirty="0"/>
              <a:t>Examine your beliefs and values. </a:t>
            </a:r>
          </a:p>
          <a:p>
            <a:pPr marL="171450" indent="-171450">
              <a:buFont typeface="Arial" panose="020B0604020202020204" pitchFamily="34" charset="0"/>
              <a:buChar char="•"/>
            </a:pPr>
            <a:r>
              <a:rPr lang="en-US" dirty="0"/>
              <a:t>Consider the question that little kids have been asked for decades, </a:t>
            </a:r>
            <a:r>
              <a:rPr lang="en-US" i="1" dirty="0"/>
              <a:t>What do you want to be when you grow up?</a:t>
            </a:r>
            <a:r>
              <a:rPr lang="en-US" dirty="0"/>
              <a:t> Ask yourself, </a:t>
            </a:r>
            <a:r>
              <a:rPr lang="en-US" i="1" dirty="0"/>
              <a:t>What do I want to be in this new phase of my life?</a:t>
            </a:r>
            <a:r>
              <a:rPr lang="en-US" dirty="0"/>
              <a:t> </a:t>
            </a:r>
          </a:p>
          <a:p>
            <a:pPr marL="171450" indent="-171450">
              <a:buFont typeface="Arial" panose="020B0604020202020204" pitchFamily="34" charset="0"/>
              <a:buChar char="•"/>
            </a:pPr>
            <a:r>
              <a:rPr lang="en-US" dirty="0"/>
              <a:t>Dare to dream.</a:t>
            </a:r>
          </a:p>
          <a:p>
            <a:pPr marL="171450" indent="-171450">
              <a:buFont typeface="Arial" panose="020B0604020202020204" pitchFamily="34" charset="0"/>
              <a:buChar char="•"/>
            </a:pPr>
            <a:r>
              <a:rPr lang="en-US" dirty="0"/>
              <a:t>Seek counsel from others and from God.</a:t>
            </a:r>
          </a:p>
          <a:p>
            <a:pPr marL="171450" indent="-171450">
              <a:buFont typeface="Arial" panose="020B0604020202020204" pitchFamily="34" charset="0"/>
              <a:buChar char="•"/>
            </a:pPr>
            <a:r>
              <a:rPr lang="en-US" dirty="0"/>
              <a:t>Identify steps to achieving your new goals. </a:t>
            </a:r>
          </a:p>
          <a:p>
            <a:pPr marL="171450" indent="-171450">
              <a:buFont typeface="Arial" panose="020B0604020202020204" pitchFamily="34" charset="0"/>
              <a:buChar char="•"/>
            </a:pPr>
            <a:r>
              <a:rPr lang="en-US" dirty="0"/>
              <a:t>Be flexible, go easy on yourself, and resist self-pity.</a:t>
            </a:r>
          </a:p>
          <a:p>
            <a:pPr marL="171450" indent="-171450">
              <a:buFont typeface="Arial" panose="020B0604020202020204" pitchFamily="34" charset="0"/>
              <a:buChar char="•"/>
            </a:pPr>
            <a:r>
              <a:rPr lang="en-US" dirty="0"/>
              <a:t>Gather strength and courage from others.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endParaRPr lang="en-US" dirty="0"/>
          </a:p>
          <a:p>
            <a:endParaRPr lang="en-US" dirty="0"/>
          </a:p>
        </p:txBody>
      </p:sp>
      <p:sp>
        <p:nvSpPr>
          <p:cNvPr id="6" name="Slide Number Placeholder 5">
            <a:extLst>
              <a:ext uri="{FF2B5EF4-FFF2-40B4-BE49-F238E27FC236}">
                <a16:creationId xmlns:a16="http://schemas.microsoft.com/office/drawing/2014/main" id="{D8F3B566-CC64-E0A2-75E4-D7FEF935DCE5}"/>
              </a:ext>
            </a:extLst>
          </p:cNvPr>
          <p:cNvSpPr>
            <a:spLocks noGrp="1"/>
          </p:cNvSpPr>
          <p:nvPr>
            <p:ph type="sldNum" sz="quarter" idx="5"/>
          </p:nvPr>
        </p:nvSpPr>
        <p:spPr/>
        <p:txBody>
          <a:bodyPr/>
          <a:lstStyle/>
          <a:p>
            <a:fld id="{446C9993-AFC0-8E49-BD33-E6B1482A44F5}" type="slidenum">
              <a:rPr lang="en-CA" smtClean="0"/>
              <a:t>172</a:t>
            </a:fld>
            <a:endParaRPr lang="en-CA"/>
          </a:p>
        </p:txBody>
      </p:sp>
    </p:spTree>
    <p:extLst>
      <p:ext uri="{BB962C8B-B14F-4D97-AF65-F5344CB8AC3E}">
        <p14:creationId xmlns:p14="http://schemas.microsoft.com/office/powerpoint/2010/main" val="11050198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1938"/>
            <a:ext cx="2862263" cy="1609725"/>
          </a:xfrm>
        </p:spPr>
      </p:sp>
      <p:sp>
        <p:nvSpPr>
          <p:cNvPr id="3" name="Notes Placeholder 2"/>
          <p:cNvSpPr>
            <a:spLocks noGrp="1"/>
          </p:cNvSpPr>
          <p:nvPr>
            <p:ph type="body" idx="1"/>
          </p:nvPr>
        </p:nvSpPr>
        <p:spPr>
          <a:xfrm>
            <a:off x="555171" y="1883686"/>
            <a:ext cx="5780315" cy="5329238"/>
          </a:xfrm>
        </p:spPr>
        <p:txBody>
          <a:bodyPr/>
          <a:lstStyle/>
          <a:p>
            <a:r>
              <a:rPr lang="en-US" b="1" dirty="0"/>
              <a:t>~ 3 minutes</a:t>
            </a:r>
          </a:p>
          <a:p>
            <a:endParaRPr lang="en-US" b="1" i="1" dirty="0"/>
          </a:p>
          <a:p>
            <a:r>
              <a:rPr lang="en-US" b="1" u="sng" dirty="0"/>
              <a:t>Enriching who you are</a:t>
            </a:r>
            <a:endParaRPr lang="en-US" b="1" i="1" u="sng" dirty="0"/>
          </a:p>
          <a:p>
            <a:r>
              <a:rPr lang="en-US" dirty="0"/>
              <a:t>Enriching who you are does not mean you deny who you were or that you leave the memories of your spouse or partner behind. It is an enrichment of who you were and who you can become. It is a refocus.</a:t>
            </a:r>
          </a:p>
          <a:p>
            <a:endParaRPr lang="en-US" dirty="0"/>
          </a:p>
          <a:p>
            <a:r>
              <a:rPr lang="en-US" i="1" dirty="0"/>
              <a:t>And</a:t>
            </a:r>
            <a:r>
              <a:rPr lang="en-US" dirty="0"/>
              <a:t>, just as it took time to grow in your relationship with your loved one, it will take time to grow into your future.</a:t>
            </a:r>
          </a:p>
          <a:p>
            <a:endParaRPr lang="en-US" i="1" dirty="0"/>
          </a:p>
          <a:p>
            <a:r>
              <a:rPr lang="en-US" i="1" dirty="0"/>
              <a:t>Ask participants if they have questions or comments before moving on.</a:t>
            </a:r>
            <a:endParaRPr lang="en-US" dirty="0"/>
          </a:p>
          <a:p>
            <a:endParaRPr lang="en-US" dirty="0"/>
          </a:p>
          <a:p>
            <a:endParaRPr lang="en-US" dirty="0"/>
          </a:p>
          <a:p>
            <a:endParaRPr lang="en-US" i="1" dirty="0"/>
          </a:p>
          <a:p>
            <a:endParaRPr lang="en-US" i="1" dirty="0"/>
          </a:p>
          <a:p>
            <a:endParaRPr lang="en-US" i="1" dirty="0"/>
          </a:p>
          <a:p>
            <a:endParaRPr lang="en-US" i="1" dirty="0"/>
          </a:p>
          <a:p>
            <a:endParaRPr lang="en-US" i="1" dirty="0"/>
          </a:p>
          <a:p>
            <a:endParaRPr lang="en-US" i="1" dirty="0"/>
          </a:p>
          <a:p>
            <a:endParaRPr lang="en-US" i="1" dirty="0"/>
          </a:p>
          <a:p>
            <a:endParaRPr lang="en-US" dirty="0"/>
          </a:p>
          <a:p>
            <a:endParaRPr lang="en-US" dirty="0"/>
          </a:p>
        </p:txBody>
      </p:sp>
      <p:sp>
        <p:nvSpPr>
          <p:cNvPr id="5" name="Slide Number Placeholder 4">
            <a:extLst>
              <a:ext uri="{FF2B5EF4-FFF2-40B4-BE49-F238E27FC236}">
                <a16:creationId xmlns:a16="http://schemas.microsoft.com/office/drawing/2014/main" id="{1461F2B9-BCCE-CDCD-C088-3E0698900CB2}"/>
              </a:ext>
            </a:extLst>
          </p:cNvPr>
          <p:cNvSpPr>
            <a:spLocks noGrp="1"/>
          </p:cNvSpPr>
          <p:nvPr>
            <p:ph type="sldNum" sz="quarter" idx="5"/>
          </p:nvPr>
        </p:nvSpPr>
        <p:spPr/>
        <p:txBody>
          <a:bodyPr/>
          <a:lstStyle/>
          <a:p>
            <a:fld id="{446C9993-AFC0-8E49-BD33-E6B1482A44F5}" type="slidenum">
              <a:rPr lang="en-CA" smtClean="0"/>
              <a:t>173</a:t>
            </a:fld>
            <a:endParaRPr lang="en-CA"/>
          </a:p>
        </p:txBody>
      </p:sp>
    </p:spTree>
    <p:extLst>
      <p:ext uri="{BB962C8B-B14F-4D97-AF65-F5344CB8AC3E}">
        <p14:creationId xmlns:p14="http://schemas.microsoft.com/office/powerpoint/2010/main" val="41762443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0350"/>
            <a:ext cx="2854325" cy="1604963"/>
          </a:xfrm>
        </p:spPr>
      </p:sp>
      <p:sp>
        <p:nvSpPr>
          <p:cNvPr id="3" name="Notes Placeholder 2"/>
          <p:cNvSpPr>
            <a:spLocks noGrp="1"/>
          </p:cNvSpPr>
          <p:nvPr>
            <p:ph type="body" idx="1"/>
          </p:nvPr>
        </p:nvSpPr>
        <p:spPr>
          <a:xfrm>
            <a:off x="576724" y="1865313"/>
            <a:ext cx="5824075" cy="6682786"/>
          </a:xfrm>
        </p:spPr>
        <p:txBody>
          <a:bodyPr/>
          <a:lstStyle/>
          <a:p>
            <a:r>
              <a:rPr lang="en-CA" b="1" dirty="0"/>
              <a:t>~ 7 minutes</a:t>
            </a:r>
          </a:p>
          <a:p>
            <a:endParaRPr lang="en-CA" sz="800" u="sng" dirty="0"/>
          </a:p>
          <a:p>
            <a:r>
              <a:rPr lang="en-CA" b="1" u="sng" dirty="0"/>
              <a:t>SHOW PICTURE only</a:t>
            </a:r>
          </a:p>
          <a:p>
            <a:pPr marL="7938"/>
            <a:r>
              <a:rPr lang="en-CA" kern="100" dirty="0">
                <a:solidFill>
                  <a:srgbClr val="000000"/>
                </a:solidFill>
                <a:effectLst/>
                <a:ea typeface="Aptos" panose="020B0004020202020204" pitchFamily="34" charset="0"/>
              </a:rPr>
              <a:t>For some, the greatest adjustment is being alone or being lonely which occur when the person who died was your primary attachment, the person with whom </a:t>
            </a:r>
            <a:r>
              <a:rPr lang="en-CA" kern="100" dirty="0">
                <a:solidFill>
                  <a:srgbClr val="000000"/>
                </a:solidFill>
                <a:ea typeface="Aptos" panose="020B0004020202020204" pitchFamily="34" charset="0"/>
              </a:rPr>
              <a:t>you</a:t>
            </a:r>
            <a:r>
              <a:rPr lang="en-CA" kern="100" dirty="0">
                <a:solidFill>
                  <a:srgbClr val="000000"/>
                </a:solidFill>
                <a:effectLst/>
                <a:ea typeface="Aptos" panose="020B0004020202020204" pitchFamily="34" charset="0"/>
              </a:rPr>
              <a:t> were closest. While this is particularly true for widows and widowers, it also applies to non-marital relationships in which each person was the primary physical, emotional, mental support for the other. The surviving person is left with profound feelings of being alone or lonely. Some express it as abandonment.</a:t>
            </a:r>
            <a:endParaRPr lang="en-CA" kern="100" dirty="0">
              <a:effectLst/>
              <a:ea typeface="Aptos" panose="020B0004020202020204" pitchFamily="34" charset="0"/>
            </a:endParaRPr>
          </a:p>
          <a:p>
            <a:endParaRPr lang="en-CA" sz="800" u="sng" dirty="0"/>
          </a:p>
          <a:p>
            <a:r>
              <a:rPr lang="en-CA" b="1" u="sng" dirty="0"/>
              <a:t>SHOW</a:t>
            </a:r>
            <a:r>
              <a:rPr lang="en-CA" b="1" i="0" u="sng" strike="noStrike" dirty="0">
                <a:effectLst/>
              </a:rPr>
              <a:t> caption</a:t>
            </a:r>
          </a:p>
          <a:p>
            <a:r>
              <a:rPr lang="en-CA" i="0" u="none" strike="noStrike" dirty="0">
                <a:effectLst/>
              </a:rPr>
              <a:t>Though similar terms, being alone and </a:t>
            </a:r>
            <a:r>
              <a:rPr lang="en-CA" dirty="0"/>
              <a:t>lonely are dissimilar in meaning. </a:t>
            </a:r>
            <a:r>
              <a:rPr lang="en-CA" i="1" u="none" strike="noStrike" dirty="0">
                <a:effectLst/>
              </a:rPr>
              <a:t>What do you think is the difference?  Give participants time to respond to this question.</a:t>
            </a:r>
          </a:p>
          <a:p>
            <a:endParaRPr lang="en-CA" sz="800" dirty="0"/>
          </a:p>
          <a:p>
            <a:r>
              <a:rPr lang="en-CA" i="0" u="none" strike="noStrike" dirty="0">
                <a:effectLst/>
              </a:rPr>
              <a:t>Being “alone” is a physical state; you are physically by yourself—no one else is around.</a:t>
            </a:r>
          </a:p>
          <a:p>
            <a:br>
              <a:rPr lang="en-CA" sz="800" i="0" u="none" strike="noStrike" dirty="0">
                <a:effectLst/>
              </a:rPr>
            </a:br>
            <a:r>
              <a:rPr lang="en-CA" i="0" u="none" strike="noStrike" dirty="0">
                <a:effectLst/>
              </a:rPr>
              <a:t>Being “lonely” is an emotional state; you feel disconnected from others – even when they’re right next to you. You can be lonely in a room full of people.</a:t>
            </a:r>
          </a:p>
          <a:p>
            <a:endParaRPr lang="en-CA" sz="800" dirty="0"/>
          </a:p>
          <a:p>
            <a:r>
              <a:rPr lang="en-CA" i="1" dirty="0"/>
              <a:t>Being alone </a:t>
            </a:r>
            <a:r>
              <a:rPr lang="en-CA" dirty="0"/>
              <a:t>at times can be a good thing. We all need some solitude to reflect, to rest, to recharge––to be still, to process thoughts, feelings and matters of the soul.</a:t>
            </a:r>
          </a:p>
          <a:p>
            <a:endParaRPr lang="en-CA" sz="800" dirty="0"/>
          </a:p>
          <a:p>
            <a:r>
              <a:rPr lang="en-CA" dirty="0"/>
              <a:t>Let’s talk briefly about </a:t>
            </a:r>
            <a:r>
              <a:rPr lang="en-CA" i="1" dirty="0"/>
              <a:t>being lonely or the feeling of loneliness.</a:t>
            </a:r>
          </a:p>
          <a:p>
            <a:r>
              <a:rPr lang="en-CA" dirty="0"/>
              <a:t>“Loneliness hurts. It may feel like a twinge, a yearning, or an emptiness. It might be more pronounced at certain times than others, or it may be a constant dull ache.”</a:t>
            </a:r>
            <a:r>
              <a:rPr lang="en-CA" baseline="30000" dirty="0"/>
              <a:t>67</a:t>
            </a:r>
            <a:endParaRPr lang="en-CA" sz="1000" dirty="0"/>
          </a:p>
          <a:p>
            <a:endParaRPr lang="en-CA" baseline="30000" dirty="0"/>
          </a:p>
          <a:p>
            <a:pPr marL="171450" indent="-171450">
              <a:buFont typeface="Arial" panose="020B0604020202020204" pitchFamily="34" charset="0"/>
              <a:buChar char="•"/>
            </a:pPr>
            <a:r>
              <a:rPr lang="en-CA" dirty="0"/>
              <a:t>We were made for relationship—with others, with God—as the song goes, </a:t>
            </a:r>
            <a:r>
              <a:rPr lang="en-CA" i="1" dirty="0"/>
              <a:t>we all need somebody to lean on. </a:t>
            </a:r>
            <a:r>
              <a:rPr lang="en-CA" kern="100" dirty="0">
                <a:solidFill>
                  <a:srgbClr val="000000"/>
                </a:solidFill>
                <a:effectLst/>
                <a:ea typeface="Aptos" panose="020B0004020202020204" pitchFamily="34" charset="0"/>
              </a:rPr>
              <a:t>For some of us, however, we need to </a:t>
            </a:r>
            <a:r>
              <a:rPr lang="en-CA" i="1" kern="100" dirty="0">
                <a:solidFill>
                  <a:srgbClr val="000000"/>
                </a:solidFill>
                <a:effectLst/>
                <a:ea typeface="Aptos" panose="020B0004020202020204" pitchFamily="34" charset="0"/>
              </a:rPr>
              <a:t>learn </a:t>
            </a:r>
            <a:r>
              <a:rPr lang="en-CA" kern="100" dirty="0">
                <a:solidFill>
                  <a:srgbClr val="000000"/>
                </a:solidFill>
                <a:effectLst/>
                <a:ea typeface="Aptos" panose="020B0004020202020204" pitchFamily="34" charset="0"/>
              </a:rPr>
              <a:t>to lean on others—inviting or allowing another person to come alongside.</a:t>
            </a:r>
            <a:endParaRPr lang="en-CA" dirty="0"/>
          </a:p>
          <a:p>
            <a:pPr marL="171450" indent="-171450">
              <a:buFont typeface="Arial" panose="020B0604020202020204" pitchFamily="34" charset="0"/>
              <a:buChar char="•"/>
            </a:pPr>
            <a:r>
              <a:rPr lang="en-CA" dirty="0"/>
              <a:t>An irony of the twenty-first century is that with the increased ability to connect through technology, we have experienced increased loneliness.</a:t>
            </a:r>
          </a:p>
          <a:p>
            <a:pPr marL="171450" indent="-171450">
              <a:buFont typeface="Arial" panose="020B0604020202020204" pitchFamily="34" charset="0"/>
              <a:buChar char="•"/>
            </a:pPr>
            <a:r>
              <a:rPr lang="en-CA" dirty="0"/>
              <a:t>During the pandemic, Britain added a Minister for Loneliness to its federal government. Japan made a similar appointment in 2018. Many countries, including Canada, are striving to address the physical, mental, economic and social challenges that accompany loneliness.</a:t>
            </a:r>
          </a:p>
          <a:p>
            <a:endParaRPr lang="en-CA" dirty="0"/>
          </a:p>
          <a:p>
            <a:endParaRPr lang="en-CA" dirty="0"/>
          </a:p>
          <a:p>
            <a:pPr indent="180975"/>
            <a:r>
              <a:rPr lang="en-CA" sz="1100" baseline="30000" dirty="0"/>
              <a:t>67</a:t>
            </a:r>
            <a:r>
              <a:rPr lang="en-CA" sz="1100" dirty="0"/>
              <a:t> Alan Wolfelt, </a:t>
            </a:r>
            <a:r>
              <a:rPr lang="en-CA" sz="1100" i="1" dirty="0"/>
              <a:t>If You’re Lonely—Finding Your Way. </a:t>
            </a:r>
            <a:r>
              <a:rPr lang="en-CA" sz="1100" dirty="0"/>
              <a:t>(Fort Collins: Companion Press, 2020), 1.</a:t>
            </a:r>
          </a:p>
          <a:p>
            <a:endParaRPr lang="en-CA" sz="800" dirty="0"/>
          </a:p>
          <a:p>
            <a:endParaRPr lang="en-CA" dirty="0"/>
          </a:p>
          <a:p>
            <a:endParaRPr lang="en-CA" dirty="0"/>
          </a:p>
          <a:p>
            <a:endParaRPr lang="en-US" dirty="0"/>
          </a:p>
        </p:txBody>
      </p:sp>
      <p:sp>
        <p:nvSpPr>
          <p:cNvPr id="5" name="Slide Number Placeholder 4">
            <a:extLst>
              <a:ext uri="{FF2B5EF4-FFF2-40B4-BE49-F238E27FC236}">
                <a16:creationId xmlns:a16="http://schemas.microsoft.com/office/drawing/2014/main" id="{AC78EB9E-6808-223B-EBA1-A8D91662287C}"/>
              </a:ext>
            </a:extLst>
          </p:cNvPr>
          <p:cNvSpPr>
            <a:spLocks noGrp="1"/>
          </p:cNvSpPr>
          <p:nvPr>
            <p:ph type="sldNum" sz="quarter" idx="5"/>
          </p:nvPr>
        </p:nvSpPr>
        <p:spPr/>
        <p:txBody>
          <a:bodyPr/>
          <a:lstStyle/>
          <a:p>
            <a:fld id="{446C9993-AFC0-8E49-BD33-E6B1482A44F5}" type="slidenum">
              <a:rPr lang="en-CA" smtClean="0"/>
              <a:t>174</a:t>
            </a:fld>
            <a:endParaRPr lang="en-CA"/>
          </a:p>
        </p:txBody>
      </p:sp>
    </p:spTree>
    <p:extLst>
      <p:ext uri="{BB962C8B-B14F-4D97-AF65-F5344CB8AC3E}">
        <p14:creationId xmlns:p14="http://schemas.microsoft.com/office/powerpoint/2010/main" val="584046335"/>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CEE023-5816-B01A-E272-4B3CC22BF0F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182444-7098-124F-5BB5-35406FD1EBD0}"/>
              </a:ext>
            </a:extLst>
          </p:cNvPr>
          <p:cNvSpPr>
            <a:spLocks noGrp="1" noRot="1" noChangeAspect="1"/>
          </p:cNvSpPr>
          <p:nvPr>
            <p:ph type="sldImg"/>
          </p:nvPr>
        </p:nvSpPr>
        <p:spPr>
          <a:xfrm>
            <a:off x="555625" y="260350"/>
            <a:ext cx="2854325" cy="1604963"/>
          </a:xfrm>
        </p:spPr>
      </p:sp>
      <p:sp>
        <p:nvSpPr>
          <p:cNvPr id="3" name="Notes Placeholder 2">
            <a:extLst>
              <a:ext uri="{FF2B5EF4-FFF2-40B4-BE49-F238E27FC236}">
                <a16:creationId xmlns:a16="http://schemas.microsoft.com/office/drawing/2014/main" id="{CFF51F0E-B6F5-AFD0-B003-31A3D12DD9B8}"/>
              </a:ext>
            </a:extLst>
          </p:cNvPr>
          <p:cNvSpPr>
            <a:spLocks noGrp="1"/>
          </p:cNvSpPr>
          <p:nvPr>
            <p:ph type="body" idx="1"/>
          </p:nvPr>
        </p:nvSpPr>
        <p:spPr>
          <a:xfrm>
            <a:off x="552645" y="1887504"/>
            <a:ext cx="5715001" cy="6209538"/>
          </a:xfrm>
        </p:spPr>
        <p:txBody>
          <a:bodyPr/>
          <a:lstStyle/>
          <a:p>
            <a:r>
              <a:rPr lang="en-CA" b="1" dirty="0"/>
              <a:t>~ 5 minutes</a:t>
            </a:r>
          </a:p>
          <a:p>
            <a:endParaRPr lang="en-CA" kern="100" dirty="0">
              <a:solidFill>
                <a:srgbClr val="000000"/>
              </a:solidFill>
              <a:ea typeface="Aptos" panose="020B0004020202020204" pitchFamily="34" charset="0"/>
            </a:endParaRPr>
          </a:p>
          <a:p>
            <a:r>
              <a:rPr lang="en-CA" b="1" u="sng" kern="100" dirty="0">
                <a:solidFill>
                  <a:srgbClr val="000000"/>
                </a:solidFill>
                <a:effectLst/>
                <a:ea typeface="Aptos" panose="020B0004020202020204" pitchFamily="34" charset="0"/>
              </a:rPr>
              <a:t>Why are so many people lonely?</a:t>
            </a:r>
          </a:p>
          <a:p>
            <a:r>
              <a:rPr lang="en-CA" kern="100" dirty="0">
                <a:solidFill>
                  <a:srgbClr val="000000"/>
                </a:solidFill>
                <a:effectLst/>
                <a:ea typeface="Aptos" panose="020B0004020202020204" pitchFamily="34" charset="0"/>
              </a:rPr>
              <a:t>Few of us live in multi-generational homes, where someone is usually home. Technology has replaced face-to-face get-togethers. (This is a serious issue with gaming and social media </a:t>
            </a:r>
            <a:r>
              <a:rPr lang="en-CA" kern="100" dirty="0">
                <a:solidFill>
                  <a:srgbClr val="000000"/>
                </a:solidFill>
                <a:ea typeface="Aptos" panose="020B0004020202020204" pitchFamily="34" charset="0"/>
              </a:rPr>
              <a:t>across all generations.</a:t>
            </a:r>
            <a:r>
              <a:rPr lang="en-CA" kern="100" dirty="0">
                <a:solidFill>
                  <a:srgbClr val="000000"/>
                </a:solidFill>
                <a:effectLst/>
                <a:ea typeface="Aptos" panose="020B0004020202020204" pitchFamily="34" charset="0"/>
              </a:rPr>
              <a:t>) In the workplace and classrooms, computer screens are the norm. COVID compounded the issue even further. The western attitude of individualism—self-reliance, independence, and stoicism—is admired. Wolfelt says </a:t>
            </a:r>
            <a:r>
              <a:rPr lang="en-CA" kern="100" dirty="0">
                <a:solidFill>
                  <a:srgbClr val="000000"/>
                </a:solidFill>
                <a:ea typeface="Aptos" panose="020B0004020202020204" pitchFamily="34" charset="0"/>
              </a:rPr>
              <a:t>that </a:t>
            </a:r>
            <a:r>
              <a:rPr lang="en-CA" kern="100" dirty="0">
                <a:solidFill>
                  <a:srgbClr val="000000"/>
                </a:solidFill>
                <a:effectLst/>
                <a:ea typeface="Aptos" panose="020B0004020202020204" pitchFamily="34" charset="0"/>
              </a:rPr>
              <a:t>if you keep your emotions to yourself and believe it’s wrong to rely on others, loneliness is a natural by-product. </a:t>
            </a:r>
            <a:r>
              <a:rPr lang="en-CA" i="1" kern="100" dirty="0">
                <a:solidFill>
                  <a:srgbClr val="000000"/>
                </a:solidFill>
                <a:effectLst/>
                <a:ea typeface="Aptos" panose="020B0004020202020204" pitchFamily="34" charset="0"/>
              </a:rPr>
              <a:t>We may physically be alone, but that does not mean we need to be lonely.</a:t>
            </a:r>
          </a:p>
          <a:p>
            <a:endParaRPr lang="en-CA" i="1" kern="100" dirty="0">
              <a:solidFill>
                <a:srgbClr val="000000"/>
              </a:solidFill>
              <a:ea typeface="Aptos" panose="020B0004020202020204" pitchFamily="34" charset="0"/>
            </a:endParaRPr>
          </a:p>
          <a:p>
            <a:endParaRPr lang="en-CA" i="1" kern="100" dirty="0">
              <a:solidFill>
                <a:srgbClr val="000000"/>
              </a:solidFill>
              <a:ea typeface="Aptos" panose="020B0004020202020204" pitchFamily="34" charset="0"/>
            </a:endParaRPr>
          </a:p>
          <a:p>
            <a:r>
              <a:rPr lang="en-CA" i="1" kern="100" dirty="0">
                <a:solidFill>
                  <a:srgbClr val="000000"/>
                </a:solidFill>
                <a:effectLst/>
                <a:ea typeface="Aptos" panose="020B0004020202020204" pitchFamily="34" charset="0"/>
              </a:rPr>
              <a:t>Invite participants to share their experiences with being alone or lonely.</a:t>
            </a:r>
          </a:p>
          <a:p>
            <a:pPr marL="0" marR="0" indent="457200"/>
            <a:endParaRPr lang="en-CA" i="1" kern="100" dirty="0">
              <a:solidFill>
                <a:srgbClr val="000000"/>
              </a:solidFill>
              <a:ea typeface="Aptos" panose="020B0004020202020204" pitchFamily="34" charset="0"/>
            </a:endParaRPr>
          </a:p>
          <a:p>
            <a:pPr marL="0" marR="0" indent="457200"/>
            <a:endParaRPr lang="en-CA" i="1" kern="100" dirty="0">
              <a:solidFill>
                <a:srgbClr val="000000"/>
              </a:solidFill>
              <a:effectLst/>
              <a:ea typeface="Aptos" panose="020B0004020202020204" pitchFamily="34" charset="0"/>
            </a:endParaRPr>
          </a:p>
          <a:p>
            <a:pPr marR="0" indent="6350"/>
            <a:endParaRPr lang="en-CA" i="1" kern="100" dirty="0">
              <a:solidFill>
                <a:srgbClr val="000000"/>
              </a:solidFill>
              <a:effectLst/>
              <a:ea typeface="Aptos" panose="020B0004020202020204" pitchFamily="34" charset="0"/>
            </a:endParaRPr>
          </a:p>
          <a:p>
            <a:pPr marL="0" marR="0" indent="457200"/>
            <a:endParaRPr lang="en-CA" i="1" kern="100" dirty="0">
              <a:solidFill>
                <a:srgbClr val="000000"/>
              </a:solidFill>
              <a:ea typeface="Aptos" panose="020B0004020202020204" pitchFamily="34" charset="0"/>
            </a:endParaRPr>
          </a:p>
          <a:p>
            <a:endParaRPr lang="en-US" dirty="0"/>
          </a:p>
        </p:txBody>
      </p:sp>
      <p:sp>
        <p:nvSpPr>
          <p:cNvPr id="5" name="Slide Number Placeholder 4">
            <a:extLst>
              <a:ext uri="{FF2B5EF4-FFF2-40B4-BE49-F238E27FC236}">
                <a16:creationId xmlns:a16="http://schemas.microsoft.com/office/drawing/2014/main" id="{5F9A4C65-642A-87BC-9BCE-1703DD705B01}"/>
              </a:ext>
            </a:extLst>
          </p:cNvPr>
          <p:cNvSpPr>
            <a:spLocks noGrp="1"/>
          </p:cNvSpPr>
          <p:nvPr>
            <p:ph type="sldNum" sz="quarter" idx="5"/>
          </p:nvPr>
        </p:nvSpPr>
        <p:spPr/>
        <p:txBody>
          <a:bodyPr/>
          <a:lstStyle/>
          <a:p>
            <a:fld id="{446C9993-AFC0-8E49-BD33-E6B1482A44F5}" type="slidenum">
              <a:rPr lang="en-CA" smtClean="0"/>
              <a:t>175</a:t>
            </a:fld>
            <a:endParaRPr lang="en-CA"/>
          </a:p>
        </p:txBody>
      </p:sp>
    </p:spTree>
    <p:extLst>
      <p:ext uri="{BB962C8B-B14F-4D97-AF65-F5344CB8AC3E}">
        <p14:creationId xmlns:p14="http://schemas.microsoft.com/office/powerpoint/2010/main" val="8193147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62BFCF-A88F-BB45-A459-10513609C3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402CDA5-5EC1-CB74-8550-CB3955D6B831}"/>
              </a:ext>
            </a:extLst>
          </p:cNvPr>
          <p:cNvSpPr>
            <a:spLocks noGrp="1" noRot="1" noChangeAspect="1"/>
          </p:cNvSpPr>
          <p:nvPr>
            <p:ph type="sldImg"/>
          </p:nvPr>
        </p:nvSpPr>
        <p:spPr>
          <a:xfrm>
            <a:off x="555625" y="260350"/>
            <a:ext cx="2854325" cy="1604963"/>
          </a:xfrm>
        </p:spPr>
      </p:sp>
      <p:sp>
        <p:nvSpPr>
          <p:cNvPr id="3" name="Notes Placeholder 2">
            <a:extLst>
              <a:ext uri="{FF2B5EF4-FFF2-40B4-BE49-F238E27FC236}">
                <a16:creationId xmlns:a16="http://schemas.microsoft.com/office/drawing/2014/main" id="{A4C790A9-6F45-0FB6-F068-E1FC6C91804D}"/>
              </a:ext>
            </a:extLst>
          </p:cNvPr>
          <p:cNvSpPr>
            <a:spLocks noGrp="1"/>
          </p:cNvSpPr>
          <p:nvPr>
            <p:ph type="body" idx="1"/>
          </p:nvPr>
        </p:nvSpPr>
        <p:spPr>
          <a:xfrm>
            <a:off x="571499" y="1865313"/>
            <a:ext cx="5715001" cy="6662238"/>
          </a:xfrm>
        </p:spPr>
        <p:txBody>
          <a:bodyPr/>
          <a:lstStyle/>
          <a:p>
            <a:r>
              <a:rPr lang="en-CA" b="1" dirty="0"/>
              <a:t>~ 5 minutes</a:t>
            </a:r>
          </a:p>
          <a:p>
            <a:pPr marL="0" marR="0" indent="457200"/>
            <a:endParaRPr lang="en-CA" i="1" kern="100" dirty="0">
              <a:solidFill>
                <a:srgbClr val="000000"/>
              </a:solidFill>
              <a:ea typeface="Aptos" panose="020B0004020202020204" pitchFamily="34" charset="0"/>
            </a:endParaRPr>
          </a:p>
          <a:p>
            <a:pPr marL="0" marR="0">
              <a:buNone/>
            </a:pPr>
            <a:r>
              <a:rPr lang="en-CA" b="1" u="sng" kern="100" dirty="0">
                <a:solidFill>
                  <a:srgbClr val="000000"/>
                </a:solidFill>
                <a:effectLst/>
                <a:ea typeface="Aptos" panose="020B0004020202020204" pitchFamily="34" charset="0"/>
              </a:rPr>
              <a:t>What helps</a:t>
            </a:r>
            <a:endParaRPr lang="en-CA" b="1" u="sng" kern="100" dirty="0">
              <a:solidFill>
                <a:srgbClr val="000000"/>
              </a:solidFill>
              <a:ea typeface="Aptos" panose="020B0004020202020204" pitchFamily="34" charset="0"/>
            </a:endParaRPr>
          </a:p>
          <a:p>
            <a:pPr marL="171450" marR="0" indent="-171450">
              <a:buFont typeface="Arial" panose="020B0604020202020204" pitchFamily="34" charset="0"/>
              <a:buChar char="•"/>
            </a:pPr>
            <a:r>
              <a:rPr lang="en-CA" kern="100" dirty="0">
                <a:solidFill>
                  <a:srgbClr val="000000"/>
                </a:solidFill>
                <a:effectLst/>
                <a:ea typeface="Aptos" panose="020B0004020202020204" pitchFamily="34" charset="0"/>
              </a:rPr>
              <a:t>Cuddle a pet, walk or ride through a park or forest.</a:t>
            </a:r>
          </a:p>
          <a:p>
            <a:pPr marL="171450" marR="0" indent="-171450">
              <a:buFont typeface="Arial" panose="020B0604020202020204" pitchFamily="34" charset="0"/>
              <a:buChar char="•"/>
            </a:pPr>
            <a:r>
              <a:rPr lang="en-CA" kern="100" dirty="0">
                <a:solidFill>
                  <a:srgbClr val="000000"/>
                </a:solidFill>
                <a:ea typeface="Aptos" panose="020B0004020202020204" pitchFamily="34" charset="0"/>
              </a:rPr>
              <a:t>B</a:t>
            </a:r>
            <a:r>
              <a:rPr lang="en-CA" kern="100" dirty="0">
                <a:solidFill>
                  <a:srgbClr val="000000"/>
                </a:solidFill>
                <a:effectLst/>
                <a:ea typeface="Aptos" panose="020B0004020202020204" pitchFamily="34" charset="0"/>
              </a:rPr>
              <a:t>e creative—paint, sew, journal.</a:t>
            </a:r>
          </a:p>
          <a:p>
            <a:pPr marL="171450" marR="0" indent="-171450">
              <a:buFont typeface="Arial" panose="020B0604020202020204" pitchFamily="34" charset="0"/>
              <a:buChar char="•"/>
            </a:pPr>
            <a:r>
              <a:rPr lang="en-CA" kern="100" dirty="0">
                <a:solidFill>
                  <a:srgbClr val="000000"/>
                </a:solidFill>
                <a:effectLst/>
                <a:ea typeface="Aptos" panose="020B0004020202020204" pitchFamily="34" charset="0"/>
              </a:rPr>
              <a:t>Play music, sing or “direct” an imaginary choir or orchestra, dance.</a:t>
            </a:r>
          </a:p>
          <a:p>
            <a:pPr marL="171450" marR="0" indent="-171450">
              <a:buFont typeface="Arial" panose="020B0604020202020204" pitchFamily="34" charset="0"/>
              <a:buChar char="•"/>
            </a:pPr>
            <a:r>
              <a:rPr lang="en-CA" kern="100" dirty="0">
                <a:solidFill>
                  <a:srgbClr val="000000"/>
                </a:solidFill>
                <a:effectLst/>
                <a:ea typeface="Aptos" panose="020B0004020202020204" pitchFamily="34" charset="0"/>
              </a:rPr>
              <a:t>Pursue new or dormant interests. Join a life group/special interest group such as a book club or hobby group.</a:t>
            </a:r>
            <a:endParaRPr lang="en-CA" kern="100" dirty="0">
              <a:ea typeface="Aptos" panose="020B0004020202020204" pitchFamily="34" charset="0"/>
            </a:endParaRPr>
          </a:p>
          <a:p>
            <a:pPr marL="171450" marR="0" indent="-171450">
              <a:buFont typeface="Arial" panose="020B0604020202020204" pitchFamily="34" charset="0"/>
              <a:buChar char="•"/>
            </a:pPr>
            <a:r>
              <a:rPr lang="en-CA" kern="100" dirty="0">
                <a:solidFill>
                  <a:srgbClr val="000000"/>
                </a:solidFill>
                <a:ea typeface="Aptos" panose="020B0004020202020204" pitchFamily="34" charset="0"/>
              </a:rPr>
              <a:t>R</a:t>
            </a:r>
            <a:r>
              <a:rPr lang="en-CA" kern="100" dirty="0">
                <a:solidFill>
                  <a:srgbClr val="000000"/>
                </a:solidFill>
                <a:effectLst/>
                <a:ea typeface="Aptos" panose="020B0004020202020204" pitchFamily="34" charset="0"/>
              </a:rPr>
              <a:t>each out to others; don’t wait for others to reach out to you. Call or visit a friend. Invite someone to your home or to meet for coffee or a meal or to shop together or cook together. Invite someone to a movie or watch a TV series together. Accept invitations from others.</a:t>
            </a:r>
            <a:endParaRPr lang="en-CA" kern="100" dirty="0">
              <a:ea typeface="Aptos" panose="020B0004020202020204" pitchFamily="34" charset="0"/>
            </a:endParaRPr>
          </a:p>
          <a:p>
            <a:pPr marL="171450" marR="0" indent="-171450">
              <a:buFont typeface="Arial" panose="020B0604020202020204" pitchFamily="34" charset="0"/>
              <a:buChar char="•"/>
            </a:pPr>
            <a:r>
              <a:rPr lang="en-CA" kern="100" dirty="0">
                <a:solidFill>
                  <a:srgbClr val="000000"/>
                </a:solidFill>
                <a:effectLst/>
                <a:ea typeface="Aptos" panose="020B0004020202020204" pitchFamily="34" charset="0"/>
              </a:rPr>
              <a:t>Find new purpose and meaning in life (more on this in an upcoming session).</a:t>
            </a:r>
          </a:p>
          <a:p>
            <a:pPr marL="171450" marR="0" indent="-171450">
              <a:buFont typeface="Arial" panose="020B0604020202020204" pitchFamily="34" charset="0"/>
              <a:buChar char="•"/>
            </a:pPr>
            <a:r>
              <a:rPr lang="en-CA" kern="100" dirty="0">
                <a:solidFill>
                  <a:srgbClr val="000000"/>
                </a:solidFill>
                <a:effectLst/>
                <a:ea typeface="Aptos" panose="020B0004020202020204" pitchFamily="34" charset="0"/>
              </a:rPr>
              <a:t>Work at liking yourself—that may mean you need to work at self-awareness, self-esteem, self-advocacy, and self-care [that’s quite a list!]. Take care of yourself—physically, emotionally, mentally, socially and spiritually—do things for yourself that you enjoy and that help you.</a:t>
            </a:r>
            <a:endParaRPr lang="en-CA" kern="100" dirty="0">
              <a:ea typeface="Aptos" panose="020B0004020202020204" pitchFamily="34" charset="0"/>
            </a:endParaRPr>
          </a:p>
          <a:p>
            <a:pPr marL="171450" marR="0" indent="-171450">
              <a:buFont typeface="Arial" panose="020B0604020202020204" pitchFamily="34" charset="0"/>
              <a:buChar char="•"/>
            </a:pPr>
            <a:r>
              <a:rPr lang="en-CA" kern="100" dirty="0">
                <a:solidFill>
                  <a:srgbClr val="000000"/>
                </a:solidFill>
                <a:effectLst/>
                <a:ea typeface="Aptos" panose="020B0004020202020204" pitchFamily="34" charset="0"/>
              </a:rPr>
              <a:t>Be generous. Practice random acts of kindness. Make time for others, care about them, their needs, their interests. Find others with common interests, life challenges/needs-–so you can encourage each other and problem-solve together. </a:t>
            </a:r>
            <a:endParaRPr lang="en-CA" kern="100" dirty="0">
              <a:ea typeface="Aptos" panose="020B0004020202020204" pitchFamily="34" charset="0"/>
            </a:endParaRPr>
          </a:p>
          <a:p>
            <a:pPr marR="0"/>
            <a:endParaRPr lang="en-CA" sz="800" i="1" kern="100" dirty="0">
              <a:solidFill>
                <a:srgbClr val="000000"/>
              </a:solidFill>
              <a:effectLst/>
              <a:ea typeface="Aptos" panose="020B0004020202020204" pitchFamily="34" charset="0"/>
            </a:endParaRPr>
          </a:p>
          <a:p>
            <a:pPr marR="0"/>
            <a:r>
              <a:rPr lang="en-CA" i="1" kern="100" dirty="0">
                <a:solidFill>
                  <a:srgbClr val="000000"/>
                </a:solidFill>
                <a:effectLst/>
                <a:ea typeface="Aptos" panose="020B0004020202020204" pitchFamily="34" charset="0"/>
              </a:rPr>
              <a:t>To have a friend, we must be a friend.</a:t>
            </a:r>
            <a:endParaRPr lang="en-CA" i="1" kern="100" dirty="0">
              <a:solidFill>
                <a:srgbClr val="000000"/>
              </a:solidFill>
              <a:ea typeface="Aptos" panose="020B0004020202020204" pitchFamily="34" charset="0"/>
            </a:endParaRPr>
          </a:p>
          <a:p>
            <a:pPr marL="171450" marR="0" indent="-171450">
              <a:buFont typeface="Arial" panose="020B0604020202020204" pitchFamily="34" charset="0"/>
              <a:buChar char="•"/>
            </a:pPr>
            <a:r>
              <a:rPr lang="en-CA" kern="100" dirty="0">
                <a:solidFill>
                  <a:srgbClr val="000000"/>
                </a:solidFill>
                <a:effectLst/>
                <a:ea typeface="Aptos" panose="020B0004020202020204" pitchFamily="34" charset="0"/>
              </a:rPr>
              <a:t>Be willing to be vulnerable; not every effort on our part will be received or received well, but we need to keep trying until we are able to make satisfying connections.</a:t>
            </a:r>
            <a:endParaRPr lang="en-CA" kern="100" dirty="0">
              <a:ea typeface="Aptos" panose="020B0004020202020204" pitchFamily="34" charset="0"/>
            </a:endParaRPr>
          </a:p>
          <a:p>
            <a:pPr marR="0"/>
            <a:endParaRPr lang="en-CA" sz="800" kern="100" dirty="0">
              <a:solidFill>
                <a:srgbClr val="000000"/>
              </a:solidFill>
              <a:effectLst/>
              <a:ea typeface="Aptos" panose="020B0004020202020204" pitchFamily="34" charset="0"/>
            </a:endParaRPr>
          </a:p>
          <a:p>
            <a:pPr marR="0"/>
            <a:r>
              <a:rPr lang="en-CA" i="1" kern="100" dirty="0">
                <a:solidFill>
                  <a:srgbClr val="000000"/>
                </a:solidFill>
                <a:effectLst/>
                <a:ea typeface="Aptos" panose="020B0004020202020204" pitchFamily="34" charset="0"/>
              </a:rPr>
              <a:t>Invite God into your loneliness. </a:t>
            </a:r>
            <a:r>
              <a:rPr lang="en-CA" kern="100" dirty="0">
                <a:solidFill>
                  <a:srgbClr val="000000"/>
                </a:solidFill>
                <a:effectLst/>
                <a:ea typeface="Aptos" panose="020B0004020202020204" pitchFamily="34" charset="0"/>
              </a:rPr>
              <a:t>When I feel lonely, I begin to praise God by actively singing, dancing or even “directing” a choir. (</a:t>
            </a:r>
            <a:r>
              <a:rPr lang="en-CA" kern="100" dirty="0">
                <a:solidFill>
                  <a:srgbClr val="000000"/>
                </a:solidFill>
                <a:ea typeface="Aptos" panose="020B0004020202020204" pitchFamily="34" charset="0"/>
              </a:rPr>
              <a:t>R</a:t>
            </a:r>
            <a:r>
              <a:rPr lang="en-CA" kern="100" dirty="0">
                <a:solidFill>
                  <a:srgbClr val="000000"/>
                </a:solidFill>
                <a:effectLst/>
                <a:ea typeface="Aptos" panose="020B0004020202020204" pitchFamily="34" charset="0"/>
              </a:rPr>
              <a:t>esearch indicates that active participation with the music is has more benefits than passive listening.</a:t>
            </a:r>
            <a:r>
              <a:rPr lang="en-CA" kern="100" baseline="30000" dirty="0">
                <a:solidFill>
                  <a:srgbClr val="000000"/>
                </a:solidFill>
                <a:effectLst/>
                <a:ea typeface="Aptos" panose="020B0004020202020204" pitchFamily="34" charset="0"/>
              </a:rPr>
              <a:t>68</a:t>
            </a:r>
            <a:r>
              <a:rPr lang="en-CA" kern="100" dirty="0">
                <a:solidFill>
                  <a:srgbClr val="000000"/>
                </a:solidFill>
                <a:effectLst/>
                <a:ea typeface="Aptos" panose="020B0004020202020204" pitchFamily="34" charset="0"/>
              </a:rPr>
              <a:t>) I sense God’s presence when I praise (Ps. 22:3) and no longer feel as lonely. This has become a way of life, and it has been a wonderful anecdote for loneliness.</a:t>
            </a:r>
            <a:endParaRPr lang="en-CA" kern="100" dirty="0">
              <a:ea typeface="Aptos" panose="020B0004020202020204" pitchFamily="34" charset="0"/>
            </a:endParaRPr>
          </a:p>
          <a:p>
            <a:pPr marR="0"/>
            <a:endParaRPr lang="en-CA" sz="800" i="1" kern="100" dirty="0">
              <a:solidFill>
                <a:srgbClr val="000000"/>
              </a:solidFill>
              <a:effectLst/>
              <a:ea typeface="Aptos" panose="020B0004020202020204" pitchFamily="34" charset="0"/>
            </a:endParaRPr>
          </a:p>
          <a:p>
            <a:pPr marR="0"/>
            <a:r>
              <a:rPr lang="en-CA" i="1" kern="100" dirty="0">
                <a:solidFill>
                  <a:srgbClr val="000000"/>
                </a:solidFill>
                <a:effectLst/>
                <a:ea typeface="Aptos" panose="020B0004020202020204" pitchFamily="34" charset="0"/>
              </a:rPr>
              <a:t>Loneliness won’t go away on its own—we must actively work at it.</a:t>
            </a:r>
            <a:r>
              <a:rPr lang="en-CA" kern="100" dirty="0">
                <a:solidFill>
                  <a:srgbClr val="000000"/>
                </a:solidFill>
                <a:effectLst/>
                <a:ea typeface="Aptos" panose="020B0004020202020204" pitchFamily="34" charset="0"/>
              </a:rPr>
              <a:t> When it hits, acknowledge it and then rather than sitting and wallowing in it, get up and do something to help dissipate it.</a:t>
            </a:r>
            <a:endParaRPr lang="en-CA" sz="800" kern="100" dirty="0">
              <a:effectLst/>
              <a:ea typeface="Aptos" panose="020B0004020202020204" pitchFamily="34" charset="0"/>
            </a:endParaRPr>
          </a:p>
          <a:p>
            <a:pPr marL="0" marR="0"/>
            <a:endParaRPr lang="en-CA" sz="800" kern="100" dirty="0">
              <a:effectLst/>
              <a:ea typeface="Aptos" panose="020B0004020202020204" pitchFamily="34" charset="0"/>
            </a:endParaRPr>
          </a:p>
          <a:p>
            <a:pPr marR="0" indent="180975"/>
            <a:r>
              <a:rPr lang="en-CA" sz="1100" kern="100" baseline="30000" dirty="0">
                <a:ea typeface="Aptos" panose="020B0004020202020204" pitchFamily="34" charset="0"/>
              </a:rPr>
              <a:t>68</a:t>
            </a:r>
            <a:r>
              <a:rPr lang="en-CA" sz="1100" kern="100" baseline="30000" dirty="0">
                <a:effectLst/>
                <a:ea typeface="Aptos" panose="020B0004020202020204" pitchFamily="34" charset="0"/>
              </a:rPr>
              <a:t> </a:t>
            </a:r>
            <a:r>
              <a:rPr lang="en-CA" sz="1100" kern="100" dirty="0">
                <a:effectLst/>
                <a:ea typeface="Aptos" panose="020B0004020202020204" pitchFamily="34" charset="0"/>
              </a:rPr>
              <a:t>Aimee Patterson, </a:t>
            </a:r>
            <a:r>
              <a:rPr lang="en-CA" sz="1100" i="1" kern="100" dirty="0">
                <a:effectLst/>
                <a:ea typeface="Aptos" panose="020B0004020202020204" pitchFamily="34" charset="0"/>
              </a:rPr>
              <a:t>Suffering Well and Suffering With, Reclaiming Marks of Christian Identity. </a:t>
            </a:r>
            <a:r>
              <a:rPr lang="en-CA" sz="1100" kern="100" dirty="0">
                <a:effectLst/>
                <a:ea typeface="Aptos" panose="020B0004020202020204" pitchFamily="34" charset="0"/>
              </a:rPr>
              <a:t>(Eugene: Cascade Books, 2023), 92-93.</a:t>
            </a:r>
          </a:p>
        </p:txBody>
      </p:sp>
      <p:sp>
        <p:nvSpPr>
          <p:cNvPr id="5" name="Slide Number Placeholder 4">
            <a:extLst>
              <a:ext uri="{FF2B5EF4-FFF2-40B4-BE49-F238E27FC236}">
                <a16:creationId xmlns:a16="http://schemas.microsoft.com/office/drawing/2014/main" id="{A37E6D1A-3E91-1F87-3155-B5DCA2AEB597}"/>
              </a:ext>
            </a:extLst>
          </p:cNvPr>
          <p:cNvSpPr>
            <a:spLocks noGrp="1"/>
          </p:cNvSpPr>
          <p:nvPr>
            <p:ph type="sldNum" sz="quarter" idx="5"/>
          </p:nvPr>
        </p:nvSpPr>
        <p:spPr/>
        <p:txBody>
          <a:bodyPr/>
          <a:lstStyle/>
          <a:p>
            <a:fld id="{446C9993-AFC0-8E49-BD33-E6B1482A44F5}" type="slidenum">
              <a:rPr lang="en-CA" smtClean="0"/>
              <a:t>176</a:t>
            </a:fld>
            <a:endParaRPr lang="en-CA"/>
          </a:p>
        </p:txBody>
      </p:sp>
    </p:spTree>
    <p:extLst>
      <p:ext uri="{BB962C8B-B14F-4D97-AF65-F5344CB8AC3E}">
        <p14:creationId xmlns:p14="http://schemas.microsoft.com/office/powerpoint/2010/main" val="330791659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58763"/>
            <a:ext cx="2854325" cy="1604962"/>
          </a:xfrm>
        </p:spPr>
      </p:sp>
      <p:sp>
        <p:nvSpPr>
          <p:cNvPr id="5" name="TextBox 4">
            <a:extLst>
              <a:ext uri="{FF2B5EF4-FFF2-40B4-BE49-F238E27FC236}">
                <a16:creationId xmlns:a16="http://schemas.microsoft.com/office/drawing/2014/main" id="{8C4A18AF-D83F-EE92-5B30-16E2FA8ADA38}"/>
              </a:ext>
            </a:extLst>
          </p:cNvPr>
          <p:cNvSpPr txBox="1"/>
          <p:nvPr/>
        </p:nvSpPr>
        <p:spPr>
          <a:xfrm>
            <a:off x="551401" y="1877177"/>
            <a:ext cx="5755132" cy="6909584"/>
          </a:xfrm>
          <a:prstGeom prst="rect">
            <a:avLst/>
          </a:prstGeom>
          <a:noFill/>
        </p:spPr>
        <p:txBody>
          <a:bodyPr wrap="square">
            <a:spAutoFit/>
          </a:bodyPr>
          <a:lstStyle/>
          <a:p>
            <a:r>
              <a:rPr lang="en-US" sz="1200" b="1" dirty="0">
                <a:latin typeface="Times New Roman" panose="02020603050405020304" pitchFamily="18" charset="0"/>
                <a:cs typeface="Times New Roman" panose="02020603050405020304" pitchFamily="18" charset="0"/>
              </a:rPr>
              <a:t>~ 3 minutes</a:t>
            </a:r>
          </a:p>
          <a:p>
            <a:endParaRPr lang="en-US" sz="1200" b="1" u="sng"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stands out for you from this presentation?</a:t>
            </a:r>
          </a:p>
          <a:p>
            <a:pPr marL="0"/>
            <a:endParaRPr lang="en-US" sz="1200" dirty="0">
              <a:latin typeface="Times New Roman" panose="02020603050405020304" pitchFamily="18" charset="0"/>
              <a:cs typeface="Times New Roman" panose="02020603050405020304" pitchFamily="18" charset="0"/>
            </a:endParaRPr>
          </a:p>
          <a:p>
            <a:pPr marL="0"/>
            <a:r>
              <a:rPr lang="en-US" sz="1200" dirty="0">
                <a:latin typeface="Times New Roman" panose="02020603050405020304" pitchFamily="18" charset="0"/>
                <a:cs typeface="Times New Roman" panose="02020603050405020304" pitchFamily="18" charset="0"/>
              </a:rPr>
              <a:t>What questions does this session raise for you?</a:t>
            </a:r>
          </a:p>
          <a:p>
            <a:endParaRPr lang="en-US" sz="1200" b="1" dirty="0">
              <a:latin typeface="Times New Roman" panose="02020603050405020304" pitchFamily="18" charset="0"/>
              <a:cs typeface="Times New Roman" panose="02020603050405020304" pitchFamily="18" charset="0"/>
            </a:endParaRPr>
          </a:p>
          <a:p>
            <a:r>
              <a:rPr lang="en-US" sz="1200" dirty="0">
                <a:latin typeface="Times New Roman" panose="02020603050405020304" pitchFamily="18" charset="0"/>
                <a:cs typeface="Times New Roman" panose="02020603050405020304" pitchFamily="18" charset="0"/>
              </a:rPr>
              <a:t>It is important that you “approach these tasks in your own unique way and work through them in your own time,”</a:t>
            </a:r>
            <a:r>
              <a:rPr lang="en-US" sz="1200" baseline="30000" dirty="0">
                <a:latin typeface="Times New Roman" panose="02020603050405020304" pitchFamily="18" charset="0"/>
                <a:cs typeface="Times New Roman" panose="02020603050405020304" pitchFamily="18" charset="0"/>
              </a:rPr>
              <a:t>69</a:t>
            </a:r>
            <a:r>
              <a:rPr lang="en-US" sz="1200" dirty="0">
                <a:latin typeface="Times New Roman" panose="02020603050405020304" pitchFamily="18" charset="0"/>
                <a:cs typeface="Times New Roman" panose="02020603050405020304" pitchFamily="18" charset="0"/>
              </a:rPr>
              <a:t> but work at them you must in order to move forward.</a:t>
            </a: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endParaRPr lang="en-US" sz="1200" dirty="0">
              <a:latin typeface="Times New Roman" panose="02020603050405020304" pitchFamily="18" charset="0"/>
              <a:cs typeface="Times New Roman" panose="02020603050405020304" pitchFamily="18" charset="0"/>
            </a:endParaRPr>
          </a:p>
          <a:p>
            <a:pPr indent="185738"/>
            <a:r>
              <a:rPr lang="en-US" sz="1100" baseline="30000" dirty="0">
                <a:latin typeface="Times New Roman" panose="02020603050405020304" pitchFamily="18" charset="0"/>
                <a:cs typeface="Times New Roman" panose="02020603050405020304" pitchFamily="18" charset="0"/>
              </a:rPr>
              <a:t>69 </a:t>
            </a:r>
            <a:r>
              <a:rPr lang="en-US" sz="1100" kern="100" baseline="30000" dirty="0">
                <a:solidFill>
                  <a:srgbClr val="000000"/>
                </a:solidFill>
                <a:latin typeface="Times New Roman" panose="02020603050405020304" pitchFamily="18" charset="0"/>
                <a:ea typeface="Aptos" panose="020B0004020202020204" pitchFamily="34" charset="0"/>
                <a:cs typeface="Times New Roman" panose="02020603050405020304" pitchFamily="18" charset="0"/>
              </a:rPr>
              <a:t> </a:t>
            </a:r>
            <a:r>
              <a:rPr lang="en-CA" sz="1100" kern="100" dirty="0">
                <a:latin typeface="Times New Roman" panose="02020603050405020304" pitchFamily="18" charset="0"/>
                <a:ea typeface="Aptos" panose="020B0004020202020204" pitchFamily="34" charset="0"/>
                <a:cs typeface="Times New Roman" panose="02020603050405020304" pitchFamily="18" charset="0"/>
              </a:rPr>
              <a:t>J. William Worden, </a:t>
            </a:r>
            <a:r>
              <a:rPr lang="en-US" sz="1100" i="1" kern="100" dirty="0">
                <a:latin typeface="Times New Roman" panose="02020603050405020304" pitchFamily="18" charset="0"/>
                <a:ea typeface="Aptos" panose="020B0004020202020204" pitchFamily="34" charset="0"/>
                <a:cs typeface="Times New Roman" panose="02020603050405020304" pitchFamily="18" charset="0"/>
              </a:rPr>
              <a:t>Grief Counselling and Grief Therapy. </a:t>
            </a:r>
            <a:r>
              <a:rPr lang="en-US" sz="1100" kern="100" dirty="0">
                <a:latin typeface="Times New Roman" panose="02020603050405020304" pitchFamily="18" charset="0"/>
                <a:ea typeface="Aptos" panose="020B0004020202020204" pitchFamily="34" charset="0"/>
                <a:cs typeface="Times New Roman" panose="02020603050405020304" pitchFamily="18" charset="0"/>
              </a:rPr>
              <a:t>(London: Routledge, 2009), 65.</a:t>
            </a:r>
            <a:endParaRPr lang="en-US" sz="1100" dirty="0">
              <a:latin typeface="Times New Roman" panose="02020603050405020304" pitchFamily="18" charset="0"/>
              <a:cs typeface="Times New Roman" panose="02020603050405020304" pitchFamily="18" charset="0"/>
            </a:endParaRPr>
          </a:p>
        </p:txBody>
      </p:sp>
      <p:sp>
        <p:nvSpPr>
          <p:cNvPr id="3" name="Slide Number Placeholder 2">
            <a:extLst>
              <a:ext uri="{FF2B5EF4-FFF2-40B4-BE49-F238E27FC236}">
                <a16:creationId xmlns:a16="http://schemas.microsoft.com/office/drawing/2014/main" id="{995F034C-5303-62CF-1B3D-BF62404B3380}"/>
              </a:ext>
            </a:extLst>
          </p:cNvPr>
          <p:cNvSpPr>
            <a:spLocks noGrp="1"/>
          </p:cNvSpPr>
          <p:nvPr>
            <p:ph type="sldNum" sz="quarter" idx="5"/>
          </p:nvPr>
        </p:nvSpPr>
        <p:spPr/>
        <p:txBody>
          <a:bodyPr/>
          <a:lstStyle/>
          <a:p>
            <a:fld id="{446C9993-AFC0-8E49-BD33-E6B1482A44F5}" type="slidenum">
              <a:rPr lang="en-CA" smtClean="0"/>
              <a:t>177</a:t>
            </a:fld>
            <a:endParaRPr lang="en-CA"/>
          </a:p>
        </p:txBody>
      </p:sp>
    </p:spTree>
    <p:extLst>
      <p:ext uri="{BB962C8B-B14F-4D97-AF65-F5344CB8AC3E}">
        <p14:creationId xmlns:p14="http://schemas.microsoft.com/office/powerpoint/2010/main" val="38158133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266700"/>
            <a:ext cx="2862263" cy="1611313"/>
          </a:xfrm>
        </p:spPr>
      </p:sp>
      <p:sp>
        <p:nvSpPr>
          <p:cNvPr id="3" name="Notes Placeholder 2"/>
          <p:cNvSpPr>
            <a:spLocks noGrp="1"/>
          </p:cNvSpPr>
          <p:nvPr>
            <p:ph type="body" idx="1"/>
          </p:nvPr>
        </p:nvSpPr>
        <p:spPr>
          <a:xfrm>
            <a:off x="543218" y="1887158"/>
            <a:ext cx="5782168" cy="5329238"/>
          </a:xfrm>
        </p:spPr>
        <p:txBody>
          <a:bodyPr/>
          <a:lstStyle/>
          <a:p>
            <a:r>
              <a:rPr lang="en-US" b="1" dirty="0"/>
              <a:t>~ 15 minutes</a:t>
            </a:r>
          </a:p>
          <a:p>
            <a:endParaRPr lang="en-US" dirty="0"/>
          </a:p>
          <a:p>
            <a:r>
              <a:rPr lang="en-US" b="1" u="sng" dirty="0"/>
              <a:t>Begin meeting</a:t>
            </a:r>
          </a:p>
          <a:p>
            <a:r>
              <a:rPr lang="en-US" i="1" dirty="0"/>
              <a:t>Welcome participants and invite them to “ketchup” on their week.</a:t>
            </a:r>
          </a:p>
          <a:p>
            <a:endParaRPr lang="en-US" i="1" dirty="0"/>
          </a:p>
          <a:p>
            <a:r>
              <a:rPr lang="en-US" i="1" dirty="0"/>
              <a:t>Invite one person to share a picture and memento or special memory.</a:t>
            </a:r>
          </a:p>
          <a:p>
            <a:endParaRPr lang="en-US" i="1" dirty="0"/>
          </a:p>
          <a:p>
            <a:r>
              <a:rPr lang="en-US" i="1" dirty="0"/>
              <a:t>Afterwards, remind participants that each week one (or two, depending on group size) of them will be invited to share about their loved one, as they are comfortable.</a:t>
            </a:r>
          </a:p>
          <a:p>
            <a:endParaRPr lang="en-US" dirty="0"/>
          </a:p>
          <a:p>
            <a:r>
              <a:rPr lang="en-US" b="1" dirty="0"/>
              <a:t>Pray.</a:t>
            </a:r>
          </a:p>
          <a:p>
            <a:endParaRPr lang="en-US" dirty="0"/>
          </a:p>
          <a:p>
            <a:endParaRPr lang="en-US" dirty="0"/>
          </a:p>
        </p:txBody>
      </p:sp>
      <p:sp>
        <p:nvSpPr>
          <p:cNvPr id="5" name="Slide Number Placeholder 4">
            <a:extLst>
              <a:ext uri="{FF2B5EF4-FFF2-40B4-BE49-F238E27FC236}">
                <a16:creationId xmlns:a16="http://schemas.microsoft.com/office/drawing/2014/main" id="{F898D16B-DE1D-EB88-D677-A73ABF21E034}"/>
              </a:ext>
            </a:extLst>
          </p:cNvPr>
          <p:cNvSpPr>
            <a:spLocks noGrp="1"/>
          </p:cNvSpPr>
          <p:nvPr>
            <p:ph type="sldNum" sz="quarter" idx="5"/>
          </p:nvPr>
        </p:nvSpPr>
        <p:spPr/>
        <p:txBody>
          <a:bodyPr/>
          <a:lstStyle/>
          <a:p>
            <a:fld id="{446C9993-AFC0-8E49-BD33-E6B1482A44F5}" type="slidenum">
              <a:rPr lang="en-CA" smtClean="0"/>
              <a:t>160</a:t>
            </a:fld>
            <a:endParaRPr lang="en-CA"/>
          </a:p>
        </p:txBody>
      </p:sp>
    </p:spTree>
    <p:extLst>
      <p:ext uri="{BB962C8B-B14F-4D97-AF65-F5344CB8AC3E}">
        <p14:creationId xmlns:p14="http://schemas.microsoft.com/office/powerpoint/2010/main" val="2561610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555625" y="241300"/>
            <a:ext cx="2854325" cy="160655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 name="TextBox 2">
            <a:extLst>
              <a:ext uri="{FF2B5EF4-FFF2-40B4-BE49-F238E27FC236}">
                <a16:creationId xmlns:a16="http://schemas.microsoft.com/office/drawing/2014/main" id="{6DD57F53-128E-1155-0F77-F8B312B2A251}"/>
              </a:ext>
            </a:extLst>
          </p:cNvPr>
          <p:cNvSpPr txBox="1"/>
          <p:nvPr/>
        </p:nvSpPr>
        <p:spPr>
          <a:xfrm>
            <a:off x="555821" y="1860812"/>
            <a:ext cx="5750711" cy="461665"/>
          </a:xfrm>
          <a:prstGeom prst="rect">
            <a:avLst/>
          </a:prstGeom>
          <a:noFill/>
        </p:spPr>
        <p:txBody>
          <a:bodyPr wrap="square" rtlCol="0">
            <a:spAutoFit/>
          </a:bodyPr>
          <a:lstStyle/>
          <a:p>
            <a:r>
              <a:rPr lang="en-US" sz="1200" b="1" dirty="0">
                <a:latin typeface="Times New Roman" panose="02020603050405020304" pitchFamily="18" charset="0"/>
                <a:cs typeface="Times New Roman" panose="02020603050405020304" pitchFamily="18" charset="0"/>
              </a:rPr>
              <a:t>~ 2 minutes</a:t>
            </a:r>
          </a:p>
          <a:p>
            <a:endParaRPr lang="en-US" sz="1200" b="1" dirty="0">
              <a:latin typeface="Times New Roman" panose="02020603050405020304" pitchFamily="18" charset="0"/>
              <a:cs typeface="Times New Roman" panose="02020603050405020304" pitchFamily="18" charset="0"/>
            </a:endParaRPr>
          </a:p>
        </p:txBody>
      </p:sp>
      <p:sp>
        <p:nvSpPr>
          <p:cNvPr id="4" name="Slide Number Placeholder 3">
            <a:extLst>
              <a:ext uri="{FF2B5EF4-FFF2-40B4-BE49-F238E27FC236}">
                <a16:creationId xmlns:a16="http://schemas.microsoft.com/office/drawing/2014/main" id="{7CF80B14-7EFA-D3E0-BBBA-BF1F6858095F}"/>
              </a:ext>
            </a:extLst>
          </p:cNvPr>
          <p:cNvSpPr>
            <a:spLocks noGrp="1"/>
          </p:cNvSpPr>
          <p:nvPr>
            <p:ph type="sldNum" sz="quarter" idx="5"/>
          </p:nvPr>
        </p:nvSpPr>
        <p:spPr/>
        <p:txBody>
          <a:bodyPr/>
          <a:lstStyle/>
          <a:p>
            <a:fld id="{446C9993-AFC0-8E49-BD33-E6B1482A44F5}" type="slidenum">
              <a:rPr lang="en-CA" smtClean="0"/>
              <a:t>178</a:t>
            </a:fld>
            <a:endParaRPr lang="en-CA"/>
          </a:p>
        </p:txBody>
      </p:sp>
    </p:spTree>
    <p:extLst>
      <p:ext uri="{BB962C8B-B14F-4D97-AF65-F5344CB8AC3E}">
        <p14:creationId xmlns:p14="http://schemas.microsoft.com/office/powerpoint/2010/main" val="309331636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50825"/>
            <a:ext cx="2854325" cy="1604963"/>
          </a:xfrm>
        </p:spPr>
      </p:sp>
      <p:sp>
        <p:nvSpPr>
          <p:cNvPr id="3" name="Notes Placeholder 2"/>
          <p:cNvSpPr>
            <a:spLocks noGrp="1"/>
          </p:cNvSpPr>
          <p:nvPr>
            <p:ph type="body" idx="1"/>
          </p:nvPr>
        </p:nvSpPr>
        <p:spPr>
          <a:xfrm>
            <a:off x="555821" y="1868650"/>
            <a:ext cx="5715001" cy="5329238"/>
          </a:xfrm>
        </p:spPr>
        <p:txBody>
          <a:bodyPr/>
          <a:lstStyle/>
          <a:p>
            <a:r>
              <a:rPr lang="en-US" b="1" dirty="0"/>
              <a:t>~ 2 minutes</a:t>
            </a:r>
          </a:p>
          <a:p>
            <a:endParaRPr lang="en-US" b="1" dirty="0"/>
          </a:p>
          <a:p>
            <a:r>
              <a:rPr lang="en-US" b="1" u="sng" dirty="0"/>
              <a:t>Next week</a:t>
            </a:r>
          </a:p>
          <a:p>
            <a:r>
              <a:rPr lang="en-US" i="1" dirty="0"/>
              <a:t>Continuing bonds with our loved one.</a:t>
            </a:r>
          </a:p>
          <a:p>
            <a:pPr indent="-228600">
              <a:buAutoNum type="arabicPeriod"/>
            </a:pPr>
            <a:endParaRPr lang="en-US" dirty="0"/>
          </a:p>
          <a:p>
            <a:r>
              <a:rPr lang="en-US" b="1" dirty="0"/>
              <a:t>Pray.</a:t>
            </a:r>
          </a:p>
          <a:p>
            <a:endParaRPr lang="en-US" dirty="0"/>
          </a:p>
          <a:p>
            <a:endParaRPr lang="en-US" dirty="0"/>
          </a:p>
          <a:p>
            <a:endParaRPr lang="en-US" dirty="0"/>
          </a:p>
          <a:p>
            <a:pPr marL="228600" indent="-228600">
              <a:buAutoNum type="arabicParenR"/>
            </a:pPr>
            <a:endParaRPr lang="en-US" dirty="0"/>
          </a:p>
          <a:p>
            <a:endParaRPr lang="en-US" dirty="0"/>
          </a:p>
          <a:p>
            <a:endParaRPr lang="en-US" dirty="0"/>
          </a:p>
        </p:txBody>
      </p:sp>
      <p:sp>
        <p:nvSpPr>
          <p:cNvPr id="5" name="Slide Number Placeholder 4">
            <a:extLst>
              <a:ext uri="{FF2B5EF4-FFF2-40B4-BE49-F238E27FC236}">
                <a16:creationId xmlns:a16="http://schemas.microsoft.com/office/drawing/2014/main" id="{27960968-522C-914C-DFBF-B7DC2001E599}"/>
              </a:ext>
            </a:extLst>
          </p:cNvPr>
          <p:cNvSpPr>
            <a:spLocks noGrp="1"/>
          </p:cNvSpPr>
          <p:nvPr>
            <p:ph type="sldNum" sz="quarter" idx="5"/>
          </p:nvPr>
        </p:nvSpPr>
        <p:spPr/>
        <p:txBody>
          <a:bodyPr/>
          <a:lstStyle/>
          <a:p>
            <a:fld id="{446C9993-AFC0-8E49-BD33-E6B1482A44F5}" type="slidenum">
              <a:rPr lang="en-CA" smtClean="0"/>
              <a:t>179</a:t>
            </a:fld>
            <a:endParaRPr lang="en-CA"/>
          </a:p>
        </p:txBody>
      </p:sp>
    </p:spTree>
    <p:extLst>
      <p:ext uri="{BB962C8B-B14F-4D97-AF65-F5344CB8AC3E}">
        <p14:creationId xmlns:p14="http://schemas.microsoft.com/office/powerpoint/2010/main" val="97099619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8288"/>
            <a:ext cx="2854325" cy="1606550"/>
          </a:xfrm>
        </p:spPr>
      </p:sp>
      <p:sp>
        <p:nvSpPr>
          <p:cNvPr id="3" name="Notes Placeholder 2"/>
          <p:cNvSpPr>
            <a:spLocks noGrp="1"/>
          </p:cNvSpPr>
          <p:nvPr>
            <p:ph type="body" idx="1"/>
          </p:nvPr>
        </p:nvSpPr>
        <p:spPr>
          <a:xfrm>
            <a:off x="552449" y="1907381"/>
            <a:ext cx="5715001" cy="5329238"/>
          </a:xfrm>
        </p:spPr>
        <p:txBody>
          <a:bodyPr/>
          <a:lstStyle/>
          <a:p>
            <a:r>
              <a:rPr lang="en-US" b="1" dirty="0"/>
              <a:t>~ 5 minutes</a:t>
            </a:r>
          </a:p>
          <a:p>
            <a:endParaRPr lang="en-US" dirty="0"/>
          </a:p>
          <a:p>
            <a:r>
              <a:rPr lang="en-US" dirty="0"/>
              <a:t>This song, </a:t>
            </a:r>
            <a:r>
              <a:rPr lang="en-US" i="1" dirty="0"/>
              <a:t>I’m Alone Yet Not Alone</a:t>
            </a:r>
            <a:r>
              <a:rPr lang="en-US" dirty="0"/>
              <a:t>, is sung by Joni </a:t>
            </a:r>
            <a:r>
              <a:rPr lang="en-US" dirty="0" err="1"/>
              <a:t>Earackson</a:t>
            </a:r>
            <a:r>
              <a:rPr lang="en-US" dirty="0"/>
              <a:t> Tada. Joni suffered a broken neck in a diving accident when just a teenager that left her paralyzed from the neck down. </a:t>
            </a:r>
          </a:p>
          <a:p>
            <a:endParaRPr lang="en-US" dirty="0"/>
          </a:p>
          <a:p>
            <a:r>
              <a:rPr lang="en-US" dirty="0"/>
              <a:t>In her memoirs, Joni talks about the fears she experiences when alone—what happens if she chokes, and no one sees or hears? What happens if she is unable to call for help, even to the next room? What if something happens to her husband, and she is unable to call for help? In this song, she shares what she reminds herself of when fears re-surface. </a:t>
            </a:r>
          </a:p>
          <a:p>
            <a:endParaRPr lang="en-US" dirty="0"/>
          </a:p>
          <a:p>
            <a:endParaRPr lang="en-US" dirty="0"/>
          </a:p>
          <a:p>
            <a:r>
              <a:rPr lang="en-US" b="1" i="1" u="sng" dirty="0"/>
              <a:t>For facilitators</a:t>
            </a:r>
          </a:p>
          <a:p>
            <a:r>
              <a:rPr lang="en-US" dirty="0"/>
              <a:t>Another song that could be used would be Fernando Ortega’s </a:t>
            </a:r>
            <a:r>
              <a:rPr lang="en-US" i="1" dirty="0"/>
              <a:t>Jesus, King of Angels, </a:t>
            </a:r>
          </a:p>
          <a:p>
            <a:r>
              <a:rPr lang="en-US" dirty="0">
                <a:hlinkClick r:id="rId3"/>
              </a:rPr>
              <a:t>https://www.youtube.com/watch?v=6wOhVh2bct8</a:t>
            </a:r>
            <a:r>
              <a:rPr lang="en-US" dirty="0"/>
              <a:t> (see next slide)</a:t>
            </a:r>
          </a:p>
        </p:txBody>
      </p:sp>
      <p:sp>
        <p:nvSpPr>
          <p:cNvPr id="5" name="Slide Number Placeholder 4">
            <a:extLst>
              <a:ext uri="{FF2B5EF4-FFF2-40B4-BE49-F238E27FC236}">
                <a16:creationId xmlns:a16="http://schemas.microsoft.com/office/drawing/2014/main" id="{ECC5E757-2E95-52C5-ABCA-ADA0DB3C4C32}"/>
              </a:ext>
            </a:extLst>
          </p:cNvPr>
          <p:cNvSpPr>
            <a:spLocks noGrp="1"/>
          </p:cNvSpPr>
          <p:nvPr>
            <p:ph type="sldNum" sz="quarter" idx="5"/>
          </p:nvPr>
        </p:nvSpPr>
        <p:spPr/>
        <p:txBody>
          <a:bodyPr/>
          <a:lstStyle/>
          <a:p>
            <a:fld id="{446C9993-AFC0-8E49-BD33-E6B1482A44F5}" type="slidenum">
              <a:rPr lang="en-CA" smtClean="0"/>
              <a:t>180</a:t>
            </a:fld>
            <a:endParaRPr lang="en-CA"/>
          </a:p>
        </p:txBody>
      </p:sp>
    </p:spTree>
    <p:extLst>
      <p:ext uri="{BB962C8B-B14F-4D97-AF65-F5344CB8AC3E}">
        <p14:creationId xmlns:p14="http://schemas.microsoft.com/office/powerpoint/2010/main" val="61098740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74675" y="611188"/>
            <a:ext cx="2854325" cy="1606550"/>
          </a:xfrm>
        </p:spPr>
      </p:sp>
      <p:sp>
        <p:nvSpPr>
          <p:cNvPr id="3" name="Notes Placeholder 2"/>
          <p:cNvSpPr>
            <a:spLocks noGrp="1"/>
          </p:cNvSpPr>
          <p:nvPr>
            <p:ph type="body" idx="1"/>
          </p:nvPr>
        </p:nvSpPr>
        <p:spPr/>
        <p:txBody>
          <a:bodyPr/>
          <a:lstStyle/>
          <a:p>
            <a:endParaRPr lang="en-US" dirty="0"/>
          </a:p>
          <a:p>
            <a:r>
              <a:rPr lang="en-US" dirty="0"/>
              <a:t>Fernando Ortega’s </a:t>
            </a:r>
            <a:r>
              <a:rPr lang="en-US" i="1" dirty="0"/>
              <a:t>Jesus, King of Angels </a:t>
            </a:r>
            <a:r>
              <a:rPr lang="en-US" dirty="0">
                <a:hlinkClick r:id="rId3"/>
              </a:rPr>
              <a:t>https://www.youtube.com/watch?v=6wOhVh2bct8</a:t>
            </a:r>
            <a:endParaRPr lang="en-US" dirty="0"/>
          </a:p>
        </p:txBody>
      </p:sp>
      <p:sp>
        <p:nvSpPr>
          <p:cNvPr id="4" name="Slide Number Placeholder 3"/>
          <p:cNvSpPr>
            <a:spLocks noGrp="1"/>
          </p:cNvSpPr>
          <p:nvPr>
            <p:ph type="sldNum" sz="quarter" idx="5"/>
          </p:nvPr>
        </p:nvSpPr>
        <p:spPr/>
        <p:txBody>
          <a:bodyPr/>
          <a:lstStyle/>
          <a:p>
            <a:fld id="{446C9993-AFC0-8E49-BD33-E6B1482A44F5}" type="slidenum">
              <a:rPr lang="en-CA" smtClean="0"/>
              <a:t>181</a:t>
            </a:fld>
            <a:endParaRPr lang="en-CA"/>
          </a:p>
        </p:txBody>
      </p:sp>
    </p:spTree>
    <p:extLst>
      <p:ext uri="{BB962C8B-B14F-4D97-AF65-F5344CB8AC3E}">
        <p14:creationId xmlns:p14="http://schemas.microsoft.com/office/powerpoint/2010/main" val="347089721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571499" y="400522"/>
            <a:ext cx="5715001" cy="7148901"/>
          </a:xfrm>
        </p:spPr>
        <p:txBody>
          <a:bodyPr/>
          <a:lstStyle/>
          <a:p>
            <a:pPr algn="ctr"/>
            <a:r>
              <a:rPr lang="en-US" i="1" dirty="0"/>
              <a:t>This page is intentionally blank.</a:t>
            </a:r>
          </a:p>
        </p:txBody>
      </p:sp>
      <p:sp>
        <p:nvSpPr>
          <p:cNvPr id="4" name="Slide Number Placeholder 3"/>
          <p:cNvSpPr>
            <a:spLocks noGrp="1"/>
          </p:cNvSpPr>
          <p:nvPr>
            <p:ph type="sldNum" sz="quarter" idx="5"/>
          </p:nvPr>
        </p:nvSpPr>
        <p:spPr/>
        <p:txBody>
          <a:bodyPr/>
          <a:lstStyle/>
          <a:p>
            <a:fld id="{446C9993-AFC0-8E49-BD33-E6B1482A44F5}" type="slidenum">
              <a:rPr lang="en-CA" smtClean="0"/>
              <a:t>182</a:t>
            </a:fld>
            <a:endParaRPr lang="en-CA"/>
          </a:p>
        </p:txBody>
      </p:sp>
    </p:spTree>
    <p:extLst>
      <p:ext uri="{BB962C8B-B14F-4D97-AF65-F5344CB8AC3E}">
        <p14:creationId xmlns:p14="http://schemas.microsoft.com/office/powerpoint/2010/main" val="3423007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a:extLst>
            <a:ext uri="{FF2B5EF4-FFF2-40B4-BE49-F238E27FC236}">
              <a16:creationId xmlns:a16="http://schemas.microsoft.com/office/drawing/2014/main" id="{33430B86-1F26-5FDA-951A-47046622BEBB}"/>
            </a:ext>
          </a:extLst>
        </p:cNvPr>
        <p:cNvGrpSpPr/>
        <p:nvPr/>
      </p:nvGrpSpPr>
      <p:grpSpPr>
        <a:xfrm>
          <a:off x="0" y="0"/>
          <a:ext cx="0" cy="0"/>
          <a:chOff x="0" y="0"/>
          <a:chExt cx="0" cy="0"/>
        </a:xfrm>
      </p:grpSpPr>
      <p:sp>
        <p:nvSpPr>
          <p:cNvPr id="145" name="Google Shape;145;g14784442374_1_13:notes">
            <a:extLst>
              <a:ext uri="{FF2B5EF4-FFF2-40B4-BE49-F238E27FC236}">
                <a16:creationId xmlns:a16="http://schemas.microsoft.com/office/drawing/2014/main" id="{72917976-1F35-A909-7266-1D95D1F6047F}"/>
              </a:ext>
            </a:extLst>
          </p:cNvPr>
          <p:cNvSpPr>
            <a:spLocks noGrp="1" noRot="1" noChangeAspect="1"/>
          </p:cNvSpPr>
          <p:nvPr>
            <p:ph type="sldImg" idx="2"/>
          </p:nvPr>
        </p:nvSpPr>
        <p:spPr>
          <a:xfrm>
            <a:off x="568325" y="26828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 name="Notes Placeholder 3">
            <a:extLst>
              <a:ext uri="{FF2B5EF4-FFF2-40B4-BE49-F238E27FC236}">
                <a16:creationId xmlns:a16="http://schemas.microsoft.com/office/drawing/2014/main" id="{B169BDA9-D116-C3A7-3A29-790B23FCC4FC}"/>
              </a:ext>
            </a:extLst>
          </p:cNvPr>
          <p:cNvSpPr>
            <a:spLocks noGrp="1"/>
          </p:cNvSpPr>
          <p:nvPr>
            <p:ph type="body" idx="1"/>
          </p:nvPr>
        </p:nvSpPr>
        <p:spPr>
          <a:xfrm>
            <a:off x="552645" y="1888812"/>
            <a:ext cx="5744460" cy="53292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15 minutes</a:t>
            </a:r>
            <a:r>
              <a:rPr lang="en-US" dirty="0"/>
              <a:t>, </a:t>
            </a:r>
            <a:r>
              <a:rPr lang="en-US" i="1" dirty="0"/>
              <a:t>including next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a:defRPr/>
            </a:pPr>
            <a:r>
              <a:rPr lang="en-US" i="1" dirty="0"/>
              <a:t>Invite participants to share if they are comfortable.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i="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3" name="Slide Number Placeholder 2">
            <a:extLst>
              <a:ext uri="{FF2B5EF4-FFF2-40B4-BE49-F238E27FC236}">
                <a16:creationId xmlns:a16="http://schemas.microsoft.com/office/drawing/2014/main" id="{07AF0A82-D63F-BAEE-E17B-B929725BCBDB}"/>
              </a:ext>
            </a:extLst>
          </p:cNvPr>
          <p:cNvSpPr>
            <a:spLocks noGrp="1"/>
          </p:cNvSpPr>
          <p:nvPr>
            <p:ph type="sldNum" sz="quarter" idx="5"/>
          </p:nvPr>
        </p:nvSpPr>
        <p:spPr/>
        <p:txBody>
          <a:bodyPr/>
          <a:lstStyle/>
          <a:p>
            <a:fld id="{446C9993-AFC0-8E49-BD33-E6B1482A44F5}" type="slidenum">
              <a:rPr lang="en-CA" smtClean="0"/>
              <a:t>161</a:t>
            </a:fld>
            <a:endParaRPr lang="en-CA"/>
          </a:p>
        </p:txBody>
      </p:sp>
    </p:spTree>
    <p:extLst>
      <p:ext uri="{BB962C8B-B14F-4D97-AF65-F5344CB8AC3E}">
        <p14:creationId xmlns:p14="http://schemas.microsoft.com/office/powerpoint/2010/main" val="32791902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
        <p:cNvGrpSpPr/>
        <p:nvPr/>
      </p:nvGrpSpPr>
      <p:grpSpPr>
        <a:xfrm>
          <a:off x="0" y="0"/>
          <a:ext cx="0" cy="0"/>
          <a:chOff x="0" y="0"/>
          <a:chExt cx="0" cy="0"/>
        </a:xfrm>
      </p:grpSpPr>
      <p:sp>
        <p:nvSpPr>
          <p:cNvPr id="145" name="Google Shape;145;g14784442374_1_13:notes"/>
          <p:cNvSpPr>
            <a:spLocks noGrp="1" noRot="1" noChangeAspect="1"/>
          </p:cNvSpPr>
          <p:nvPr>
            <p:ph type="sldImg" idx="2"/>
          </p:nvPr>
        </p:nvSpPr>
        <p:spPr>
          <a:xfrm>
            <a:off x="568325" y="268288"/>
            <a:ext cx="2860675" cy="1609725"/>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 name="Notes Placeholder 3">
            <a:extLst>
              <a:ext uri="{FF2B5EF4-FFF2-40B4-BE49-F238E27FC236}">
                <a16:creationId xmlns:a16="http://schemas.microsoft.com/office/drawing/2014/main" id="{5A8F24DB-9184-24FF-AA3B-0D940A087E50}"/>
              </a:ext>
            </a:extLst>
          </p:cNvPr>
          <p:cNvSpPr>
            <a:spLocks noGrp="1"/>
          </p:cNvSpPr>
          <p:nvPr>
            <p:ph type="body" idx="1"/>
          </p:nvPr>
        </p:nvSpPr>
        <p:spPr>
          <a:xfrm>
            <a:off x="552645" y="1888812"/>
            <a:ext cx="5744460" cy="5329238"/>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 15 minutes</a:t>
            </a:r>
            <a:r>
              <a:rPr lang="en-US" dirty="0"/>
              <a:t>, </a:t>
            </a:r>
            <a:r>
              <a:rPr lang="en-US" i="1" dirty="0"/>
              <a:t>including previous slide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a:defRPr/>
            </a:pPr>
            <a:r>
              <a:rPr lang="en-US" i="1" dirty="0"/>
              <a:t>Invite participants to share if they are comfortable.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3" name="Slide Number Placeholder 2">
            <a:extLst>
              <a:ext uri="{FF2B5EF4-FFF2-40B4-BE49-F238E27FC236}">
                <a16:creationId xmlns:a16="http://schemas.microsoft.com/office/drawing/2014/main" id="{D6387CE1-D313-8AC8-6DA2-AE8ADC68AF25}"/>
              </a:ext>
            </a:extLst>
          </p:cNvPr>
          <p:cNvSpPr>
            <a:spLocks noGrp="1"/>
          </p:cNvSpPr>
          <p:nvPr>
            <p:ph type="sldNum" sz="quarter" idx="5"/>
          </p:nvPr>
        </p:nvSpPr>
        <p:spPr/>
        <p:txBody>
          <a:bodyPr/>
          <a:lstStyle/>
          <a:p>
            <a:fld id="{446C9993-AFC0-8E49-BD33-E6B1482A44F5}" type="slidenum">
              <a:rPr lang="en-CA" smtClean="0"/>
              <a:t>162</a:t>
            </a:fld>
            <a:endParaRPr lang="en-CA"/>
          </a:p>
        </p:txBody>
      </p:sp>
    </p:spTree>
    <p:extLst>
      <p:ext uri="{BB962C8B-B14F-4D97-AF65-F5344CB8AC3E}">
        <p14:creationId xmlns:p14="http://schemas.microsoft.com/office/powerpoint/2010/main" val="30933163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5113"/>
            <a:ext cx="2854325" cy="1606550"/>
          </a:xfrm>
        </p:spPr>
      </p:sp>
      <p:sp>
        <p:nvSpPr>
          <p:cNvPr id="3" name="Notes Placeholder 2"/>
          <p:cNvSpPr>
            <a:spLocks noGrp="1"/>
          </p:cNvSpPr>
          <p:nvPr>
            <p:ph type="body" idx="1"/>
          </p:nvPr>
        </p:nvSpPr>
        <p:spPr>
          <a:xfrm>
            <a:off x="557212" y="1882658"/>
            <a:ext cx="5743576" cy="6666255"/>
          </a:xfrm>
        </p:spPr>
        <p:txBody>
          <a:bodyPr/>
          <a:lstStyle/>
          <a:p>
            <a:r>
              <a:rPr lang="en-US" b="1" dirty="0"/>
              <a:t>~ 3 minutes</a:t>
            </a:r>
          </a:p>
          <a:p>
            <a:endParaRPr lang="en-US" b="1" kern="100" dirty="0">
              <a:solidFill>
                <a:srgbClr val="000000"/>
              </a:solidFill>
              <a:effectLst/>
              <a:ea typeface="Aptos" panose="020B0004020202020204" pitchFamily="34" charset="0"/>
            </a:endParaRPr>
          </a:p>
          <a:p>
            <a:r>
              <a:rPr lang="en-US" kern="100" dirty="0">
                <a:solidFill>
                  <a:srgbClr val="000000"/>
                </a:solidFill>
                <a:effectLst/>
                <a:ea typeface="Aptos" panose="020B0004020202020204" pitchFamily="34" charset="0"/>
              </a:rPr>
              <a:t>Over the years, counsellors, psychologists, and grief specialists have developed numerous theories to describe the phases or stages of grief. But many therapists, including Elizabeth K</a:t>
            </a:r>
            <a:r>
              <a:rPr lang="en-CA" kern="100" dirty="0" err="1">
                <a:solidFill>
                  <a:srgbClr val="000000"/>
                </a:solidFill>
                <a:effectLst/>
                <a:ea typeface="Aptos" panose="020B0004020202020204" pitchFamily="34" charset="0"/>
              </a:rPr>
              <a:t>ü</a:t>
            </a:r>
            <a:r>
              <a:rPr lang="en-US" kern="100" dirty="0">
                <a:solidFill>
                  <a:srgbClr val="000000"/>
                </a:solidFill>
                <a:effectLst/>
                <a:ea typeface="Aptos" panose="020B0004020202020204" pitchFamily="34" charset="0"/>
              </a:rPr>
              <a:t>bler-Ross</a:t>
            </a:r>
            <a:r>
              <a:rPr lang="en-US" kern="100" baseline="30000" dirty="0">
                <a:solidFill>
                  <a:srgbClr val="000000"/>
                </a:solidFill>
                <a:ea typeface="Aptos" panose="020B0004020202020204" pitchFamily="34" charset="0"/>
              </a:rPr>
              <a:t>60</a:t>
            </a:r>
            <a:r>
              <a:rPr lang="en-US" kern="100" dirty="0">
                <a:solidFill>
                  <a:srgbClr val="000000"/>
                </a:solidFill>
                <a:effectLst/>
                <a:ea typeface="Aptos" panose="020B0004020202020204" pitchFamily="34" charset="0"/>
              </a:rPr>
              <a:t> who wrote in the mid 1960s, focused on feelings—feelings of denial, anger, bargaining, depression, and acceptance.</a:t>
            </a:r>
            <a:r>
              <a:rPr lang="en-US" dirty="0"/>
              <a:t> Moving forward, however, involves more than learning to manage our feelings. T</a:t>
            </a:r>
            <a:r>
              <a:rPr lang="en-US" kern="100" dirty="0">
                <a:solidFill>
                  <a:srgbClr val="000000"/>
                </a:solidFill>
                <a:ea typeface="Aptos" panose="020B0004020202020204" pitchFamily="34" charset="0"/>
              </a:rPr>
              <a:t>herapists now focus on</a:t>
            </a:r>
            <a:r>
              <a:rPr lang="en-US" kern="100" dirty="0">
                <a:solidFill>
                  <a:srgbClr val="000000"/>
                </a:solidFill>
                <a:effectLst/>
                <a:ea typeface="Aptos" panose="020B0004020202020204" pitchFamily="34" charset="0"/>
              </a:rPr>
              <a:t> specific tasks necessary for healing.</a:t>
            </a:r>
            <a:endParaRPr lang="en-CA" kern="100" dirty="0">
              <a:effectLst/>
              <a:ea typeface="Aptos" panose="020B0004020202020204" pitchFamily="34" charset="0"/>
            </a:endParaRPr>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42875"/>
            <a:r>
              <a:rPr lang="en-US" sz="1100" baseline="30000" dirty="0"/>
              <a:t>60 </a:t>
            </a:r>
            <a:r>
              <a:rPr lang="en-US" sz="1100" dirty="0"/>
              <a:t>Elizabeth K</a:t>
            </a:r>
            <a:r>
              <a:rPr lang="en-CA" sz="1100" dirty="0" err="1"/>
              <a:t>ü</a:t>
            </a:r>
            <a:r>
              <a:rPr lang="en-US" sz="1100" dirty="0" err="1"/>
              <a:t>bler</a:t>
            </a:r>
            <a:r>
              <a:rPr lang="en-US" sz="1100" dirty="0"/>
              <a:t>-Ross, </a:t>
            </a:r>
            <a:r>
              <a:rPr lang="en-US" sz="1100" i="1" dirty="0"/>
              <a:t>On Death and Dying</a:t>
            </a:r>
            <a:r>
              <a:rPr lang="en-US" sz="1100" dirty="0"/>
              <a:t>. (New York: Scribner, 1969).</a:t>
            </a:r>
          </a:p>
        </p:txBody>
      </p:sp>
      <p:sp>
        <p:nvSpPr>
          <p:cNvPr id="5" name="Slide Number Placeholder 4">
            <a:extLst>
              <a:ext uri="{FF2B5EF4-FFF2-40B4-BE49-F238E27FC236}">
                <a16:creationId xmlns:a16="http://schemas.microsoft.com/office/drawing/2014/main" id="{B553FD91-277F-7227-7BE1-860889A03E2E}"/>
              </a:ext>
            </a:extLst>
          </p:cNvPr>
          <p:cNvSpPr>
            <a:spLocks noGrp="1"/>
          </p:cNvSpPr>
          <p:nvPr>
            <p:ph type="sldNum" sz="quarter" idx="5"/>
          </p:nvPr>
        </p:nvSpPr>
        <p:spPr/>
        <p:txBody>
          <a:bodyPr/>
          <a:lstStyle/>
          <a:p>
            <a:fld id="{446C9993-AFC0-8E49-BD33-E6B1482A44F5}" type="slidenum">
              <a:rPr lang="en-CA" smtClean="0"/>
              <a:t>163</a:t>
            </a:fld>
            <a:endParaRPr lang="en-CA"/>
          </a:p>
        </p:txBody>
      </p:sp>
    </p:spTree>
    <p:extLst>
      <p:ext uri="{BB962C8B-B14F-4D97-AF65-F5344CB8AC3E}">
        <p14:creationId xmlns:p14="http://schemas.microsoft.com/office/powerpoint/2010/main" val="37336069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7213" y="255588"/>
            <a:ext cx="2862262" cy="1611312"/>
          </a:xfrm>
        </p:spPr>
      </p:sp>
      <p:sp>
        <p:nvSpPr>
          <p:cNvPr id="3" name="Notes Placeholder 2"/>
          <p:cNvSpPr>
            <a:spLocks noGrp="1"/>
          </p:cNvSpPr>
          <p:nvPr>
            <p:ph type="body" idx="1"/>
          </p:nvPr>
        </p:nvSpPr>
        <p:spPr>
          <a:xfrm>
            <a:off x="568325" y="1874117"/>
            <a:ext cx="5743575" cy="6653025"/>
          </a:xfrm>
        </p:spPr>
        <p:txBody>
          <a:bodyPr/>
          <a:lstStyle/>
          <a:p>
            <a:r>
              <a:rPr lang="en-US" b="1" dirty="0"/>
              <a:t>~ 7 minutes</a:t>
            </a:r>
          </a:p>
          <a:p>
            <a:endParaRPr lang="en-US" b="1" kern="100" dirty="0">
              <a:solidFill>
                <a:srgbClr val="000000"/>
              </a:solidFill>
              <a:effectLst/>
              <a:ea typeface="Aptos" panose="020B0004020202020204" pitchFamily="34" charset="0"/>
            </a:endParaRPr>
          </a:p>
          <a:p>
            <a:r>
              <a:rPr lang="en-US" kern="100" dirty="0">
                <a:solidFill>
                  <a:srgbClr val="000000"/>
                </a:solidFill>
                <a:effectLst/>
                <a:ea typeface="Aptos" panose="020B0004020202020204" pitchFamily="34" charset="0"/>
              </a:rPr>
              <a:t>These tasks are generally categorized as:</a:t>
            </a:r>
          </a:p>
          <a:p>
            <a:pPr marL="228600" marR="0" indent="-228600">
              <a:buAutoNum type="arabicParenR"/>
            </a:pPr>
            <a:r>
              <a:rPr lang="en-US" kern="100" dirty="0">
                <a:solidFill>
                  <a:srgbClr val="000000"/>
                </a:solidFill>
                <a:effectLst/>
                <a:ea typeface="Aptos" panose="020B0004020202020204" pitchFamily="34" charset="0"/>
              </a:rPr>
              <a:t>accepting the reality of the death,</a:t>
            </a:r>
            <a:endParaRPr lang="en-CA" kern="100" dirty="0">
              <a:solidFill>
                <a:srgbClr val="000000"/>
              </a:solidFill>
              <a:ea typeface="Aptos" panose="020B0004020202020204" pitchFamily="34" charset="0"/>
            </a:endParaRPr>
          </a:p>
          <a:p>
            <a:pPr marL="228600" marR="0" indent="-228600">
              <a:buAutoNum type="arabicParenR"/>
            </a:pPr>
            <a:r>
              <a:rPr lang="en-CA" kern="100" dirty="0">
                <a:solidFill>
                  <a:srgbClr val="000000"/>
                </a:solidFill>
                <a:effectLst/>
                <a:ea typeface="Aptos" panose="020B0004020202020204" pitchFamily="34" charset="0"/>
              </a:rPr>
              <a:t>p</a:t>
            </a:r>
            <a:r>
              <a:rPr lang="en-US" kern="100" dirty="0" err="1">
                <a:solidFill>
                  <a:srgbClr val="000000"/>
                </a:solidFill>
                <a:effectLst/>
                <a:ea typeface="Aptos" panose="020B0004020202020204" pitchFamily="34" charset="0"/>
              </a:rPr>
              <a:t>rocessing</a:t>
            </a:r>
            <a:r>
              <a:rPr lang="en-US" kern="100" dirty="0">
                <a:solidFill>
                  <a:srgbClr val="000000"/>
                </a:solidFill>
                <a:effectLst/>
                <a:ea typeface="Aptos" panose="020B0004020202020204" pitchFamily="34" charset="0"/>
              </a:rPr>
              <a:t> the pain of our loss,</a:t>
            </a:r>
          </a:p>
          <a:p>
            <a:pPr marL="228600" marR="0" indent="-228600">
              <a:buAutoNum type="arabicParenR"/>
            </a:pPr>
            <a:r>
              <a:rPr lang="en-US" kern="100" dirty="0">
                <a:solidFill>
                  <a:srgbClr val="000000"/>
                </a:solidFill>
                <a:effectLst/>
                <a:ea typeface="Aptos" panose="020B0004020202020204" pitchFamily="34" charset="0"/>
              </a:rPr>
              <a:t>adjusting to a world without the person that died,</a:t>
            </a:r>
            <a:endParaRPr lang="en-CA" kern="100" dirty="0">
              <a:solidFill>
                <a:srgbClr val="000000"/>
              </a:solidFill>
              <a:ea typeface="Aptos" panose="020B0004020202020204" pitchFamily="34" charset="0"/>
            </a:endParaRPr>
          </a:p>
          <a:p>
            <a:pPr marL="228600" marR="0" indent="-228600">
              <a:buAutoNum type="arabicParenR"/>
            </a:pPr>
            <a:r>
              <a:rPr lang="en-CA" kern="100" dirty="0">
                <a:solidFill>
                  <a:srgbClr val="000000"/>
                </a:solidFill>
                <a:effectLst/>
                <a:ea typeface="Aptos" panose="020B0004020202020204" pitchFamily="34" charset="0"/>
              </a:rPr>
              <a:t>c</a:t>
            </a:r>
            <a:r>
              <a:rPr lang="en-US" kern="100" dirty="0" err="1">
                <a:solidFill>
                  <a:srgbClr val="000000"/>
                </a:solidFill>
                <a:effectLst/>
                <a:ea typeface="Aptos" panose="020B0004020202020204" pitchFamily="34" charset="0"/>
              </a:rPr>
              <a:t>ontinuing</a:t>
            </a:r>
            <a:r>
              <a:rPr lang="en-US" kern="100" dirty="0">
                <a:solidFill>
                  <a:srgbClr val="000000"/>
                </a:solidFill>
                <a:effectLst/>
                <a:ea typeface="Aptos" panose="020B0004020202020204" pitchFamily="34" charset="0"/>
              </a:rPr>
              <a:t> our bond with </a:t>
            </a:r>
            <a:r>
              <a:rPr lang="en-US" kern="100" dirty="0">
                <a:solidFill>
                  <a:srgbClr val="000000"/>
                </a:solidFill>
                <a:ea typeface="Aptos" panose="020B0004020202020204" pitchFamily="34" charset="0"/>
              </a:rPr>
              <a:t>them</a:t>
            </a:r>
            <a:r>
              <a:rPr lang="en-US" kern="100" dirty="0">
                <a:solidFill>
                  <a:srgbClr val="000000"/>
                </a:solidFill>
                <a:effectLst/>
                <a:ea typeface="Aptos" panose="020B0004020202020204" pitchFamily="34" charset="0"/>
              </a:rPr>
              <a:t>, and</a:t>
            </a:r>
            <a:endParaRPr lang="en-CA" kern="100" dirty="0">
              <a:solidFill>
                <a:srgbClr val="000000"/>
              </a:solidFill>
              <a:ea typeface="Aptos" panose="020B0004020202020204" pitchFamily="34" charset="0"/>
            </a:endParaRPr>
          </a:p>
          <a:p>
            <a:pPr marL="228600" marR="0" indent="-228600">
              <a:buAutoNum type="arabicParenR"/>
            </a:pPr>
            <a:r>
              <a:rPr lang="en-CA" kern="100" dirty="0">
                <a:solidFill>
                  <a:srgbClr val="000000"/>
                </a:solidFill>
                <a:effectLst/>
                <a:ea typeface="Aptos" panose="020B0004020202020204" pitchFamily="34" charset="0"/>
              </a:rPr>
              <a:t>f</a:t>
            </a:r>
            <a:r>
              <a:rPr lang="en-US" kern="100" dirty="0" err="1">
                <a:solidFill>
                  <a:srgbClr val="000000"/>
                </a:solidFill>
                <a:effectLst/>
                <a:ea typeface="Aptos" panose="020B0004020202020204" pitchFamily="34" charset="0"/>
              </a:rPr>
              <a:t>inding</a:t>
            </a:r>
            <a:r>
              <a:rPr lang="en-US" kern="100" dirty="0">
                <a:solidFill>
                  <a:srgbClr val="000000"/>
                </a:solidFill>
                <a:effectLst/>
                <a:ea typeface="Aptos" panose="020B0004020202020204" pitchFamily="34" charset="0"/>
              </a:rPr>
              <a:t> new or renewed meaning in life.</a:t>
            </a:r>
            <a:r>
              <a:rPr lang="en-US" kern="100" baseline="30000" dirty="0">
                <a:solidFill>
                  <a:srgbClr val="000000"/>
                </a:solidFill>
                <a:effectLst/>
                <a:ea typeface="Aptos" panose="020B0004020202020204" pitchFamily="34" charset="0"/>
              </a:rPr>
              <a:t>61</a:t>
            </a:r>
            <a:endParaRPr lang="en-US" kern="100" dirty="0">
              <a:solidFill>
                <a:srgbClr val="000000"/>
              </a:solidFill>
              <a:effectLst/>
              <a:ea typeface="Aptos" panose="020B0004020202020204" pitchFamily="34" charset="0"/>
            </a:endParaRPr>
          </a:p>
          <a:p>
            <a:pPr marR="0"/>
            <a:endParaRPr lang="en-CA" kern="100" dirty="0">
              <a:solidFill>
                <a:srgbClr val="000000"/>
              </a:solidFill>
              <a:effectLst/>
              <a:ea typeface="Aptos" panose="020B0004020202020204" pitchFamily="34" charset="0"/>
            </a:endParaRPr>
          </a:p>
          <a:p>
            <a:pPr marR="0"/>
            <a:r>
              <a:rPr lang="en-US" kern="100" dirty="0">
                <a:solidFill>
                  <a:srgbClr val="000000"/>
                </a:solidFill>
                <a:effectLst/>
                <a:ea typeface="Aptos" panose="020B0004020202020204" pitchFamily="34" charset="0"/>
              </a:rPr>
              <a:t>Worden notes that though our griefs are unique, “we all have to deal with a common set of issues or tasks.”</a:t>
            </a:r>
            <a:r>
              <a:rPr lang="en-US" kern="100" baseline="30000" dirty="0">
                <a:solidFill>
                  <a:srgbClr val="000000"/>
                </a:solidFill>
                <a:ea typeface="Aptos" panose="020B0004020202020204" pitchFamily="34" charset="0"/>
              </a:rPr>
              <a:t>62</a:t>
            </a:r>
          </a:p>
          <a:p>
            <a:pPr marR="0"/>
            <a:endParaRPr lang="en-US" kern="100" baseline="30000" dirty="0">
              <a:solidFill>
                <a:srgbClr val="000000"/>
              </a:solidFill>
              <a:effectLst/>
              <a:ea typeface="Aptos" panose="020B0004020202020204" pitchFamily="34" charset="0"/>
            </a:endParaRPr>
          </a:p>
          <a:p>
            <a:pPr marR="0"/>
            <a:r>
              <a:rPr lang="en-US" kern="100" dirty="0">
                <a:solidFill>
                  <a:srgbClr val="000000"/>
                </a:solidFill>
                <a:effectLst/>
                <a:ea typeface="Aptos" panose="020B0004020202020204" pitchFamily="34" charset="0"/>
              </a:rPr>
              <a:t>It is important to note that we don’t complete one task before moving to the next. These tasks are not linear; that is, they don’t follow an orderly sequence. They overlap and are intertwined.</a:t>
            </a:r>
          </a:p>
          <a:p>
            <a:pPr marR="0"/>
            <a:endParaRPr lang="en-US" i="1" kern="100" dirty="0">
              <a:solidFill>
                <a:srgbClr val="000000"/>
              </a:solidFill>
              <a:ea typeface="Aptos" panose="020B0004020202020204" pitchFamily="34" charset="0"/>
            </a:endParaRPr>
          </a:p>
          <a:p>
            <a:pPr marR="0"/>
            <a:r>
              <a:rPr lang="en-US" i="1" kern="100" dirty="0">
                <a:solidFill>
                  <a:srgbClr val="000000"/>
                </a:solidFill>
                <a:effectLst/>
                <a:ea typeface="Aptos" panose="020B0004020202020204" pitchFamily="34" charset="0"/>
              </a:rPr>
              <a:t>And</a:t>
            </a:r>
            <a:r>
              <a:rPr lang="en-US" kern="100" dirty="0">
                <a:solidFill>
                  <a:srgbClr val="000000"/>
                </a:solidFill>
                <a:effectLst/>
                <a:ea typeface="Aptos" panose="020B0004020202020204" pitchFamily="34" charset="0"/>
              </a:rPr>
              <a:t> when we think we have finished a particular task, we may find ourselves going back and working at it again. By way of example, you may be beginning now to adjust to a world without our loved one yet have flashbacks of disbelief and shock while also beginning to re-engage in life around you. This is normal.</a:t>
            </a:r>
          </a:p>
          <a:p>
            <a:pPr marR="0" indent="360363"/>
            <a:endParaRPr lang="en-CA" kern="100" dirty="0">
              <a:effectLst/>
              <a:ea typeface="Aptos" panose="020B0004020202020204" pitchFamily="34" charset="0"/>
            </a:endParaRPr>
          </a:p>
          <a:p>
            <a:pPr>
              <a:buNone/>
            </a:pPr>
            <a:r>
              <a:rPr lang="en-US" dirty="0">
                <a:solidFill>
                  <a:srgbClr val="000000"/>
                </a:solidFill>
                <a:effectLst/>
                <a:ea typeface="Aptos" panose="020B0004020202020204" pitchFamily="34" charset="0"/>
              </a:rPr>
              <a:t>Life is about learning—learning to walk, talk, read, write, drive, cook, </a:t>
            </a:r>
            <a:r>
              <a:rPr lang="en-US" dirty="0">
                <a:solidFill>
                  <a:srgbClr val="000000"/>
                </a:solidFill>
                <a:ea typeface="Aptos" panose="020B0004020202020204" pitchFamily="34" charset="0"/>
              </a:rPr>
              <a:t>and a myriad of other tasks</a:t>
            </a:r>
            <a:r>
              <a:rPr lang="en-US" dirty="0">
                <a:solidFill>
                  <a:srgbClr val="000000"/>
                </a:solidFill>
                <a:effectLst/>
                <a:ea typeface="Aptos" panose="020B0004020202020204" pitchFamily="34" charset="0"/>
              </a:rPr>
              <a:t>. We learn these skills with the help of others. And so it is with grief, we need others to help us directly or indirectly work at each task.</a:t>
            </a:r>
          </a:p>
          <a:p>
            <a:pPr>
              <a:buNone/>
            </a:pPr>
            <a:endParaRPr lang="en-US" dirty="0">
              <a:solidFill>
                <a:srgbClr val="000000"/>
              </a:solidFill>
              <a:ea typeface="Aptos" panose="020B0004020202020204" pitchFamily="34" charset="0"/>
            </a:endParaRPr>
          </a:p>
          <a:p>
            <a:r>
              <a:rPr lang="en-US" dirty="0"/>
              <a:t>Hopefully today you will gain some tips and share insights you have learned for these  tasks, as we look at the first three:</a:t>
            </a:r>
          </a:p>
          <a:p>
            <a:pPr indent="-228600">
              <a:buAutoNum type="arabicParenR"/>
            </a:pPr>
            <a:r>
              <a:rPr lang="en-US" dirty="0"/>
              <a:t>Accepting the reality of the death,</a:t>
            </a:r>
          </a:p>
          <a:p>
            <a:pPr indent="-228600">
              <a:buAutoNum type="arabicParenR"/>
            </a:pPr>
            <a:r>
              <a:rPr lang="en-US" dirty="0"/>
              <a:t>Processing the pain of our loss, and</a:t>
            </a:r>
          </a:p>
          <a:p>
            <a:pPr indent="-228600">
              <a:buAutoNum type="arabicParenR"/>
            </a:pPr>
            <a:r>
              <a:rPr lang="en-US" dirty="0"/>
              <a:t>Adjusting to a world without the person that died.</a:t>
            </a:r>
          </a:p>
          <a:p>
            <a:endParaRPr lang="en-US" dirty="0"/>
          </a:p>
          <a:p>
            <a:endParaRPr lang="en-US" dirty="0"/>
          </a:p>
          <a:p>
            <a:endParaRPr lang="en-US" dirty="0"/>
          </a:p>
          <a:p>
            <a:pPr indent="-228600">
              <a:buAutoNum type="arabicParenR"/>
            </a:pPr>
            <a:endParaRPr lang="en-US" dirty="0"/>
          </a:p>
          <a:p>
            <a:pPr indent="184150"/>
            <a:r>
              <a:rPr lang="en-US" sz="1100" kern="100" baseline="30000" dirty="0">
                <a:solidFill>
                  <a:srgbClr val="000000"/>
                </a:solidFill>
                <a:ea typeface="Aptos" panose="020B0004020202020204" pitchFamily="34" charset="0"/>
              </a:rPr>
              <a:t>61 </a:t>
            </a:r>
            <a:r>
              <a:rPr lang="en-US" sz="1100" kern="100" dirty="0">
                <a:solidFill>
                  <a:srgbClr val="000000"/>
                </a:solidFill>
                <a:ea typeface="Aptos" panose="020B0004020202020204" pitchFamily="34" charset="0"/>
              </a:rPr>
              <a:t>Kenneth J. Doka, </a:t>
            </a:r>
            <a:r>
              <a:rPr lang="en-US" sz="1100" i="1" kern="100" dirty="0">
                <a:solidFill>
                  <a:srgbClr val="000000"/>
                </a:solidFill>
                <a:ea typeface="Aptos" panose="020B0004020202020204" pitchFamily="34" charset="0"/>
              </a:rPr>
              <a:t>Grief Is A Journey</a:t>
            </a:r>
            <a:r>
              <a:rPr lang="en-US" sz="1100" kern="100" dirty="0">
                <a:solidFill>
                  <a:srgbClr val="000000"/>
                </a:solidFill>
                <a:ea typeface="Aptos" panose="020B0004020202020204" pitchFamily="34" charset="0"/>
              </a:rPr>
              <a:t>. (New York: Simon &amp; Schuster, 2016).</a:t>
            </a:r>
          </a:p>
          <a:p>
            <a:pPr indent="184150"/>
            <a:r>
              <a:rPr lang="en-US" sz="1100" kern="100" baseline="30000" dirty="0">
                <a:solidFill>
                  <a:srgbClr val="000000"/>
                </a:solidFill>
                <a:ea typeface="Aptos" panose="020B0004020202020204" pitchFamily="34" charset="0"/>
              </a:rPr>
              <a:t>62 </a:t>
            </a:r>
            <a:r>
              <a:rPr lang="en-CA" sz="1100" kern="100" dirty="0">
                <a:ea typeface="Aptos" panose="020B0004020202020204" pitchFamily="34" charset="0"/>
              </a:rPr>
              <a:t>J. William Worden, </a:t>
            </a:r>
            <a:r>
              <a:rPr lang="en-US" sz="1100" i="1" kern="100" dirty="0">
                <a:ea typeface="Aptos" panose="020B0004020202020204" pitchFamily="34" charset="0"/>
              </a:rPr>
              <a:t>Grief Counselling and Grief Therapy. </a:t>
            </a:r>
            <a:r>
              <a:rPr lang="en-US" sz="1100" kern="100" dirty="0">
                <a:ea typeface="Aptos" panose="020B0004020202020204" pitchFamily="34" charset="0"/>
              </a:rPr>
              <a:t>(London: Routledge, 2009), 65.</a:t>
            </a:r>
            <a:endParaRPr lang="en-US" sz="1100" dirty="0"/>
          </a:p>
          <a:p>
            <a:endParaRPr lang="en-US" dirty="0"/>
          </a:p>
        </p:txBody>
      </p:sp>
      <p:sp>
        <p:nvSpPr>
          <p:cNvPr id="5" name="Slide Number Placeholder 4">
            <a:extLst>
              <a:ext uri="{FF2B5EF4-FFF2-40B4-BE49-F238E27FC236}">
                <a16:creationId xmlns:a16="http://schemas.microsoft.com/office/drawing/2014/main" id="{58743CF2-C2F6-9681-FCCA-9C2F3F2A3319}"/>
              </a:ext>
            </a:extLst>
          </p:cNvPr>
          <p:cNvSpPr>
            <a:spLocks noGrp="1"/>
          </p:cNvSpPr>
          <p:nvPr>
            <p:ph type="sldNum" sz="quarter" idx="5"/>
          </p:nvPr>
        </p:nvSpPr>
        <p:spPr/>
        <p:txBody>
          <a:bodyPr/>
          <a:lstStyle/>
          <a:p>
            <a:fld id="{446C9993-AFC0-8E49-BD33-E6B1482A44F5}" type="slidenum">
              <a:rPr lang="en-CA" smtClean="0"/>
              <a:t>164</a:t>
            </a:fld>
            <a:endParaRPr lang="en-CA" dirty="0"/>
          </a:p>
        </p:txBody>
      </p:sp>
    </p:spTree>
    <p:extLst>
      <p:ext uri="{BB962C8B-B14F-4D97-AF65-F5344CB8AC3E}">
        <p14:creationId xmlns:p14="http://schemas.microsoft.com/office/powerpoint/2010/main" val="11502951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2450" y="263525"/>
            <a:ext cx="2854325" cy="1606550"/>
          </a:xfrm>
        </p:spPr>
      </p:sp>
      <p:sp>
        <p:nvSpPr>
          <p:cNvPr id="3" name="Notes Placeholder 2"/>
          <p:cNvSpPr>
            <a:spLocks noGrp="1"/>
          </p:cNvSpPr>
          <p:nvPr>
            <p:ph type="body" idx="1"/>
          </p:nvPr>
        </p:nvSpPr>
        <p:spPr>
          <a:xfrm>
            <a:off x="552645" y="1880819"/>
            <a:ext cx="5772741" cy="5329238"/>
          </a:xfrm>
        </p:spPr>
        <p:txBody>
          <a:bodyPr/>
          <a:lstStyle/>
          <a:p>
            <a:r>
              <a:rPr lang="en-US" b="1" dirty="0"/>
              <a:t>~ 5 minutes</a:t>
            </a:r>
          </a:p>
          <a:p>
            <a:endParaRPr lang="en-US" dirty="0"/>
          </a:p>
          <a:p>
            <a:r>
              <a:rPr lang="en-US" dirty="0"/>
              <a:t>But before we look at these tasks, let’s take a 5-minute break for tea/coffee.</a:t>
            </a:r>
          </a:p>
        </p:txBody>
      </p:sp>
      <p:sp>
        <p:nvSpPr>
          <p:cNvPr id="5" name="Slide Number Placeholder 4">
            <a:extLst>
              <a:ext uri="{FF2B5EF4-FFF2-40B4-BE49-F238E27FC236}">
                <a16:creationId xmlns:a16="http://schemas.microsoft.com/office/drawing/2014/main" id="{BC19096C-92CD-DB92-0D5C-82131EB60AA6}"/>
              </a:ext>
            </a:extLst>
          </p:cNvPr>
          <p:cNvSpPr>
            <a:spLocks noGrp="1"/>
          </p:cNvSpPr>
          <p:nvPr>
            <p:ph type="sldNum" sz="quarter" idx="5"/>
          </p:nvPr>
        </p:nvSpPr>
        <p:spPr/>
        <p:txBody>
          <a:bodyPr/>
          <a:lstStyle/>
          <a:p>
            <a:fld id="{446C9993-AFC0-8E49-BD33-E6B1482A44F5}" type="slidenum">
              <a:rPr lang="en-CA" smtClean="0"/>
              <a:t>165</a:t>
            </a:fld>
            <a:endParaRPr lang="en-CA"/>
          </a:p>
        </p:txBody>
      </p:sp>
    </p:spTree>
    <p:extLst>
      <p:ext uri="{BB962C8B-B14F-4D97-AF65-F5344CB8AC3E}">
        <p14:creationId xmlns:p14="http://schemas.microsoft.com/office/powerpoint/2010/main" val="39789883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1938"/>
            <a:ext cx="2854325" cy="1604962"/>
          </a:xfrm>
        </p:spPr>
      </p:sp>
      <p:sp>
        <p:nvSpPr>
          <p:cNvPr id="3" name="Notes Placeholder 2"/>
          <p:cNvSpPr>
            <a:spLocks noGrp="1"/>
          </p:cNvSpPr>
          <p:nvPr>
            <p:ph type="body" idx="1"/>
          </p:nvPr>
        </p:nvSpPr>
        <p:spPr>
          <a:xfrm>
            <a:off x="555821" y="1880321"/>
            <a:ext cx="5750711" cy="6657504"/>
          </a:xfrm>
        </p:spPr>
        <p:txBody>
          <a:bodyPr/>
          <a:lstStyle/>
          <a:p>
            <a:r>
              <a:rPr lang="en-US" b="1" dirty="0"/>
              <a:t>~ 7 minutes</a:t>
            </a:r>
          </a:p>
          <a:p>
            <a:endParaRPr lang="en-US" b="1" dirty="0"/>
          </a:p>
          <a:p>
            <a:r>
              <a:rPr lang="en-US" b="1" u="sng" dirty="0"/>
              <a:t>Accepting the reality of the death</a:t>
            </a:r>
            <a:endParaRPr lang="en-US" dirty="0"/>
          </a:p>
          <a:p>
            <a:r>
              <a:rPr lang="en-US" dirty="0"/>
              <a:t>“In the beginning, grief seems unreal––a nightmare from which you hope to awaken.”</a:t>
            </a:r>
            <a:r>
              <a:rPr lang="en-US" baseline="30000" dirty="0"/>
              <a:t>63</a:t>
            </a:r>
            <a:r>
              <a:rPr lang="en-US" dirty="0"/>
              <a:t> Unconsciously, you expect the person who died to walk through the door or to be on the other end of the phone when it rings.</a:t>
            </a:r>
          </a:p>
          <a:p>
            <a:endParaRPr lang="en-US" dirty="0"/>
          </a:p>
          <a:p>
            <a:r>
              <a:rPr lang="en-US" dirty="0"/>
              <a:t>There is a huge disconnect between our head (what we think) and our heart (what we feel). It takes time for our heart to catch up to and accept what our head knows.</a:t>
            </a:r>
          </a:p>
          <a:p>
            <a:endParaRPr lang="en-US" dirty="0"/>
          </a:p>
          <a:p>
            <a:r>
              <a:rPr lang="en-US" dirty="0"/>
              <a:t>It takes time for shock to wear off and to realize that our loved one isn’t coming back.</a:t>
            </a:r>
          </a:p>
          <a:p>
            <a:endParaRPr lang="en-US" dirty="0"/>
          </a:p>
          <a:p>
            <a:r>
              <a:rPr lang="en-US" dirty="0"/>
              <a:t>To move forward, “a crucial primary task is accepting your loss––moving past the initial sense of denial and disbelief.”</a:t>
            </a:r>
            <a:r>
              <a:rPr lang="en-US" baseline="30000" dirty="0"/>
              <a:t>64</a:t>
            </a:r>
            <a:endParaRPr lang="en-US" dirty="0"/>
          </a:p>
          <a:p>
            <a:endParaRPr lang="en-US" dirty="0"/>
          </a:p>
          <a:p>
            <a:r>
              <a:rPr lang="en-US" dirty="0"/>
              <a:t>When we talk about </a:t>
            </a:r>
            <a:r>
              <a:rPr lang="en-US" i="1" dirty="0"/>
              <a:t>accepting</a:t>
            </a:r>
            <a:r>
              <a:rPr lang="en-US" dirty="0"/>
              <a:t> the loss, we are not saying we are okay with it—we are simply acknowledging that it has happened, that it’s real, and that the person who died is not coming back.</a:t>
            </a:r>
          </a:p>
          <a:p>
            <a:endParaRPr lang="en-US" dirty="0"/>
          </a:p>
          <a:p>
            <a:r>
              <a:rPr lang="en-US" b="1" u="sng" dirty="0"/>
              <a:t>What helps</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Engage in rituals; funerals and celebrations of life are stark reminders that the person has died.</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Allow yourself to grieve and to ponder how your present and future are changed forever.</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Talk about the person who died by name; acknowledge the ups and downs of the relationship.</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Look at photographs, videos, or listen to recordings of your loved one’s voice. Many people find comfort in making memory albums and including captions or stories.</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Continue to acknowledge or celebrate birthdays, anniversaries, and other occasions.</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Visit places you enjoyed together.</a:t>
            </a:r>
            <a:endParaRPr lang="en-CA" kern="100" dirty="0">
              <a:effectLst/>
              <a:ea typeface="Aptos" panose="020B0004020202020204" pitchFamily="34" charset="0"/>
            </a:endParaRPr>
          </a:p>
          <a:p>
            <a:pPr marL="171450" indent="-171450">
              <a:buFont typeface="Arial" panose="020B0604020202020204" pitchFamily="34" charset="0"/>
              <a:buChar char="•"/>
            </a:pPr>
            <a:endParaRPr lang="en-US" dirty="0"/>
          </a:p>
          <a:p>
            <a:r>
              <a:rPr lang="en-US" i="1" dirty="0"/>
              <a:t>Invite participants to share what has helped them to accept the death of their family member or friend.</a:t>
            </a:r>
          </a:p>
          <a:p>
            <a:endParaRPr lang="en-US" dirty="0"/>
          </a:p>
          <a:p>
            <a:pPr indent="180975"/>
            <a:r>
              <a:rPr lang="en-US" sz="1100" baseline="30000" dirty="0"/>
              <a:t>63</a:t>
            </a:r>
          </a:p>
          <a:p>
            <a:pPr indent="180975"/>
            <a:r>
              <a:rPr lang="en-US" sz="1100" baseline="30000" dirty="0"/>
              <a:t>64 </a:t>
            </a:r>
          </a:p>
          <a:p>
            <a:endParaRPr lang="en-US" dirty="0">
              <a:highlight>
                <a:srgbClr val="FFFF00"/>
              </a:highlight>
            </a:endParaRPr>
          </a:p>
          <a:p>
            <a:endParaRPr lang="en-US" b="1" dirty="0">
              <a:highlight>
                <a:srgbClr val="FFFF00"/>
              </a:highlight>
            </a:endParaRPr>
          </a:p>
          <a:p>
            <a:endParaRPr lang="en-US" dirty="0"/>
          </a:p>
        </p:txBody>
      </p:sp>
      <p:sp>
        <p:nvSpPr>
          <p:cNvPr id="5" name="Slide Number Placeholder 4">
            <a:extLst>
              <a:ext uri="{FF2B5EF4-FFF2-40B4-BE49-F238E27FC236}">
                <a16:creationId xmlns:a16="http://schemas.microsoft.com/office/drawing/2014/main" id="{E2A4F46F-8023-2BE5-A16F-8049D50AADA9}"/>
              </a:ext>
            </a:extLst>
          </p:cNvPr>
          <p:cNvSpPr>
            <a:spLocks noGrp="1"/>
          </p:cNvSpPr>
          <p:nvPr>
            <p:ph type="sldNum" sz="quarter" idx="5"/>
          </p:nvPr>
        </p:nvSpPr>
        <p:spPr/>
        <p:txBody>
          <a:bodyPr/>
          <a:lstStyle/>
          <a:p>
            <a:fld id="{446C9993-AFC0-8E49-BD33-E6B1482A44F5}" type="slidenum">
              <a:rPr lang="en-CA" smtClean="0"/>
              <a:t>166</a:t>
            </a:fld>
            <a:endParaRPr lang="en-CA"/>
          </a:p>
        </p:txBody>
      </p:sp>
    </p:spTree>
    <p:extLst>
      <p:ext uri="{BB962C8B-B14F-4D97-AF65-F5344CB8AC3E}">
        <p14:creationId xmlns:p14="http://schemas.microsoft.com/office/powerpoint/2010/main" val="27919011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555625" y="260350"/>
            <a:ext cx="2854325" cy="1606550"/>
          </a:xfrm>
        </p:spPr>
      </p:sp>
      <p:sp>
        <p:nvSpPr>
          <p:cNvPr id="3" name="Notes Placeholder 2"/>
          <p:cNvSpPr>
            <a:spLocks noGrp="1"/>
          </p:cNvSpPr>
          <p:nvPr>
            <p:ph type="body" idx="1"/>
          </p:nvPr>
        </p:nvSpPr>
        <p:spPr>
          <a:xfrm>
            <a:off x="545174" y="1879664"/>
            <a:ext cx="5780212" cy="6654736"/>
          </a:xfrm>
        </p:spPr>
        <p:txBody>
          <a:bodyPr/>
          <a:lstStyle/>
          <a:p>
            <a:r>
              <a:rPr lang="en-US" b="1" dirty="0"/>
              <a:t>~ 4 minutes</a:t>
            </a:r>
          </a:p>
          <a:p>
            <a:endParaRPr lang="en-US" i="1" dirty="0"/>
          </a:p>
          <a:p>
            <a:r>
              <a:rPr lang="en-US" b="1" u="sng" dirty="0"/>
              <a:t>Processing the pain of loss</a:t>
            </a:r>
          </a:p>
          <a:p>
            <a:pPr marR="0" indent="7938">
              <a:buNone/>
            </a:pPr>
            <a:r>
              <a:rPr lang="en-US" kern="100" dirty="0">
                <a:solidFill>
                  <a:srgbClr val="000000"/>
                </a:solidFill>
                <a:effectLst/>
                <a:ea typeface="Aptos" panose="020B0004020202020204" pitchFamily="34" charset="0"/>
              </a:rPr>
              <a:t>To process our pain, we must lean into our grief.</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We can’t shove it down—it will resurface.</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We can’t run away from it—it will catch up with us.</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We can’t numb it; alcohol and drugs may mask it for a few hours, but they don’t solve the problem or kill the pain—they just cause more problems and more pain in addition to what we are already experiencing.</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We can’t make the pain go away with over-activity—it will be waiting for us when we run out of steam.</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We can’t shop till we drop with hopes of distracting ourselves—as we were reminded earlier, the credit card will come due.</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Nor can we sleep it off—when we wake, it will be waiting for us. (That is not to say we shouldn’t get extra rest in grief; a well-rested body is much more able to deal with grief.)</a:t>
            </a:r>
            <a:endParaRPr lang="en-CA" kern="100" dirty="0">
              <a:ea typeface="Aptos" panose="020B0004020202020204" pitchFamily="34" charset="0"/>
            </a:endParaRPr>
          </a:p>
          <a:p>
            <a:pPr marR="0"/>
            <a:endParaRPr lang="en-CA" kern="100" dirty="0">
              <a:solidFill>
                <a:srgbClr val="000000"/>
              </a:solidFill>
              <a:effectLst/>
              <a:ea typeface="Aptos" panose="020B0004020202020204" pitchFamily="34" charset="0"/>
            </a:endParaRPr>
          </a:p>
          <a:p>
            <a:pPr marR="0"/>
            <a:r>
              <a:rPr lang="en-US" kern="100" dirty="0">
                <a:solidFill>
                  <a:srgbClr val="000000"/>
                </a:solidFill>
                <a:effectLst/>
                <a:ea typeface="Aptos" panose="020B0004020202020204" pitchFamily="34" charset="0"/>
              </a:rPr>
              <a:t>We talked in week two about the journey of grief being through the valley of the shadow of death. </a:t>
            </a:r>
          </a:p>
          <a:p>
            <a:pPr marL="171450" marR="0" indent="-171450">
              <a:buFont typeface="Arial" panose="020B0604020202020204" pitchFamily="34" charset="0"/>
              <a:buChar char="•"/>
            </a:pPr>
            <a:r>
              <a:rPr lang="en-US" kern="100" dirty="0">
                <a:solidFill>
                  <a:srgbClr val="000000"/>
                </a:solidFill>
                <a:ea typeface="Aptos" panose="020B0004020202020204" pitchFamily="34" charset="0"/>
              </a:rPr>
              <a:t>W</a:t>
            </a:r>
            <a:r>
              <a:rPr lang="en-US" kern="100" dirty="0">
                <a:solidFill>
                  <a:srgbClr val="000000"/>
                </a:solidFill>
                <a:effectLst/>
                <a:ea typeface="Aptos" panose="020B0004020202020204" pitchFamily="34" charset="0"/>
              </a:rPr>
              <a:t>e can’t dig under it, go around it, fly over it, or sprint through it.</a:t>
            </a:r>
          </a:p>
          <a:p>
            <a:pPr marL="171450" marR="0" indent="-171450">
              <a:buFont typeface="Arial" panose="020B0604020202020204" pitchFamily="34" charset="0"/>
              <a:buChar char="•"/>
            </a:pPr>
            <a:r>
              <a:rPr lang="en-US" kern="100" dirty="0">
                <a:solidFill>
                  <a:srgbClr val="000000"/>
                </a:solidFill>
                <a:effectLst/>
                <a:ea typeface="Aptos" panose="020B0004020202020204" pitchFamily="34" charset="0"/>
              </a:rPr>
              <a:t>We must walk </a:t>
            </a:r>
            <a:r>
              <a:rPr lang="en-US" i="1" kern="100" dirty="0">
                <a:solidFill>
                  <a:srgbClr val="000000"/>
                </a:solidFill>
                <a:effectLst/>
                <a:ea typeface="Aptos" panose="020B0004020202020204" pitchFamily="34" charset="0"/>
              </a:rPr>
              <a:t>through</a:t>
            </a:r>
            <a:r>
              <a:rPr lang="en-US" kern="100" dirty="0">
                <a:solidFill>
                  <a:srgbClr val="000000"/>
                </a:solidFill>
                <a:effectLst/>
                <a:ea typeface="Aptos" panose="020B0004020202020204" pitchFamily="34" charset="0"/>
              </a:rPr>
              <a:t> it to move forward.</a:t>
            </a:r>
          </a:p>
          <a:p>
            <a:pPr marL="171450" marR="0" indent="-171450">
              <a:buFont typeface="Arial" panose="020B0604020202020204" pitchFamily="34" charset="0"/>
              <a:buChar char="•"/>
            </a:pPr>
            <a:endParaRPr lang="en-US" kern="100" dirty="0">
              <a:solidFill>
                <a:srgbClr val="000000"/>
              </a:solidFill>
              <a:ea typeface="Aptos" panose="020B0004020202020204" pitchFamily="34" charset="0"/>
            </a:endParaRPr>
          </a:p>
          <a:p>
            <a:pPr marR="0"/>
            <a:r>
              <a:rPr lang="en-US" kern="100" dirty="0">
                <a:solidFill>
                  <a:srgbClr val="000000"/>
                </a:solidFill>
                <a:effectLst/>
                <a:ea typeface="Aptos" panose="020B0004020202020204" pitchFamily="34" charset="0"/>
              </a:rPr>
              <a:t>In leaning into our grief, we allow ourselves to feel the pain </a:t>
            </a:r>
            <a:r>
              <a:rPr lang="en-US" i="1" kern="100" dirty="0">
                <a:solidFill>
                  <a:srgbClr val="000000"/>
                </a:solidFill>
                <a:effectLst/>
                <a:ea typeface="Aptos" panose="020B0004020202020204" pitchFamily="34" charset="0"/>
              </a:rPr>
              <a:t>and in feeling, we are forced to acknowledge our loss.</a:t>
            </a:r>
            <a:r>
              <a:rPr lang="en-US" kern="100" dirty="0">
                <a:solidFill>
                  <a:srgbClr val="000000"/>
                </a:solidFill>
                <a:effectLst/>
                <a:ea typeface="Aptos" panose="020B0004020202020204" pitchFamily="34" charset="0"/>
              </a:rPr>
              <a:t> </a:t>
            </a:r>
            <a:r>
              <a:rPr lang="en-CA" kern="100" dirty="0">
                <a:solidFill>
                  <a:srgbClr val="000000"/>
                </a:solidFill>
                <a:effectLst/>
                <a:ea typeface="Aptos" panose="020B0004020202020204" pitchFamily="34" charset="0"/>
              </a:rPr>
              <a:t>A popular phrase says that </a:t>
            </a:r>
            <a:r>
              <a:rPr lang="en-CA" i="1" kern="100" dirty="0">
                <a:solidFill>
                  <a:srgbClr val="000000"/>
                </a:solidFill>
                <a:effectLst/>
                <a:ea typeface="Aptos" panose="020B0004020202020204" pitchFamily="34" charset="0"/>
              </a:rPr>
              <a:t>we must feel it to heal it</a:t>
            </a:r>
            <a:r>
              <a:rPr lang="en-CA" kern="100" dirty="0">
                <a:solidFill>
                  <a:srgbClr val="000000"/>
                </a:solidFill>
                <a:effectLst/>
                <a:ea typeface="Aptos" panose="020B0004020202020204" pitchFamily="34" charset="0"/>
              </a:rPr>
              <a:t>.</a:t>
            </a:r>
          </a:p>
          <a:p>
            <a:pPr marR="0"/>
            <a:endParaRPr lang="en-CA" kern="100" dirty="0">
              <a:solidFill>
                <a:srgbClr val="000000"/>
              </a:solidFill>
              <a:ea typeface="Aptos" panose="020B0004020202020204" pitchFamily="34" charset="0"/>
            </a:endParaRPr>
          </a:p>
          <a:p>
            <a:pPr marR="0">
              <a:tabLst>
                <a:tab pos="2574925" algn="l"/>
              </a:tabLst>
            </a:pPr>
            <a:r>
              <a:rPr lang="en-US" kern="100" dirty="0">
                <a:solidFill>
                  <a:srgbClr val="000000"/>
                </a:solidFill>
                <a:ea typeface="Aptos" panose="020B0004020202020204" pitchFamily="34" charset="0"/>
              </a:rPr>
              <a:t>A</a:t>
            </a:r>
            <a:r>
              <a:rPr lang="en-US" kern="100" dirty="0">
                <a:solidFill>
                  <a:srgbClr val="000000"/>
                </a:solidFill>
                <a:effectLst/>
                <a:ea typeface="Aptos" panose="020B0004020202020204" pitchFamily="34" charset="0"/>
              </a:rPr>
              <a:t>s in all of life, pain and joy co-exist. It takes both rain and sunshine to produce a rainbow.</a:t>
            </a:r>
            <a:r>
              <a:rPr lang="en-US" kern="100" baseline="30000" dirty="0">
                <a:solidFill>
                  <a:srgbClr val="000000"/>
                </a:solidFill>
                <a:ea typeface="Aptos" panose="020B0004020202020204" pitchFamily="34" charset="0"/>
              </a:rPr>
              <a:t>65</a:t>
            </a:r>
            <a:endParaRPr lang="en-US" dirty="0"/>
          </a:p>
          <a:p>
            <a:endParaRPr lang="en-US" dirty="0"/>
          </a:p>
          <a:p>
            <a:endParaRPr lang="en-US" dirty="0"/>
          </a:p>
          <a:p>
            <a:endParaRPr lang="en-US" dirty="0"/>
          </a:p>
          <a:p>
            <a:endParaRPr lang="en-US" dirty="0"/>
          </a:p>
          <a:p>
            <a:endParaRPr lang="en-US" dirty="0"/>
          </a:p>
          <a:p>
            <a:endParaRPr lang="en-US" dirty="0"/>
          </a:p>
          <a:p>
            <a:endParaRPr lang="en-US" dirty="0"/>
          </a:p>
          <a:p>
            <a:pPr indent="180975"/>
            <a:r>
              <a:rPr lang="en-US" sz="1100" baseline="30000" dirty="0"/>
              <a:t>65 </a:t>
            </a:r>
            <a:r>
              <a:rPr lang="en-US" sz="1100" kern="100" dirty="0">
                <a:ea typeface="Aptos" panose="020B0004020202020204" pitchFamily="34" charset="0"/>
              </a:rPr>
              <a:t>Denise Levertov, “Talking to Grief” in </a:t>
            </a:r>
            <a:r>
              <a:rPr lang="en-US" sz="1100" i="1" kern="100" dirty="0">
                <a:ea typeface="Aptos" panose="020B0004020202020204" pitchFamily="34" charset="0"/>
              </a:rPr>
              <a:t>Poems 1972-1982</a:t>
            </a:r>
            <a:r>
              <a:rPr lang="en-US" sz="1100" kern="100" dirty="0">
                <a:ea typeface="Aptos" panose="020B0004020202020204" pitchFamily="34" charset="0"/>
              </a:rPr>
              <a:t>. (New Directions, 2001).</a:t>
            </a:r>
            <a:endParaRPr lang="en-CA" sz="1100" kern="100" dirty="0">
              <a:ea typeface="Aptos" panose="020B0004020202020204" pitchFamily="34" charset="0"/>
            </a:endParaRPr>
          </a:p>
          <a:p>
            <a:endParaRPr lang="en-US" sz="1100" dirty="0"/>
          </a:p>
        </p:txBody>
      </p:sp>
      <p:sp>
        <p:nvSpPr>
          <p:cNvPr id="5" name="Slide Number Placeholder 4">
            <a:extLst>
              <a:ext uri="{FF2B5EF4-FFF2-40B4-BE49-F238E27FC236}">
                <a16:creationId xmlns:a16="http://schemas.microsoft.com/office/drawing/2014/main" id="{41DE93A0-F233-F9DB-4FC1-4438A53C3C18}"/>
              </a:ext>
            </a:extLst>
          </p:cNvPr>
          <p:cNvSpPr>
            <a:spLocks noGrp="1"/>
          </p:cNvSpPr>
          <p:nvPr>
            <p:ph type="sldNum" sz="quarter" idx="5"/>
          </p:nvPr>
        </p:nvSpPr>
        <p:spPr/>
        <p:txBody>
          <a:bodyPr/>
          <a:lstStyle/>
          <a:p>
            <a:fld id="{446C9993-AFC0-8E49-BD33-E6B1482A44F5}" type="slidenum">
              <a:rPr lang="en-CA" smtClean="0"/>
              <a:t>167</a:t>
            </a:fld>
            <a:endParaRPr lang="en-CA"/>
          </a:p>
        </p:txBody>
      </p:sp>
    </p:spTree>
    <p:extLst>
      <p:ext uri="{BB962C8B-B14F-4D97-AF65-F5344CB8AC3E}">
        <p14:creationId xmlns:p14="http://schemas.microsoft.com/office/powerpoint/2010/main" val="37690483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D5989BF9-BF14-D24B-AABC-FA835E9E5025}" type="datetime1">
              <a:rPr lang="en-CA" smtClean="0"/>
              <a:t>2025-11-25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3450387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2AA6C07C-598F-184C-8ED1-946F9C0F5A2D}" type="datetime1">
              <a:rPr lang="en-CA" smtClean="0"/>
              <a:t>2025-11-25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21558981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1FD781EA-19CC-5C46-A301-2F6B3C067869}" type="datetime1">
              <a:rPr lang="en-CA" smtClean="0"/>
              <a:t>2025-11-25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49338656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10332561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matchingName="Section title and description">
  <p:cSld name="Section title and description">
    <p:spTree>
      <p:nvGrpSpPr>
        <p:cNvPr id="1" name="Shape 35"/>
        <p:cNvGrpSpPr/>
        <p:nvPr/>
      </p:nvGrpSpPr>
      <p:grpSpPr>
        <a:xfrm>
          <a:off x="0" y="0"/>
          <a:ext cx="0" cy="0"/>
          <a:chOff x="0" y="0"/>
          <a:chExt cx="0" cy="0"/>
        </a:xfrm>
      </p:grpSpPr>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0696413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matchingName="Section title and description" userDrawn="1">
  <p:cSld name="1_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457400" y="2440633"/>
            <a:ext cx="5393600" cy="1976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dirty="0"/>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sz="2667"/>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dirty="0"/>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4080686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DA586AAC-FD46-EA4A-83EA-97F0C0556B5E}" type="datetime1">
              <a:rPr lang="en-CA" smtClean="0"/>
              <a:t>2025-11-25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31593519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9C12E19B-C6AE-7243-86AF-32F487BC66A3}" type="datetime1">
              <a:rPr lang="en-CA" smtClean="0"/>
              <a:t>2025-11-25</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14155628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4062ACB-38EF-E542-BEB4-6E01FD07017D}" type="datetime1">
              <a:rPr lang="en-CA" smtClean="0"/>
              <a:t>2025-11-25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740835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9F300FC-D15F-8D42-8E96-DC622356F2A7}" type="datetime1">
              <a:rPr lang="en-CA" smtClean="0"/>
              <a:t>2025-11-25</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23611087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90E23A80-A2C8-4C44-9832-BADA313BA7AC}" type="datetime1">
              <a:rPr lang="en-CA" smtClean="0"/>
              <a:t>2025-11-25</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9932214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1E8EF55-E226-8A4A-A596-7C5CF4C7B79C}" type="datetime1">
              <a:rPr lang="en-CA" smtClean="0"/>
              <a:t>2025-11-25</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10938205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C7087EF6-5994-B044-93E1-6B7C08912C0A}" type="datetime1">
              <a:rPr lang="en-CA" smtClean="0"/>
              <a:t>2025-11-25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10685429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91CA51A-1FA4-5647-9A2A-94E7E1649407}" type="datetime1">
              <a:rPr lang="en-CA" smtClean="0"/>
              <a:t>2025-11-25</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BA91818F-12AC-B049-8DB0-B8B460C0A4CE}" type="slidenum">
              <a:rPr lang="en-CA" smtClean="0"/>
              <a:t>‹#›</a:t>
            </a:fld>
            <a:endParaRPr lang="en-CA"/>
          </a:p>
        </p:txBody>
      </p:sp>
    </p:spTree>
    <p:extLst>
      <p:ext uri="{BB962C8B-B14F-4D97-AF65-F5344CB8AC3E}">
        <p14:creationId xmlns:p14="http://schemas.microsoft.com/office/powerpoint/2010/main" val="23656237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40000"/>
            <a:lumOff val="60000"/>
          </a:schemeClr>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8119EF0-6853-1744-9B16-8BDDE6524F66}" type="datetime1">
              <a:rPr lang="en-CA" smtClean="0"/>
              <a:t>2025-11-25</a:t>
            </a:fld>
            <a:endParaRPr lang="en-CA"/>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A91818F-12AC-B049-8DB0-B8B460C0A4CE}" type="slidenum">
              <a:rPr lang="en-CA" smtClean="0"/>
              <a:t>‹#›</a:t>
            </a:fld>
            <a:endParaRPr lang="en-CA"/>
          </a:p>
        </p:txBody>
      </p:sp>
    </p:spTree>
    <p:extLst>
      <p:ext uri="{BB962C8B-B14F-4D97-AF65-F5344CB8AC3E}">
        <p14:creationId xmlns:p14="http://schemas.microsoft.com/office/powerpoint/2010/main" val="3168112463"/>
      </p:ext>
    </p:extLst>
  </p:cSld>
  <p:clrMap bg1="lt1" tx1="dk1" bg2="lt2" tx2="dk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 id="2147483701" r:id="rId8"/>
    <p:sldLayoutId id="2147483702" r:id="rId9"/>
    <p:sldLayoutId id="2147483703" r:id="rId10"/>
    <p:sldLayoutId id="2147483704" r:id="rId11"/>
    <p:sldLayoutId id="2147483706" r:id="rId12"/>
    <p:sldLayoutId id="2147483707" r:id="rId13"/>
    <p:sldLayoutId id="2147483708"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https://pxhere.com/zh/photo/862052"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microsoft.com/office/2007/relationships/hdphoto" Target="../media/hdphoto1.wdp"/></Relationships>
</file>

<file path=ppt/slides/_rels/slide11.xml.rels><?xml version="1.0" encoding="UTF-8" standalone="yes"?>
<Relationships xmlns="http://schemas.openxmlformats.org/package/2006/relationships"><Relationship Id="rId8" Type="http://schemas.openxmlformats.org/officeDocument/2006/relationships/hyperlink" Target="https://myblogbycammie.blogspot.com/2010/06/stampers-dream-justrite-blog-hop.html" TargetMode="External"/><Relationship Id="rId3" Type="http://schemas.openxmlformats.org/officeDocument/2006/relationships/image" Target="../media/image10.jpg"/><Relationship Id="rId7" Type="http://schemas.openxmlformats.org/officeDocument/2006/relationships/image" Target="../media/image13.jpg"/><Relationship Id="rId2" Type="http://schemas.openxmlformats.org/officeDocument/2006/relationships/notesSlide" Target="../notesSlides/notesSlide11.xml"/><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hyperlink" Target="https://www.rawpixel.com/image/401783/free-illustration-image-fly-fishing-fish-orvi"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3.xml"/><Relationship Id="rId1" Type="http://schemas.openxmlformats.org/officeDocument/2006/relationships/slideLayout" Target="../slideLayouts/slideLayout14.xml"/><Relationship Id="rId4" Type="http://schemas.openxmlformats.org/officeDocument/2006/relationships/hyperlink" Target="https://www.onyxtruth.com/2017/01/09/do-mulattos-have-identity-issues/"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15.jp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openxmlformats.org/officeDocument/2006/relationships/hyperlink" Target="https://www.onyxtruth.com/2017/01/09/do-mulattos-have-identity-issues/" TargetMode="Externa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4.xml"/></Relationships>
</file>

<file path=ppt/slides/_rels/slide16.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6.xml"/><Relationship Id="rId1" Type="http://schemas.openxmlformats.org/officeDocument/2006/relationships/slideLayout" Target="../slideLayouts/slideLayout7.xml"/><Relationship Id="rId4" Type="http://schemas.openxmlformats.org/officeDocument/2006/relationships/hyperlink" Target="http://theconversation.com/dont-be-fooled-loneliness-affects-men-too-15545"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theconversation.com/dont-be-fooled-loneliness-affects-men-too-15545"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8.xml"/><Relationship Id="rId1" Type="http://schemas.openxmlformats.org/officeDocument/2006/relationships/slideLayout" Target="../slideLayouts/slideLayout7.xml"/><Relationship Id="rId4" Type="http://schemas.openxmlformats.org/officeDocument/2006/relationships/hyperlink" Target="http://theconversation.com/dont-be-fooled-loneliness-affects-men-too-15545"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4.xml"/><Relationship Id="rId6" Type="http://schemas.openxmlformats.org/officeDocument/2006/relationships/hyperlink" Target="https://pixabay.com/illustrations/feedback-report-back-balloons-4746811/" TargetMode="External"/><Relationship Id="rId5" Type="http://schemas.openxmlformats.org/officeDocument/2006/relationships/image" Target="../media/image18.png"/><Relationship Id="rId4" Type="http://schemas.openxmlformats.org/officeDocument/2006/relationships/hyperlink" Target="https://freepngimg.com/png/85354-text-question-blog-questions-logo-any"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7.xml"/><Relationship Id="rId4" Type="http://schemas.openxmlformats.org/officeDocument/2006/relationships/hyperlink" Target="https://www.flickr.com/photos/jeepersmedia/26133396314"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20.xml"/><Relationship Id="rId1" Type="http://schemas.openxmlformats.org/officeDocument/2006/relationships/slideLayout" Target="../slideLayouts/slideLayout14.xml"/><Relationship Id="rId4" Type="http://schemas.openxmlformats.org/officeDocument/2006/relationships/hyperlink" Target="https://www.flickr.com/photos/nunonunes/3176882234/" TargetMode="Externa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notesSlide" Target="../notesSlides/notesSlide22.xml"/><Relationship Id="rId2" Type="http://schemas.openxmlformats.org/officeDocument/2006/relationships/slideLayout" Target="../slideLayouts/slideLayout7.xml"/><Relationship Id="rId1" Type="http://schemas.openxmlformats.org/officeDocument/2006/relationships/video" Target="https://www.youtube.com/embed/3UR7jxvD5lc?feature=oembed" TargetMode="External"/><Relationship Id="rId4" Type="http://schemas.openxmlformats.org/officeDocument/2006/relationships/image" Target="../media/image19.jpeg"/></Relationships>
</file>

<file path=ppt/slides/_rels/slide23.xml.rels><?xml version="1.0" encoding="UTF-8" standalone="yes"?>
<Relationships xmlns="http://schemas.openxmlformats.org/package/2006/relationships"><Relationship Id="rId3" Type="http://schemas.openxmlformats.org/officeDocument/2006/relationships/notesSlide" Target="../notesSlides/notesSlide23.xml"/><Relationship Id="rId2" Type="http://schemas.openxmlformats.org/officeDocument/2006/relationships/slideLayout" Target="../slideLayouts/slideLayout7.xml"/><Relationship Id="rId1" Type="http://schemas.openxmlformats.org/officeDocument/2006/relationships/video" Target="https://www.youtube.com/embed/6wOhVh2bct8?feature=oembed" TargetMode="External"/><Relationship Id="rId4" Type="http://schemas.openxmlformats.org/officeDocument/2006/relationships/image" Target="../media/image20.jpeg"/></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14.xml"/><Relationship Id="rId4" Type="http://schemas.openxmlformats.org/officeDocument/2006/relationships/hyperlink" Target="https://www.flickr.com/photos/nunonunes/3176882234/"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4.xml"/><Relationship Id="rId1" Type="http://schemas.openxmlformats.org/officeDocument/2006/relationships/slideLayout" Target="../slideLayouts/slideLayout14.xml"/><Relationship Id="rId4" Type="http://schemas.openxmlformats.org/officeDocument/2006/relationships/hyperlink" Target="https://www.flickr.com/photos/nunonunes/3176882234/"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5.xml"/><Relationship Id="rId1" Type="http://schemas.openxmlformats.org/officeDocument/2006/relationships/slideLayout" Target="../slideLayouts/slideLayout14.xml"/><Relationship Id="rId4" Type="http://schemas.openxmlformats.org/officeDocument/2006/relationships/hyperlink" Target="http://www.flickr.com/photos/ahayward/2322577484/"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14.xml"/><Relationship Id="rId4" Type="http://schemas.openxmlformats.org/officeDocument/2006/relationships/hyperlink" Target="https://pixabay.com/en/sign-road-under-construction-34184/"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7.xml"/><Relationship Id="rId1" Type="http://schemas.openxmlformats.org/officeDocument/2006/relationships/slideLayout" Target="../slideLayouts/slideLayout14.xml"/><Relationship Id="rId4" Type="http://schemas.openxmlformats.org/officeDocument/2006/relationships/hyperlink" Target="https://www.pexels.com/photo/beverage-black-coffee-break-time-coffee-606241/"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8.xml"/><Relationship Id="rId1" Type="http://schemas.openxmlformats.org/officeDocument/2006/relationships/slideLayout" Target="../slideLayouts/slideLayout14.xml"/><Relationship Id="rId4" Type="http://schemas.openxmlformats.org/officeDocument/2006/relationships/hyperlink" Target="https://www.pexels.com/photo/empty-brown-wooden-armless-chair-3039659/"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9.xml"/><Relationship Id="rId1" Type="http://schemas.openxmlformats.org/officeDocument/2006/relationships/slideLayout" Target="../slideLayouts/slideLayout14.xml"/><Relationship Id="rId4" Type="http://schemas.openxmlformats.org/officeDocument/2006/relationships/hyperlink" Target="https://www.publicdomainpictures.net/view-image.php?image=159442&amp;picture=ay" TargetMode="Externa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3"/>
          <p:cNvSpPr txBox="1">
            <a:spLocks noGrp="1"/>
          </p:cNvSpPr>
          <p:nvPr>
            <p:ph type="ctrTitle"/>
          </p:nvPr>
        </p:nvSpPr>
        <p:spPr>
          <a:xfrm>
            <a:off x="6511636" y="1122363"/>
            <a:ext cx="5538124" cy="2387600"/>
          </a:xfrm>
          <a:prstGeom prst="rect">
            <a:avLst/>
          </a:prstGeom>
        </p:spPr>
        <p:txBody>
          <a:bodyPr spcFirstLastPara="1" vert="horz" wrap="square" lIns="121900" tIns="121900" rIns="121900" bIns="121900" rtlCol="0" anchor="ctr" anchorCtr="0">
            <a:normAutofit/>
          </a:bodyPr>
          <a:lstStyle/>
          <a:p>
            <a:pPr>
              <a:spcBef>
                <a:spcPts val="0"/>
              </a:spcBef>
            </a:pPr>
            <a:r>
              <a:rPr lang="en-GB" sz="4000" b="1" dirty="0">
                <a:latin typeface="Comic Sans MS" panose="030F0902030302020204" pitchFamily="66" charset="0"/>
              </a:rPr>
              <a:t>Welcome to</a:t>
            </a:r>
            <a:br>
              <a:rPr lang="en-GB" sz="4000" b="1" dirty="0">
                <a:latin typeface="Comic Sans MS" panose="030F0902030302020204" pitchFamily="66" charset="0"/>
              </a:rPr>
            </a:br>
            <a:r>
              <a:rPr lang="en-GB" sz="4000" b="1" dirty="0">
                <a:latin typeface="Comic Sans MS" panose="030F0902030302020204" pitchFamily="66" charset="0"/>
              </a:rPr>
              <a:t>Grief Care</a:t>
            </a:r>
            <a:endParaRPr sz="4000" b="1" dirty="0">
              <a:latin typeface="Comic Sans MS" panose="030F0902030302020204" pitchFamily="66" charset="0"/>
            </a:endParaRPr>
          </a:p>
        </p:txBody>
      </p:sp>
      <p:sp>
        <p:nvSpPr>
          <p:cNvPr id="2" name="TextBox 1">
            <a:extLst>
              <a:ext uri="{FF2B5EF4-FFF2-40B4-BE49-F238E27FC236}">
                <a16:creationId xmlns:a16="http://schemas.microsoft.com/office/drawing/2014/main" id="{94D792E3-388D-2BFA-337E-1FBCE295F553}"/>
              </a:ext>
            </a:extLst>
          </p:cNvPr>
          <p:cNvSpPr txBox="1"/>
          <p:nvPr/>
        </p:nvSpPr>
        <p:spPr>
          <a:xfrm>
            <a:off x="6511636" y="3787054"/>
            <a:ext cx="5538124" cy="1800493"/>
          </a:xfrm>
          <a:prstGeom prst="rect">
            <a:avLst/>
          </a:prstGeom>
          <a:noFill/>
        </p:spPr>
        <p:txBody>
          <a:bodyPr wrap="square" rtlCol="0">
            <a:spAutoFit/>
          </a:bodyPr>
          <a:lstStyle/>
          <a:p>
            <a:pPr algn="ctr">
              <a:spcAft>
                <a:spcPts val="600"/>
              </a:spcAft>
            </a:pPr>
            <a:r>
              <a:rPr lang="en-US" sz="2400" dirty="0">
                <a:latin typeface="Comic Sans MS" panose="030F0902030302020204" pitchFamily="66" charset="0"/>
              </a:rPr>
              <a:t>Week #7</a:t>
            </a:r>
          </a:p>
          <a:p>
            <a:pPr algn="ctr">
              <a:spcAft>
                <a:spcPts val="600"/>
              </a:spcAft>
            </a:pPr>
            <a:r>
              <a:rPr lang="en-US" sz="2400" dirty="0">
                <a:latin typeface="Comic Sans MS" panose="030F0902030302020204" pitchFamily="66" charset="0"/>
              </a:rPr>
              <a:t>What are the tasks of grief?</a:t>
            </a:r>
          </a:p>
          <a:p>
            <a:pPr algn="ctr">
              <a:spcAft>
                <a:spcPts val="600"/>
              </a:spcAft>
            </a:pPr>
            <a:r>
              <a:rPr lang="en-US" sz="2400" dirty="0">
                <a:latin typeface="Comic Sans MS" panose="030F0902030302020204" pitchFamily="66" charset="0"/>
              </a:rPr>
              <a:t>(part one)</a:t>
            </a:r>
          </a:p>
          <a:p>
            <a:pPr algn="ctr">
              <a:spcAft>
                <a:spcPts val="600"/>
              </a:spcAft>
            </a:pPr>
            <a:r>
              <a:rPr lang="en-US" sz="2400" dirty="0">
                <a:latin typeface="Comic Sans MS" panose="030F0902030302020204" pitchFamily="66" charset="0"/>
              </a:rPr>
              <a:t>Accepting, processing, and adjusting</a:t>
            </a:r>
          </a:p>
        </p:txBody>
      </p:sp>
      <p:pic>
        <p:nvPicPr>
          <p:cNvPr id="3" name="Picture 2" descr="A bridge over a dirt path in a forest&#10;&#10;AI-generated content may be incorrect.">
            <a:extLst>
              <a:ext uri="{FF2B5EF4-FFF2-40B4-BE49-F238E27FC236}">
                <a16:creationId xmlns:a16="http://schemas.microsoft.com/office/drawing/2014/main" id="{9E4EE50D-6BBC-AAA0-E48C-D7FC090E6158}"/>
              </a:ext>
            </a:extLst>
          </p:cNvPr>
          <p:cNvPicPr>
            <a:picLocks noChangeAspect="1"/>
          </p:cNvPicPr>
          <p:nvPr/>
        </p:nvPicPr>
        <p:blipFill>
          <a:blip r:embed="rId3">
            <a:extLst>
              <a:ext uri="{837473B0-CC2E-450A-ABE3-18F120FF3D39}">
                <a1611:picAttrSrcUrl xmlns:a1611="http://schemas.microsoft.com/office/drawing/2016/11/main" r:id="rId4"/>
              </a:ext>
            </a:extLst>
          </a:blip>
          <a:srcRect l="15683" r="34385" b="-2"/>
          <a:stretch>
            <a:fillRect/>
          </a:stretch>
        </p:blipFill>
        <p:spPr>
          <a:xfrm>
            <a:off x="0" y="1"/>
            <a:ext cx="6357257" cy="6858000"/>
          </a:xfrm>
          <a:prstGeom prst="rect">
            <a:avLst/>
          </a:prstGeom>
          <a:noFill/>
          <a:ln>
            <a:noFill/>
          </a:ln>
        </p:spPr>
      </p:pic>
      <p:sp>
        <p:nvSpPr>
          <p:cNvPr id="4" name="Slide Number Placeholder 3">
            <a:extLst>
              <a:ext uri="{FF2B5EF4-FFF2-40B4-BE49-F238E27FC236}">
                <a16:creationId xmlns:a16="http://schemas.microsoft.com/office/drawing/2014/main" id="{D359C182-8F3A-BDE8-202B-142C7746DF1E}"/>
              </a:ext>
            </a:extLst>
          </p:cNvPr>
          <p:cNvSpPr>
            <a:spLocks noGrp="1"/>
          </p:cNvSpPr>
          <p:nvPr>
            <p:ph type="sldNum" sz="quarter" idx="12"/>
          </p:nvPr>
        </p:nvSpPr>
        <p:spPr>
          <a:xfrm>
            <a:off x="9306560" y="6242050"/>
            <a:ext cx="2743200" cy="365125"/>
          </a:xfrm>
        </p:spPr>
        <p:txBody>
          <a:bodyPr/>
          <a:lstStyle/>
          <a:p>
            <a:fld id="{BA91818F-12AC-B049-8DB0-B8B460C0A4CE}" type="slidenum">
              <a:rPr lang="en-CA" smtClean="0"/>
              <a:t>159</a:t>
            </a:fld>
            <a:endParaRPr lang="en-CA" dirty="0"/>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1560786" y="5229481"/>
            <a:ext cx="9338444" cy="956490"/>
          </a:xfrm>
        </p:spPr>
        <p:txBody>
          <a:bodyPr wrap="square" anchor="b">
            <a:noAutofit/>
          </a:bodyPr>
          <a:lstStyle/>
          <a:p>
            <a:pPr>
              <a:lnSpc>
                <a:spcPct val="100000"/>
              </a:lnSpc>
              <a:spcBef>
                <a:spcPts val="600"/>
              </a:spcBef>
            </a:pPr>
            <a:br>
              <a:rPr lang="en-US" sz="4800" dirty="0">
                <a:latin typeface="Comic Sans MS" panose="030F0902030302020204" pitchFamily="66" charset="0"/>
              </a:rPr>
            </a:br>
            <a:r>
              <a:rPr lang="en-US" sz="3600" dirty="0">
                <a:latin typeface="Comic Sans MS" panose="030F0902030302020204" pitchFamily="66" charset="0"/>
              </a:rPr>
              <a:t>What to do with “stuff”?</a:t>
            </a:r>
          </a:p>
        </p:txBody>
      </p:sp>
      <p:pic>
        <p:nvPicPr>
          <p:cNvPr id="15" name="Picture 14">
            <a:extLst>
              <a:ext uri="{FF2B5EF4-FFF2-40B4-BE49-F238E27FC236}">
                <a16:creationId xmlns:a16="http://schemas.microsoft.com/office/drawing/2014/main" id="{C03C18AC-0BD0-D9C1-B194-42BB7D86597F}"/>
              </a:ext>
            </a:extLst>
          </p:cNvPr>
          <p:cNvPicPr>
            <a:picLocks noChangeAspect="1"/>
          </p:cNvPicPr>
          <p:nvPr/>
        </p:nvPicPr>
        <p:blipFill rotWithShape="1">
          <a:blip r:embed="rId3">
            <a:extLst>
              <a:ext uri="{BEBA8EAE-BF5A-486C-A8C5-ECC9F3942E4B}">
                <a14:imgProps xmlns:a14="http://schemas.microsoft.com/office/drawing/2010/main">
                  <a14:imgLayer r:embed="rId4">
                    <a14:imgEffect>
                      <a14:brightnessContrast bright="40000"/>
                    </a14:imgEffect>
                  </a14:imgLayer>
                </a14:imgProps>
              </a:ext>
            </a:extLst>
          </a:blip>
          <a:srcRect l="1552" t="689" r="2212"/>
          <a:stretch/>
        </p:blipFill>
        <p:spPr>
          <a:xfrm>
            <a:off x="2235199" y="1069282"/>
            <a:ext cx="7939315" cy="3643200"/>
          </a:xfrm>
          <a:prstGeom prst="rect">
            <a:avLst/>
          </a:prstGeom>
          <a:noFill/>
          <a:ln>
            <a:solidFill>
              <a:schemeClr val="accent1"/>
            </a:solidFill>
          </a:ln>
        </p:spPr>
      </p:pic>
      <p:sp>
        <p:nvSpPr>
          <p:cNvPr id="3" name="Slide Number Placeholder 2">
            <a:extLst>
              <a:ext uri="{FF2B5EF4-FFF2-40B4-BE49-F238E27FC236}">
                <a16:creationId xmlns:a16="http://schemas.microsoft.com/office/drawing/2014/main" id="{085300C5-7A00-22FE-AEE2-D57B6BA71827}"/>
              </a:ext>
            </a:extLst>
          </p:cNvPr>
          <p:cNvSpPr>
            <a:spLocks noGrp="1"/>
          </p:cNvSpPr>
          <p:nvPr>
            <p:ph type="sldNum" idx="12"/>
          </p:nvPr>
        </p:nvSpPr>
        <p:spPr/>
        <p:txBody>
          <a:bodyPr/>
          <a:lstStyle/>
          <a:p>
            <a:fld id="{00000000-1234-1234-1234-123412341234}" type="slidenum">
              <a:rPr lang="en-GB" smtClean="0"/>
              <a:pPr/>
              <a:t>168</a:t>
            </a:fld>
            <a:endParaRPr lang="en-GB"/>
          </a:p>
        </p:txBody>
      </p:sp>
    </p:spTree>
    <p:extLst>
      <p:ext uri="{BB962C8B-B14F-4D97-AF65-F5344CB8AC3E}">
        <p14:creationId xmlns:p14="http://schemas.microsoft.com/office/powerpoint/2010/main" val="379782637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idx="4294967295"/>
          </p:nvPr>
        </p:nvSpPr>
        <p:spPr>
          <a:xfrm>
            <a:off x="0" y="2439988"/>
            <a:ext cx="5394325" cy="1976437"/>
          </a:xfrm>
        </p:spPr>
        <p:txBody>
          <a:bodyPr vert="horz" lIns="91440" tIns="45720" rIns="91440" bIns="45720" rtlCol="0" anchor="b">
            <a:normAutofit/>
          </a:bodyPr>
          <a:lstStyle/>
          <a:p>
            <a:pPr algn="l">
              <a:spcBef>
                <a:spcPct val="0"/>
              </a:spcBef>
            </a:pPr>
            <a:br>
              <a:rPr lang="en-US" sz="6000" dirty="0"/>
            </a:br>
            <a:endParaRPr lang="en-US" sz="6000" dirty="0"/>
          </a:p>
        </p:txBody>
      </p:sp>
      <p:pic>
        <p:nvPicPr>
          <p:cNvPr id="11" name="Picture 10" descr="A picture containing text, wall, indoor&#10;&#10;Description automatically generated">
            <a:extLst>
              <a:ext uri="{FF2B5EF4-FFF2-40B4-BE49-F238E27FC236}">
                <a16:creationId xmlns:a16="http://schemas.microsoft.com/office/drawing/2014/main" id="{BF66FC07-24F2-1D3C-910B-C50AF3158CBF}"/>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930182" y="1233255"/>
            <a:ext cx="1979515" cy="2739814"/>
          </a:xfrm>
          <a:prstGeom prst="rect">
            <a:avLst/>
          </a:prstGeom>
        </p:spPr>
      </p:pic>
      <p:pic>
        <p:nvPicPr>
          <p:cNvPr id="5" name="Picture 4" descr="A picture containing indoor, bed, clothes&#10;&#10;Description automatically generated">
            <a:extLst>
              <a:ext uri="{FF2B5EF4-FFF2-40B4-BE49-F238E27FC236}">
                <a16:creationId xmlns:a16="http://schemas.microsoft.com/office/drawing/2014/main" id="{362C9539-B02E-DE79-100C-E67B01115F0E}"/>
              </a:ext>
            </a:extLst>
          </p:cNvPr>
          <p:cNvPicPr>
            <a:picLocks noChangeAspect="1"/>
          </p:cNvPicPr>
          <p:nvPr/>
        </p:nvPicPr>
        <p:blipFill>
          <a:blip r:embed="rId5"/>
          <a:stretch>
            <a:fillRect/>
          </a:stretch>
        </p:blipFill>
        <p:spPr>
          <a:xfrm rot="5400000">
            <a:off x="3259331" y="2998333"/>
            <a:ext cx="2739814" cy="2054860"/>
          </a:xfrm>
          <a:prstGeom prst="rect">
            <a:avLst/>
          </a:prstGeom>
        </p:spPr>
      </p:pic>
      <p:pic>
        <p:nvPicPr>
          <p:cNvPr id="6" name="Picture 5" descr="A picture containing text, indoor, black&#10;&#10;Description automatically generated">
            <a:extLst>
              <a:ext uri="{FF2B5EF4-FFF2-40B4-BE49-F238E27FC236}">
                <a16:creationId xmlns:a16="http://schemas.microsoft.com/office/drawing/2014/main" id="{71971C58-E6C3-6F6D-49C6-4CF0C9E9C2B0}"/>
              </a:ext>
            </a:extLst>
          </p:cNvPr>
          <p:cNvPicPr>
            <a:picLocks noChangeAspect="1"/>
          </p:cNvPicPr>
          <p:nvPr/>
        </p:nvPicPr>
        <p:blipFill rotWithShape="1">
          <a:blip r:embed="rId6"/>
          <a:srcRect l="14890" t="19778" r="15185" b="14448"/>
          <a:stretch/>
        </p:blipFill>
        <p:spPr>
          <a:xfrm>
            <a:off x="6408504" y="1947967"/>
            <a:ext cx="2041089" cy="2559898"/>
          </a:xfrm>
          <a:prstGeom prst="rect">
            <a:avLst/>
          </a:prstGeom>
        </p:spPr>
      </p:pic>
      <p:pic>
        <p:nvPicPr>
          <p:cNvPr id="8" name="Picture 7" descr="A picture containing whiteboard&#10;&#10;Description automatically generated">
            <a:extLst>
              <a:ext uri="{FF2B5EF4-FFF2-40B4-BE49-F238E27FC236}">
                <a16:creationId xmlns:a16="http://schemas.microsoft.com/office/drawing/2014/main" id="{F1408301-8E0B-74FF-B0CE-F253764C3C31}"/>
              </a:ext>
            </a:extLst>
          </p:cNvPr>
          <p:cNvPicPr>
            <a:picLocks noChangeAspect="1"/>
          </p:cNvPicPr>
          <p:nvPr/>
        </p:nvPicPr>
        <p:blipFill>
          <a:blip r:embed="rId7">
            <a:extLst>
              <a:ext uri="{837473B0-CC2E-450A-ABE3-18F120FF3D39}">
                <a1611:picAttrSrcUrl xmlns:a1611="http://schemas.microsoft.com/office/drawing/2016/11/main" r:id="rId8"/>
              </a:ext>
            </a:extLst>
          </a:blip>
          <a:stretch>
            <a:fillRect/>
          </a:stretch>
        </p:blipFill>
        <p:spPr>
          <a:xfrm>
            <a:off x="9258476" y="3710551"/>
            <a:ext cx="2054860" cy="2468458"/>
          </a:xfrm>
          <a:prstGeom prst="rect">
            <a:avLst/>
          </a:prstGeom>
        </p:spPr>
      </p:pic>
      <p:sp>
        <p:nvSpPr>
          <p:cNvPr id="4" name="Slide Number Placeholder 3">
            <a:extLst>
              <a:ext uri="{FF2B5EF4-FFF2-40B4-BE49-F238E27FC236}">
                <a16:creationId xmlns:a16="http://schemas.microsoft.com/office/drawing/2014/main" id="{C4A29B8B-B799-1B1D-1711-923D907ECDC9}"/>
              </a:ext>
            </a:extLst>
          </p:cNvPr>
          <p:cNvSpPr>
            <a:spLocks noGrp="1"/>
          </p:cNvSpPr>
          <p:nvPr>
            <p:ph type="sldNum" sz="quarter" idx="12"/>
          </p:nvPr>
        </p:nvSpPr>
        <p:spPr/>
        <p:txBody>
          <a:bodyPr/>
          <a:lstStyle/>
          <a:p>
            <a:fld id="{BA91818F-12AC-B049-8DB0-B8B460C0A4CE}" type="slidenum">
              <a:rPr lang="en-CA" smtClean="0"/>
              <a:t>169</a:t>
            </a:fld>
            <a:endParaRPr lang="en-CA"/>
          </a:p>
        </p:txBody>
      </p:sp>
    </p:spTree>
    <p:extLst>
      <p:ext uri="{BB962C8B-B14F-4D97-AF65-F5344CB8AC3E}">
        <p14:creationId xmlns:p14="http://schemas.microsoft.com/office/powerpoint/2010/main" val="1182565525"/>
      </p:ext>
    </p:extLst>
  </p:cSld>
  <p:clrMapOvr>
    <a:overrideClrMapping bg1="dk1" tx1="lt1" bg2="dk2" tx2="lt2" accent1="accent1" accent2="accent2" accent3="accent3" accent4="accent4" accent5="accent5" accent6="accent6" hlink="hlink" folHlink="folHlink"/>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490000" y="2766060"/>
            <a:ext cx="5393600" cy="1340975"/>
          </a:xfrm>
        </p:spPr>
        <p:txBody>
          <a:bodyPr wrap="square" anchor="b">
            <a:noAutofit/>
          </a:bodyPr>
          <a:lstStyle/>
          <a:p>
            <a:pPr>
              <a:lnSpc>
                <a:spcPct val="100000"/>
              </a:lnSpc>
              <a:spcBef>
                <a:spcPts val="600"/>
              </a:spcBef>
            </a:pPr>
            <a:r>
              <a:rPr lang="en-US" sz="3600" b="1">
                <a:latin typeface="Comic Sans MS" panose="030F0902030302020204" pitchFamily="66" charset="0"/>
              </a:rPr>
              <a:t>Adjusting to</a:t>
            </a:r>
            <a:br>
              <a:rPr lang="en-US" sz="3600" b="1">
                <a:latin typeface="Comic Sans MS" panose="030F0902030302020204" pitchFamily="66" charset="0"/>
              </a:rPr>
            </a:br>
            <a:r>
              <a:rPr lang="en-US" sz="3600" b="1">
                <a:latin typeface="Comic Sans MS" panose="030F0902030302020204" pitchFamily="66" charset="0"/>
              </a:rPr>
              <a:t>a world without them </a:t>
            </a:r>
          </a:p>
        </p:txBody>
      </p:sp>
      <p:pic>
        <p:nvPicPr>
          <p:cNvPr id="5" name="Picture 4">
            <a:extLst>
              <a:ext uri="{FF2B5EF4-FFF2-40B4-BE49-F238E27FC236}">
                <a16:creationId xmlns:a16="http://schemas.microsoft.com/office/drawing/2014/main" id="{69AF1577-6D0B-AA82-C137-1813AB78C5E3}"/>
              </a:ext>
            </a:extLst>
          </p:cNvPr>
          <p:cNvPicPr>
            <a:picLocks noChangeAspect="1"/>
          </p:cNvPicPr>
          <p:nvPr/>
        </p:nvPicPr>
        <p:blipFill>
          <a:blip r:embed="rId3"/>
          <a:stretch>
            <a:fillRect/>
          </a:stretch>
        </p:blipFill>
        <p:spPr>
          <a:xfrm>
            <a:off x="6444401" y="870833"/>
            <a:ext cx="5257599" cy="5115999"/>
          </a:xfrm>
          <a:prstGeom prst="rect">
            <a:avLst/>
          </a:prstGeom>
        </p:spPr>
      </p:pic>
      <p:sp>
        <p:nvSpPr>
          <p:cNvPr id="3" name="TextBox 2">
            <a:extLst>
              <a:ext uri="{FF2B5EF4-FFF2-40B4-BE49-F238E27FC236}">
                <a16:creationId xmlns:a16="http://schemas.microsoft.com/office/drawing/2014/main" id="{74E1E2D7-5968-310A-58C5-A90F5CA6B862}"/>
              </a:ext>
            </a:extLst>
          </p:cNvPr>
          <p:cNvSpPr txBox="1"/>
          <p:nvPr/>
        </p:nvSpPr>
        <p:spPr>
          <a:xfrm>
            <a:off x="292608" y="451104"/>
            <a:ext cx="1780032" cy="461665"/>
          </a:xfrm>
          <a:prstGeom prst="rect">
            <a:avLst/>
          </a:prstGeom>
          <a:noFill/>
        </p:spPr>
        <p:txBody>
          <a:bodyPr wrap="square" rtlCol="0">
            <a:spAutoFit/>
          </a:bodyPr>
          <a:lstStyle/>
          <a:p>
            <a:r>
              <a:rPr lang="en-US" sz="2400" b="1">
                <a:latin typeface="Comic Sans MS" panose="030F0902030302020204" pitchFamily="66" charset="0"/>
              </a:rPr>
              <a:t>Task #3</a:t>
            </a:r>
          </a:p>
        </p:txBody>
      </p:sp>
      <p:sp>
        <p:nvSpPr>
          <p:cNvPr id="4" name="Slide Number Placeholder 3">
            <a:extLst>
              <a:ext uri="{FF2B5EF4-FFF2-40B4-BE49-F238E27FC236}">
                <a16:creationId xmlns:a16="http://schemas.microsoft.com/office/drawing/2014/main" id="{FD0259D7-AE92-9CD7-0920-FF4238648E0C}"/>
              </a:ext>
            </a:extLst>
          </p:cNvPr>
          <p:cNvSpPr>
            <a:spLocks noGrp="1"/>
          </p:cNvSpPr>
          <p:nvPr>
            <p:ph type="sldNum" idx="12"/>
          </p:nvPr>
        </p:nvSpPr>
        <p:spPr/>
        <p:txBody>
          <a:bodyPr/>
          <a:lstStyle/>
          <a:p>
            <a:fld id="{00000000-1234-1234-1234-123412341234}" type="slidenum">
              <a:rPr lang="en-GB" smtClean="0"/>
              <a:pPr/>
              <a:t>170</a:t>
            </a:fld>
            <a:endParaRPr lang="en-GB"/>
          </a:p>
        </p:txBody>
      </p:sp>
    </p:spTree>
    <p:extLst>
      <p:ext uri="{BB962C8B-B14F-4D97-AF65-F5344CB8AC3E}">
        <p14:creationId xmlns:p14="http://schemas.microsoft.com/office/powerpoint/2010/main" val="126393685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6FFE7EFC-FBD0-255E-C63A-F07EDF614B5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07192" y="1000607"/>
            <a:ext cx="4764840" cy="4517225"/>
          </a:xfrm>
          <a:prstGeom prst="rect">
            <a:avLst/>
          </a:prstGeom>
        </p:spPr>
      </p:pic>
      <p:sp>
        <p:nvSpPr>
          <p:cNvPr id="3" name="Slide Number Placeholder 2">
            <a:extLst>
              <a:ext uri="{FF2B5EF4-FFF2-40B4-BE49-F238E27FC236}">
                <a16:creationId xmlns:a16="http://schemas.microsoft.com/office/drawing/2014/main" id="{104D3E20-ECCA-31F3-8A86-64AE23379B5F}"/>
              </a:ext>
            </a:extLst>
          </p:cNvPr>
          <p:cNvSpPr>
            <a:spLocks noGrp="1"/>
          </p:cNvSpPr>
          <p:nvPr>
            <p:ph type="sldNum" idx="12"/>
          </p:nvPr>
        </p:nvSpPr>
        <p:spPr/>
        <p:txBody>
          <a:bodyPr/>
          <a:lstStyle/>
          <a:p>
            <a:fld id="{00000000-1234-1234-1234-123412341234}" type="slidenum">
              <a:rPr lang="en-GB" smtClean="0"/>
              <a:pPr/>
              <a:t>171</a:t>
            </a:fld>
            <a:endParaRPr lang="en-GB"/>
          </a:p>
        </p:txBody>
      </p:sp>
    </p:spTree>
    <p:extLst>
      <p:ext uri="{BB962C8B-B14F-4D97-AF65-F5344CB8AC3E}">
        <p14:creationId xmlns:p14="http://schemas.microsoft.com/office/powerpoint/2010/main" val="238169087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55FFFF5-8E6A-F24B-4538-2FC729C78EDA}"/>
            </a:ext>
          </a:extLst>
        </p:cNvPr>
        <p:cNvGrpSpPr/>
        <p:nvPr/>
      </p:nvGrpSpPr>
      <p:grpSpPr>
        <a:xfrm>
          <a:off x="0" y="0"/>
          <a:ext cx="0" cy="0"/>
          <a:chOff x="0" y="0"/>
          <a:chExt cx="0" cy="0"/>
        </a:xfrm>
      </p:grpSpPr>
      <p:pic>
        <p:nvPicPr>
          <p:cNvPr id="5" name="Picture 4" descr="Text&#10;&#10;Description automatically generated with medium confidence">
            <a:extLst>
              <a:ext uri="{FF2B5EF4-FFF2-40B4-BE49-F238E27FC236}">
                <a16:creationId xmlns:a16="http://schemas.microsoft.com/office/drawing/2014/main" id="{CE2BA72A-3078-2DFC-B653-CF61AC09D106}"/>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3607192" y="1000607"/>
            <a:ext cx="4764840" cy="4517225"/>
          </a:xfrm>
          <a:prstGeom prst="rect">
            <a:avLst/>
          </a:prstGeom>
        </p:spPr>
      </p:pic>
      <p:sp>
        <p:nvSpPr>
          <p:cNvPr id="3" name="Slide Number Placeholder 2">
            <a:extLst>
              <a:ext uri="{FF2B5EF4-FFF2-40B4-BE49-F238E27FC236}">
                <a16:creationId xmlns:a16="http://schemas.microsoft.com/office/drawing/2014/main" id="{24832755-8D80-A224-C198-F5396DB9DEB2}"/>
              </a:ext>
            </a:extLst>
          </p:cNvPr>
          <p:cNvSpPr>
            <a:spLocks noGrp="1"/>
          </p:cNvSpPr>
          <p:nvPr>
            <p:ph type="sldNum" idx="12"/>
          </p:nvPr>
        </p:nvSpPr>
        <p:spPr/>
        <p:txBody>
          <a:bodyPr/>
          <a:lstStyle/>
          <a:p>
            <a:fld id="{00000000-1234-1234-1234-123412341234}" type="slidenum">
              <a:rPr lang="en-GB" smtClean="0"/>
              <a:pPr/>
              <a:t>172</a:t>
            </a:fld>
            <a:endParaRPr lang="en-GB"/>
          </a:p>
        </p:txBody>
      </p:sp>
    </p:spTree>
    <p:extLst>
      <p:ext uri="{BB962C8B-B14F-4D97-AF65-F5344CB8AC3E}">
        <p14:creationId xmlns:p14="http://schemas.microsoft.com/office/powerpoint/2010/main" val="334654200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F258B2-F589-A3CA-A264-D23D8DE3B95B}"/>
              </a:ext>
            </a:extLst>
          </p:cNvPr>
          <p:cNvSpPr>
            <a:spLocks noGrp="1"/>
          </p:cNvSpPr>
          <p:nvPr>
            <p:ph type="title"/>
          </p:nvPr>
        </p:nvSpPr>
        <p:spPr/>
        <p:txBody>
          <a:bodyPr>
            <a:normAutofit/>
          </a:bodyPr>
          <a:lstStyle/>
          <a:p>
            <a:r>
              <a:rPr lang="en-US" sz="3600" b="1" dirty="0">
                <a:latin typeface="Comic Sans MS" panose="030F0902030302020204" pitchFamily="66" charset="0"/>
              </a:rPr>
              <a:t>Enriching who you are</a:t>
            </a:r>
          </a:p>
        </p:txBody>
      </p:sp>
      <p:sp>
        <p:nvSpPr>
          <p:cNvPr id="3" name="Text Placeholder 2">
            <a:extLst>
              <a:ext uri="{FF2B5EF4-FFF2-40B4-BE49-F238E27FC236}">
                <a16:creationId xmlns:a16="http://schemas.microsoft.com/office/drawing/2014/main" id="{842FF200-0E2C-5001-64C7-6A7863C7E5B7}"/>
              </a:ext>
            </a:extLst>
          </p:cNvPr>
          <p:cNvSpPr>
            <a:spLocks noGrp="1"/>
          </p:cNvSpPr>
          <p:nvPr>
            <p:ph type="body" idx="2"/>
          </p:nvPr>
        </p:nvSpPr>
        <p:spPr>
          <a:xfrm>
            <a:off x="6480492" y="1106110"/>
            <a:ext cx="5116000" cy="4926800"/>
          </a:xfrm>
        </p:spPr>
        <p:txBody>
          <a:bodyPr>
            <a:normAutofit/>
          </a:bodyPr>
          <a:lstStyle/>
          <a:p>
            <a:r>
              <a:rPr lang="en-US" sz="3200" dirty="0">
                <a:latin typeface="Comic Sans MS" panose="030F0902030302020204" pitchFamily="66" charset="0"/>
              </a:rPr>
              <a:t>It is not forgetting, but rather bringing your past into the future.</a:t>
            </a:r>
          </a:p>
          <a:p>
            <a:pPr marL="152396" indent="0">
              <a:buNone/>
            </a:pPr>
            <a:endParaRPr lang="en-US" sz="3200" dirty="0">
              <a:latin typeface="Comic Sans MS" panose="030F0902030302020204" pitchFamily="66" charset="0"/>
            </a:endParaRPr>
          </a:p>
          <a:p>
            <a:r>
              <a:rPr lang="en-US" sz="3200" dirty="0">
                <a:latin typeface="Comic Sans MS" panose="030F0902030302020204" pitchFamily="66" charset="0"/>
              </a:rPr>
              <a:t>It is finding meaning and purpose and hope to go on.</a:t>
            </a:r>
          </a:p>
          <a:p>
            <a:endParaRPr lang="en-US" sz="3200" dirty="0">
              <a:latin typeface="Comic Sans MS" panose="030F0902030302020204" pitchFamily="66" charset="0"/>
            </a:endParaRPr>
          </a:p>
          <a:p>
            <a:r>
              <a:rPr lang="en-US" sz="3200" dirty="0">
                <a:latin typeface="Comic Sans MS" panose="030F0902030302020204" pitchFamily="66" charset="0"/>
              </a:rPr>
              <a:t>It is a refocus.</a:t>
            </a:r>
          </a:p>
        </p:txBody>
      </p:sp>
      <p:sp>
        <p:nvSpPr>
          <p:cNvPr id="4" name="Slide Number Placeholder 3">
            <a:extLst>
              <a:ext uri="{FF2B5EF4-FFF2-40B4-BE49-F238E27FC236}">
                <a16:creationId xmlns:a16="http://schemas.microsoft.com/office/drawing/2014/main" id="{5A314F6A-1447-98FB-B47E-283F7D0ED976}"/>
              </a:ext>
            </a:extLst>
          </p:cNvPr>
          <p:cNvSpPr>
            <a:spLocks noGrp="1"/>
          </p:cNvSpPr>
          <p:nvPr>
            <p:ph type="sldNum" idx="12"/>
          </p:nvPr>
        </p:nvSpPr>
        <p:spPr/>
        <p:txBody>
          <a:bodyPr/>
          <a:lstStyle/>
          <a:p>
            <a:fld id="{00000000-1234-1234-1234-123412341234}" type="slidenum">
              <a:rPr lang="en-GB" smtClean="0"/>
              <a:pPr/>
              <a:t>173</a:t>
            </a:fld>
            <a:endParaRPr lang="en-GB"/>
          </a:p>
        </p:txBody>
      </p:sp>
    </p:spTree>
    <p:extLst>
      <p:ext uri="{BB962C8B-B14F-4D97-AF65-F5344CB8AC3E}">
        <p14:creationId xmlns:p14="http://schemas.microsoft.com/office/powerpoint/2010/main" val="18668082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A person sitting on a bench by a lake&#10;&#10;Description automatically generated with medium confidence">
            <a:extLst>
              <a:ext uri="{FF2B5EF4-FFF2-40B4-BE49-F238E27FC236}">
                <a16:creationId xmlns:a16="http://schemas.microsoft.com/office/drawing/2014/main" id="{52A2B84E-D99F-6F6F-FE14-879DC16D3322}"/>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32593" y="1103641"/>
            <a:ext cx="7868399" cy="3873674"/>
          </a:xfrm>
          <a:prstGeom prst="rect">
            <a:avLst/>
          </a:prstGeom>
        </p:spPr>
      </p:pic>
      <p:sp>
        <p:nvSpPr>
          <p:cNvPr id="5" name="TextBox 4">
            <a:extLst>
              <a:ext uri="{FF2B5EF4-FFF2-40B4-BE49-F238E27FC236}">
                <a16:creationId xmlns:a16="http://schemas.microsoft.com/office/drawing/2014/main" id="{70C7BA3F-24C5-C0DF-25BA-6EF33BBB197E}"/>
              </a:ext>
            </a:extLst>
          </p:cNvPr>
          <p:cNvSpPr txBox="1"/>
          <p:nvPr/>
        </p:nvSpPr>
        <p:spPr>
          <a:xfrm>
            <a:off x="3184633" y="5431193"/>
            <a:ext cx="6164318" cy="646331"/>
          </a:xfrm>
          <a:prstGeom prst="rect">
            <a:avLst/>
          </a:prstGeom>
          <a:noFill/>
        </p:spPr>
        <p:txBody>
          <a:bodyPr wrap="square" rtlCol="0">
            <a:spAutoFit/>
          </a:bodyPr>
          <a:lstStyle/>
          <a:p>
            <a:pPr algn="ctr"/>
            <a:r>
              <a:rPr lang="en-US" sz="3600" dirty="0">
                <a:latin typeface="Comic Sans MS" panose="030F0902030302020204" pitchFamily="66" charset="0"/>
              </a:rPr>
              <a:t>Being alone vs being lonely</a:t>
            </a:r>
          </a:p>
        </p:txBody>
      </p:sp>
      <p:sp>
        <p:nvSpPr>
          <p:cNvPr id="3" name="Slide Number Placeholder 2">
            <a:extLst>
              <a:ext uri="{FF2B5EF4-FFF2-40B4-BE49-F238E27FC236}">
                <a16:creationId xmlns:a16="http://schemas.microsoft.com/office/drawing/2014/main" id="{A3EDBF7A-2529-C116-DF7A-3EBB63667324}"/>
              </a:ext>
            </a:extLst>
          </p:cNvPr>
          <p:cNvSpPr>
            <a:spLocks noGrp="1"/>
          </p:cNvSpPr>
          <p:nvPr>
            <p:ph type="sldNum" sz="quarter" idx="12"/>
          </p:nvPr>
        </p:nvSpPr>
        <p:spPr/>
        <p:txBody>
          <a:bodyPr/>
          <a:lstStyle/>
          <a:p>
            <a:fld id="{BA91818F-12AC-B049-8DB0-B8B460C0A4CE}" type="slidenum">
              <a:rPr lang="en-CA" smtClean="0"/>
              <a:t>174</a:t>
            </a:fld>
            <a:endParaRPr lang="en-CA"/>
          </a:p>
        </p:txBody>
      </p:sp>
    </p:spTree>
    <p:extLst>
      <p:ext uri="{BB962C8B-B14F-4D97-AF65-F5344CB8AC3E}">
        <p14:creationId xmlns:p14="http://schemas.microsoft.com/office/powerpoint/2010/main" val="16880617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509D7E0-3DEC-19B6-DCA3-90EA93368CFC}"/>
            </a:ext>
          </a:extLst>
        </p:cNvPr>
        <p:cNvGrpSpPr/>
        <p:nvPr/>
      </p:nvGrpSpPr>
      <p:grpSpPr>
        <a:xfrm>
          <a:off x="0" y="0"/>
          <a:ext cx="0" cy="0"/>
          <a:chOff x="0" y="0"/>
          <a:chExt cx="0" cy="0"/>
        </a:xfrm>
      </p:grpSpPr>
      <p:pic>
        <p:nvPicPr>
          <p:cNvPr id="19" name="Picture 18" descr="A person sitting on a bench by a lake&#10;&#10;Description automatically generated with medium confidence">
            <a:extLst>
              <a:ext uri="{FF2B5EF4-FFF2-40B4-BE49-F238E27FC236}">
                <a16:creationId xmlns:a16="http://schemas.microsoft.com/office/drawing/2014/main" id="{AD85E276-799D-B821-438D-168EAB92F03C}"/>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32593" y="1103641"/>
            <a:ext cx="7868399" cy="3873674"/>
          </a:xfrm>
          <a:prstGeom prst="rect">
            <a:avLst/>
          </a:prstGeom>
        </p:spPr>
      </p:pic>
      <p:sp>
        <p:nvSpPr>
          <p:cNvPr id="5" name="TextBox 4">
            <a:extLst>
              <a:ext uri="{FF2B5EF4-FFF2-40B4-BE49-F238E27FC236}">
                <a16:creationId xmlns:a16="http://schemas.microsoft.com/office/drawing/2014/main" id="{02FE6369-CA84-B40D-02BA-E64F083AE476}"/>
              </a:ext>
            </a:extLst>
          </p:cNvPr>
          <p:cNvSpPr txBox="1"/>
          <p:nvPr/>
        </p:nvSpPr>
        <p:spPr>
          <a:xfrm>
            <a:off x="3184633" y="5431193"/>
            <a:ext cx="6164318" cy="646331"/>
          </a:xfrm>
          <a:prstGeom prst="rect">
            <a:avLst/>
          </a:prstGeom>
          <a:noFill/>
        </p:spPr>
        <p:txBody>
          <a:bodyPr wrap="square" rtlCol="0">
            <a:spAutoFit/>
          </a:bodyPr>
          <a:lstStyle/>
          <a:p>
            <a:pPr algn="ctr"/>
            <a:r>
              <a:rPr lang="en-US" sz="3600" dirty="0">
                <a:latin typeface="Comic Sans MS" panose="030F0902030302020204" pitchFamily="66" charset="0"/>
              </a:rPr>
              <a:t>Being alone vs being lonely</a:t>
            </a:r>
          </a:p>
        </p:txBody>
      </p:sp>
      <p:sp>
        <p:nvSpPr>
          <p:cNvPr id="3" name="Slide Number Placeholder 2">
            <a:extLst>
              <a:ext uri="{FF2B5EF4-FFF2-40B4-BE49-F238E27FC236}">
                <a16:creationId xmlns:a16="http://schemas.microsoft.com/office/drawing/2014/main" id="{96ED6429-0FEF-5BB0-3C26-8802CED78AA1}"/>
              </a:ext>
            </a:extLst>
          </p:cNvPr>
          <p:cNvSpPr>
            <a:spLocks noGrp="1"/>
          </p:cNvSpPr>
          <p:nvPr>
            <p:ph type="sldNum" sz="quarter" idx="12"/>
          </p:nvPr>
        </p:nvSpPr>
        <p:spPr/>
        <p:txBody>
          <a:bodyPr/>
          <a:lstStyle/>
          <a:p>
            <a:fld id="{BA91818F-12AC-B049-8DB0-B8B460C0A4CE}" type="slidenum">
              <a:rPr lang="en-CA" smtClean="0"/>
              <a:t>175</a:t>
            </a:fld>
            <a:endParaRPr lang="en-CA"/>
          </a:p>
        </p:txBody>
      </p:sp>
    </p:spTree>
    <p:extLst>
      <p:ext uri="{BB962C8B-B14F-4D97-AF65-F5344CB8AC3E}">
        <p14:creationId xmlns:p14="http://schemas.microsoft.com/office/powerpoint/2010/main" val="36181167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F72E181-3D73-A7BF-FE74-C843FCA4AE6E}"/>
            </a:ext>
          </a:extLst>
        </p:cNvPr>
        <p:cNvGrpSpPr/>
        <p:nvPr/>
      </p:nvGrpSpPr>
      <p:grpSpPr>
        <a:xfrm>
          <a:off x="0" y="0"/>
          <a:ext cx="0" cy="0"/>
          <a:chOff x="0" y="0"/>
          <a:chExt cx="0" cy="0"/>
        </a:xfrm>
      </p:grpSpPr>
      <p:pic>
        <p:nvPicPr>
          <p:cNvPr id="19" name="Picture 18" descr="A person sitting on a bench by a lake&#10;&#10;Description automatically generated with medium confidence">
            <a:extLst>
              <a:ext uri="{FF2B5EF4-FFF2-40B4-BE49-F238E27FC236}">
                <a16:creationId xmlns:a16="http://schemas.microsoft.com/office/drawing/2014/main" id="{991A9939-EDCD-B651-E442-32BD54EA9E6A}"/>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2332593" y="1103641"/>
            <a:ext cx="7868399" cy="3873674"/>
          </a:xfrm>
          <a:prstGeom prst="rect">
            <a:avLst/>
          </a:prstGeom>
        </p:spPr>
      </p:pic>
      <p:sp>
        <p:nvSpPr>
          <p:cNvPr id="5" name="TextBox 4">
            <a:extLst>
              <a:ext uri="{FF2B5EF4-FFF2-40B4-BE49-F238E27FC236}">
                <a16:creationId xmlns:a16="http://schemas.microsoft.com/office/drawing/2014/main" id="{789EC6A4-F835-CAAB-CA0B-DFC27DE8144C}"/>
              </a:ext>
            </a:extLst>
          </p:cNvPr>
          <p:cNvSpPr txBox="1"/>
          <p:nvPr/>
        </p:nvSpPr>
        <p:spPr>
          <a:xfrm>
            <a:off x="3184633" y="5431193"/>
            <a:ext cx="6164318" cy="646331"/>
          </a:xfrm>
          <a:prstGeom prst="rect">
            <a:avLst/>
          </a:prstGeom>
          <a:noFill/>
        </p:spPr>
        <p:txBody>
          <a:bodyPr wrap="square" rtlCol="0">
            <a:spAutoFit/>
          </a:bodyPr>
          <a:lstStyle/>
          <a:p>
            <a:pPr algn="ctr"/>
            <a:r>
              <a:rPr lang="en-US" sz="3600">
                <a:latin typeface="Comic Sans MS" panose="030F0902030302020204" pitchFamily="66" charset="0"/>
              </a:rPr>
              <a:t>Being alone vs being lonely</a:t>
            </a:r>
          </a:p>
        </p:txBody>
      </p:sp>
      <p:sp>
        <p:nvSpPr>
          <p:cNvPr id="3" name="Slide Number Placeholder 2">
            <a:extLst>
              <a:ext uri="{FF2B5EF4-FFF2-40B4-BE49-F238E27FC236}">
                <a16:creationId xmlns:a16="http://schemas.microsoft.com/office/drawing/2014/main" id="{97206294-B8F4-3F7E-810A-64D7054D0AF4}"/>
              </a:ext>
            </a:extLst>
          </p:cNvPr>
          <p:cNvSpPr>
            <a:spLocks noGrp="1"/>
          </p:cNvSpPr>
          <p:nvPr>
            <p:ph type="sldNum" sz="quarter" idx="12"/>
          </p:nvPr>
        </p:nvSpPr>
        <p:spPr>
          <a:xfrm>
            <a:off x="9348951" y="6348839"/>
            <a:ext cx="2743200" cy="365125"/>
          </a:xfrm>
        </p:spPr>
        <p:txBody>
          <a:bodyPr/>
          <a:lstStyle/>
          <a:p>
            <a:fld id="{BA91818F-12AC-B049-8DB0-B8B460C0A4CE}" type="slidenum">
              <a:rPr lang="en-CA" smtClean="0"/>
              <a:t>176</a:t>
            </a:fld>
            <a:endParaRPr lang="en-CA"/>
          </a:p>
        </p:txBody>
      </p:sp>
    </p:spTree>
    <p:extLst>
      <p:ext uri="{BB962C8B-B14F-4D97-AF65-F5344CB8AC3E}">
        <p14:creationId xmlns:p14="http://schemas.microsoft.com/office/powerpoint/2010/main" val="360889558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D7A85605-4B3F-6FC4-74BB-97FE48B5B34D}"/>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82171" y="702736"/>
            <a:ext cx="4680824" cy="3369128"/>
          </a:xfrm>
          <a:prstGeom prst="rect">
            <a:avLst/>
          </a:prstGeom>
        </p:spPr>
      </p:pic>
      <p:pic>
        <p:nvPicPr>
          <p:cNvPr id="18" name="Picture 17">
            <a:extLst>
              <a:ext uri="{FF2B5EF4-FFF2-40B4-BE49-F238E27FC236}">
                <a16:creationId xmlns:a16="http://schemas.microsoft.com/office/drawing/2014/main" id="{6C10D028-8559-49AD-3157-5251526304FF}"/>
              </a:ext>
            </a:extLst>
          </p:cNvPr>
          <p:cNvPicPr>
            <a:picLocks noChangeAspect="1"/>
          </p:cNvPicPr>
          <p:nvPr/>
        </p:nvPicPr>
        <p:blipFill>
          <a:blip r:embed="rId5">
            <a:extLst>
              <a:ext uri="{837473B0-CC2E-450A-ABE3-18F120FF3D39}">
                <a1611:picAttrSrcUrl xmlns:a1611="http://schemas.microsoft.com/office/drawing/2016/11/main" r:id="rId6"/>
              </a:ext>
            </a:extLst>
          </a:blip>
          <a:stretch>
            <a:fillRect/>
          </a:stretch>
        </p:blipFill>
        <p:spPr>
          <a:xfrm>
            <a:off x="6560458" y="2735943"/>
            <a:ext cx="5312228" cy="3541485"/>
          </a:xfrm>
          <a:prstGeom prst="rect">
            <a:avLst/>
          </a:prstGeom>
        </p:spPr>
      </p:pic>
      <p:sp>
        <p:nvSpPr>
          <p:cNvPr id="2" name="Slide Number Placeholder 1">
            <a:extLst>
              <a:ext uri="{FF2B5EF4-FFF2-40B4-BE49-F238E27FC236}">
                <a16:creationId xmlns:a16="http://schemas.microsoft.com/office/drawing/2014/main" id="{365F2B58-7ECE-941F-605F-1C253E75C5D7}"/>
              </a:ext>
            </a:extLst>
          </p:cNvPr>
          <p:cNvSpPr>
            <a:spLocks noGrp="1"/>
          </p:cNvSpPr>
          <p:nvPr>
            <p:ph type="sldNum" idx="12"/>
          </p:nvPr>
        </p:nvSpPr>
        <p:spPr/>
        <p:txBody>
          <a:bodyPr/>
          <a:lstStyle/>
          <a:p>
            <a:fld id="{00000000-1234-1234-1234-123412341234}" type="slidenum">
              <a:rPr lang="en-GB" smtClean="0"/>
              <a:pPr/>
              <a:t>177</a:t>
            </a:fld>
            <a:endParaRPr lang="en-GB"/>
          </a:p>
        </p:txBody>
      </p:sp>
    </p:spTree>
    <p:extLst>
      <p:ext uri="{BB962C8B-B14F-4D97-AF65-F5344CB8AC3E}">
        <p14:creationId xmlns:p14="http://schemas.microsoft.com/office/powerpoint/2010/main" val="40666256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AF28C-961F-44AE-0025-DB28E19121D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10835" y="-126670"/>
            <a:ext cx="12302836" cy="7125196"/>
          </a:xfrm>
          <a:prstGeom prst="rect">
            <a:avLst/>
          </a:prstGeom>
        </p:spPr>
      </p:pic>
      <p:sp>
        <p:nvSpPr>
          <p:cNvPr id="3" name="Slide Number Placeholder 2">
            <a:extLst>
              <a:ext uri="{FF2B5EF4-FFF2-40B4-BE49-F238E27FC236}">
                <a16:creationId xmlns:a16="http://schemas.microsoft.com/office/drawing/2014/main" id="{695ED8DF-153A-83DA-A241-C6A3F27D210F}"/>
              </a:ext>
            </a:extLst>
          </p:cNvPr>
          <p:cNvSpPr>
            <a:spLocks noGrp="1"/>
          </p:cNvSpPr>
          <p:nvPr>
            <p:ph type="sldNum" sz="quarter" idx="12"/>
          </p:nvPr>
        </p:nvSpPr>
        <p:spPr>
          <a:xfrm>
            <a:off x="9448800" y="6492875"/>
            <a:ext cx="2743200" cy="365125"/>
          </a:xfrm>
        </p:spPr>
        <p:txBody>
          <a:bodyPr/>
          <a:lstStyle/>
          <a:p>
            <a:fld id="{BA91818F-12AC-B049-8DB0-B8B460C0A4CE}" type="slidenum">
              <a:rPr lang="en-CA" smtClean="0"/>
              <a:t>160</a:t>
            </a:fld>
            <a:endParaRPr lang="en-CA" dirty="0"/>
          </a:p>
        </p:txBody>
      </p:sp>
    </p:spTree>
    <p:extLst>
      <p:ext uri="{BB962C8B-B14F-4D97-AF65-F5344CB8AC3E}">
        <p14:creationId xmlns:p14="http://schemas.microsoft.com/office/powerpoint/2010/main" val="1086930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702400" y="965600"/>
            <a:ext cx="5393600" cy="1453480"/>
          </a:xfrm>
        </p:spPr>
        <p:txBody>
          <a:bodyPr spcFirstLastPara="1" vert="horz" wrap="square" lIns="121900" tIns="121900" rIns="121900" bIns="121900" rtlCol="0" anchor="b" anchorCtr="0">
            <a:normAutofit/>
          </a:bodyPr>
          <a:lstStyle/>
          <a:p>
            <a:r>
              <a:rPr lang="en-CA" sz="3600" b="1">
                <a:latin typeface="Comic Sans MS" panose="030F0902030302020204" pitchFamily="66" charset="0"/>
              </a:rPr>
              <a:t>Journal</a:t>
            </a:r>
            <a:br>
              <a:rPr lang="en-CA" sz="3600" b="1">
                <a:latin typeface="Comic Sans MS" panose="030F0902030302020204" pitchFamily="66" charset="0"/>
              </a:rPr>
            </a:br>
            <a:r>
              <a:rPr lang="en-CA" sz="3600" b="1">
                <a:latin typeface="Comic Sans MS" panose="030F0902030302020204" pitchFamily="66" charset="0"/>
              </a:rPr>
              <a:t>assignment</a:t>
            </a:r>
          </a:p>
        </p:txBody>
      </p:sp>
      <p:sp>
        <p:nvSpPr>
          <p:cNvPr id="149" name="Google Shape;149;p28"/>
          <p:cNvSpPr txBox="1">
            <a:spLocks noGrp="1"/>
          </p:cNvSpPr>
          <p:nvPr>
            <p:ph type="body" idx="2"/>
          </p:nvPr>
        </p:nvSpPr>
        <p:spPr>
          <a:xfrm>
            <a:off x="6303819" y="965600"/>
            <a:ext cx="5670468" cy="4926800"/>
          </a:xfrm>
        </p:spPr>
        <p:txBody>
          <a:bodyPr spcFirstLastPara="1" vert="horz" wrap="square" lIns="121900" tIns="121900" rIns="121900" bIns="121900" rtlCol="0" anchor="ctr" anchorCtr="0">
            <a:normAutofit lnSpcReduction="10000"/>
          </a:bodyPr>
          <a:lstStyle/>
          <a:p>
            <a:pPr marL="514350" indent="-514350">
              <a:lnSpc>
                <a:spcPct val="100000"/>
              </a:lnSpc>
              <a:spcBef>
                <a:spcPts val="600"/>
              </a:spcBef>
              <a:buSzPct val="100000"/>
              <a:buFont typeface="+mj-lt"/>
              <a:buAutoNum type="arabicPeriod"/>
            </a:pPr>
            <a:r>
              <a:rPr lang="en-US" sz="3200" dirty="0">
                <a:latin typeface="Comic Sans MS" panose="030F0902030302020204" pitchFamily="66" charset="0"/>
              </a:rPr>
              <a:t>Identify a task that you need to work at now.</a:t>
            </a:r>
          </a:p>
          <a:p>
            <a:pPr marL="514350" indent="-514350">
              <a:lnSpc>
                <a:spcPct val="100000"/>
              </a:lnSpc>
              <a:spcBef>
                <a:spcPts val="600"/>
              </a:spcBef>
              <a:buSzPct val="100000"/>
              <a:buFont typeface="+mj-lt"/>
              <a:buAutoNum type="arabicPeriod"/>
            </a:pPr>
            <a:endParaRPr lang="en-US" sz="3200" dirty="0">
              <a:latin typeface="Comic Sans MS" panose="030F0902030302020204" pitchFamily="66" charset="0"/>
            </a:endParaRPr>
          </a:p>
          <a:p>
            <a:pPr marL="514350" indent="-514350">
              <a:lnSpc>
                <a:spcPct val="100000"/>
              </a:lnSpc>
              <a:spcBef>
                <a:spcPts val="600"/>
              </a:spcBef>
              <a:buSzPct val="100000"/>
              <a:buFont typeface="+mj-lt"/>
              <a:buAutoNum type="arabicPeriod"/>
            </a:pPr>
            <a:r>
              <a:rPr lang="en-US" sz="3200" dirty="0">
                <a:latin typeface="Comic Sans MS" panose="030F0902030302020204" pitchFamily="66" charset="0"/>
              </a:rPr>
              <a:t>List the steps needed to complete this task.</a:t>
            </a:r>
          </a:p>
          <a:p>
            <a:pPr marL="0" indent="0">
              <a:lnSpc>
                <a:spcPct val="100000"/>
              </a:lnSpc>
              <a:spcBef>
                <a:spcPts val="600"/>
              </a:spcBef>
              <a:buSzPct val="100000"/>
              <a:buNone/>
            </a:pPr>
            <a:endParaRPr lang="en-US" sz="3200" dirty="0">
              <a:latin typeface="Comic Sans MS" panose="030F0902030302020204" pitchFamily="66" charset="0"/>
            </a:endParaRPr>
          </a:p>
          <a:p>
            <a:pPr marL="490538" indent="-436563">
              <a:lnSpc>
                <a:spcPct val="100000"/>
              </a:lnSpc>
              <a:spcBef>
                <a:spcPts val="600"/>
              </a:spcBef>
              <a:buSzPct val="100000"/>
              <a:buNone/>
            </a:pPr>
            <a:r>
              <a:rPr lang="en-US" sz="3200" dirty="0">
                <a:latin typeface="Comic Sans MS" panose="030F0902030302020204" pitchFamily="66" charset="0"/>
              </a:rPr>
              <a:t>3.	What did you do this week to work at the task?</a:t>
            </a:r>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367200" y="2933240"/>
            <a:ext cx="4064000" cy="3011362"/>
          </a:xfrm>
          <a:prstGeom prst="rect">
            <a:avLst/>
          </a:prstGeom>
        </p:spPr>
      </p:pic>
      <p:sp>
        <p:nvSpPr>
          <p:cNvPr id="2" name="Slide Number Placeholder 1">
            <a:extLst>
              <a:ext uri="{FF2B5EF4-FFF2-40B4-BE49-F238E27FC236}">
                <a16:creationId xmlns:a16="http://schemas.microsoft.com/office/drawing/2014/main" id="{54649990-02DC-7AC8-1083-58A9BA1DCC6B}"/>
              </a:ext>
            </a:extLst>
          </p:cNvPr>
          <p:cNvSpPr>
            <a:spLocks noGrp="1"/>
          </p:cNvSpPr>
          <p:nvPr>
            <p:ph type="sldNum" idx="12"/>
          </p:nvPr>
        </p:nvSpPr>
        <p:spPr/>
        <p:txBody>
          <a:bodyPr/>
          <a:lstStyle/>
          <a:p>
            <a:fld id="{00000000-1234-1234-1234-123412341234}" type="slidenum">
              <a:rPr lang="en-GB" smtClean="0"/>
              <a:pPr/>
              <a:t>178</a:t>
            </a:fld>
            <a:endParaRPr lang="en-GB"/>
          </a:p>
        </p:txBody>
      </p:sp>
    </p:spTree>
    <p:extLst>
      <p:ext uri="{BB962C8B-B14F-4D97-AF65-F5344CB8AC3E}">
        <p14:creationId xmlns:p14="http://schemas.microsoft.com/office/powerpoint/2010/main" val="3171286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49">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49">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94B591-B122-AE6E-1AA5-15C5CA6293E8}"/>
              </a:ext>
            </a:extLst>
          </p:cNvPr>
          <p:cNvSpPr>
            <a:spLocks noGrp="1"/>
          </p:cNvSpPr>
          <p:nvPr>
            <p:ph type="body" idx="1"/>
          </p:nvPr>
        </p:nvSpPr>
        <p:spPr>
          <a:xfrm>
            <a:off x="415600" y="2568777"/>
            <a:ext cx="11360800" cy="1969827"/>
          </a:xfrm>
        </p:spPr>
        <p:txBody>
          <a:bodyPr>
            <a:normAutofit lnSpcReduction="10000"/>
          </a:bodyPr>
          <a:lstStyle/>
          <a:p>
            <a:pPr marL="152396" indent="0" algn="ctr">
              <a:lnSpc>
                <a:spcPct val="100000"/>
              </a:lnSpc>
              <a:spcBef>
                <a:spcPts val="600"/>
              </a:spcBef>
              <a:buNone/>
            </a:pPr>
            <a:r>
              <a:rPr lang="en-US" sz="2400" dirty="0">
                <a:latin typeface="Comic Sans MS" panose="030F0902030302020204" pitchFamily="66" charset="0"/>
              </a:rPr>
              <a:t>Next week</a:t>
            </a:r>
          </a:p>
          <a:p>
            <a:pPr marL="152396" indent="0" algn="ctr">
              <a:lnSpc>
                <a:spcPct val="100000"/>
              </a:lnSpc>
              <a:spcBef>
                <a:spcPts val="600"/>
              </a:spcBef>
              <a:buNone/>
            </a:pPr>
            <a:endParaRPr lang="en-US" sz="2400" dirty="0">
              <a:latin typeface="Comic Sans MS" panose="030F0902030302020204" pitchFamily="66" charset="0"/>
            </a:endParaRPr>
          </a:p>
          <a:p>
            <a:pPr marL="152396" indent="0" algn="ctr">
              <a:lnSpc>
                <a:spcPct val="100000"/>
              </a:lnSpc>
              <a:spcBef>
                <a:spcPts val="600"/>
              </a:spcBef>
              <a:buNone/>
            </a:pPr>
            <a:r>
              <a:rPr lang="en-US" sz="2600" dirty="0">
                <a:latin typeface="Comic Sans MS" panose="030F0902030302020204" pitchFamily="66" charset="0"/>
              </a:rPr>
              <a:t>The Tasks of Grieving (part two)</a:t>
            </a:r>
          </a:p>
          <a:p>
            <a:pPr marL="152396" indent="0" algn="ctr">
              <a:lnSpc>
                <a:spcPct val="100000"/>
              </a:lnSpc>
              <a:spcBef>
                <a:spcPts val="600"/>
              </a:spcBef>
              <a:buNone/>
            </a:pPr>
            <a:r>
              <a:rPr lang="en-US" sz="2600" i="1">
                <a:latin typeface="Comic Sans MS" panose="030F0902030302020204" pitchFamily="66" charset="0"/>
              </a:rPr>
              <a:t>Continuing bonds</a:t>
            </a:r>
            <a:endParaRPr lang="en-US" sz="2600" i="1" dirty="0">
              <a:latin typeface="Comic Sans MS" panose="030F0902030302020204" pitchFamily="66" charset="0"/>
            </a:endParaRPr>
          </a:p>
        </p:txBody>
      </p:sp>
      <p:sp>
        <p:nvSpPr>
          <p:cNvPr id="2" name="Slide Number Placeholder 1">
            <a:extLst>
              <a:ext uri="{FF2B5EF4-FFF2-40B4-BE49-F238E27FC236}">
                <a16:creationId xmlns:a16="http://schemas.microsoft.com/office/drawing/2014/main" id="{EAB7C4AD-0FD7-6725-8F5F-938D00B20B82}"/>
              </a:ext>
            </a:extLst>
          </p:cNvPr>
          <p:cNvSpPr>
            <a:spLocks noGrp="1"/>
          </p:cNvSpPr>
          <p:nvPr>
            <p:ph type="sldNum" idx="12"/>
          </p:nvPr>
        </p:nvSpPr>
        <p:spPr/>
        <p:txBody>
          <a:bodyPr/>
          <a:lstStyle/>
          <a:p>
            <a:fld id="{00000000-1234-1234-1234-123412341234}" type="slidenum">
              <a:rPr lang="en-GB" smtClean="0"/>
              <a:pPr/>
              <a:t>179</a:t>
            </a:fld>
            <a:endParaRPr lang="en-GB"/>
          </a:p>
        </p:txBody>
      </p:sp>
    </p:spTree>
    <p:extLst>
      <p:ext uri="{BB962C8B-B14F-4D97-AF65-F5344CB8AC3E}">
        <p14:creationId xmlns:p14="http://schemas.microsoft.com/office/powerpoint/2010/main" val="39510637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nline Media 1" descr="Alone Yet Not alone _ Joni Eareckson Tada - Worship Video with lyrics">
            <a:hlinkClick r:id="" action="ppaction://media"/>
            <a:extLst>
              <a:ext uri="{FF2B5EF4-FFF2-40B4-BE49-F238E27FC236}">
                <a16:creationId xmlns:a16="http://schemas.microsoft.com/office/drawing/2014/main" id="{9BA0EFF1-C32C-130E-FDA4-6C2AC329C939}"/>
              </a:ext>
            </a:extLst>
          </p:cNvPr>
          <p:cNvPicPr>
            <a:picLocks noRot="1" noChangeAspect="1"/>
          </p:cNvPicPr>
          <p:nvPr>
            <a:videoFile r:link="rId1"/>
          </p:nvPr>
        </p:nvPicPr>
        <p:blipFill>
          <a:blip r:embed="rId4"/>
          <a:stretch>
            <a:fillRect/>
          </a:stretch>
        </p:blipFill>
        <p:spPr>
          <a:xfrm>
            <a:off x="0" y="0"/>
            <a:ext cx="12192000" cy="6858000"/>
          </a:xfrm>
          <a:prstGeom prst="rect">
            <a:avLst/>
          </a:prstGeom>
        </p:spPr>
      </p:pic>
      <p:sp>
        <p:nvSpPr>
          <p:cNvPr id="4" name="Slide Number Placeholder 3">
            <a:extLst>
              <a:ext uri="{FF2B5EF4-FFF2-40B4-BE49-F238E27FC236}">
                <a16:creationId xmlns:a16="http://schemas.microsoft.com/office/drawing/2014/main" id="{D598B34C-2747-766A-9F9A-5B4385551471}"/>
              </a:ext>
            </a:extLst>
          </p:cNvPr>
          <p:cNvSpPr>
            <a:spLocks noGrp="1"/>
          </p:cNvSpPr>
          <p:nvPr>
            <p:ph type="sldNum" sz="quarter" idx="12"/>
          </p:nvPr>
        </p:nvSpPr>
        <p:spPr>
          <a:xfrm>
            <a:off x="9220200" y="6242050"/>
            <a:ext cx="2743200" cy="365125"/>
          </a:xfrm>
        </p:spPr>
        <p:txBody>
          <a:bodyPr/>
          <a:lstStyle/>
          <a:p>
            <a:fld id="{BA91818F-12AC-B049-8DB0-B8B460C0A4CE}" type="slidenum">
              <a:rPr lang="en-CA" smtClean="0"/>
              <a:t>180</a:t>
            </a:fld>
            <a:endParaRPr lang="en-CA" dirty="0"/>
          </a:p>
        </p:txBody>
      </p:sp>
    </p:spTree>
    <p:extLst>
      <p:ext uri="{BB962C8B-B14F-4D97-AF65-F5344CB8AC3E}">
        <p14:creationId xmlns:p14="http://schemas.microsoft.com/office/powerpoint/2010/main" val="3541060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a:extLst>
              <a:ext uri="{FF2B5EF4-FFF2-40B4-BE49-F238E27FC236}">
                <a16:creationId xmlns:a16="http://schemas.microsoft.com/office/drawing/2014/main" id="{FE559F21-58E0-63D5-FE72-BB96465F0FB8}"/>
              </a:ext>
            </a:extLst>
          </p:cNvPr>
          <p:cNvSpPr>
            <a:spLocks noGrp="1"/>
          </p:cNvSpPr>
          <p:nvPr>
            <p:ph type="sldNum" sz="quarter" idx="12"/>
          </p:nvPr>
        </p:nvSpPr>
        <p:spPr/>
        <p:txBody>
          <a:bodyPr/>
          <a:lstStyle/>
          <a:p>
            <a:fld id="{BA91818F-12AC-B049-8DB0-B8B460C0A4CE}" type="slidenum">
              <a:rPr lang="en-CA" smtClean="0"/>
              <a:t>181</a:t>
            </a:fld>
            <a:endParaRPr lang="en-CA"/>
          </a:p>
        </p:txBody>
      </p:sp>
      <p:pic>
        <p:nvPicPr>
          <p:cNvPr id="4" name="Online Media 3" descr="Fernando Ortega ~ Jesus, King of Angels">
            <a:hlinkClick r:id="" action="ppaction://media"/>
            <a:extLst>
              <a:ext uri="{FF2B5EF4-FFF2-40B4-BE49-F238E27FC236}">
                <a16:creationId xmlns:a16="http://schemas.microsoft.com/office/drawing/2014/main" id="{A122535F-0526-7508-4526-61CAFB4DAB0D}"/>
              </a:ext>
            </a:extLst>
          </p:cNvPr>
          <p:cNvPicPr>
            <a:picLocks noRot="1" noChangeAspect="1"/>
          </p:cNvPicPr>
          <p:nvPr>
            <a:videoFile r:link="rId1"/>
          </p:nvPr>
        </p:nvPicPr>
        <p:blipFill>
          <a:blip r:embed="rId4"/>
          <a:stretch>
            <a:fillRect/>
          </a:stretch>
        </p:blipFill>
        <p:spPr>
          <a:xfrm>
            <a:off x="0" y="-16328"/>
            <a:ext cx="12192000" cy="6874328"/>
          </a:xfrm>
          <a:prstGeom prst="rect">
            <a:avLst/>
          </a:prstGeom>
        </p:spPr>
      </p:pic>
    </p:spTree>
    <p:extLst>
      <p:ext uri="{BB962C8B-B14F-4D97-AF65-F5344CB8AC3E}">
        <p14:creationId xmlns:p14="http://schemas.microsoft.com/office/powerpoint/2010/main" val="1900102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FF44494-16C0-CCC8-D5C1-5BA8CAF71CCE}"/>
              </a:ext>
            </a:extLst>
          </p:cNvPr>
          <p:cNvSpPr>
            <a:spLocks noGrp="1"/>
          </p:cNvSpPr>
          <p:nvPr>
            <p:ph type="sldNum" sz="quarter" idx="12"/>
          </p:nvPr>
        </p:nvSpPr>
        <p:spPr/>
        <p:txBody>
          <a:bodyPr/>
          <a:lstStyle/>
          <a:p>
            <a:fld id="{BA91818F-12AC-B049-8DB0-B8B460C0A4CE}" type="slidenum">
              <a:rPr lang="en-CA" smtClean="0"/>
              <a:t>182</a:t>
            </a:fld>
            <a:endParaRPr lang="en-CA"/>
          </a:p>
        </p:txBody>
      </p:sp>
    </p:spTree>
    <p:extLst>
      <p:ext uri="{BB962C8B-B14F-4D97-AF65-F5344CB8AC3E}">
        <p14:creationId xmlns:p14="http://schemas.microsoft.com/office/powerpoint/2010/main" val="5818214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47">
          <a:extLst>
            <a:ext uri="{FF2B5EF4-FFF2-40B4-BE49-F238E27FC236}">
              <a16:creationId xmlns:a16="http://schemas.microsoft.com/office/drawing/2014/main" id="{901D5AE5-4A81-3A8D-212E-DAC808810D02}"/>
            </a:ext>
          </a:extLst>
        </p:cNvPr>
        <p:cNvGrpSpPr/>
        <p:nvPr/>
      </p:nvGrpSpPr>
      <p:grpSpPr>
        <a:xfrm>
          <a:off x="0" y="0"/>
          <a:ext cx="0" cy="0"/>
          <a:chOff x="0" y="0"/>
          <a:chExt cx="0" cy="0"/>
        </a:xfrm>
      </p:grpSpPr>
      <p:sp>
        <p:nvSpPr>
          <p:cNvPr id="148" name="Google Shape;148;p28">
            <a:extLst>
              <a:ext uri="{FF2B5EF4-FFF2-40B4-BE49-F238E27FC236}">
                <a16:creationId xmlns:a16="http://schemas.microsoft.com/office/drawing/2014/main" id="{39A95DC3-A6CA-70CA-0156-984064F259DA}"/>
              </a:ext>
            </a:extLst>
          </p:cNvPr>
          <p:cNvSpPr txBox="1">
            <a:spLocks noGrp="1"/>
          </p:cNvSpPr>
          <p:nvPr>
            <p:ph type="title"/>
          </p:nvPr>
        </p:nvSpPr>
        <p:spPr>
          <a:xfrm>
            <a:off x="478262" y="1678294"/>
            <a:ext cx="5393600" cy="1453480"/>
          </a:xfrm>
        </p:spPr>
        <p:txBody>
          <a:bodyPr spcFirstLastPara="1" vert="horz" wrap="square" lIns="121900" tIns="121900" rIns="121900" bIns="121900" rtlCol="0" anchor="b" anchorCtr="0">
            <a:normAutofit/>
          </a:bodyPr>
          <a:lstStyle/>
          <a:p>
            <a:r>
              <a:rPr lang="en-US" sz="3600" b="1" dirty="0"/>
              <a:t>Review of last week’s journal assignment</a:t>
            </a:r>
            <a:endParaRPr lang="en-CA" sz="3600" b="1" dirty="0">
              <a:latin typeface="Comic Sans MS" panose="030F0902030302020204" pitchFamily="66" charset="0"/>
            </a:endParaRPr>
          </a:p>
        </p:txBody>
      </p:sp>
      <p:sp>
        <p:nvSpPr>
          <p:cNvPr id="149" name="Google Shape;149;p28">
            <a:extLst>
              <a:ext uri="{FF2B5EF4-FFF2-40B4-BE49-F238E27FC236}">
                <a16:creationId xmlns:a16="http://schemas.microsoft.com/office/drawing/2014/main" id="{F6CD82F5-0B17-C621-0F11-8E19540CC334}"/>
              </a:ext>
            </a:extLst>
          </p:cNvPr>
          <p:cNvSpPr txBox="1">
            <a:spLocks noGrp="1"/>
          </p:cNvSpPr>
          <p:nvPr>
            <p:ph type="body" idx="2"/>
          </p:nvPr>
        </p:nvSpPr>
        <p:spPr>
          <a:xfrm>
            <a:off x="6320138" y="280107"/>
            <a:ext cx="5708073" cy="6462315"/>
          </a:xfrm>
        </p:spPr>
        <p:txBody>
          <a:bodyPr spcFirstLastPara="1" vert="horz" wrap="square" lIns="121900" tIns="121900" rIns="121900" bIns="121900" rtlCol="0" anchor="ctr" anchorCtr="0">
            <a:noAutofit/>
          </a:bodyPr>
          <a:lstStyle/>
          <a:p>
            <a:pPr marL="0" marR="0" algn="just">
              <a:lnSpc>
                <a:spcPct val="100000"/>
              </a:lnSpc>
              <a:buNone/>
            </a:pPr>
            <a:endParaRPr lang="en-CA" sz="2000" i="1"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endParaRPr>
          </a:p>
          <a:p>
            <a:pPr marL="0" marR="0" algn="just">
              <a:lnSpc>
                <a:spcPct val="100000"/>
              </a:lnSpc>
              <a:buNone/>
            </a:pPr>
            <a:endParaRPr lang="en-CA" sz="2000" i="1" kern="100" dirty="0">
              <a:solidFill>
                <a:srgbClr val="000000"/>
              </a:solidFill>
              <a:latin typeface="Comic Sans MS" panose="030F0902030302020204" pitchFamily="66" charset="0"/>
              <a:ea typeface="Aptos" panose="020B0004020202020204" pitchFamily="34" charset="0"/>
              <a:cs typeface="Arial" panose="020B0604020202020204" pitchFamily="34" charset="0"/>
            </a:endParaRPr>
          </a:p>
          <a:p>
            <a:pPr marL="0" marR="0" algn="just">
              <a:lnSpc>
                <a:spcPct val="100000"/>
              </a:lnSpc>
              <a:buNone/>
            </a:pPr>
            <a:endParaRPr lang="en-CA" sz="2800" i="1"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endParaRPr>
          </a:p>
          <a:p>
            <a:pPr marL="152396" indent="0">
              <a:lnSpc>
                <a:spcPct val="100000"/>
              </a:lnSpc>
              <a:spcBef>
                <a:spcPts val="600"/>
              </a:spcBef>
              <a:spcAft>
                <a:spcPts val="600"/>
              </a:spcAft>
              <a:buNone/>
            </a:pPr>
            <a:r>
              <a:rPr lang="en-US" sz="2400" i="1" u="sng" dirty="0">
                <a:latin typeface="Comic Sans MS" panose="030F0902030302020204" pitchFamily="66" charset="0"/>
              </a:rPr>
              <a:t>If you are experiencing guilt</a:t>
            </a:r>
          </a:p>
          <a:p>
            <a:pPr marL="152396" indent="0">
              <a:lnSpc>
                <a:spcPct val="100000"/>
              </a:lnSpc>
              <a:spcBef>
                <a:spcPts val="600"/>
              </a:spcBef>
              <a:spcAft>
                <a:spcPts val="600"/>
              </a:spcAft>
              <a:buNone/>
            </a:pPr>
            <a:endParaRPr lang="en-US" sz="2400" i="1" u="sng" dirty="0">
              <a:latin typeface="Comic Sans MS" panose="030F0902030302020204" pitchFamily="66" charset="0"/>
            </a:endParaRPr>
          </a:p>
          <a:p>
            <a:pPr marL="407988" indent="-407988">
              <a:lnSpc>
                <a:spcPct val="110000"/>
              </a:lnSpc>
              <a:spcBef>
                <a:spcPts val="600"/>
              </a:spcBef>
              <a:spcAft>
                <a:spcPts val="600"/>
              </a:spcAft>
              <a:buFont typeface="+mj-lt"/>
              <a:buAutoNum type="arabicPeriod"/>
            </a:pPr>
            <a:r>
              <a:rPr lang="en-US" sz="2400" dirty="0">
                <a:latin typeface="Comic Sans MS" panose="030F0902030302020204" pitchFamily="66" charset="0"/>
              </a:rPr>
              <a:t>Write how your guilt feels physically, emotionally, relationally, spiritually.</a:t>
            </a:r>
          </a:p>
          <a:p>
            <a:pPr marL="407988" indent="-407988">
              <a:lnSpc>
                <a:spcPct val="110000"/>
              </a:lnSpc>
              <a:spcBef>
                <a:spcPts val="600"/>
              </a:spcBef>
              <a:spcAft>
                <a:spcPts val="600"/>
              </a:spcAft>
              <a:buFont typeface="+mj-lt"/>
              <a:buAutoNum type="arabicPeriod"/>
            </a:pPr>
            <a:r>
              <a:rPr lang="en-US" sz="2400" dirty="0">
                <a:latin typeface="Comic Sans MS" panose="030F0902030302020204" pitchFamily="66" charset="0"/>
              </a:rPr>
              <a:t>Is this false guilt or true guilt?</a:t>
            </a:r>
          </a:p>
          <a:p>
            <a:pPr marL="407988" indent="-407988">
              <a:lnSpc>
                <a:spcPct val="110000"/>
              </a:lnSpc>
              <a:spcBef>
                <a:spcPts val="600"/>
              </a:spcBef>
              <a:spcAft>
                <a:spcPts val="600"/>
              </a:spcAft>
              <a:buFont typeface="+mj-lt"/>
              <a:buAutoNum type="arabicPeriod"/>
            </a:pPr>
            <a:r>
              <a:rPr lang="en-US" sz="2400" dirty="0">
                <a:latin typeface="Comic Sans MS" panose="030F0902030302020204" pitchFamily="66" charset="0"/>
              </a:rPr>
              <a:t>What do you need to do with this guilt to move forward and to heal?</a:t>
            </a:r>
          </a:p>
          <a:p>
            <a:pPr marL="0" marR="0" lvl="0" indent="0" algn="just">
              <a:lnSpc>
                <a:spcPct val="100000"/>
              </a:lnSpc>
              <a:buNone/>
              <a:tabLst>
                <a:tab pos="457200" algn="l"/>
              </a:tabLst>
            </a:pPr>
            <a:endParaRPr lang="en-CA" sz="2000" kern="100" dirty="0">
              <a:effectLst/>
              <a:latin typeface="Comic Sans MS" panose="030F0902030302020204" pitchFamily="66" charset="0"/>
              <a:ea typeface="Aptos" panose="020B0004020202020204" pitchFamily="34" charset="0"/>
              <a:cs typeface="Arial" panose="020B0604020202020204" pitchFamily="34" charset="0"/>
            </a:endParaRPr>
          </a:p>
          <a:p>
            <a:pPr marL="342900" marR="0" lvl="0" indent="-342900" algn="just">
              <a:lnSpc>
                <a:spcPct val="100000"/>
              </a:lnSpc>
              <a:tabLst>
                <a:tab pos="457200" algn="l"/>
              </a:tabLst>
            </a:pPr>
            <a:endParaRPr lang="en-CA" sz="2000" kern="100" dirty="0">
              <a:effectLst/>
              <a:latin typeface="Comic Sans MS" panose="030F0902030302020204" pitchFamily="66" charset="0"/>
              <a:ea typeface="Aptos" panose="020B0004020202020204" pitchFamily="34" charset="0"/>
              <a:cs typeface="Arial" panose="020B0604020202020204" pitchFamily="34" charset="0"/>
            </a:endParaRPr>
          </a:p>
          <a:p>
            <a:pPr marL="152396" indent="0">
              <a:lnSpc>
                <a:spcPct val="100000"/>
              </a:lnSpc>
              <a:buNone/>
            </a:pPr>
            <a:endParaRPr lang="en-US" sz="2000" dirty="0">
              <a:latin typeface="Comic Sans MS" panose="030F0902030302020204" pitchFamily="66" charset="0"/>
            </a:endParaRPr>
          </a:p>
          <a:p>
            <a:pPr marL="152396" indent="0">
              <a:lnSpc>
                <a:spcPct val="100000"/>
              </a:lnSpc>
              <a:buNone/>
            </a:pPr>
            <a:endParaRPr lang="en-US" sz="2000" dirty="0">
              <a:latin typeface="Comic Sans MS" panose="030F0902030302020204" pitchFamily="66" charset="0"/>
            </a:endParaRPr>
          </a:p>
        </p:txBody>
      </p:sp>
      <p:sp>
        <p:nvSpPr>
          <p:cNvPr id="3" name="Slide Number Placeholder 2">
            <a:extLst>
              <a:ext uri="{FF2B5EF4-FFF2-40B4-BE49-F238E27FC236}">
                <a16:creationId xmlns:a16="http://schemas.microsoft.com/office/drawing/2014/main" id="{7D48C569-3099-1128-DD0B-878A1FB0D971}"/>
              </a:ext>
            </a:extLst>
          </p:cNvPr>
          <p:cNvSpPr>
            <a:spLocks noGrp="1"/>
          </p:cNvSpPr>
          <p:nvPr>
            <p:ph type="sldNum" idx="12"/>
          </p:nvPr>
        </p:nvSpPr>
        <p:spPr/>
        <p:txBody>
          <a:bodyPr/>
          <a:lstStyle/>
          <a:p>
            <a:fld id="{00000000-1234-1234-1234-123412341234}" type="slidenum">
              <a:rPr lang="en-GB" smtClean="0"/>
              <a:pPr/>
              <a:t>161</a:t>
            </a:fld>
            <a:endParaRPr lang="en-GB" dirty="0"/>
          </a:p>
        </p:txBody>
      </p:sp>
      <p:pic>
        <p:nvPicPr>
          <p:cNvPr id="7" name="Picture 6">
            <a:extLst>
              <a:ext uri="{FF2B5EF4-FFF2-40B4-BE49-F238E27FC236}">
                <a16:creationId xmlns:a16="http://schemas.microsoft.com/office/drawing/2014/main" id="{7D372343-4B26-1B46-76E5-801360441203}"/>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92078" y="3863676"/>
            <a:ext cx="2376803" cy="1761175"/>
          </a:xfrm>
          <a:prstGeom prst="rect">
            <a:avLst/>
          </a:prstGeom>
        </p:spPr>
      </p:pic>
    </p:spTree>
    <p:extLst>
      <p:ext uri="{BB962C8B-B14F-4D97-AF65-F5344CB8AC3E}">
        <p14:creationId xmlns:p14="http://schemas.microsoft.com/office/powerpoint/2010/main" val="76402570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47"/>
        <p:cNvGrpSpPr/>
        <p:nvPr/>
      </p:nvGrpSpPr>
      <p:grpSpPr>
        <a:xfrm>
          <a:off x="0" y="0"/>
          <a:ext cx="0" cy="0"/>
          <a:chOff x="0" y="0"/>
          <a:chExt cx="0" cy="0"/>
        </a:xfrm>
      </p:grpSpPr>
      <p:sp>
        <p:nvSpPr>
          <p:cNvPr id="148" name="Google Shape;148;p28"/>
          <p:cNvSpPr txBox="1">
            <a:spLocks noGrp="1"/>
          </p:cNvSpPr>
          <p:nvPr>
            <p:ph type="title"/>
          </p:nvPr>
        </p:nvSpPr>
        <p:spPr>
          <a:xfrm>
            <a:off x="478262" y="1678294"/>
            <a:ext cx="5393600" cy="1453480"/>
          </a:xfrm>
        </p:spPr>
        <p:txBody>
          <a:bodyPr spcFirstLastPara="1" vert="horz" wrap="square" lIns="121900" tIns="121900" rIns="121900" bIns="121900" rtlCol="0" anchor="b" anchorCtr="0">
            <a:normAutofit/>
          </a:bodyPr>
          <a:lstStyle/>
          <a:p>
            <a:r>
              <a:rPr lang="en-US" sz="3600" b="1" dirty="0"/>
              <a:t>Review of last week’s journal assignment</a:t>
            </a:r>
            <a:endParaRPr lang="en-CA" sz="3600" b="1" dirty="0">
              <a:latin typeface="Comic Sans MS" panose="030F0902030302020204" pitchFamily="66" charset="0"/>
            </a:endParaRPr>
          </a:p>
        </p:txBody>
      </p:sp>
      <p:sp>
        <p:nvSpPr>
          <p:cNvPr id="149" name="Google Shape;149;p28"/>
          <p:cNvSpPr txBox="1">
            <a:spLocks noGrp="1"/>
          </p:cNvSpPr>
          <p:nvPr>
            <p:ph type="body" idx="2"/>
          </p:nvPr>
        </p:nvSpPr>
        <p:spPr>
          <a:xfrm>
            <a:off x="6320138" y="280107"/>
            <a:ext cx="5708073" cy="6462315"/>
          </a:xfrm>
        </p:spPr>
        <p:txBody>
          <a:bodyPr spcFirstLastPara="1" vert="horz" wrap="square" lIns="121900" tIns="121900" rIns="121900" bIns="121900" rtlCol="0" anchor="ctr" anchorCtr="0">
            <a:noAutofit/>
          </a:bodyPr>
          <a:lstStyle/>
          <a:p>
            <a:pPr marL="0" marR="0" algn="just">
              <a:lnSpc>
                <a:spcPct val="100000"/>
              </a:lnSpc>
              <a:buNone/>
            </a:pPr>
            <a:endParaRPr lang="en-CA" sz="2000" i="1"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endParaRPr>
          </a:p>
          <a:p>
            <a:pPr marL="0" marR="0" algn="just">
              <a:lnSpc>
                <a:spcPct val="100000"/>
              </a:lnSpc>
              <a:buNone/>
            </a:pPr>
            <a:endParaRPr lang="en-CA" sz="2000" i="1" kern="100" dirty="0">
              <a:solidFill>
                <a:srgbClr val="000000"/>
              </a:solidFill>
              <a:latin typeface="Comic Sans MS" panose="030F0902030302020204" pitchFamily="66" charset="0"/>
              <a:ea typeface="Aptos" panose="020B0004020202020204" pitchFamily="34" charset="0"/>
              <a:cs typeface="Arial" panose="020B0604020202020204" pitchFamily="34" charset="0"/>
            </a:endParaRPr>
          </a:p>
          <a:p>
            <a:pPr marL="0" marR="0" algn="just">
              <a:lnSpc>
                <a:spcPct val="100000"/>
              </a:lnSpc>
              <a:buNone/>
            </a:pPr>
            <a:endParaRPr lang="en-CA" sz="2000" i="1"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endParaRPr>
          </a:p>
          <a:p>
            <a:pPr marL="0" marR="0" lvl="0" indent="0" algn="just">
              <a:lnSpc>
                <a:spcPct val="100000"/>
              </a:lnSpc>
              <a:buNone/>
              <a:tabLst>
                <a:tab pos="457200" algn="l"/>
              </a:tabLst>
            </a:pPr>
            <a:endParaRPr lang="en-US" sz="2000" kern="100" dirty="0">
              <a:solidFill>
                <a:srgbClr val="000000"/>
              </a:solidFill>
              <a:latin typeface="Comic Sans MS" panose="030F0902030302020204" pitchFamily="66" charset="0"/>
              <a:ea typeface="Aptos" panose="020B0004020202020204" pitchFamily="34" charset="0"/>
              <a:cs typeface="Arial" panose="020B0604020202020204" pitchFamily="34" charset="0"/>
            </a:endParaRPr>
          </a:p>
          <a:p>
            <a:pPr marL="0" marR="0" algn="just">
              <a:lnSpc>
                <a:spcPct val="100000"/>
              </a:lnSpc>
              <a:spcBef>
                <a:spcPts val="600"/>
              </a:spcBef>
              <a:spcAft>
                <a:spcPts val="600"/>
              </a:spcAft>
              <a:buNone/>
            </a:pPr>
            <a:r>
              <a:rPr lang="en-CA" sz="2400" i="1"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rPr>
              <a:t>If you need to forgive someone:</a:t>
            </a:r>
            <a:endParaRPr lang="en-CA" sz="2400" kern="100" dirty="0">
              <a:effectLst/>
              <a:latin typeface="Comic Sans MS" panose="030F0902030302020204" pitchFamily="66" charset="0"/>
              <a:ea typeface="Aptos" panose="020B0004020202020204" pitchFamily="34" charset="0"/>
              <a:cs typeface="Arial" panose="020B0604020202020204" pitchFamily="34" charset="0"/>
            </a:endParaRPr>
          </a:p>
          <a:p>
            <a:pPr marL="457200" marR="0" lvl="0" indent="-457200" algn="just">
              <a:lnSpc>
                <a:spcPct val="100000"/>
              </a:lnSpc>
              <a:spcBef>
                <a:spcPts val="600"/>
              </a:spcBef>
              <a:spcAft>
                <a:spcPts val="600"/>
              </a:spcAft>
              <a:buAutoNum type="arabicPeriod"/>
              <a:tabLst>
                <a:tab pos="457200" algn="l"/>
              </a:tabLst>
            </a:pPr>
            <a:r>
              <a:rPr lang="en-US" sz="2400"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rPr>
              <a:t>Identify who you need to forgive.</a:t>
            </a:r>
            <a:endParaRPr lang="en-CA" sz="2400" kern="100" dirty="0">
              <a:latin typeface="Comic Sans MS" panose="030F0902030302020204" pitchFamily="66" charset="0"/>
              <a:ea typeface="Aptos" panose="020B0004020202020204" pitchFamily="34" charset="0"/>
              <a:cs typeface="Arial" panose="020B0604020202020204" pitchFamily="34" charset="0"/>
            </a:endParaRPr>
          </a:p>
          <a:p>
            <a:pPr marL="457200" marR="0" lvl="0" indent="-457200" algn="just">
              <a:lnSpc>
                <a:spcPct val="100000"/>
              </a:lnSpc>
              <a:spcBef>
                <a:spcPts val="600"/>
              </a:spcBef>
              <a:spcAft>
                <a:spcPts val="600"/>
              </a:spcAft>
              <a:buAutoNum type="arabicPeriod"/>
              <a:tabLst>
                <a:tab pos="457200" algn="l"/>
              </a:tabLst>
            </a:pPr>
            <a:r>
              <a:rPr lang="en-US" sz="2400"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rPr>
              <a:t>Write about your feelings toward that person.</a:t>
            </a:r>
            <a:endParaRPr lang="en-CA" sz="2400" kern="100" dirty="0">
              <a:latin typeface="Comic Sans MS" panose="030F0902030302020204" pitchFamily="66" charset="0"/>
              <a:ea typeface="Aptos" panose="020B0004020202020204" pitchFamily="34" charset="0"/>
              <a:cs typeface="Arial" panose="020B0604020202020204" pitchFamily="34" charset="0"/>
            </a:endParaRPr>
          </a:p>
          <a:p>
            <a:pPr marL="457200" marR="0" lvl="0" indent="-457200" algn="just">
              <a:lnSpc>
                <a:spcPct val="100000"/>
              </a:lnSpc>
              <a:spcBef>
                <a:spcPts val="600"/>
              </a:spcBef>
              <a:spcAft>
                <a:spcPts val="600"/>
              </a:spcAft>
              <a:buAutoNum type="arabicPeriod"/>
              <a:tabLst>
                <a:tab pos="457200" algn="l"/>
              </a:tabLst>
            </a:pPr>
            <a:r>
              <a:rPr lang="en-US" sz="2400"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rPr>
              <a:t>Write why you are choosing to forgive.</a:t>
            </a:r>
            <a:endParaRPr lang="en-CA" sz="2400" kern="100" dirty="0">
              <a:latin typeface="Comic Sans MS" panose="030F0902030302020204" pitchFamily="66" charset="0"/>
              <a:ea typeface="Aptos" panose="020B0004020202020204" pitchFamily="34" charset="0"/>
              <a:cs typeface="Arial" panose="020B0604020202020204" pitchFamily="34" charset="0"/>
            </a:endParaRPr>
          </a:p>
          <a:p>
            <a:pPr marL="457200" marR="0" lvl="0" indent="-457200" algn="just">
              <a:lnSpc>
                <a:spcPct val="100000"/>
              </a:lnSpc>
              <a:spcBef>
                <a:spcPts val="600"/>
              </a:spcBef>
              <a:spcAft>
                <a:spcPts val="600"/>
              </a:spcAft>
              <a:buAutoNum type="arabicPeriod"/>
              <a:tabLst>
                <a:tab pos="457200" algn="l"/>
              </a:tabLst>
            </a:pPr>
            <a:r>
              <a:rPr lang="en-US" sz="2400"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rPr>
              <a:t>Write what steps you will take to forgive.</a:t>
            </a:r>
            <a:endParaRPr lang="en-CA" sz="2400" kern="100" dirty="0">
              <a:latin typeface="Comic Sans MS" panose="030F0902030302020204" pitchFamily="66" charset="0"/>
              <a:ea typeface="Aptos" panose="020B0004020202020204" pitchFamily="34" charset="0"/>
              <a:cs typeface="Arial" panose="020B0604020202020204" pitchFamily="34" charset="0"/>
            </a:endParaRPr>
          </a:p>
          <a:p>
            <a:pPr marL="457200" marR="0" lvl="0" indent="-457200" algn="just">
              <a:lnSpc>
                <a:spcPct val="100000"/>
              </a:lnSpc>
              <a:spcBef>
                <a:spcPts val="600"/>
              </a:spcBef>
              <a:spcAft>
                <a:spcPts val="600"/>
              </a:spcAft>
              <a:buAutoNum type="arabicPeriod"/>
              <a:tabLst>
                <a:tab pos="457200" algn="l"/>
              </a:tabLst>
            </a:pPr>
            <a:r>
              <a:rPr lang="en-US" sz="2400" kern="100" dirty="0">
                <a:solidFill>
                  <a:srgbClr val="000000"/>
                </a:solidFill>
                <a:effectLst/>
                <a:latin typeface="Comic Sans MS" panose="030F0902030302020204" pitchFamily="66" charset="0"/>
                <a:ea typeface="Aptos" panose="020B0004020202020204" pitchFamily="34" charset="0"/>
                <a:cs typeface="Arial" panose="020B0604020202020204" pitchFamily="34" charset="0"/>
              </a:rPr>
              <a:t>If you are unable to forgive that person, write why you can’t forgive them. Ask God to help you to begin to forgive.</a:t>
            </a:r>
            <a:endParaRPr lang="en-CA" sz="2400" kern="100" dirty="0">
              <a:effectLst/>
              <a:latin typeface="Comic Sans MS" panose="030F0902030302020204" pitchFamily="66" charset="0"/>
              <a:ea typeface="Aptos" panose="020B0004020202020204" pitchFamily="34" charset="0"/>
              <a:cs typeface="Arial" panose="020B0604020202020204" pitchFamily="34" charset="0"/>
            </a:endParaRPr>
          </a:p>
          <a:p>
            <a:pPr marL="0" marR="0" lvl="0" indent="0" algn="just">
              <a:lnSpc>
                <a:spcPct val="100000"/>
              </a:lnSpc>
              <a:buNone/>
              <a:tabLst>
                <a:tab pos="457200" algn="l"/>
              </a:tabLst>
            </a:pPr>
            <a:endParaRPr lang="en-CA" sz="2000" kern="100" dirty="0">
              <a:effectLst/>
              <a:latin typeface="Comic Sans MS" panose="030F0902030302020204" pitchFamily="66" charset="0"/>
              <a:ea typeface="Aptos" panose="020B0004020202020204" pitchFamily="34" charset="0"/>
              <a:cs typeface="Arial" panose="020B0604020202020204" pitchFamily="34" charset="0"/>
            </a:endParaRPr>
          </a:p>
          <a:p>
            <a:pPr marL="342900" marR="0" lvl="0" indent="-342900" algn="just">
              <a:lnSpc>
                <a:spcPct val="100000"/>
              </a:lnSpc>
              <a:tabLst>
                <a:tab pos="457200" algn="l"/>
              </a:tabLst>
            </a:pPr>
            <a:endParaRPr lang="en-CA" sz="2000" kern="100" dirty="0">
              <a:effectLst/>
              <a:latin typeface="Comic Sans MS" panose="030F0902030302020204" pitchFamily="66" charset="0"/>
              <a:ea typeface="Aptos" panose="020B0004020202020204" pitchFamily="34" charset="0"/>
              <a:cs typeface="Arial" panose="020B0604020202020204" pitchFamily="34" charset="0"/>
            </a:endParaRPr>
          </a:p>
          <a:p>
            <a:pPr marL="152396" indent="0">
              <a:lnSpc>
                <a:spcPct val="100000"/>
              </a:lnSpc>
              <a:buNone/>
            </a:pPr>
            <a:endParaRPr lang="en-US" sz="2000" dirty="0">
              <a:latin typeface="Comic Sans MS" panose="030F0902030302020204" pitchFamily="66" charset="0"/>
            </a:endParaRPr>
          </a:p>
          <a:p>
            <a:pPr marL="152396" indent="0">
              <a:lnSpc>
                <a:spcPct val="100000"/>
              </a:lnSpc>
              <a:buNone/>
            </a:pPr>
            <a:endParaRPr lang="en-US" sz="2000" dirty="0">
              <a:latin typeface="Comic Sans MS" panose="030F0902030302020204" pitchFamily="66" charset="0"/>
            </a:endParaRPr>
          </a:p>
        </p:txBody>
      </p:sp>
      <p:sp>
        <p:nvSpPr>
          <p:cNvPr id="3" name="Slide Number Placeholder 2">
            <a:extLst>
              <a:ext uri="{FF2B5EF4-FFF2-40B4-BE49-F238E27FC236}">
                <a16:creationId xmlns:a16="http://schemas.microsoft.com/office/drawing/2014/main" id="{3F36856E-B2E2-7D8E-7BD5-03D14B6AC060}"/>
              </a:ext>
            </a:extLst>
          </p:cNvPr>
          <p:cNvSpPr>
            <a:spLocks noGrp="1"/>
          </p:cNvSpPr>
          <p:nvPr>
            <p:ph type="sldNum" idx="12"/>
          </p:nvPr>
        </p:nvSpPr>
        <p:spPr/>
        <p:txBody>
          <a:bodyPr/>
          <a:lstStyle/>
          <a:p>
            <a:fld id="{00000000-1234-1234-1234-123412341234}" type="slidenum">
              <a:rPr lang="en-GB" smtClean="0"/>
              <a:pPr/>
              <a:t>162</a:t>
            </a:fld>
            <a:endParaRPr lang="en-GB" dirty="0"/>
          </a:p>
        </p:txBody>
      </p:sp>
      <p:pic>
        <p:nvPicPr>
          <p:cNvPr id="7" name="Picture 6">
            <a:extLst>
              <a:ext uri="{FF2B5EF4-FFF2-40B4-BE49-F238E27FC236}">
                <a16:creationId xmlns:a16="http://schemas.microsoft.com/office/drawing/2014/main" id="{5775FA52-3949-B4CC-ED36-B4A89959D49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1992078" y="3863676"/>
            <a:ext cx="2376803" cy="1761175"/>
          </a:xfrm>
          <a:prstGeom prst="rect">
            <a:avLst/>
          </a:prstGeom>
        </p:spPr>
      </p:pic>
    </p:spTree>
    <p:extLst>
      <p:ext uri="{BB962C8B-B14F-4D97-AF65-F5344CB8AC3E}">
        <p14:creationId xmlns:p14="http://schemas.microsoft.com/office/powerpoint/2010/main" val="16243404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383013" y="2402730"/>
            <a:ext cx="5393600" cy="1421585"/>
          </a:xfrm>
        </p:spPr>
        <p:txBody>
          <a:bodyPr wrap="square" anchor="b">
            <a:noAutofit/>
          </a:bodyPr>
          <a:lstStyle/>
          <a:p>
            <a:pPr>
              <a:lnSpc>
                <a:spcPct val="90000"/>
              </a:lnSpc>
            </a:pPr>
            <a:r>
              <a:rPr lang="en-US" sz="3600" b="1" dirty="0">
                <a:latin typeface="Comic Sans MS" panose="030F0902030302020204" pitchFamily="66" charset="0"/>
              </a:rPr>
              <a:t>The Tasks of Grief</a:t>
            </a:r>
            <a:br>
              <a:rPr lang="en-US" sz="3600" b="1" dirty="0">
                <a:latin typeface="Comic Sans MS" panose="030F0902030302020204" pitchFamily="66" charset="0"/>
              </a:rPr>
            </a:br>
            <a:r>
              <a:rPr lang="en-US" sz="3600" b="1" dirty="0">
                <a:latin typeface="Comic Sans MS" panose="030F0902030302020204" pitchFamily="66" charset="0"/>
              </a:rPr>
              <a:t>(aka Grief Work)</a:t>
            </a:r>
          </a:p>
        </p:txBody>
      </p:sp>
      <p:sp>
        <p:nvSpPr>
          <p:cNvPr id="11" name="Text Placeholder 10">
            <a:extLst>
              <a:ext uri="{FF2B5EF4-FFF2-40B4-BE49-F238E27FC236}">
                <a16:creationId xmlns:a16="http://schemas.microsoft.com/office/drawing/2014/main" id="{338E9C35-61E6-F8B7-C55E-7D76CE47DDCB}"/>
              </a:ext>
            </a:extLst>
          </p:cNvPr>
          <p:cNvSpPr>
            <a:spLocks noGrp="1"/>
          </p:cNvSpPr>
          <p:nvPr>
            <p:ph type="body" idx="2"/>
          </p:nvPr>
        </p:nvSpPr>
        <p:spPr/>
        <p:txBody>
          <a:bodyPr/>
          <a:lstStyle/>
          <a:p>
            <a:endParaRPr lang="en-US" dirty="0"/>
          </a:p>
        </p:txBody>
      </p:sp>
      <p:pic>
        <p:nvPicPr>
          <p:cNvPr id="7" name="Picture 6">
            <a:extLst>
              <a:ext uri="{FF2B5EF4-FFF2-40B4-BE49-F238E27FC236}">
                <a16:creationId xmlns:a16="http://schemas.microsoft.com/office/drawing/2014/main" id="{3C98164E-9162-4966-084A-ADF529E29E9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341002" y="1201715"/>
            <a:ext cx="5708073" cy="4454236"/>
          </a:xfrm>
          <a:prstGeom prst="rect">
            <a:avLst/>
          </a:prstGeom>
        </p:spPr>
      </p:pic>
      <p:sp>
        <p:nvSpPr>
          <p:cNvPr id="3" name="TextBox 2">
            <a:extLst>
              <a:ext uri="{FF2B5EF4-FFF2-40B4-BE49-F238E27FC236}">
                <a16:creationId xmlns:a16="http://schemas.microsoft.com/office/drawing/2014/main" id="{4D97372D-2DA8-0385-18C1-D50877916E84}"/>
              </a:ext>
            </a:extLst>
          </p:cNvPr>
          <p:cNvSpPr txBox="1"/>
          <p:nvPr/>
        </p:nvSpPr>
        <p:spPr>
          <a:xfrm>
            <a:off x="225777" y="1049867"/>
            <a:ext cx="5708073" cy="461665"/>
          </a:xfrm>
          <a:prstGeom prst="rect">
            <a:avLst/>
          </a:prstGeom>
          <a:noFill/>
        </p:spPr>
        <p:txBody>
          <a:bodyPr wrap="square" rtlCol="0">
            <a:spAutoFit/>
          </a:bodyPr>
          <a:lstStyle/>
          <a:p>
            <a:r>
              <a:rPr lang="en-US" sz="2400" dirty="0">
                <a:latin typeface="Comic Sans MS" panose="030F0902030302020204" pitchFamily="66" charset="0"/>
              </a:rPr>
              <a:t>Where we’re headed ––</a:t>
            </a:r>
          </a:p>
        </p:txBody>
      </p:sp>
      <p:sp>
        <p:nvSpPr>
          <p:cNvPr id="4" name="Slide Number Placeholder 3">
            <a:extLst>
              <a:ext uri="{FF2B5EF4-FFF2-40B4-BE49-F238E27FC236}">
                <a16:creationId xmlns:a16="http://schemas.microsoft.com/office/drawing/2014/main" id="{FA3CECD8-CC3E-0BEC-EF3E-6544C1043652}"/>
              </a:ext>
            </a:extLst>
          </p:cNvPr>
          <p:cNvSpPr>
            <a:spLocks noGrp="1"/>
          </p:cNvSpPr>
          <p:nvPr>
            <p:ph type="sldNum" idx="12"/>
          </p:nvPr>
        </p:nvSpPr>
        <p:spPr/>
        <p:txBody>
          <a:bodyPr/>
          <a:lstStyle/>
          <a:p>
            <a:fld id="{00000000-1234-1234-1234-123412341234}" type="slidenum">
              <a:rPr lang="en-GB" smtClean="0"/>
              <a:pPr/>
              <a:t>163</a:t>
            </a:fld>
            <a:endParaRPr lang="en-GB"/>
          </a:p>
        </p:txBody>
      </p:sp>
    </p:spTree>
    <p:extLst>
      <p:ext uri="{BB962C8B-B14F-4D97-AF65-F5344CB8AC3E}">
        <p14:creationId xmlns:p14="http://schemas.microsoft.com/office/powerpoint/2010/main" val="241054058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9620FEDB-ABDF-9007-B58B-80D7EFC449DB}"/>
              </a:ext>
            </a:extLst>
          </p:cNvPr>
          <p:cNvSpPr>
            <a:spLocks noGrp="1"/>
          </p:cNvSpPr>
          <p:nvPr>
            <p:ph type="body" idx="2"/>
          </p:nvPr>
        </p:nvSpPr>
        <p:spPr>
          <a:xfrm>
            <a:off x="6096000" y="22004"/>
            <a:ext cx="6096000" cy="6835996"/>
          </a:xfrm>
          <a:solidFill>
            <a:schemeClr val="bg1"/>
          </a:solidFill>
          <a:ln>
            <a:solidFill>
              <a:schemeClr val="bg1"/>
            </a:solidFill>
          </a:ln>
        </p:spPr>
        <p:txBody>
          <a:bodyPr wrap="square" anchor="ctr">
            <a:normAutofit fontScale="85000" lnSpcReduction="20000"/>
          </a:bodyPr>
          <a:lstStyle/>
          <a:p>
            <a:pPr marL="152396" indent="0">
              <a:lnSpc>
                <a:spcPct val="120000"/>
              </a:lnSpc>
              <a:spcBef>
                <a:spcPts val="600"/>
              </a:spcBef>
              <a:buNone/>
            </a:pPr>
            <a:endParaRPr lang="en-US" sz="2600" dirty="0">
              <a:latin typeface="Comic Sans MS" panose="030F0902030302020204" pitchFamily="66" charset="0"/>
            </a:endParaRPr>
          </a:p>
          <a:p>
            <a:pPr marL="152396" indent="0">
              <a:lnSpc>
                <a:spcPct val="120000"/>
              </a:lnSpc>
              <a:spcBef>
                <a:spcPts val="600"/>
              </a:spcBef>
              <a:buSzPct val="100000"/>
              <a:buNone/>
            </a:pPr>
            <a:r>
              <a:rPr lang="en-US" sz="3600" dirty="0">
                <a:latin typeface="Comic Sans MS" panose="030F0902030302020204" pitchFamily="66" charset="0"/>
              </a:rPr>
              <a:t>The primary tasks of grief:</a:t>
            </a:r>
          </a:p>
          <a:p>
            <a:pPr marL="668338" indent="-517525">
              <a:lnSpc>
                <a:spcPct val="120000"/>
              </a:lnSpc>
              <a:spcBef>
                <a:spcPts val="600"/>
              </a:spcBef>
              <a:buSzPct val="100000"/>
              <a:buFont typeface="+mj-lt"/>
              <a:buAutoNum type="arabicPeriod"/>
            </a:pPr>
            <a:r>
              <a:rPr lang="en-US" sz="3600" dirty="0">
                <a:latin typeface="Comic Sans MS" panose="030F0902030302020204" pitchFamily="66" charset="0"/>
              </a:rPr>
              <a:t>accepting the reality of the death,</a:t>
            </a:r>
          </a:p>
          <a:p>
            <a:pPr marL="668338" indent="-517525">
              <a:lnSpc>
                <a:spcPct val="120000"/>
              </a:lnSpc>
              <a:spcBef>
                <a:spcPts val="600"/>
              </a:spcBef>
              <a:buSzPct val="100000"/>
              <a:buFont typeface="+mj-lt"/>
              <a:buAutoNum type="arabicPeriod"/>
            </a:pPr>
            <a:r>
              <a:rPr lang="en-US" sz="3600" dirty="0">
                <a:latin typeface="Comic Sans MS" panose="030F0902030302020204" pitchFamily="66" charset="0"/>
              </a:rPr>
              <a:t>processing the pain of our loss,</a:t>
            </a:r>
          </a:p>
          <a:p>
            <a:pPr marL="668338" indent="-517525">
              <a:lnSpc>
                <a:spcPct val="120000"/>
              </a:lnSpc>
              <a:spcBef>
                <a:spcPts val="600"/>
              </a:spcBef>
              <a:buSzPct val="100000"/>
              <a:buFont typeface="+mj-lt"/>
              <a:buAutoNum type="arabicPeriod"/>
            </a:pPr>
            <a:r>
              <a:rPr lang="en-US" sz="3600" dirty="0">
                <a:latin typeface="Comic Sans MS" panose="030F0902030302020204" pitchFamily="66" charset="0"/>
              </a:rPr>
              <a:t>adjusting to a world without them,</a:t>
            </a:r>
          </a:p>
          <a:p>
            <a:pPr marL="668338" indent="-517525">
              <a:lnSpc>
                <a:spcPct val="120000"/>
              </a:lnSpc>
              <a:spcBef>
                <a:spcPts val="600"/>
              </a:spcBef>
              <a:buSzPct val="100000"/>
              <a:buFont typeface="+mj-lt"/>
              <a:buAutoNum type="arabicPeriod"/>
            </a:pPr>
            <a:r>
              <a:rPr lang="en-US" sz="3600" dirty="0">
                <a:latin typeface="Comic Sans MS" panose="030F0902030302020204" pitchFamily="66" charset="0"/>
              </a:rPr>
              <a:t>continuing our bonds with them, and</a:t>
            </a:r>
          </a:p>
          <a:p>
            <a:pPr marL="668338" indent="-517525">
              <a:lnSpc>
                <a:spcPct val="120000"/>
              </a:lnSpc>
              <a:spcBef>
                <a:spcPts val="600"/>
              </a:spcBef>
              <a:buSzPct val="100000"/>
              <a:buFont typeface="+mj-lt"/>
              <a:buAutoNum type="arabicPeriod"/>
            </a:pPr>
            <a:r>
              <a:rPr lang="en-US" sz="3600" dirty="0">
                <a:latin typeface="Comic Sans MS" panose="030F0902030302020204" pitchFamily="66" charset="0"/>
              </a:rPr>
              <a:t>finding new/renewed meaning in life.</a:t>
            </a:r>
          </a:p>
          <a:p>
            <a:pPr marL="150812" indent="0">
              <a:lnSpc>
                <a:spcPct val="120000"/>
              </a:lnSpc>
              <a:spcBef>
                <a:spcPts val="600"/>
              </a:spcBef>
              <a:buNone/>
            </a:pPr>
            <a:r>
              <a:rPr lang="en-US" sz="2400" dirty="0">
                <a:latin typeface="Comic Sans MS" panose="030F0902030302020204" pitchFamily="66" charset="0"/>
              </a:rPr>
              <a:t> </a:t>
            </a:r>
          </a:p>
        </p:txBody>
      </p:sp>
      <p:pic>
        <p:nvPicPr>
          <p:cNvPr id="2" name="Picture 1" descr="A picture containing text, queen, businesscard&#10;&#10;Description automatically generated">
            <a:extLst>
              <a:ext uri="{FF2B5EF4-FFF2-40B4-BE49-F238E27FC236}">
                <a16:creationId xmlns:a16="http://schemas.microsoft.com/office/drawing/2014/main" id="{F8DB69D5-F0D9-1E17-CB5E-9BBC6FF89DBB}"/>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781011" y="1154002"/>
            <a:ext cx="4572000" cy="4572000"/>
          </a:xfrm>
          <a:prstGeom prst="rect">
            <a:avLst/>
          </a:prstGeom>
        </p:spPr>
      </p:pic>
      <p:sp>
        <p:nvSpPr>
          <p:cNvPr id="4" name="Slide Number Placeholder 3">
            <a:extLst>
              <a:ext uri="{FF2B5EF4-FFF2-40B4-BE49-F238E27FC236}">
                <a16:creationId xmlns:a16="http://schemas.microsoft.com/office/drawing/2014/main" id="{B5615E72-BC82-D740-FE6C-7625DDF73DA1}"/>
              </a:ext>
            </a:extLst>
          </p:cNvPr>
          <p:cNvSpPr>
            <a:spLocks noGrp="1"/>
          </p:cNvSpPr>
          <p:nvPr>
            <p:ph type="sldNum" idx="12"/>
          </p:nvPr>
        </p:nvSpPr>
        <p:spPr/>
        <p:txBody>
          <a:bodyPr/>
          <a:lstStyle/>
          <a:p>
            <a:fld id="{00000000-1234-1234-1234-123412341234}" type="slidenum">
              <a:rPr lang="en-GB" smtClean="0"/>
              <a:pPr/>
              <a:t>164</a:t>
            </a:fld>
            <a:endParaRPr lang="en-GB"/>
          </a:p>
        </p:txBody>
      </p:sp>
    </p:spTree>
    <p:extLst>
      <p:ext uri="{BB962C8B-B14F-4D97-AF65-F5344CB8AC3E}">
        <p14:creationId xmlns:p14="http://schemas.microsoft.com/office/powerpoint/2010/main" val="1930468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a:extLst>
              <a:ext uri="{FF2B5EF4-FFF2-40B4-BE49-F238E27FC236}">
                <a16:creationId xmlns:a16="http://schemas.microsoft.com/office/drawing/2014/main" id="{5CC633F2-A33A-473A-85B9-8241D04B2B2F}"/>
              </a:ext>
            </a:extLst>
          </p:cNvPr>
          <p:cNvSpPr>
            <a:spLocks noGrp="1"/>
          </p:cNvSpPr>
          <p:nvPr>
            <p:ph type="title"/>
          </p:nvPr>
        </p:nvSpPr>
        <p:spPr/>
        <p:txBody>
          <a:bodyPr>
            <a:normAutofit/>
          </a:bodyPr>
          <a:lstStyle/>
          <a:p>
            <a:r>
              <a:rPr lang="en-US" sz="3600" b="1">
                <a:latin typeface="Comic Sans MS" panose="030F0902030302020204" pitchFamily="66" charset="0"/>
              </a:rPr>
              <a:t>Take 5</a:t>
            </a:r>
          </a:p>
        </p:txBody>
      </p:sp>
      <p:sp>
        <p:nvSpPr>
          <p:cNvPr id="4" name="Slide Number Placeholder 3">
            <a:extLst>
              <a:ext uri="{FF2B5EF4-FFF2-40B4-BE49-F238E27FC236}">
                <a16:creationId xmlns:a16="http://schemas.microsoft.com/office/drawing/2014/main" id="{E12FBD4C-770E-3451-4713-66715B8AFF25}"/>
              </a:ext>
            </a:extLst>
          </p:cNvPr>
          <p:cNvSpPr>
            <a:spLocks noGrp="1"/>
          </p:cNvSpPr>
          <p:nvPr>
            <p:ph type="sldNum" idx="12"/>
          </p:nvPr>
        </p:nvSpPr>
        <p:spPr/>
        <p:txBody>
          <a:bodyPr/>
          <a:lstStyle/>
          <a:p>
            <a:fld id="{00000000-1234-1234-1234-123412341234}" type="slidenum">
              <a:rPr lang="en-GB" smtClean="0"/>
              <a:pPr/>
              <a:t>165</a:t>
            </a:fld>
            <a:endParaRPr lang="en-GB"/>
          </a:p>
        </p:txBody>
      </p:sp>
      <p:pic>
        <p:nvPicPr>
          <p:cNvPr id="10" name="Picture 9" descr="A cup of coffee&#10;&#10;Description automatically generated with medium confidence">
            <a:extLst>
              <a:ext uri="{FF2B5EF4-FFF2-40B4-BE49-F238E27FC236}">
                <a16:creationId xmlns:a16="http://schemas.microsoft.com/office/drawing/2014/main" id="{07C5E5AE-9044-00DD-84B8-BD996BC8676B}"/>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30128" t="3061" b="-1375"/>
          <a:stretch/>
        </p:blipFill>
        <p:spPr>
          <a:xfrm>
            <a:off x="6096000" y="1"/>
            <a:ext cx="6096000" cy="7000406"/>
          </a:xfrm>
          <a:prstGeom prst="rect">
            <a:avLst/>
          </a:prstGeom>
        </p:spPr>
      </p:pic>
    </p:spTree>
    <p:extLst>
      <p:ext uri="{BB962C8B-B14F-4D97-AF65-F5344CB8AC3E}">
        <p14:creationId xmlns:p14="http://schemas.microsoft.com/office/powerpoint/2010/main" val="202897396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490000" y="2040583"/>
            <a:ext cx="5393600" cy="1976400"/>
          </a:xfrm>
        </p:spPr>
        <p:txBody>
          <a:bodyPr wrap="square" anchor="b">
            <a:noAutofit/>
          </a:bodyPr>
          <a:lstStyle/>
          <a:p>
            <a:pPr>
              <a:lnSpc>
                <a:spcPct val="90000"/>
              </a:lnSpc>
            </a:pPr>
            <a:r>
              <a:rPr lang="en-US" sz="3600" b="1">
                <a:latin typeface="Comic Sans MS" panose="030F0902030302020204" pitchFamily="66" charset="0"/>
              </a:rPr>
              <a:t>Accepting the reality</a:t>
            </a:r>
            <a:br>
              <a:rPr lang="en-US" sz="3600" b="1">
                <a:latin typeface="Comic Sans MS" panose="030F0902030302020204" pitchFamily="66" charset="0"/>
              </a:rPr>
            </a:br>
            <a:r>
              <a:rPr lang="en-US" sz="3600" b="1">
                <a:latin typeface="Comic Sans MS" panose="030F0902030302020204" pitchFamily="66" charset="0"/>
              </a:rPr>
              <a:t>of the death</a:t>
            </a:r>
          </a:p>
        </p:txBody>
      </p:sp>
      <p:sp>
        <p:nvSpPr>
          <p:cNvPr id="3" name="Text Placeholder 2">
            <a:extLst>
              <a:ext uri="{FF2B5EF4-FFF2-40B4-BE49-F238E27FC236}">
                <a16:creationId xmlns:a16="http://schemas.microsoft.com/office/drawing/2014/main" id="{B8A9A23C-F6E2-AFD5-731F-3A1B0CB9BB32}"/>
              </a:ext>
            </a:extLst>
          </p:cNvPr>
          <p:cNvSpPr>
            <a:spLocks noGrp="1"/>
          </p:cNvSpPr>
          <p:nvPr>
            <p:ph type="body" idx="2"/>
          </p:nvPr>
        </p:nvSpPr>
        <p:spPr/>
        <p:txBody>
          <a:bodyPr/>
          <a:lstStyle/>
          <a:p>
            <a:endParaRPr lang="en-US"/>
          </a:p>
        </p:txBody>
      </p:sp>
      <p:pic>
        <p:nvPicPr>
          <p:cNvPr id="12" name="Picture 11" descr="A chair on a wood floor&#10;&#10;Description automatically generated with low confidence">
            <a:extLst>
              <a:ext uri="{FF2B5EF4-FFF2-40B4-BE49-F238E27FC236}">
                <a16:creationId xmlns:a16="http://schemas.microsoft.com/office/drawing/2014/main" id="{95C6D18C-EFED-6943-E274-E678CB86DE2C}"/>
              </a:ext>
            </a:extLst>
          </p:cNvPr>
          <p:cNvPicPr>
            <a:picLocks noChangeAspect="1"/>
          </p:cNvPicPr>
          <p:nvPr/>
        </p:nvPicPr>
        <p:blipFill rotWithShape="1">
          <a:blip r:embed="rId3">
            <a:extLst>
              <a:ext uri="{837473B0-CC2E-450A-ABE3-18F120FF3D39}">
                <a1611:picAttrSrcUrl xmlns:a1611="http://schemas.microsoft.com/office/drawing/2016/11/main" r:id="rId4"/>
              </a:ext>
            </a:extLst>
          </a:blip>
          <a:srcRect l="11584" r="17968"/>
          <a:stretch/>
        </p:blipFill>
        <p:spPr>
          <a:xfrm>
            <a:off x="6674544" y="1175657"/>
            <a:ext cx="5163456" cy="4716576"/>
          </a:xfrm>
          <a:prstGeom prst="rect">
            <a:avLst/>
          </a:prstGeom>
        </p:spPr>
      </p:pic>
      <p:sp>
        <p:nvSpPr>
          <p:cNvPr id="4" name="TextBox 3">
            <a:extLst>
              <a:ext uri="{FF2B5EF4-FFF2-40B4-BE49-F238E27FC236}">
                <a16:creationId xmlns:a16="http://schemas.microsoft.com/office/drawing/2014/main" id="{8C12AD55-194C-D0D4-399A-8CF5809DA736}"/>
              </a:ext>
            </a:extLst>
          </p:cNvPr>
          <p:cNvSpPr txBox="1"/>
          <p:nvPr/>
        </p:nvSpPr>
        <p:spPr>
          <a:xfrm>
            <a:off x="292608" y="451104"/>
            <a:ext cx="1780032" cy="461665"/>
          </a:xfrm>
          <a:prstGeom prst="rect">
            <a:avLst/>
          </a:prstGeom>
          <a:noFill/>
        </p:spPr>
        <p:txBody>
          <a:bodyPr wrap="square" rtlCol="0">
            <a:spAutoFit/>
          </a:bodyPr>
          <a:lstStyle/>
          <a:p>
            <a:r>
              <a:rPr lang="en-US" sz="2400" b="1">
                <a:latin typeface="Comic Sans MS" panose="030F0902030302020204" pitchFamily="66" charset="0"/>
              </a:rPr>
              <a:t>Task #1</a:t>
            </a:r>
          </a:p>
        </p:txBody>
      </p:sp>
      <p:sp>
        <p:nvSpPr>
          <p:cNvPr id="5" name="Slide Number Placeholder 4">
            <a:extLst>
              <a:ext uri="{FF2B5EF4-FFF2-40B4-BE49-F238E27FC236}">
                <a16:creationId xmlns:a16="http://schemas.microsoft.com/office/drawing/2014/main" id="{154CFDFF-1FF1-3108-69BB-5F22EA5E28F3}"/>
              </a:ext>
            </a:extLst>
          </p:cNvPr>
          <p:cNvSpPr>
            <a:spLocks noGrp="1"/>
          </p:cNvSpPr>
          <p:nvPr>
            <p:ph type="sldNum" idx="12"/>
          </p:nvPr>
        </p:nvSpPr>
        <p:spPr/>
        <p:txBody>
          <a:bodyPr/>
          <a:lstStyle/>
          <a:p>
            <a:fld id="{00000000-1234-1234-1234-123412341234}" type="slidenum">
              <a:rPr lang="en-GB" smtClean="0"/>
              <a:pPr/>
              <a:t>166</a:t>
            </a:fld>
            <a:endParaRPr lang="en-GB"/>
          </a:p>
        </p:txBody>
      </p:sp>
    </p:spTree>
    <p:extLst>
      <p:ext uri="{BB962C8B-B14F-4D97-AF65-F5344CB8AC3E}">
        <p14:creationId xmlns:p14="http://schemas.microsoft.com/office/powerpoint/2010/main" val="199437319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30B4C-F7BA-6FAB-0FA7-5AA2FE29BA5B}"/>
              </a:ext>
            </a:extLst>
          </p:cNvPr>
          <p:cNvSpPr>
            <a:spLocks noGrp="1"/>
          </p:cNvSpPr>
          <p:nvPr>
            <p:ph type="title"/>
          </p:nvPr>
        </p:nvSpPr>
        <p:spPr>
          <a:xfrm>
            <a:off x="490000" y="2006293"/>
            <a:ext cx="5393600" cy="1976400"/>
          </a:xfrm>
        </p:spPr>
        <p:txBody>
          <a:bodyPr wrap="square" anchor="b">
            <a:noAutofit/>
          </a:bodyPr>
          <a:lstStyle/>
          <a:p>
            <a:pPr>
              <a:lnSpc>
                <a:spcPct val="90000"/>
              </a:lnSpc>
            </a:pPr>
            <a:r>
              <a:rPr lang="en-US" sz="3600" b="1" dirty="0">
                <a:latin typeface="Comic Sans MS" panose="030F0902030302020204" pitchFamily="66" charset="0"/>
              </a:rPr>
              <a:t>Processing the pain</a:t>
            </a:r>
            <a:br>
              <a:rPr lang="en-US" sz="3600" b="1" dirty="0">
                <a:latin typeface="Comic Sans MS" panose="030F0902030302020204" pitchFamily="66" charset="0"/>
              </a:rPr>
            </a:br>
            <a:r>
              <a:rPr lang="en-US" sz="3600" b="1" dirty="0">
                <a:latin typeface="Comic Sans MS" panose="030F0902030302020204" pitchFamily="66" charset="0"/>
              </a:rPr>
              <a:t>of our loss</a:t>
            </a:r>
          </a:p>
        </p:txBody>
      </p:sp>
      <p:pic>
        <p:nvPicPr>
          <p:cNvPr id="5" name="Picture 4" descr="Text&#10;&#10;Description automatically generated">
            <a:extLst>
              <a:ext uri="{FF2B5EF4-FFF2-40B4-BE49-F238E27FC236}">
                <a16:creationId xmlns:a16="http://schemas.microsoft.com/office/drawing/2014/main" id="{AD35157A-AA04-549A-7E87-29FCAA474967}"/>
              </a:ext>
            </a:extLst>
          </p:cNvPr>
          <p:cNvPicPr>
            <a:picLocks noChangeAspect="1"/>
          </p:cNvPicPr>
          <p:nvPr/>
        </p:nvPicPr>
        <p:blipFill>
          <a:blip r:embed="rId3">
            <a:extLst>
              <a:ext uri="{837473B0-CC2E-450A-ABE3-18F120FF3D39}">
                <a1611:picAttrSrcUrl xmlns:a1611="http://schemas.microsoft.com/office/drawing/2016/11/main" r:id="rId4"/>
              </a:ext>
            </a:extLst>
          </a:blip>
          <a:stretch>
            <a:fillRect/>
          </a:stretch>
        </p:blipFill>
        <p:spPr>
          <a:xfrm>
            <a:off x="6545808" y="1491983"/>
            <a:ext cx="5298082" cy="3464131"/>
          </a:xfrm>
          <a:prstGeom prst="rect">
            <a:avLst/>
          </a:prstGeom>
        </p:spPr>
      </p:pic>
      <p:sp>
        <p:nvSpPr>
          <p:cNvPr id="3" name="TextBox 2">
            <a:extLst>
              <a:ext uri="{FF2B5EF4-FFF2-40B4-BE49-F238E27FC236}">
                <a16:creationId xmlns:a16="http://schemas.microsoft.com/office/drawing/2014/main" id="{42DB5840-9E2A-3712-A16B-2C31E13AC1ED}"/>
              </a:ext>
            </a:extLst>
          </p:cNvPr>
          <p:cNvSpPr txBox="1"/>
          <p:nvPr/>
        </p:nvSpPr>
        <p:spPr>
          <a:xfrm>
            <a:off x="292608" y="451104"/>
            <a:ext cx="1780032" cy="461665"/>
          </a:xfrm>
          <a:prstGeom prst="rect">
            <a:avLst/>
          </a:prstGeom>
          <a:noFill/>
        </p:spPr>
        <p:txBody>
          <a:bodyPr wrap="square" rtlCol="0">
            <a:spAutoFit/>
          </a:bodyPr>
          <a:lstStyle/>
          <a:p>
            <a:r>
              <a:rPr lang="en-US" sz="2400" b="1" dirty="0">
                <a:latin typeface="Comic Sans MS" panose="030F0902030302020204" pitchFamily="66" charset="0"/>
              </a:rPr>
              <a:t>Task #2</a:t>
            </a:r>
          </a:p>
        </p:txBody>
      </p:sp>
      <p:sp>
        <p:nvSpPr>
          <p:cNvPr id="4" name="Slide Number Placeholder 3">
            <a:extLst>
              <a:ext uri="{FF2B5EF4-FFF2-40B4-BE49-F238E27FC236}">
                <a16:creationId xmlns:a16="http://schemas.microsoft.com/office/drawing/2014/main" id="{5FC4C51B-5FB8-BD37-A766-36714B1F2011}"/>
              </a:ext>
            </a:extLst>
          </p:cNvPr>
          <p:cNvSpPr>
            <a:spLocks noGrp="1"/>
          </p:cNvSpPr>
          <p:nvPr>
            <p:ph type="sldNum" idx="12"/>
          </p:nvPr>
        </p:nvSpPr>
        <p:spPr/>
        <p:txBody>
          <a:bodyPr/>
          <a:lstStyle/>
          <a:p>
            <a:fld id="{00000000-1234-1234-1234-123412341234}" type="slidenum">
              <a:rPr lang="en-GB" smtClean="0"/>
              <a:pPr/>
              <a:t>167</a:t>
            </a:fld>
            <a:endParaRPr lang="en-GB"/>
          </a:p>
        </p:txBody>
      </p:sp>
    </p:spTree>
    <p:extLst>
      <p:ext uri="{BB962C8B-B14F-4D97-AF65-F5344CB8AC3E}">
        <p14:creationId xmlns:p14="http://schemas.microsoft.com/office/powerpoint/2010/main" val="3575854976"/>
      </p:ext>
    </p:extLst>
  </p:cSld>
  <p:clrMapOvr>
    <a:masterClrMapping/>
  </p:clrMapOvr>
</p:sld>
</file>

<file path=ppt/theme/theme1.xml><?xml version="1.0" encoding="utf-8"?>
<a:theme xmlns:a="http://schemas.openxmlformats.org/drawingml/2006/main" name="Office Theme">
  <a:themeElements>
    <a:clrScheme name="Office 1 4">
      <a:dk1>
        <a:srgbClr val="000000"/>
      </a:dk1>
      <a:lt1>
        <a:srgbClr val="FFFFFF"/>
      </a:lt1>
      <a:dk2>
        <a:srgbClr val="44546A"/>
      </a:dk2>
      <a:lt2>
        <a:srgbClr val="E7E6E6"/>
      </a:lt2>
      <a:accent1>
        <a:srgbClr val="1D9A78"/>
      </a:accent1>
      <a:accent2>
        <a:srgbClr val="8BC145"/>
      </a:accent2>
      <a:accent3>
        <a:srgbClr val="36AFCE"/>
      </a:accent3>
      <a:accent4>
        <a:srgbClr val="1D6FA9"/>
      </a:accent4>
      <a:accent5>
        <a:srgbClr val="B74919"/>
      </a:accent5>
      <a:accent6>
        <a:srgbClr val="F19D19"/>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AE6F2518-B084-4896-AF52-66CC2144AA26}"/>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6130</TotalTime>
  <Words>4333</Words>
  <Application>Microsoft Macintosh PowerPoint</Application>
  <PresentationFormat>Widescreen</PresentationFormat>
  <Paragraphs>470</Paragraphs>
  <Slides>24</Slides>
  <Notes>24</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24</vt:i4>
      </vt:variant>
    </vt:vector>
  </HeadingPairs>
  <TitlesOfParts>
    <vt:vector size="32" baseType="lpstr">
      <vt:lpstr>Aptos</vt:lpstr>
      <vt:lpstr>Arial</vt:lpstr>
      <vt:lpstr>Calibri</vt:lpstr>
      <vt:lpstr>Calibri Light</vt:lpstr>
      <vt:lpstr>Comic Sans MS</vt:lpstr>
      <vt:lpstr>Symbol</vt:lpstr>
      <vt:lpstr>Times New Roman</vt:lpstr>
      <vt:lpstr>Office Theme</vt:lpstr>
      <vt:lpstr>Welcome to Grief Care</vt:lpstr>
      <vt:lpstr>PowerPoint Presentation</vt:lpstr>
      <vt:lpstr>Review of last week’s journal assignment</vt:lpstr>
      <vt:lpstr>Review of last week’s journal assignment</vt:lpstr>
      <vt:lpstr>The Tasks of Grief (aka Grief Work)</vt:lpstr>
      <vt:lpstr>PowerPoint Presentation</vt:lpstr>
      <vt:lpstr>Take 5</vt:lpstr>
      <vt:lpstr>Accepting the reality of the death</vt:lpstr>
      <vt:lpstr>Processing the pain of our loss</vt:lpstr>
      <vt:lpstr> What to do with “stuff”?</vt:lpstr>
      <vt:lpstr> </vt:lpstr>
      <vt:lpstr>Adjusting to a world without them </vt:lpstr>
      <vt:lpstr>PowerPoint Presentation</vt:lpstr>
      <vt:lpstr>PowerPoint Presentation</vt:lpstr>
      <vt:lpstr>Enriching who you are</vt:lpstr>
      <vt:lpstr>PowerPoint Presentation</vt:lpstr>
      <vt:lpstr>PowerPoint Presentation</vt:lpstr>
      <vt:lpstr>PowerPoint Presentation</vt:lpstr>
      <vt:lpstr>PowerPoint Presentation</vt:lpstr>
      <vt:lpstr>Journal assignment</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Welcome to Grief Care</dc:title>
  <dc:creator>Ruth Whitt</dc:creator>
  <cp:lastModifiedBy>Ruth Whitt</cp:lastModifiedBy>
  <cp:revision>418</cp:revision>
  <cp:lastPrinted>2025-11-25T15:38:12Z</cp:lastPrinted>
  <dcterms:created xsi:type="dcterms:W3CDTF">2022-08-18T23:03:15Z</dcterms:created>
  <dcterms:modified xsi:type="dcterms:W3CDTF">2025-11-25T15:38:29Z</dcterms:modified>
</cp:coreProperties>
</file>