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183" saveSubsetFonts="1" autoCompressPictures="0">
  <p:sldMasterIdLst>
    <p:sldMasterId id="2147483693" r:id="rId1"/>
  </p:sldMasterIdLst>
  <p:notesMasterIdLst>
    <p:notesMasterId r:id="rId20"/>
  </p:notesMasterIdLst>
  <p:handoutMasterIdLst>
    <p:handoutMasterId r:id="rId21"/>
  </p:handoutMasterIdLst>
  <p:sldIdLst>
    <p:sldId id="373" r:id="rId2"/>
    <p:sldId id="366" r:id="rId3"/>
    <p:sldId id="347" r:id="rId4"/>
    <p:sldId id="336" r:id="rId5"/>
    <p:sldId id="369" r:id="rId6"/>
    <p:sldId id="374" r:id="rId7"/>
    <p:sldId id="405" r:id="rId8"/>
    <p:sldId id="400" r:id="rId9"/>
    <p:sldId id="401" r:id="rId10"/>
    <p:sldId id="377" r:id="rId11"/>
    <p:sldId id="378" r:id="rId12"/>
    <p:sldId id="402" r:id="rId13"/>
    <p:sldId id="396" r:id="rId14"/>
    <p:sldId id="394" r:id="rId15"/>
    <p:sldId id="346" r:id="rId16"/>
    <p:sldId id="398" r:id="rId17"/>
    <p:sldId id="296" r:id="rId18"/>
    <p:sldId id="40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7674"/>
    <p:restoredTop sz="93933"/>
  </p:normalViewPr>
  <p:slideViewPr>
    <p:cSldViewPr snapToGrid="0" snapToObjects="1">
      <p:cViewPr>
        <p:scale>
          <a:sx n="50" d="100"/>
          <a:sy n="50" d="100"/>
        </p:scale>
        <p:origin x="1024" y="592"/>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p:scale>
          <a:sx n="83" d="100"/>
          <a:sy n="83" d="100"/>
        </p:scale>
        <p:origin x="2232"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73610E-7EB3-7DF2-5E1D-3C5A47E95E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7E3DBA3-ECE0-A54D-2D44-5F801044F83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F9333E-CE74-3047-8784-3AEFCF708FD6}" type="datetimeFigureOut">
              <a:rPr lang="en-US" smtClean="0"/>
              <a:t>11/25/25</a:t>
            </a:fld>
            <a:endParaRPr lang="en-US"/>
          </a:p>
        </p:txBody>
      </p:sp>
      <p:sp>
        <p:nvSpPr>
          <p:cNvPr id="4" name="Footer Placeholder 3">
            <a:extLst>
              <a:ext uri="{FF2B5EF4-FFF2-40B4-BE49-F238E27FC236}">
                <a16:creationId xmlns:a16="http://schemas.microsoft.com/office/drawing/2014/main" id="{787ADE2B-D779-578A-585A-58C9DCD60F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B571FFA-9BB9-80A8-B159-83F1466457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8E9D4C-49BD-5A4E-A25B-C1AB3A49A8D0}" type="slidenum">
              <a:rPr lang="en-US" smtClean="0"/>
              <a:t>‹#›</a:t>
            </a:fld>
            <a:endParaRPr lang="en-US"/>
          </a:p>
        </p:txBody>
      </p:sp>
    </p:spTree>
    <p:extLst>
      <p:ext uri="{BB962C8B-B14F-4D97-AF65-F5344CB8AC3E}">
        <p14:creationId xmlns:p14="http://schemas.microsoft.com/office/powerpoint/2010/main" val="37659411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4" name="Slide Image Placeholder 3"/>
          <p:cNvSpPr>
            <a:spLocks noGrp="1" noRot="1" noChangeAspect="1"/>
          </p:cNvSpPr>
          <p:nvPr>
            <p:ph type="sldImg" idx="2"/>
          </p:nvPr>
        </p:nvSpPr>
        <p:spPr>
          <a:xfrm>
            <a:off x="585787" y="842962"/>
            <a:ext cx="2843213" cy="1599307"/>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585786" y="2971800"/>
            <a:ext cx="5715001" cy="53292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9" name="Slide Number Placeholder 8">
            <a:extLst>
              <a:ext uri="{FF2B5EF4-FFF2-40B4-BE49-F238E27FC236}">
                <a16:creationId xmlns:a16="http://schemas.microsoft.com/office/drawing/2014/main" id="{381B925E-C69E-814E-81A0-8093B769CA3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008EE3-5BF2-6F4C-BBB8-E17369217829}" type="slidenum">
              <a:rPr lang="en-US" smtClean="0"/>
              <a:t>‹#›</a:t>
            </a:fld>
            <a:endParaRPr lang="en-US"/>
          </a:p>
        </p:txBody>
      </p:sp>
      <p:sp>
        <p:nvSpPr>
          <p:cNvPr id="10" name="Date Placeholder 9">
            <a:extLst>
              <a:ext uri="{FF2B5EF4-FFF2-40B4-BE49-F238E27FC236}">
                <a16:creationId xmlns:a16="http://schemas.microsoft.com/office/drawing/2014/main" id="{454BE0DB-4BF1-0E16-291D-43E04175583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063F8-EFF1-AC43-B40F-8AC7FC9F07CE}" type="datetimeFigureOut">
              <a:rPr lang="en-US" smtClean="0"/>
              <a:t>11/25/25</a:t>
            </a:fld>
            <a:endParaRPr lang="en-US"/>
          </a:p>
        </p:txBody>
      </p:sp>
      <p:sp>
        <p:nvSpPr>
          <p:cNvPr id="11" name="Footer Placeholder 10">
            <a:extLst>
              <a:ext uri="{FF2B5EF4-FFF2-40B4-BE49-F238E27FC236}">
                <a16:creationId xmlns:a16="http://schemas.microsoft.com/office/drawing/2014/main" id="{DDB0586D-7210-0717-7A5A-CEC9A1FFACC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43045858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4pPr>
    <a:lvl5pPr marL="18288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Terry_Fox"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oogle.com/search?client=safari&amp;rls=en&amp;q=my+heart+will+go+on+lyrics&amp;ie=UTF-8&amp;oe=UTF-8"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552450" y="263525"/>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551997" y="1885275"/>
            <a:ext cx="5802684" cy="57864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sz="1200" b="1"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b="1" i="1" u="sng" dirty="0">
                <a:latin typeface="Times New Roman" panose="02020603050405020304" pitchFamily="18" charset="0"/>
                <a:cs typeface="Times New Roman" panose="02020603050405020304" pitchFamily="18" charset="0"/>
              </a:rPr>
              <a:t>Pre-meeting</a:t>
            </a:r>
          </a:p>
          <a:p>
            <a:pPr marL="171450" lvl="0" indent="-171450" algn="l" rtl="0">
              <a:spcBef>
                <a:spcPts val="0"/>
              </a:spcBef>
              <a:spcAft>
                <a:spcPts val="0"/>
              </a:spcAft>
              <a:buFont typeface="Arial" panose="020B0604020202020204" pitchFamily="34" charset="0"/>
              <a:buChar char="•"/>
            </a:pPr>
            <a:r>
              <a:rPr lang="en-CA" sz="1200" i="1" dirty="0">
                <a:latin typeface="Times New Roman" panose="02020603050405020304" pitchFamily="18" charset="0"/>
                <a:cs typeface="Times New Roman" panose="02020603050405020304" pitchFamily="18" charset="0"/>
              </a:rPr>
              <a:t>Have this slide on screen before participants arrive.</a:t>
            </a:r>
          </a:p>
          <a:p>
            <a:pPr marL="171450" lvl="0" indent="-171450" algn="l" rtl="0">
              <a:spcBef>
                <a:spcPts val="0"/>
              </a:spcBef>
              <a:spcAft>
                <a:spcPts val="0"/>
              </a:spcAft>
              <a:buFont typeface="Arial" panose="020B0604020202020204" pitchFamily="34" charset="0"/>
              <a:buChar char="•"/>
            </a:pPr>
            <a:r>
              <a:rPr lang="en-CA" i="1" dirty="0"/>
              <a:t>Play background music until meeting starts.</a:t>
            </a: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3C955F79-3098-7F33-C8ED-DAEF09C84D8A}"/>
              </a:ext>
            </a:extLst>
          </p:cNvPr>
          <p:cNvSpPr>
            <a:spLocks noGrp="1"/>
          </p:cNvSpPr>
          <p:nvPr>
            <p:ph type="sldNum" sz="quarter" idx="5"/>
          </p:nvPr>
        </p:nvSpPr>
        <p:spPr/>
        <p:txBody>
          <a:bodyPr/>
          <a:lstStyle/>
          <a:p>
            <a:r>
              <a:rPr lang="en-US" dirty="0"/>
              <a:t>183</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247650"/>
            <a:ext cx="2862262" cy="1609725"/>
          </a:xfrm>
        </p:spPr>
      </p:sp>
      <p:sp>
        <p:nvSpPr>
          <p:cNvPr id="3" name="Notes Placeholder 2"/>
          <p:cNvSpPr>
            <a:spLocks noGrp="1"/>
          </p:cNvSpPr>
          <p:nvPr>
            <p:ph type="body" idx="1"/>
          </p:nvPr>
        </p:nvSpPr>
        <p:spPr>
          <a:xfrm>
            <a:off x="549729" y="1863726"/>
            <a:ext cx="5715001" cy="5329238"/>
          </a:xfrm>
        </p:spPr>
        <p:txBody>
          <a:bodyPr/>
          <a:lstStyle/>
          <a:p>
            <a:pPr marL="177800" indent="-169863"/>
            <a:r>
              <a:rPr lang="en-US" b="1" dirty="0"/>
              <a:t>~ 5 minutes</a:t>
            </a:r>
          </a:p>
          <a:p>
            <a:pPr marL="177800" indent="-169863"/>
            <a:endParaRPr lang="en-US" b="1" dirty="0"/>
          </a:p>
          <a:p>
            <a:pPr marL="177800" indent="-169863"/>
            <a:r>
              <a:rPr lang="en-US" b="1" u="sng" dirty="0"/>
              <a:t>How continuing bonds are maintained</a:t>
            </a:r>
          </a:p>
          <a:p>
            <a:pPr marL="177800" indent="-169863"/>
            <a:r>
              <a:rPr lang="en-US" dirty="0"/>
              <a:t>Some ways in which connections are maintained:</a:t>
            </a:r>
          </a:p>
          <a:p>
            <a:pPr marL="177800" indent="-169863">
              <a:buFont typeface="Arial" panose="020B0604020202020204" pitchFamily="34" charset="0"/>
              <a:buChar char="•"/>
            </a:pPr>
            <a:r>
              <a:rPr lang="en-US" dirty="0"/>
              <a:t>Through dreams, daydreams, or reminiscing.</a:t>
            </a:r>
          </a:p>
          <a:p>
            <a:pPr marL="177800" indent="-169863">
              <a:buFont typeface="Arial" panose="020B0604020202020204" pitchFamily="34" charset="0"/>
              <a:buChar char="•"/>
            </a:pPr>
            <a:r>
              <a:rPr lang="en-US" dirty="0"/>
              <a:t>In a shared faith and hope of being reunited again.</a:t>
            </a:r>
          </a:p>
          <a:p>
            <a:pPr marL="177800" indent="-169863">
              <a:buFont typeface="Arial" panose="020B0604020202020204" pitchFamily="34" charset="0"/>
              <a:buChar char="•"/>
            </a:pPr>
            <a:r>
              <a:rPr lang="en-US" dirty="0"/>
              <a:t>In a shared hobby or interest.</a:t>
            </a:r>
          </a:p>
          <a:p>
            <a:pPr marL="177800" indent="-169863">
              <a:buFont typeface="Arial" panose="020B0604020202020204" pitchFamily="34" charset="0"/>
              <a:buChar char="•"/>
            </a:pPr>
            <a:r>
              <a:rPr lang="en-US" dirty="0"/>
              <a:t>Through memories of events, sights, pictures, videos, recordings of their voice (actual videos and recordings—not those generated by AI).</a:t>
            </a:r>
          </a:p>
          <a:p>
            <a:pPr marL="177800" indent="-169863">
              <a:buFont typeface="Arial" panose="020B0604020202020204" pitchFamily="34" charset="0"/>
              <a:buChar char="•"/>
            </a:pPr>
            <a:r>
              <a:rPr lang="en-US" dirty="0"/>
              <a:t>Through a hymn or particular song.</a:t>
            </a:r>
          </a:p>
          <a:p>
            <a:pPr marL="177800" indent="-169863">
              <a:buFont typeface="Arial" panose="020B0604020202020204" pitchFamily="34" charset="0"/>
              <a:buChar char="•"/>
            </a:pPr>
            <a:r>
              <a:rPr lang="en-US" dirty="0"/>
              <a:t>A special gift or piece of jewelry, such as a wedding ring or birthstone.</a:t>
            </a:r>
          </a:p>
          <a:p>
            <a:pPr marL="177800" indent="-169863">
              <a:buFont typeface="Arial" panose="020B0604020202020204" pitchFamily="34" charset="0"/>
              <a:buChar char="•"/>
            </a:pPr>
            <a:r>
              <a:rPr lang="en-US" dirty="0"/>
              <a:t>Physical features or personality traits––we will see our loved one in their children or their siblings.</a:t>
            </a:r>
          </a:p>
          <a:p>
            <a:pPr marL="177800" indent="-169863">
              <a:buFont typeface="Arial" panose="020B0604020202020204" pitchFamily="34" charset="0"/>
              <a:buChar char="•"/>
            </a:pPr>
            <a:r>
              <a:rPr lang="en-US" dirty="0"/>
              <a:t>Life lessons––we may sometimes wonder what they might do in a particular situation, or we act a certain way because of the way they did something (perhaps as mundane as how to make a pot of tea).</a:t>
            </a:r>
          </a:p>
          <a:p>
            <a:pPr marL="177800" indent="-169863">
              <a:buFont typeface="Arial" panose="020B0604020202020204" pitchFamily="34" charset="0"/>
              <a:buChar char="•"/>
            </a:pPr>
            <a:r>
              <a:rPr lang="en-US" dirty="0"/>
              <a:t>Through rituals/symbolism––remembering them on their birthday, an empty chair at a  wedding, a candle at Christmas, or buying yourself flowers on an anniversary.</a:t>
            </a:r>
          </a:p>
          <a:p>
            <a:pPr marL="177800" indent="-169863">
              <a:buFont typeface="Arial" panose="020B0604020202020204" pitchFamily="34" charset="0"/>
              <a:buChar char="•"/>
            </a:pPr>
            <a:r>
              <a:rPr lang="en-US" dirty="0"/>
              <a:t>Cemetery visits.</a:t>
            </a:r>
          </a:p>
          <a:p>
            <a:pPr marL="177800" indent="-169863">
              <a:buFont typeface="Arial" panose="020B0604020202020204" pitchFamily="34" charset="0"/>
              <a:buChar char="•"/>
            </a:pPr>
            <a:r>
              <a:rPr lang="en-US" dirty="0"/>
              <a:t>Speak of them by name.</a:t>
            </a:r>
          </a:p>
          <a:p>
            <a:pPr marL="177800" indent="-169863"/>
            <a:endParaRPr lang="en-US" dirty="0"/>
          </a:p>
        </p:txBody>
      </p:sp>
      <p:sp>
        <p:nvSpPr>
          <p:cNvPr id="5" name="Slide Number Placeholder 4">
            <a:extLst>
              <a:ext uri="{FF2B5EF4-FFF2-40B4-BE49-F238E27FC236}">
                <a16:creationId xmlns:a16="http://schemas.microsoft.com/office/drawing/2014/main" id="{41EE8A96-4393-D059-7ABF-8FAB6A7D43EC}"/>
              </a:ext>
            </a:extLst>
          </p:cNvPr>
          <p:cNvSpPr>
            <a:spLocks noGrp="1"/>
          </p:cNvSpPr>
          <p:nvPr>
            <p:ph type="sldNum" sz="quarter" idx="5"/>
          </p:nvPr>
        </p:nvSpPr>
        <p:spPr/>
        <p:txBody>
          <a:bodyPr/>
          <a:lstStyle/>
          <a:p>
            <a:fld id="{E7008EE3-5BF2-6F4C-BBB8-E17369217829}" type="slidenum">
              <a:rPr lang="en-US" smtClean="0"/>
              <a:t>192</a:t>
            </a:fld>
            <a:endParaRPr lang="en-US"/>
          </a:p>
        </p:txBody>
      </p:sp>
    </p:spTree>
    <p:extLst>
      <p:ext uri="{BB962C8B-B14F-4D97-AF65-F5344CB8AC3E}">
        <p14:creationId xmlns:p14="http://schemas.microsoft.com/office/powerpoint/2010/main" val="4002530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263525"/>
            <a:ext cx="2862262" cy="1609725"/>
          </a:xfrm>
        </p:spPr>
      </p:sp>
      <p:sp>
        <p:nvSpPr>
          <p:cNvPr id="3" name="Notes Placeholder 2"/>
          <p:cNvSpPr>
            <a:spLocks noGrp="1"/>
          </p:cNvSpPr>
          <p:nvPr>
            <p:ph type="body" idx="1"/>
          </p:nvPr>
        </p:nvSpPr>
        <p:spPr>
          <a:xfrm>
            <a:off x="558574" y="1884818"/>
            <a:ext cx="5793958" cy="5541700"/>
          </a:xfrm>
        </p:spPr>
        <p:txBody>
          <a:bodyPr/>
          <a:lstStyle/>
          <a:p>
            <a:r>
              <a:rPr lang="en-US" b="1" dirty="0"/>
              <a:t>~ 4 minutes</a:t>
            </a:r>
          </a:p>
          <a:p>
            <a:endParaRPr lang="en-US" b="1" dirty="0"/>
          </a:p>
          <a:p>
            <a:r>
              <a:rPr lang="en-US" b="1" u="sng" dirty="0"/>
              <a:t>A man named Lazarus</a:t>
            </a:r>
          </a:p>
          <a:p>
            <a:r>
              <a:rPr lang="en-US" dirty="0"/>
              <a:t>The biblical account of Jesus raising Lazarus from the dead is a beautiful description of how Jesus enters into grief, even our grief. He comes to us, he comforts us, he listens to us, he weeps with us. But there is an oft over-looked aspect of this narrative.</a:t>
            </a:r>
          </a:p>
          <a:p>
            <a:endParaRPr lang="en-US" dirty="0"/>
          </a:p>
          <a:p>
            <a:r>
              <a:rPr lang="en-US" dirty="0"/>
              <a:t>When we read John’s account in his gospel, chapter 7, we learn that Jesus had a close bond with Lazarus and his sisters Mary and Martha. Jesus was in another city when he received news that Lazarus was sick and then shortly thereafter that he was dead.</a:t>
            </a:r>
          </a:p>
          <a:p>
            <a:endParaRPr lang="en-CA" dirty="0"/>
          </a:p>
          <a:p>
            <a:r>
              <a:rPr lang="en-US" dirty="0"/>
              <a:t>While Lazarus is alive, the sisters refer to him by name, but after he dies, they refer to him only as their brother:</a:t>
            </a:r>
          </a:p>
          <a:p>
            <a:pPr marL="171450" indent="-171450">
              <a:buFont typeface="Arial" panose="020B0604020202020204" pitchFamily="34" charset="0"/>
              <a:buChar char="•"/>
            </a:pPr>
            <a:r>
              <a:rPr lang="en-US" dirty="0"/>
              <a:t>Martha said (vs 21), </a:t>
            </a:r>
            <a:r>
              <a:rPr lang="en-US" i="1" dirty="0"/>
              <a:t>Lord, if You had been here, my </a:t>
            </a:r>
            <a:r>
              <a:rPr lang="en-US" b="1" i="1" dirty="0"/>
              <a:t>brother </a:t>
            </a:r>
            <a:r>
              <a:rPr lang="en-US" i="1" dirty="0"/>
              <a:t>would not have died.</a:t>
            </a:r>
          </a:p>
          <a:p>
            <a:pPr marL="171450" indent="-171450">
              <a:buFont typeface="Arial" panose="020B0604020202020204" pitchFamily="34" charset="0"/>
              <a:buChar char="•"/>
            </a:pPr>
            <a:r>
              <a:rPr lang="en-US" dirty="0"/>
              <a:t>Mary repeats this lament (vs 32).</a:t>
            </a:r>
          </a:p>
          <a:p>
            <a:pPr marL="171450" indent="-171450">
              <a:buFont typeface="Arial" panose="020B0604020202020204" pitchFamily="34" charset="0"/>
              <a:buChar char="•"/>
            </a:pPr>
            <a:r>
              <a:rPr lang="en-US" dirty="0"/>
              <a:t>Even at the graveside when Jesus asks for the stone covering the entrance to the tomb to be removed, Martha protests saying, </a:t>
            </a:r>
            <a:r>
              <a:rPr lang="en-US" b="1" i="1" dirty="0"/>
              <a:t>He</a:t>
            </a:r>
            <a:r>
              <a:rPr lang="en-US" i="1" dirty="0"/>
              <a:t> has been dead four days</a:t>
            </a:r>
            <a:r>
              <a:rPr lang="en-US" dirty="0"/>
              <a:t> (vs 39).</a:t>
            </a:r>
          </a:p>
          <a:p>
            <a:pPr marL="171450" indent="-171450">
              <a:buFont typeface="Arial" panose="020B0604020202020204" pitchFamily="34" charset="0"/>
              <a:buChar char="•"/>
            </a:pPr>
            <a:r>
              <a:rPr lang="en-US" dirty="0"/>
              <a:t>The other mourners refer to him as </a:t>
            </a:r>
            <a:r>
              <a:rPr lang="en-US" b="1" i="1" dirty="0"/>
              <a:t>this man</a:t>
            </a:r>
            <a:r>
              <a:rPr lang="en-US" dirty="0"/>
              <a:t> (vs 37).  And neither do the disciples use his name after he is dead.</a:t>
            </a:r>
          </a:p>
          <a:p>
            <a:endParaRPr lang="en-US" dirty="0"/>
          </a:p>
          <a:p>
            <a:r>
              <a:rPr lang="en-US" dirty="0"/>
              <a:t>I find it interesting, however, that Jesus continues to refer to Lazarus </a:t>
            </a:r>
            <a:r>
              <a:rPr lang="en-US" i="1" dirty="0"/>
              <a:t>by name</a:t>
            </a:r>
            <a:r>
              <a:rPr lang="en-US" dirty="0"/>
              <a:t> </a:t>
            </a:r>
            <a:r>
              <a:rPr lang="en-US" b="1" dirty="0"/>
              <a:t>after </a:t>
            </a:r>
            <a:r>
              <a:rPr lang="en-US" dirty="0"/>
              <a:t>his death:</a:t>
            </a:r>
          </a:p>
          <a:p>
            <a:pPr marL="177800" indent="-177800">
              <a:buFont typeface="Arial" panose="020B0604020202020204" pitchFamily="34" charset="0"/>
              <a:buChar char="•"/>
            </a:pPr>
            <a:r>
              <a:rPr lang="en-US" dirty="0"/>
              <a:t>Upon receiving news that Lazarus has died, Jesus tells his disciples that </a:t>
            </a:r>
            <a:r>
              <a:rPr lang="en-US" b="1" i="1" dirty="0"/>
              <a:t>Lazarus</a:t>
            </a:r>
            <a:r>
              <a:rPr lang="en-US" i="1" dirty="0"/>
              <a:t> is dead</a:t>
            </a:r>
            <a:r>
              <a:rPr lang="en-US" dirty="0"/>
              <a:t> (vs 14), and then later at the gravesite with a loud voice calls him by name, </a:t>
            </a:r>
            <a:r>
              <a:rPr lang="en-US" b="1" i="1" dirty="0"/>
              <a:t>Lazarus</a:t>
            </a:r>
            <a:r>
              <a:rPr lang="en-US" i="1" dirty="0"/>
              <a:t>, come forth!</a:t>
            </a:r>
            <a:r>
              <a:rPr lang="en-US" dirty="0"/>
              <a:t> (vs 43). </a:t>
            </a:r>
          </a:p>
          <a:p>
            <a:endParaRPr lang="en-US" dirty="0"/>
          </a:p>
          <a:p>
            <a:pPr indent="-358775">
              <a:tabLst>
                <a:tab pos="349250" algn="l"/>
              </a:tabLst>
            </a:pPr>
            <a:r>
              <a:rPr lang="en-US" dirty="0"/>
              <a:t>This speaks to me of the bond Jesus had with Lazarus before and after his death, even before he miraculously raised him from the dead.</a:t>
            </a:r>
          </a:p>
        </p:txBody>
      </p:sp>
      <p:sp>
        <p:nvSpPr>
          <p:cNvPr id="5" name="Slide Number Placeholder 4">
            <a:extLst>
              <a:ext uri="{FF2B5EF4-FFF2-40B4-BE49-F238E27FC236}">
                <a16:creationId xmlns:a16="http://schemas.microsoft.com/office/drawing/2014/main" id="{63FD8FDC-5E43-DADA-CEF6-72ADE73806B6}"/>
              </a:ext>
            </a:extLst>
          </p:cNvPr>
          <p:cNvSpPr>
            <a:spLocks noGrp="1"/>
          </p:cNvSpPr>
          <p:nvPr>
            <p:ph type="sldNum" sz="quarter" idx="5"/>
          </p:nvPr>
        </p:nvSpPr>
        <p:spPr/>
        <p:txBody>
          <a:bodyPr/>
          <a:lstStyle/>
          <a:p>
            <a:fld id="{E7008EE3-5BF2-6F4C-BBB8-E17369217829}" type="slidenum">
              <a:rPr lang="en-US" smtClean="0"/>
              <a:t>193</a:t>
            </a:fld>
            <a:endParaRPr lang="en-US"/>
          </a:p>
        </p:txBody>
      </p:sp>
    </p:spTree>
    <p:extLst>
      <p:ext uri="{BB962C8B-B14F-4D97-AF65-F5344CB8AC3E}">
        <p14:creationId xmlns:p14="http://schemas.microsoft.com/office/powerpoint/2010/main" val="2359592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0075" y="514350"/>
            <a:ext cx="2843213" cy="1598613"/>
          </a:xfrm>
        </p:spPr>
      </p:sp>
      <p:sp>
        <p:nvSpPr>
          <p:cNvPr id="3" name="Notes Placeholder 2"/>
          <p:cNvSpPr>
            <a:spLocks noGrp="1"/>
          </p:cNvSpPr>
          <p:nvPr>
            <p:ph type="body" idx="1"/>
          </p:nvPr>
        </p:nvSpPr>
        <p:spPr>
          <a:xfrm>
            <a:off x="600075" y="2172617"/>
            <a:ext cx="5715001" cy="6384154"/>
          </a:xfrm>
        </p:spPr>
        <p:txBody>
          <a:bodyPr/>
          <a:lstStyle/>
          <a:p>
            <a:r>
              <a:rPr lang="en-US" b="1" dirty="0"/>
              <a:t>~ 3 minutes</a:t>
            </a:r>
          </a:p>
          <a:p>
            <a:endParaRPr lang="en-US" dirty="0"/>
          </a:p>
          <a:p>
            <a:r>
              <a:rPr lang="en-US" b="1" u="sng" dirty="0"/>
              <a:t>What helps</a:t>
            </a:r>
          </a:p>
          <a:p>
            <a:r>
              <a:rPr lang="en-US" dirty="0"/>
              <a:t>A practical way to continue the bond with our loved one is by honoring their legacy.</a:t>
            </a:r>
          </a:p>
          <a:p>
            <a:endParaRPr lang="en-US" dirty="0"/>
          </a:p>
          <a:p>
            <a:r>
              <a:rPr lang="en-US" dirty="0"/>
              <a:t>Ken Doka says that “one of the tasks of grief is . . . deciding how you will live and honor your memories of and associations with” your loved one. “The critical question is not </a:t>
            </a:r>
            <a:r>
              <a:rPr lang="en-US" i="1" dirty="0"/>
              <a:t>if</a:t>
            </a:r>
            <a:r>
              <a:rPr lang="en-US" dirty="0"/>
              <a:t> but </a:t>
            </a:r>
            <a:r>
              <a:rPr lang="en-US" i="1" dirty="0"/>
              <a:t>how</a:t>
            </a:r>
            <a:r>
              <a:rPr lang="en-US" dirty="0"/>
              <a:t> you will remember” them.”</a:t>
            </a:r>
            <a:r>
              <a:rPr lang="en-US" baseline="30000" dirty="0"/>
              <a:t>76</a:t>
            </a:r>
          </a:p>
          <a:p>
            <a:endParaRPr lang="en-US" dirty="0"/>
          </a:p>
          <a:p>
            <a:r>
              <a:rPr lang="en-US" b="1" i="1" dirty="0"/>
              <a:t>Suggestions for creating a legacy</a:t>
            </a:r>
          </a:p>
          <a:p>
            <a:pPr marL="171450" indent="-171450">
              <a:buFont typeface="Arial" panose="020B0604020202020204" pitchFamily="34" charset="0"/>
              <a:buChar char="•"/>
            </a:pPr>
            <a:r>
              <a:rPr lang="en-US" dirty="0"/>
              <a:t>Create memory boxes, photo albums, collages, scrapbooks, DVDs, etc.</a:t>
            </a:r>
          </a:p>
          <a:p>
            <a:pPr marL="184150" indent="-176213">
              <a:buFont typeface="Arial" panose="020B0604020202020204" pitchFamily="34" charset="0"/>
              <a:buChar char="•"/>
            </a:pPr>
            <a:r>
              <a:rPr lang="en-US" dirty="0"/>
              <a:t>Journaling, writing your or their story.</a:t>
            </a:r>
          </a:p>
          <a:p>
            <a:pPr marL="171450" indent="-171450">
              <a:buFont typeface="Arial" panose="020B0604020202020204" pitchFamily="34" charset="0"/>
              <a:buChar char="•"/>
            </a:pPr>
            <a:r>
              <a:rPr lang="en-US" dirty="0"/>
              <a:t>Establishing a scholarship, foundation, etc. in their memory.</a:t>
            </a:r>
          </a:p>
          <a:p>
            <a:pPr marL="171450" indent="-171450">
              <a:buFont typeface="Arial" panose="020B0604020202020204" pitchFamily="34" charset="0"/>
              <a:buChar char="•"/>
            </a:pPr>
            <a:r>
              <a:rPr lang="en-US" dirty="0"/>
              <a:t>Volunteering with an organization that honors an interest or passion of theirs or a challenge they faced, such as substance abuse, mental health, illness or disease, MADD, etc. </a:t>
            </a:r>
          </a:p>
          <a:p>
            <a:endParaRPr lang="en-US" dirty="0"/>
          </a:p>
          <a:p>
            <a:r>
              <a:rPr lang="en-US" dirty="0"/>
              <a:t>Two Canadian legacies that started small and have grown are: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indent="184150"/>
            <a:r>
              <a:rPr lang="en-US" sz="1100" baseline="30000" dirty="0"/>
              <a:t>76 </a:t>
            </a:r>
            <a:r>
              <a:rPr lang="en-US" sz="1100" kern="100" dirty="0">
                <a:solidFill>
                  <a:srgbClr val="000000"/>
                </a:solidFill>
                <a:ea typeface="Aptos" panose="020B0004020202020204" pitchFamily="34" charset="0"/>
              </a:rPr>
              <a:t>Kenneth J. Doka, </a:t>
            </a:r>
            <a:r>
              <a:rPr lang="en-US" sz="1100" i="1" kern="100" dirty="0">
                <a:solidFill>
                  <a:srgbClr val="000000"/>
                </a:solidFill>
                <a:ea typeface="Aptos" panose="020B0004020202020204" pitchFamily="34" charset="0"/>
              </a:rPr>
              <a:t>Grief Is A Journey</a:t>
            </a:r>
            <a:r>
              <a:rPr lang="en-US" sz="1100" kern="100" dirty="0">
                <a:solidFill>
                  <a:srgbClr val="000000"/>
                </a:solidFill>
                <a:ea typeface="Aptos" panose="020B0004020202020204" pitchFamily="34" charset="0"/>
              </a:rPr>
              <a:t>. (New York: Simon &amp; Schuster, 2016),</a:t>
            </a:r>
            <a:r>
              <a:rPr lang="en-US" sz="1100" dirty="0"/>
              <a:t> 72-73.</a:t>
            </a:r>
          </a:p>
          <a:p>
            <a:endParaRPr lang="en-US" dirty="0"/>
          </a:p>
        </p:txBody>
      </p:sp>
      <p:sp>
        <p:nvSpPr>
          <p:cNvPr id="5" name="Slide Number Placeholder 4">
            <a:extLst>
              <a:ext uri="{FF2B5EF4-FFF2-40B4-BE49-F238E27FC236}">
                <a16:creationId xmlns:a16="http://schemas.microsoft.com/office/drawing/2014/main" id="{4EC4AC9F-87FC-4473-03FF-8898CDCEEECD}"/>
              </a:ext>
            </a:extLst>
          </p:cNvPr>
          <p:cNvSpPr>
            <a:spLocks noGrp="1"/>
          </p:cNvSpPr>
          <p:nvPr>
            <p:ph type="sldNum" sz="quarter" idx="5"/>
          </p:nvPr>
        </p:nvSpPr>
        <p:spPr/>
        <p:txBody>
          <a:bodyPr/>
          <a:lstStyle/>
          <a:p>
            <a:fld id="{E7008EE3-5BF2-6F4C-BBB8-E17369217829}" type="slidenum">
              <a:rPr lang="en-US" smtClean="0"/>
              <a:t>194</a:t>
            </a:fld>
            <a:endParaRPr lang="en-US"/>
          </a:p>
        </p:txBody>
      </p:sp>
    </p:spTree>
    <p:extLst>
      <p:ext uri="{BB962C8B-B14F-4D97-AF65-F5344CB8AC3E}">
        <p14:creationId xmlns:p14="http://schemas.microsoft.com/office/powerpoint/2010/main" val="3316951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1500" y="271463"/>
            <a:ext cx="2843213" cy="1598612"/>
          </a:xfrm>
        </p:spPr>
      </p:sp>
      <p:sp>
        <p:nvSpPr>
          <p:cNvPr id="3" name="Notes Placeholder 2"/>
          <p:cNvSpPr>
            <a:spLocks noGrp="1"/>
          </p:cNvSpPr>
          <p:nvPr>
            <p:ph type="body" idx="1"/>
          </p:nvPr>
        </p:nvSpPr>
        <p:spPr>
          <a:xfrm>
            <a:off x="570095" y="1884390"/>
            <a:ext cx="5715001" cy="5329238"/>
          </a:xfrm>
        </p:spPr>
        <p:txBody>
          <a:bodyPr/>
          <a:lstStyle/>
          <a:p>
            <a:r>
              <a:rPr lang="en-US" b="1" dirty="0"/>
              <a:t>~ 3 minutes</a:t>
            </a:r>
          </a:p>
          <a:p>
            <a:endParaRPr lang="en-CA" b="1" u="sng" kern="0" dirty="0">
              <a:ea typeface="Calibri" panose="020F0502020204030204" pitchFamily="34" charset="0"/>
            </a:endParaRPr>
          </a:p>
          <a:p>
            <a:r>
              <a:rPr lang="en-CA" b="1" i="0" u="sng" strike="noStrike" dirty="0">
                <a:effectLst/>
              </a:rPr>
              <a:t>The War Amps</a:t>
            </a:r>
            <a:r>
              <a:rPr lang="en-CA" b="1" i="0" u="none" strike="noStrike" dirty="0">
                <a:effectLst/>
              </a:rPr>
              <a:t> </a:t>
            </a:r>
            <a:r>
              <a:rPr lang="en-CA" i="0" u="none" strike="noStrike" dirty="0">
                <a:effectLst/>
              </a:rPr>
              <a:t>program</a:t>
            </a:r>
            <a:r>
              <a:rPr lang="en-CA" b="1" i="0" u="none" strike="noStrike" dirty="0">
                <a:effectLst/>
              </a:rPr>
              <a:t> </a:t>
            </a:r>
            <a:r>
              <a:rPr lang="en-CA" b="0" i="0" u="none" strike="noStrike" dirty="0">
                <a:effectLst/>
              </a:rPr>
              <a:t>traces back to September 1918, when the Amputation Club of British Columbia held its first meeting. It was the first of many </a:t>
            </a:r>
            <a:r>
              <a:rPr lang="en-CA" dirty="0"/>
              <a:t>Canadian groups </a:t>
            </a:r>
            <a:r>
              <a:rPr lang="en-CA" b="0" i="0" u="none" strike="noStrike" dirty="0">
                <a:effectLst/>
              </a:rPr>
              <a:t>of amputees from WWI to organize and eventually amalgamate into a national organization.</a:t>
            </a:r>
            <a:endParaRPr lang="en-CA" b="1" u="sng" kern="0" dirty="0">
              <a:ea typeface="Calibri" panose="020F0502020204030204" pitchFamily="34" charset="0"/>
            </a:endParaRPr>
          </a:p>
          <a:p>
            <a:endParaRPr lang="en-CA" b="0" u="none" strike="noStrike" dirty="0">
              <a:effectLst/>
            </a:endParaRPr>
          </a:p>
          <a:p>
            <a:r>
              <a:rPr lang="en-CA" b="0" u="none" strike="noStrike" dirty="0">
                <a:effectLst/>
              </a:rPr>
              <a:t>Today, War Amps </a:t>
            </a:r>
            <a:r>
              <a:rPr lang="en-CA" dirty="0"/>
              <a:t>services are available for</a:t>
            </a:r>
            <a:r>
              <a:rPr lang="en-CA" b="0" u="none" strike="noStrike" dirty="0">
                <a:effectLst/>
              </a:rPr>
              <a:t> children</a:t>
            </a:r>
            <a:r>
              <a:rPr lang="en-CA" dirty="0"/>
              <a:t> and</a:t>
            </a:r>
            <a:r>
              <a:rPr lang="en-CA" b="0" u="none" strike="noStrike" dirty="0">
                <a:effectLst/>
              </a:rPr>
              <a:t> adults, born without limbs or have lost limbs through injury or disease, whether or not they are in the military. Nearly </a:t>
            </a:r>
            <a:r>
              <a:rPr lang="en-CA" dirty="0"/>
              <a:t>$20 million was raised in 2022.</a:t>
            </a:r>
          </a:p>
          <a:p>
            <a:endParaRPr lang="en-CA" b="0" u="none" strike="noStrike" dirty="0">
              <a:effectLst/>
            </a:endParaRPr>
          </a:p>
          <a:p>
            <a:r>
              <a:rPr lang="en-CA" dirty="0"/>
              <a:t>One beneficiary of the War Amps program was . . . </a:t>
            </a:r>
            <a:endParaRPr lang="en-CA" b="0" u="none" strike="noStrike" dirty="0">
              <a:effectLst/>
            </a:endParaRPr>
          </a:p>
          <a:p>
            <a:endParaRPr lang="en-CA" dirty="0"/>
          </a:p>
          <a:p>
            <a:endParaRPr lang="en-CA" i="1" dirty="0"/>
          </a:p>
          <a:p>
            <a:endParaRPr lang="en-CA" kern="0" dirty="0">
              <a:ea typeface="Times New Roman" panose="02020603050405020304" pitchFamily="18" charset="0"/>
            </a:endParaRPr>
          </a:p>
          <a:p>
            <a:endParaRPr lang="en-CA" kern="100" dirty="0">
              <a:ea typeface="Calibri" panose="020F0502020204030204" pitchFamily="34" charset="0"/>
            </a:endParaRPr>
          </a:p>
          <a:p>
            <a:endParaRPr lang="en-CA" kern="100" dirty="0">
              <a:ea typeface="Calibri" panose="020F0502020204030204" pitchFamily="34" charset="0"/>
            </a:endParaRPr>
          </a:p>
          <a:p>
            <a:endParaRPr lang="en-CA" kern="100" dirty="0">
              <a:ea typeface="Calibri" panose="020F0502020204030204" pitchFamily="34" charset="0"/>
            </a:endParaRPr>
          </a:p>
          <a:p>
            <a:endParaRPr lang="en-CA" kern="100" dirty="0"/>
          </a:p>
          <a:p>
            <a:endParaRPr lang="en-US" dirty="0"/>
          </a:p>
          <a:p>
            <a:pPr marL="171450" indent="-171450">
              <a:buFont typeface="Arial" panose="020B0604020202020204" pitchFamily="34" charset="0"/>
              <a:buChar char="•"/>
            </a:pPr>
            <a:endParaRPr lang="en-CA" b="0" i="1" u="none" strike="noStrike" dirty="0">
              <a:effectLst/>
            </a:endParaRPr>
          </a:p>
          <a:p>
            <a:endParaRPr lang="en-CA" i="1" dirty="0"/>
          </a:p>
          <a:p>
            <a:endParaRPr lang="en-CA" b="0" i="1" u="none" strike="noStrike" dirty="0">
              <a:effectLst/>
            </a:endParaRPr>
          </a:p>
          <a:p>
            <a:endParaRPr lang="en-CA" i="1" kern="0" dirty="0">
              <a:ea typeface="Calibri" panose="020F0502020204030204" pitchFamily="34" charset="0"/>
            </a:endParaRPr>
          </a:p>
          <a:p>
            <a:endParaRPr lang="en-CA" kern="0" dirty="0">
              <a:ea typeface="Calibri" panose="020F0502020204030204" pitchFamily="34" charset="0"/>
            </a:endParaRPr>
          </a:p>
          <a:p>
            <a:endParaRPr lang="en-US" dirty="0"/>
          </a:p>
        </p:txBody>
      </p:sp>
      <p:sp>
        <p:nvSpPr>
          <p:cNvPr id="5" name="Slide Number Placeholder 4">
            <a:extLst>
              <a:ext uri="{FF2B5EF4-FFF2-40B4-BE49-F238E27FC236}">
                <a16:creationId xmlns:a16="http://schemas.microsoft.com/office/drawing/2014/main" id="{5A4D3685-0A6C-8356-EC56-04DC85EB01C9}"/>
              </a:ext>
            </a:extLst>
          </p:cNvPr>
          <p:cNvSpPr>
            <a:spLocks noGrp="1"/>
          </p:cNvSpPr>
          <p:nvPr>
            <p:ph type="sldNum" sz="quarter" idx="5"/>
          </p:nvPr>
        </p:nvSpPr>
        <p:spPr/>
        <p:txBody>
          <a:bodyPr/>
          <a:lstStyle/>
          <a:p>
            <a:fld id="{E7008EE3-5BF2-6F4C-BBB8-E17369217829}" type="slidenum">
              <a:rPr lang="en-US" smtClean="0"/>
              <a:t>195</a:t>
            </a:fld>
            <a:endParaRPr lang="en-US"/>
          </a:p>
        </p:txBody>
      </p:sp>
    </p:spTree>
    <p:extLst>
      <p:ext uri="{BB962C8B-B14F-4D97-AF65-F5344CB8AC3E}">
        <p14:creationId xmlns:p14="http://schemas.microsoft.com/office/powerpoint/2010/main" val="1757904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1500" y="241300"/>
            <a:ext cx="2843213" cy="1598613"/>
          </a:xfrm>
        </p:spPr>
      </p:sp>
      <p:sp>
        <p:nvSpPr>
          <p:cNvPr id="3" name="Notes Placeholder 2"/>
          <p:cNvSpPr>
            <a:spLocks noGrp="1"/>
          </p:cNvSpPr>
          <p:nvPr>
            <p:ph type="body" idx="1"/>
          </p:nvPr>
        </p:nvSpPr>
        <p:spPr>
          <a:xfrm>
            <a:off x="570095" y="1846472"/>
            <a:ext cx="5715001" cy="6702724"/>
          </a:xfrm>
        </p:spPr>
        <p:txBody>
          <a:bodyPr/>
          <a:lstStyle/>
          <a:p>
            <a:r>
              <a:rPr lang="en-US" b="1" dirty="0"/>
              <a:t>~ 3 minutes</a:t>
            </a:r>
          </a:p>
          <a:p>
            <a:endParaRPr lang="en-US" b="1" dirty="0"/>
          </a:p>
          <a:p>
            <a:r>
              <a:rPr lang="en-US" b="1" u="sng" dirty="0"/>
              <a:t>Terry Fox </a:t>
            </a:r>
          </a:p>
          <a:p>
            <a:r>
              <a:rPr lang="en-CA" b="0" i="0" u="none" strike="noStrike" dirty="0">
                <a:solidFill>
                  <a:srgbClr val="202122"/>
                </a:solidFill>
                <a:effectLst/>
                <a:highlight>
                  <a:srgbClr val="FFFFFF"/>
                </a:highlight>
              </a:rPr>
              <a:t>In 1980, with one leg having been amputated due to cancer, Terry embarked on an east-to-west cross-Canada run to raise money and awareness for cancer research. Although the spread of his cancer eventually forced him to end his quest after 143 days and 5,373 kilometres (3,339 mi), and ultimately cost him his life at age 22, his efforts resulted in a lasting, worldwide legacy.</a:t>
            </a:r>
          </a:p>
          <a:p>
            <a:endParaRPr lang="en-CA" dirty="0">
              <a:solidFill>
                <a:srgbClr val="202122"/>
              </a:solidFill>
              <a:highlight>
                <a:srgbClr val="FFFFFF"/>
              </a:highlight>
            </a:endParaRPr>
          </a:p>
          <a:p>
            <a:r>
              <a:rPr lang="en-CA" b="0" i="0" u="none" strike="noStrike" dirty="0">
                <a:solidFill>
                  <a:srgbClr val="202122"/>
                </a:solidFill>
                <a:effectLst/>
                <a:highlight>
                  <a:srgbClr val="FFFFFF"/>
                </a:highlight>
              </a:rPr>
              <a:t>The </a:t>
            </a:r>
            <a:r>
              <a:rPr lang="en-CA" b="0" i="0" strike="noStrike" dirty="0">
                <a:effectLst/>
                <a:highlight>
                  <a:srgbClr val="FFFFFF"/>
                </a:highlight>
              </a:rPr>
              <a:t>annual </a:t>
            </a:r>
            <a:r>
              <a:rPr lang="en-CA" b="1" i="0" u="sng" strike="noStrike" dirty="0">
                <a:effectLst/>
                <a:highlight>
                  <a:srgbClr val="FFFFFF"/>
                </a:highlight>
              </a:rPr>
              <a:t>Terry Fox Run </a:t>
            </a:r>
            <a:r>
              <a:rPr lang="en-CA" dirty="0">
                <a:highlight>
                  <a:srgbClr val="FFFFFF"/>
                </a:highlight>
              </a:rPr>
              <a:t>began in </a:t>
            </a:r>
            <a:r>
              <a:rPr lang="en-CA" b="0" i="0" u="none" strike="noStrike" dirty="0">
                <a:effectLst/>
                <a:highlight>
                  <a:srgbClr val="FFFFFF"/>
                </a:highlight>
              </a:rPr>
              <a:t>1981</a:t>
            </a:r>
            <a:r>
              <a:rPr lang="en-CA" dirty="0">
                <a:highlight>
                  <a:srgbClr val="FFFFFF"/>
                </a:highlight>
              </a:rPr>
              <a:t> </a:t>
            </a:r>
            <a:r>
              <a:rPr lang="en-CA" dirty="0">
                <a:solidFill>
                  <a:srgbClr val="202122"/>
                </a:solidFill>
                <a:highlight>
                  <a:srgbClr val="FFFFFF"/>
                </a:highlight>
              </a:rPr>
              <a:t>and raised $24.17 million. It</a:t>
            </a:r>
            <a:r>
              <a:rPr lang="en-CA" b="0" i="0" u="none" strike="noStrike" dirty="0">
                <a:solidFill>
                  <a:srgbClr val="202122"/>
                </a:solidFill>
                <a:effectLst/>
                <a:highlight>
                  <a:srgbClr val="FFFFFF"/>
                </a:highlight>
              </a:rPr>
              <a:t> has grown to involve millions of participants in over 60 countries and is now the world’s largest one-day fundraiser for cancer research; over</a:t>
            </a:r>
            <a:r>
              <a:rPr lang="en-CA" b="0" i="0" u="none" strike="noStrike" dirty="0">
                <a:effectLst/>
                <a:highlight>
                  <a:srgbClr val="FFFFFF"/>
                </a:highlight>
              </a:rPr>
              <a:t> </a:t>
            </a:r>
            <a:r>
              <a:rPr lang="en-CA" u="none" dirty="0">
                <a:highlight>
                  <a:srgbClr val="FFFFFF"/>
                </a:highlight>
              </a:rPr>
              <a:t>$</a:t>
            </a:r>
            <a:r>
              <a:rPr lang="en-CA" b="0" i="0" u="none" strike="noStrike" dirty="0">
                <a:effectLst/>
                <a:highlight>
                  <a:srgbClr val="FFFFFF"/>
                </a:highlight>
              </a:rPr>
              <a:t>8</a:t>
            </a:r>
            <a:r>
              <a:rPr lang="en-CA" b="0" i="0" u="none" strike="noStrike" dirty="0">
                <a:solidFill>
                  <a:srgbClr val="202122"/>
                </a:solidFill>
                <a:effectLst/>
                <a:highlight>
                  <a:srgbClr val="FFFFFF"/>
                </a:highlight>
              </a:rPr>
              <a:t>50 million </a:t>
            </a:r>
            <a:r>
              <a:rPr lang="en-CA" b="0" i="0" u="none" strike="noStrike" dirty="0" err="1">
                <a:solidFill>
                  <a:srgbClr val="202122"/>
                </a:solidFill>
                <a:effectLst/>
                <a:highlight>
                  <a:srgbClr val="FFFFFF"/>
                </a:highlight>
              </a:rPr>
              <a:t>Cdn</a:t>
            </a:r>
            <a:r>
              <a:rPr lang="en-CA" b="0" i="0" u="none" strike="noStrike" dirty="0">
                <a:solidFill>
                  <a:srgbClr val="202122"/>
                </a:solidFill>
                <a:effectLst/>
                <a:highlight>
                  <a:srgbClr val="FFFFFF"/>
                </a:highlight>
              </a:rPr>
              <a:t> has been raised in his name as of September 2022.</a:t>
            </a:r>
            <a:r>
              <a:rPr lang="en-CA" baseline="30000" dirty="0">
                <a:solidFill>
                  <a:srgbClr val="202122"/>
                </a:solidFill>
                <a:highlight>
                  <a:srgbClr val="FFFFFF"/>
                </a:highlight>
              </a:rPr>
              <a:t>77</a:t>
            </a:r>
            <a:endParaRPr lang="en-CA" b="0" i="0" u="none" strike="noStrike" dirty="0">
              <a:solidFill>
                <a:srgbClr val="202122"/>
              </a:solidFill>
              <a:effectLst/>
              <a:highlight>
                <a:srgbClr val="FFFFFF"/>
              </a:highlight>
            </a:endParaRPr>
          </a:p>
          <a:p>
            <a:endParaRPr lang="en-CA" kern="0" baseline="30000" dirty="0">
              <a:solidFill>
                <a:srgbClr val="795CB2"/>
              </a:solidFill>
              <a:ea typeface="Times New Roman" panose="02020603050405020304" pitchFamily="18" charset="0"/>
            </a:endParaRPr>
          </a:p>
          <a:p>
            <a:endParaRPr lang="en-CA" kern="0" dirty="0">
              <a:solidFill>
                <a:srgbClr val="202122"/>
              </a:solidFill>
              <a:effectLst/>
              <a:ea typeface="Times New Roman" panose="02020603050405020304" pitchFamily="18" charset="0"/>
            </a:endParaRPr>
          </a:p>
          <a:p>
            <a:endParaRPr lang="en-CA" kern="0" dirty="0">
              <a:solidFill>
                <a:srgbClr val="202122"/>
              </a:solidFill>
              <a:ea typeface="Times New Roman" panose="02020603050405020304" pitchFamily="18" charset="0"/>
            </a:endParaRPr>
          </a:p>
          <a:p>
            <a:endParaRPr lang="en-CA" kern="0" dirty="0">
              <a:solidFill>
                <a:srgbClr val="202122"/>
              </a:solidFill>
              <a:effectLst/>
              <a:ea typeface="Times New Roman" panose="02020603050405020304" pitchFamily="18" charset="0"/>
            </a:endParaRPr>
          </a:p>
          <a:p>
            <a:endParaRPr lang="en-CA" kern="0" dirty="0">
              <a:solidFill>
                <a:srgbClr val="202122"/>
              </a:solidFill>
              <a:ea typeface="Times New Roman" panose="02020603050405020304" pitchFamily="18" charset="0"/>
            </a:endParaRPr>
          </a:p>
          <a:p>
            <a:endParaRPr lang="en-CA" kern="0" dirty="0">
              <a:solidFill>
                <a:srgbClr val="202122"/>
              </a:solidFill>
              <a:effectLst/>
              <a:ea typeface="Times New Roman" panose="02020603050405020304" pitchFamily="18" charset="0"/>
            </a:endParaRPr>
          </a:p>
          <a:p>
            <a:endParaRPr lang="en-CA" kern="0" dirty="0">
              <a:solidFill>
                <a:srgbClr val="202122"/>
              </a:solidFill>
              <a:effectLst/>
              <a:ea typeface="Times New Roman" panose="02020603050405020304" pitchFamily="18" charset="0"/>
            </a:endParaRPr>
          </a:p>
          <a:p>
            <a:endParaRPr lang="en-CA" kern="0" dirty="0">
              <a:solidFill>
                <a:srgbClr val="202122"/>
              </a:solidFill>
              <a:ea typeface="Times New Roman" panose="02020603050405020304" pitchFamily="18" charset="0"/>
            </a:endParaRPr>
          </a:p>
          <a:p>
            <a:endParaRPr lang="en-CA" kern="0" dirty="0">
              <a:solidFill>
                <a:srgbClr val="202122"/>
              </a:solidFill>
              <a:effectLst/>
              <a:ea typeface="Times New Roman" panose="02020603050405020304" pitchFamily="18" charset="0"/>
            </a:endParaRPr>
          </a:p>
          <a:p>
            <a:endParaRPr lang="en-CA" kern="0" dirty="0">
              <a:solidFill>
                <a:srgbClr val="202122"/>
              </a:solidFill>
              <a:ea typeface="Times New Roman" panose="02020603050405020304" pitchFamily="18" charset="0"/>
            </a:endParaRPr>
          </a:p>
          <a:p>
            <a:endParaRPr lang="en-CA" kern="0" dirty="0">
              <a:solidFill>
                <a:srgbClr val="202122"/>
              </a:solidFill>
              <a:effectLst/>
              <a:ea typeface="Times New Roman" panose="02020603050405020304" pitchFamily="18" charset="0"/>
            </a:endParaRPr>
          </a:p>
          <a:p>
            <a:endParaRPr lang="en-CA" kern="0" dirty="0">
              <a:solidFill>
                <a:srgbClr val="202122"/>
              </a:solidFill>
              <a:ea typeface="Times New Roman" panose="02020603050405020304" pitchFamily="18" charset="0"/>
            </a:endParaRPr>
          </a:p>
          <a:p>
            <a:endParaRPr lang="en-CA" kern="0" dirty="0">
              <a:solidFill>
                <a:srgbClr val="202122"/>
              </a:solidFill>
              <a:effectLst/>
              <a:ea typeface="Times New Roman" panose="02020603050405020304" pitchFamily="18" charset="0"/>
            </a:endParaRPr>
          </a:p>
          <a:p>
            <a:endParaRPr lang="en-CA" kern="0" dirty="0">
              <a:solidFill>
                <a:srgbClr val="202122"/>
              </a:solidFill>
              <a:effectLst/>
              <a:ea typeface="Times New Roman" panose="02020603050405020304" pitchFamily="18" charset="0"/>
            </a:endParaRPr>
          </a:p>
          <a:p>
            <a:endParaRPr lang="en-CA" kern="0" dirty="0">
              <a:solidFill>
                <a:srgbClr val="202122"/>
              </a:solidFill>
              <a:ea typeface="Times New Roman" panose="02020603050405020304" pitchFamily="18" charset="0"/>
            </a:endParaRPr>
          </a:p>
          <a:p>
            <a:endParaRPr lang="en-CA" kern="0" dirty="0">
              <a:solidFill>
                <a:srgbClr val="202122"/>
              </a:solidFill>
              <a:effectLst/>
              <a:ea typeface="Times New Roman" panose="02020603050405020304" pitchFamily="18" charset="0"/>
            </a:endParaRPr>
          </a:p>
          <a:p>
            <a:endParaRPr lang="en-CA" kern="0" dirty="0">
              <a:solidFill>
                <a:srgbClr val="202122"/>
              </a:solidFill>
              <a:ea typeface="Times New Roman" panose="02020603050405020304" pitchFamily="18" charset="0"/>
            </a:endParaRPr>
          </a:p>
          <a:p>
            <a:endParaRPr lang="en-CA" kern="0" dirty="0">
              <a:solidFill>
                <a:srgbClr val="202122"/>
              </a:solidFill>
              <a:effectLst/>
              <a:ea typeface="Times New Roman" panose="02020603050405020304" pitchFamily="18" charset="0"/>
            </a:endParaRPr>
          </a:p>
          <a:p>
            <a:endParaRPr lang="en-CA" kern="0" dirty="0">
              <a:solidFill>
                <a:srgbClr val="202122"/>
              </a:solidFill>
              <a:ea typeface="Times New Roman" panose="02020603050405020304" pitchFamily="18" charset="0"/>
            </a:endParaRPr>
          </a:p>
          <a:p>
            <a:endParaRPr lang="en-CA" kern="0" dirty="0">
              <a:solidFill>
                <a:srgbClr val="202122"/>
              </a:solidFill>
              <a:effectLst/>
              <a:ea typeface="Times New Roman" panose="02020603050405020304" pitchFamily="18" charset="0"/>
            </a:endParaRPr>
          </a:p>
          <a:p>
            <a:pPr>
              <a:tabLst>
                <a:tab pos="1992313" algn="l"/>
              </a:tabLst>
            </a:pPr>
            <a:endParaRPr lang="en-CA" kern="0" dirty="0">
              <a:solidFill>
                <a:srgbClr val="202122"/>
              </a:solidFill>
              <a:effectLst/>
              <a:ea typeface="Times New Roman" panose="02020603050405020304" pitchFamily="18" charset="0"/>
            </a:endParaRPr>
          </a:p>
          <a:p>
            <a:endParaRPr lang="en-CA" kern="0" dirty="0">
              <a:solidFill>
                <a:srgbClr val="202122"/>
              </a:solidFill>
              <a:ea typeface="Times New Roman" panose="02020603050405020304" pitchFamily="18" charset="0"/>
            </a:endParaRPr>
          </a:p>
          <a:p>
            <a:pPr indent="184150"/>
            <a:r>
              <a:rPr lang="en-CA" sz="1100" kern="0" baseline="30000" dirty="0">
                <a:ea typeface="Times New Roman" panose="02020603050405020304" pitchFamily="18" charset="0"/>
              </a:rPr>
              <a:t>77</a:t>
            </a:r>
            <a:r>
              <a:rPr lang="en-CA" sz="1100" kern="0" baseline="30000" dirty="0">
                <a:effectLst/>
                <a:ea typeface="Times New Roman" panose="02020603050405020304" pitchFamily="18" charset="0"/>
              </a:rPr>
              <a:t> </a:t>
            </a:r>
            <a:r>
              <a:rPr lang="en-CA" sz="1100" kern="0" dirty="0">
                <a:effectLst/>
                <a:ea typeface="Times New Roman" panose="02020603050405020304" pitchFamily="18" charset="0"/>
              </a:rPr>
              <a:t>“Terry Fox.” </a:t>
            </a:r>
            <a:r>
              <a:rPr lang="en-CA" sz="1100" kern="0" dirty="0">
                <a:effectLst/>
                <a:ea typeface="Times New Roman" panose="02020603050405020304" pitchFamily="18" charset="0"/>
                <a:hlinkClick r:id="rId3">
                  <a:extLst>
                    <a:ext uri="{A12FA001-AC4F-418D-AE19-62706E023703}">
                      <ahyp:hlinkClr xmlns:ahyp="http://schemas.microsoft.com/office/drawing/2018/hyperlinkcolor" val="tx"/>
                    </a:ext>
                  </a:extLst>
                </a:hlinkClick>
              </a:rPr>
              <a:t>https://en.wikipedia.org/wiki/Terry_Fox</a:t>
            </a:r>
            <a:r>
              <a:rPr lang="en-CA" sz="1100" kern="0" dirty="0">
                <a:effectLst/>
                <a:ea typeface="Times New Roman" panose="02020603050405020304" pitchFamily="18" charset="0"/>
              </a:rPr>
              <a:t>. </a:t>
            </a:r>
          </a:p>
          <a:p>
            <a:pPr marL="0" marR="0"/>
            <a:endParaRPr lang="en-CA" kern="0" dirty="0">
              <a:solidFill>
                <a:srgbClr val="202122"/>
              </a:solidFill>
              <a:effectLst/>
              <a:ea typeface="Times New Roman" panose="02020603050405020304" pitchFamily="18" charset="0"/>
            </a:endParaRPr>
          </a:p>
          <a:p>
            <a:pPr marL="0" marR="0"/>
            <a:endParaRPr lang="en-CA" kern="0" dirty="0">
              <a:solidFill>
                <a:srgbClr val="202122"/>
              </a:solidFill>
              <a:ea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BA7C3D70-2880-B437-3DFB-FAF1D38DABA6}"/>
              </a:ext>
            </a:extLst>
          </p:cNvPr>
          <p:cNvSpPr>
            <a:spLocks noGrp="1"/>
          </p:cNvSpPr>
          <p:nvPr>
            <p:ph type="sldNum" sz="quarter" idx="5"/>
          </p:nvPr>
        </p:nvSpPr>
        <p:spPr/>
        <p:txBody>
          <a:bodyPr/>
          <a:lstStyle/>
          <a:p>
            <a:fld id="{E7008EE3-5BF2-6F4C-BBB8-E17369217829}" type="slidenum">
              <a:rPr lang="en-US" smtClean="0"/>
              <a:t>196</a:t>
            </a:fld>
            <a:endParaRPr lang="en-US"/>
          </a:p>
        </p:txBody>
      </p:sp>
    </p:spTree>
    <p:extLst>
      <p:ext uri="{BB962C8B-B14F-4D97-AF65-F5344CB8AC3E}">
        <p14:creationId xmlns:p14="http://schemas.microsoft.com/office/powerpoint/2010/main" val="488040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258763"/>
            <a:ext cx="2862262" cy="1609725"/>
          </a:xfrm>
        </p:spPr>
      </p:sp>
      <p:sp>
        <p:nvSpPr>
          <p:cNvPr id="5" name="TextBox 4">
            <a:extLst>
              <a:ext uri="{FF2B5EF4-FFF2-40B4-BE49-F238E27FC236}">
                <a16:creationId xmlns:a16="http://schemas.microsoft.com/office/drawing/2014/main" id="{8C4A18AF-D83F-EE92-5B30-16E2FA8ADA38}"/>
              </a:ext>
            </a:extLst>
          </p:cNvPr>
          <p:cNvSpPr txBox="1"/>
          <p:nvPr/>
        </p:nvSpPr>
        <p:spPr>
          <a:xfrm>
            <a:off x="549152" y="1875319"/>
            <a:ext cx="5763725" cy="1384995"/>
          </a:xfrm>
          <a:prstGeom prst="rect">
            <a:avLst/>
          </a:prstGeom>
          <a:noFill/>
        </p:spPr>
        <p:txBody>
          <a:bodyPr wrap="square">
            <a:spAutoFit/>
          </a:bodyPr>
          <a:lstStyle/>
          <a:p>
            <a:r>
              <a:rPr lang="en-US" sz="1200" b="1" dirty="0">
                <a:latin typeface="Times New Roman" panose="02020603050405020304" pitchFamily="18" charset="0"/>
                <a:cs typeface="Times New Roman" panose="02020603050405020304" pitchFamily="18" charset="0"/>
              </a:rPr>
              <a:t>~ 5 minutes</a:t>
            </a:r>
          </a:p>
          <a:p>
            <a:endParaRPr lang="en-US" sz="1200" b="1" dirty="0">
              <a:latin typeface="Times New Roman" panose="02020603050405020304" pitchFamily="18" charset="0"/>
              <a:cs typeface="Times New Roman" panose="02020603050405020304" pitchFamily="18" charset="0"/>
            </a:endParaRPr>
          </a:p>
          <a:p>
            <a:pPr marL="0"/>
            <a:r>
              <a:rPr lang="en-US" sz="1200" dirty="0">
                <a:latin typeface="Times New Roman" panose="02020603050405020304" pitchFamily="18" charset="0"/>
                <a:cs typeface="Times New Roman" panose="02020603050405020304" pitchFamily="18" charset="0"/>
              </a:rPr>
              <a:t>What stands out for you from tonight’s presentation?</a:t>
            </a:r>
          </a:p>
          <a:p>
            <a:pPr marL="0"/>
            <a:endParaRPr lang="en-US" sz="1200" dirty="0">
              <a:latin typeface="Times New Roman" panose="02020603050405020304" pitchFamily="18" charset="0"/>
              <a:cs typeface="Times New Roman" panose="02020603050405020304" pitchFamily="18" charset="0"/>
            </a:endParaRPr>
          </a:p>
          <a:p>
            <a:pPr marL="0"/>
            <a:r>
              <a:rPr lang="en-US" sz="1200" dirty="0">
                <a:latin typeface="Times New Roman" panose="02020603050405020304" pitchFamily="18" charset="0"/>
                <a:cs typeface="Times New Roman" panose="02020603050405020304" pitchFamily="18" charset="0"/>
              </a:rPr>
              <a:t>What questions does tonight’s session raise for you?</a:t>
            </a:r>
          </a:p>
          <a:p>
            <a:pPr marL="0"/>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B0AF5F5E-D632-F97A-E1E9-6DFAA73B21DE}"/>
              </a:ext>
            </a:extLst>
          </p:cNvPr>
          <p:cNvSpPr>
            <a:spLocks noGrp="1"/>
          </p:cNvSpPr>
          <p:nvPr>
            <p:ph type="sldNum" sz="quarter" idx="5"/>
          </p:nvPr>
        </p:nvSpPr>
        <p:spPr/>
        <p:txBody>
          <a:bodyPr/>
          <a:lstStyle/>
          <a:p>
            <a:fld id="{E7008EE3-5BF2-6F4C-BBB8-E17369217829}" type="slidenum">
              <a:rPr lang="en-US" smtClean="0"/>
              <a:t>197</a:t>
            </a:fld>
            <a:endParaRPr lang="en-US"/>
          </a:p>
        </p:txBody>
      </p:sp>
    </p:spTree>
    <p:extLst>
      <p:ext uri="{BB962C8B-B14F-4D97-AF65-F5344CB8AC3E}">
        <p14:creationId xmlns:p14="http://schemas.microsoft.com/office/powerpoint/2010/main" val="3815813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4784442374_1_13:notes"/>
          <p:cNvSpPr>
            <a:spLocks noGrp="1" noRot="1" noChangeAspect="1"/>
          </p:cNvSpPr>
          <p:nvPr>
            <p:ph type="sldImg" idx="2"/>
          </p:nvPr>
        </p:nvSpPr>
        <p:spPr>
          <a:xfrm>
            <a:off x="542925" y="242888"/>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TextBox 2">
            <a:extLst>
              <a:ext uri="{FF2B5EF4-FFF2-40B4-BE49-F238E27FC236}">
                <a16:creationId xmlns:a16="http://schemas.microsoft.com/office/drawing/2014/main" id="{4EBDDC7B-BDEE-A127-785C-FD18BA8FECC4}"/>
              </a:ext>
            </a:extLst>
          </p:cNvPr>
          <p:cNvSpPr txBox="1"/>
          <p:nvPr/>
        </p:nvSpPr>
        <p:spPr>
          <a:xfrm>
            <a:off x="533400" y="1864638"/>
            <a:ext cx="5753100" cy="646331"/>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 1 minute</a:t>
            </a:r>
          </a:p>
          <a:p>
            <a:endParaRPr lang="en-US" sz="1200" b="1" dirty="0"/>
          </a:p>
          <a:p>
            <a:endParaRPr lang="en-US" sz="1200" i="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682994A-A6B6-5EEE-2C8F-9687C86400FC}"/>
              </a:ext>
            </a:extLst>
          </p:cNvPr>
          <p:cNvSpPr>
            <a:spLocks noGrp="1"/>
          </p:cNvSpPr>
          <p:nvPr>
            <p:ph type="sldNum" sz="quarter" idx="5"/>
          </p:nvPr>
        </p:nvSpPr>
        <p:spPr/>
        <p:txBody>
          <a:bodyPr/>
          <a:lstStyle/>
          <a:p>
            <a:fld id="{E7008EE3-5BF2-6F4C-BBB8-E17369217829}" type="slidenum">
              <a:rPr lang="en-US" smtClean="0"/>
              <a:t>198</a:t>
            </a:fld>
            <a:endParaRPr lang="en-US"/>
          </a:p>
        </p:txBody>
      </p:sp>
    </p:spTree>
    <p:extLst>
      <p:ext uri="{BB962C8B-B14F-4D97-AF65-F5344CB8AC3E}">
        <p14:creationId xmlns:p14="http://schemas.microsoft.com/office/powerpoint/2010/main" val="3093316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3563" y="265113"/>
            <a:ext cx="2843212" cy="1598612"/>
          </a:xfrm>
        </p:spPr>
      </p:sp>
      <p:sp>
        <p:nvSpPr>
          <p:cNvPr id="3" name="Notes Placeholder 2"/>
          <p:cNvSpPr>
            <a:spLocks noGrp="1"/>
          </p:cNvSpPr>
          <p:nvPr>
            <p:ph type="body" idx="1"/>
          </p:nvPr>
        </p:nvSpPr>
        <p:spPr>
          <a:xfrm>
            <a:off x="579436" y="1863725"/>
            <a:ext cx="5715001" cy="3502754"/>
          </a:xfrm>
        </p:spPr>
        <p:txBody>
          <a:bodyPr/>
          <a:lstStyle/>
          <a:p>
            <a:r>
              <a:rPr lang="en-US" b="1" dirty="0"/>
              <a:t>~ 2 minutes</a:t>
            </a:r>
          </a:p>
          <a:p>
            <a:endParaRPr lang="en-US" b="1" dirty="0"/>
          </a:p>
          <a:p>
            <a:pPr marL="0" lvl="0" indent="0" algn="l" rtl="0">
              <a:spcBef>
                <a:spcPts val="0"/>
              </a:spcBef>
              <a:spcAft>
                <a:spcPts val="0"/>
              </a:spcAft>
              <a:buNone/>
            </a:pPr>
            <a:r>
              <a:rPr lang="en-US" b="1" dirty="0"/>
              <a:t>Pray.</a:t>
            </a:r>
          </a:p>
          <a:p>
            <a:pPr marL="0" lvl="0" indent="0" algn="l" rtl="0">
              <a:spcBef>
                <a:spcPts val="0"/>
              </a:spcBef>
              <a:spcAft>
                <a:spcPts val="0"/>
              </a:spcAft>
              <a:buNone/>
            </a:pPr>
            <a:endParaRPr lang="en-US" dirty="0"/>
          </a:p>
          <a:p>
            <a:endParaRPr lang="en-US" dirty="0"/>
          </a:p>
          <a:p>
            <a:endParaRPr lang="en-US" dirty="0"/>
          </a:p>
          <a:p>
            <a:endParaRPr lang="en-US" dirty="0"/>
          </a:p>
          <a:p>
            <a:endParaRPr lang="en-US" dirty="0"/>
          </a:p>
          <a:p>
            <a:endParaRPr lang="en-US" b="1" dirty="0"/>
          </a:p>
        </p:txBody>
      </p:sp>
      <p:sp>
        <p:nvSpPr>
          <p:cNvPr id="5" name="Slide Number Placeholder 4">
            <a:extLst>
              <a:ext uri="{FF2B5EF4-FFF2-40B4-BE49-F238E27FC236}">
                <a16:creationId xmlns:a16="http://schemas.microsoft.com/office/drawing/2014/main" id="{AFFB04A6-E957-254D-14E9-1B824CCEBAD8}"/>
              </a:ext>
            </a:extLst>
          </p:cNvPr>
          <p:cNvSpPr>
            <a:spLocks noGrp="1"/>
          </p:cNvSpPr>
          <p:nvPr>
            <p:ph type="sldNum" sz="quarter" idx="5"/>
          </p:nvPr>
        </p:nvSpPr>
        <p:spPr/>
        <p:txBody>
          <a:bodyPr/>
          <a:lstStyle/>
          <a:p>
            <a:fld id="{E7008EE3-5BF2-6F4C-BBB8-E17369217829}" type="slidenum">
              <a:rPr lang="en-US" smtClean="0"/>
              <a:t>199</a:t>
            </a:fld>
            <a:endParaRPr lang="en-US"/>
          </a:p>
        </p:txBody>
      </p:sp>
    </p:spTree>
    <p:extLst>
      <p:ext uri="{BB962C8B-B14F-4D97-AF65-F5344CB8AC3E}">
        <p14:creationId xmlns:p14="http://schemas.microsoft.com/office/powerpoint/2010/main" val="970996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1500" y="333375"/>
            <a:ext cx="2843213" cy="1598613"/>
          </a:xfrm>
        </p:spPr>
      </p:sp>
      <p:sp>
        <p:nvSpPr>
          <p:cNvPr id="3" name="Notes Placeholder 2"/>
          <p:cNvSpPr>
            <a:spLocks noGrp="1"/>
          </p:cNvSpPr>
          <p:nvPr>
            <p:ph type="body" idx="1"/>
          </p:nvPr>
        </p:nvSpPr>
        <p:spPr>
          <a:xfrm>
            <a:off x="571499" y="1931987"/>
            <a:ext cx="5715001" cy="6616395"/>
          </a:xfrm>
        </p:spPr>
        <p:txBody>
          <a:bodyPr/>
          <a:lstStyle/>
          <a:p>
            <a:r>
              <a:rPr lang="en-US" b="1" dirty="0"/>
              <a:t>~ 2 minutes</a:t>
            </a:r>
          </a:p>
          <a:p>
            <a:endParaRPr lang="en-US" dirty="0"/>
          </a:p>
          <a:p>
            <a:r>
              <a:rPr lang="en-US" kern="100" dirty="0">
                <a:solidFill>
                  <a:srgbClr val="000000"/>
                </a:solidFill>
                <a:effectLst/>
                <a:ea typeface="Aptos" panose="020B0004020202020204" pitchFamily="34" charset="0"/>
              </a:rPr>
              <a:t>“You can count the number of seeds in an apple, but only God knows the number of apples in one seed.”</a:t>
            </a:r>
            <a:r>
              <a:rPr lang="en-US" kern="100" baseline="30000" dirty="0">
                <a:solidFill>
                  <a:srgbClr val="000000"/>
                </a:solidFill>
                <a:ea typeface="Aptos" panose="020B0004020202020204" pitchFamily="34" charset="0"/>
              </a:rPr>
              <a:t>78</a:t>
            </a:r>
            <a:r>
              <a:rPr lang="en-US" kern="100" dirty="0">
                <a:solidFill>
                  <a:srgbClr val="000000"/>
                </a:solidFill>
                <a:effectLst/>
                <a:ea typeface="Aptos" panose="020B0004020202020204" pitchFamily="34" charset="0"/>
              </a:rPr>
              <a:t> Though the legacy you create in honor of your loved one may seem small, it has enormous potential and unless it is planted, it will never bare fruit. </a:t>
            </a:r>
            <a:endParaRPr lang="en-CA" kern="100" dirty="0">
              <a:effectLst/>
              <a:ea typeface="Aptos" panose="020B0004020202020204" pitchFamily="34" charset="0"/>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indent="184150"/>
            <a:r>
              <a:rPr lang="en-US" sz="1100" baseline="30000" dirty="0"/>
              <a:t>78 </a:t>
            </a:r>
            <a:r>
              <a:rPr lang="en-US" sz="1100" dirty="0"/>
              <a:t>Anonymous.</a:t>
            </a:r>
          </a:p>
        </p:txBody>
      </p:sp>
      <p:sp>
        <p:nvSpPr>
          <p:cNvPr id="5" name="Slide Number Placeholder 4">
            <a:extLst>
              <a:ext uri="{FF2B5EF4-FFF2-40B4-BE49-F238E27FC236}">
                <a16:creationId xmlns:a16="http://schemas.microsoft.com/office/drawing/2014/main" id="{9015F870-14EA-04EB-7AC8-7482E311AC32}"/>
              </a:ext>
            </a:extLst>
          </p:cNvPr>
          <p:cNvSpPr>
            <a:spLocks noGrp="1"/>
          </p:cNvSpPr>
          <p:nvPr>
            <p:ph type="sldNum" sz="quarter" idx="5"/>
          </p:nvPr>
        </p:nvSpPr>
        <p:spPr/>
        <p:txBody>
          <a:bodyPr/>
          <a:lstStyle/>
          <a:p>
            <a:fld id="{E7008EE3-5BF2-6F4C-BBB8-E17369217829}" type="slidenum">
              <a:rPr lang="en-US" smtClean="0"/>
              <a:t>200</a:t>
            </a:fld>
            <a:endParaRPr lang="en-US"/>
          </a:p>
        </p:txBody>
      </p:sp>
    </p:spTree>
    <p:extLst>
      <p:ext uri="{BB962C8B-B14F-4D97-AF65-F5344CB8AC3E}">
        <p14:creationId xmlns:p14="http://schemas.microsoft.com/office/powerpoint/2010/main" val="2852903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258763"/>
            <a:ext cx="2862263" cy="1609725"/>
          </a:xfrm>
        </p:spPr>
      </p:sp>
      <p:sp>
        <p:nvSpPr>
          <p:cNvPr id="3" name="Notes Placeholder 2"/>
          <p:cNvSpPr>
            <a:spLocks noGrp="1"/>
          </p:cNvSpPr>
          <p:nvPr>
            <p:ph type="body" idx="1"/>
          </p:nvPr>
        </p:nvSpPr>
        <p:spPr>
          <a:xfrm>
            <a:off x="554494" y="1889129"/>
            <a:ext cx="5715001" cy="5329238"/>
          </a:xfrm>
        </p:spPr>
        <p:txBody>
          <a:bodyPr/>
          <a:lstStyle/>
          <a:p>
            <a:r>
              <a:rPr lang="en-US" b="1" dirty="0"/>
              <a:t>~ 15 minutes</a:t>
            </a:r>
          </a:p>
          <a:p>
            <a:endParaRPr lang="en-US" i="1" dirty="0"/>
          </a:p>
          <a:p>
            <a:r>
              <a:rPr lang="en-US" b="1" i="1" u="sng" dirty="0"/>
              <a:t>Begin meeting</a:t>
            </a:r>
          </a:p>
          <a:p>
            <a:r>
              <a:rPr lang="en-US" i="1" dirty="0"/>
              <a:t>Welcome participants and invite them to “ketchup” on their week.</a:t>
            </a:r>
          </a:p>
          <a:p>
            <a:endParaRPr lang="en-US" i="1" dirty="0"/>
          </a:p>
          <a:p>
            <a:r>
              <a:rPr lang="en-US" i="1" dirty="0"/>
              <a:t>Invite one person to share a picture and memento or special memory.</a:t>
            </a:r>
          </a:p>
          <a:p>
            <a:endParaRPr lang="en-US" i="1" dirty="0"/>
          </a:p>
          <a:p>
            <a:r>
              <a:rPr lang="en-US" i="1" dirty="0"/>
              <a:t>Afterwards, remind participants that each week one (or two, depending on group size) of them will be invited to share about their loved one, as they are comfortable.</a:t>
            </a:r>
          </a:p>
          <a:p>
            <a:endParaRPr lang="en-US" dirty="0"/>
          </a:p>
          <a:p>
            <a:r>
              <a:rPr lang="en-US" b="1" dirty="0"/>
              <a:t>Pray.</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B9D5BE9D-02B1-C87A-C004-1D1853BECA9E}"/>
              </a:ext>
            </a:extLst>
          </p:cNvPr>
          <p:cNvSpPr>
            <a:spLocks noGrp="1"/>
          </p:cNvSpPr>
          <p:nvPr>
            <p:ph type="sldNum" sz="quarter" idx="5"/>
          </p:nvPr>
        </p:nvSpPr>
        <p:spPr/>
        <p:txBody>
          <a:bodyPr/>
          <a:lstStyle/>
          <a:p>
            <a:fld id="{E7008EE3-5BF2-6F4C-BBB8-E17369217829}" type="slidenum">
              <a:rPr lang="en-US" smtClean="0"/>
              <a:t>184</a:t>
            </a:fld>
            <a:endParaRPr lang="en-US"/>
          </a:p>
        </p:txBody>
      </p:sp>
    </p:spTree>
    <p:extLst>
      <p:ext uri="{BB962C8B-B14F-4D97-AF65-F5344CB8AC3E}">
        <p14:creationId xmlns:p14="http://schemas.microsoft.com/office/powerpoint/2010/main" val="256161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25" y="260350"/>
            <a:ext cx="2860675" cy="1609725"/>
          </a:xfrm>
        </p:spPr>
      </p:sp>
      <p:sp>
        <p:nvSpPr>
          <p:cNvPr id="3" name="TextBox 2">
            <a:extLst>
              <a:ext uri="{FF2B5EF4-FFF2-40B4-BE49-F238E27FC236}">
                <a16:creationId xmlns:a16="http://schemas.microsoft.com/office/drawing/2014/main" id="{4D2B1AF4-282D-6311-94D7-64E520936496}"/>
              </a:ext>
            </a:extLst>
          </p:cNvPr>
          <p:cNvSpPr txBox="1"/>
          <p:nvPr/>
        </p:nvSpPr>
        <p:spPr>
          <a:xfrm>
            <a:off x="548593" y="1874159"/>
            <a:ext cx="5762399" cy="646331"/>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 10 minutes</a:t>
            </a:r>
          </a:p>
          <a:p>
            <a:endParaRPr lang="en-US" sz="1200" b="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Invite participants to respond to these questions.</a:t>
            </a:r>
          </a:p>
        </p:txBody>
      </p:sp>
      <p:sp>
        <p:nvSpPr>
          <p:cNvPr id="5" name="Slide Number Placeholder 4">
            <a:extLst>
              <a:ext uri="{FF2B5EF4-FFF2-40B4-BE49-F238E27FC236}">
                <a16:creationId xmlns:a16="http://schemas.microsoft.com/office/drawing/2014/main" id="{C47D6DC1-E04F-7FB0-DDCD-9F8989DBEB1C}"/>
              </a:ext>
            </a:extLst>
          </p:cNvPr>
          <p:cNvSpPr>
            <a:spLocks noGrp="1"/>
          </p:cNvSpPr>
          <p:nvPr>
            <p:ph type="sldNum" sz="quarter" idx="5"/>
          </p:nvPr>
        </p:nvSpPr>
        <p:spPr/>
        <p:txBody>
          <a:bodyPr/>
          <a:lstStyle/>
          <a:p>
            <a:fld id="{E7008EE3-5BF2-6F4C-BBB8-E17369217829}" type="slidenum">
              <a:rPr lang="en-US" smtClean="0"/>
              <a:t>185</a:t>
            </a:fld>
            <a:endParaRPr lang="en-US"/>
          </a:p>
        </p:txBody>
      </p:sp>
    </p:spTree>
    <p:extLst>
      <p:ext uri="{BB962C8B-B14F-4D97-AF65-F5344CB8AC3E}">
        <p14:creationId xmlns:p14="http://schemas.microsoft.com/office/powerpoint/2010/main" val="3592686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3088" y="268288"/>
            <a:ext cx="2862262" cy="1609725"/>
          </a:xfrm>
        </p:spPr>
      </p:sp>
      <p:sp>
        <p:nvSpPr>
          <p:cNvPr id="3" name="Notes Placeholder 2"/>
          <p:cNvSpPr>
            <a:spLocks noGrp="1"/>
          </p:cNvSpPr>
          <p:nvPr>
            <p:ph type="body" idx="1"/>
          </p:nvPr>
        </p:nvSpPr>
        <p:spPr>
          <a:xfrm>
            <a:off x="554492" y="1880054"/>
            <a:ext cx="5743575" cy="6154230"/>
          </a:xfrm>
        </p:spPr>
        <p:txBody>
          <a:bodyPr/>
          <a:lstStyle/>
          <a:p>
            <a:r>
              <a:rPr lang="en-US" b="1" dirty="0"/>
              <a:t>~ 2 minutes</a:t>
            </a:r>
          </a:p>
          <a:p>
            <a:endParaRPr lang="en-US" b="1" dirty="0"/>
          </a:p>
          <a:p>
            <a:r>
              <a:rPr lang="en-US" dirty="0"/>
              <a:t>Last week we talked about the first three of these tasks:</a:t>
            </a:r>
          </a:p>
          <a:p>
            <a:pPr marL="177800" indent="-177800">
              <a:buFont typeface="+mj-lt"/>
              <a:buAutoNum type="arabicPeriod"/>
            </a:pPr>
            <a:r>
              <a:rPr lang="en-US" dirty="0"/>
              <a:t>accepting the reality of the death,</a:t>
            </a:r>
          </a:p>
          <a:p>
            <a:pPr marL="177800" indent="-177800">
              <a:buFont typeface="+mj-lt"/>
              <a:buAutoNum type="arabicPeriod"/>
            </a:pPr>
            <a:r>
              <a:rPr lang="en-US" dirty="0"/>
              <a:t>processing the pain of our loss,</a:t>
            </a:r>
          </a:p>
          <a:p>
            <a:pPr marL="177800" indent="-177800">
              <a:buFont typeface="+mj-lt"/>
              <a:buAutoNum type="arabicPeriod"/>
            </a:pPr>
            <a:r>
              <a:rPr lang="en-US" dirty="0"/>
              <a:t>adjusting to a world without them,</a:t>
            </a:r>
          </a:p>
          <a:p>
            <a:endParaRPr lang="en-US" dirty="0"/>
          </a:p>
          <a:p>
            <a:r>
              <a:rPr lang="en-US" dirty="0"/>
              <a:t>In this session we will explore</a:t>
            </a:r>
          </a:p>
          <a:p>
            <a:r>
              <a:rPr lang="en-US" dirty="0"/>
              <a:t>4. continuing our bonds with the person who died.</a:t>
            </a:r>
          </a:p>
          <a:p>
            <a:endParaRPr lang="en-US" dirty="0"/>
          </a:p>
          <a:p>
            <a:r>
              <a:rPr lang="en-US" dirty="0"/>
              <a:t>In week ten, we will look at </a:t>
            </a:r>
          </a:p>
          <a:p>
            <a:pPr marL="177800" indent="-177800">
              <a:buFont typeface="+mj-lt"/>
              <a:buAutoNum type="arabicPeriod" startAt="5"/>
            </a:pPr>
            <a:r>
              <a:rPr lang="en-US" dirty="0"/>
              <a:t>finding new or renewed meaning in life.</a:t>
            </a:r>
          </a:p>
          <a:p>
            <a:pPr indent="-228600">
              <a:buFont typeface="+mj-lt"/>
              <a:buAutoNum type="arabicParenR" startAt="5"/>
            </a:pPr>
            <a:endParaRPr lang="en-US"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4FD85F00-E5AE-C905-65CD-D27646310784}"/>
              </a:ext>
            </a:extLst>
          </p:cNvPr>
          <p:cNvSpPr>
            <a:spLocks noGrp="1"/>
          </p:cNvSpPr>
          <p:nvPr>
            <p:ph type="sldNum" sz="quarter" idx="5"/>
          </p:nvPr>
        </p:nvSpPr>
        <p:spPr/>
        <p:txBody>
          <a:bodyPr/>
          <a:lstStyle/>
          <a:p>
            <a:fld id="{E7008EE3-5BF2-6F4C-BBB8-E17369217829}" type="slidenum">
              <a:rPr lang="en-US" smtClean="0"/>
              <a:t>186</a:t>
            </a:fld>
            <a:endParaRPr lang="en-US"/>
          </a:p>
        </p:txBody>
      </p:sp>
    </p:spTree>
    <p:extLst>
      <p:ext uri="{BB962C8B-B14F-4D97-AF65-F5344CB8AC3E}">
        <p14:creationId xmlns:p14="http://schemas.microsoft.com/office/powerpoint/2010/main" val="1150295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8800" y="263525"/>
            <a:ext cx="2862263" cy="1609725"/>
          </a:xfrm>
        </p:spPr>
      </p:sp>
      <p:sp>
        <p:nvSpPr>
          <p:cNvPr id="3" name="Notes Placeholder 2"/>
          <p:cNvSpPr>
            <a:spLocks noGrp="1"/>
          </p:cNvSpPr>
          <p:nvPr>
            <p:ph type="body" idx="1"/>
          </p:nvPr>
        </p:nvSpPr>
        <p:spPr>
          <a:xfrm>
            <a:off x="558574" y="1880282"/>
            <a:ext cx="5715001" cy="5329238"/>
          </a:xfrm>
        </p:spPr>
        <p:txBody>
          <a:bodyPr/>
          <a:lstStyle/>
          <a:p>
            <a:r>
              <a:rPr lang="en-US" b="1" dirty="0"/>
              <a:t>~ 5 minutes</a:t>
            </a:r>
          </a:p>
          <a:p>
            <a:endParaRPr lang="en-US" b="1" dirty="0"/>
          </a:p>
          <a:p>
            <a:r>
              <a:rPr lang="en-US" dirty="0"/>
              <a:t>But before we look at these tasks, let’s take a 5-minute break for tea/coffee.</a:t>
            </a:r>
          </a:p>
        </p:txBody>
      </p:sp>
      <p:sp>
        <p:nvSpPr>
          <p:cNvPr id="5" name="Slide Number Placeholder 4">
            <a:extLst>
              <a:ext uri="{FF2B5EF4-FFF2-40B4-BE49-F238E27FC236}">
                <a16:creationId xmlns:a16="http://schemas.microsoft.com/office/drawing/2014/main" id="{A69A1130-AEBF-0450-24F9-99D412914361}"/>
              </a:ext>
            </a:extLst>
          </p:cNvPr>
          <p:cNvSpPr>
            <a:spLocks noGrp="1"/>
          </p:cNvSpPr>
          <p:nvPr>
            <p:ph type="sldNum" sz="quarter" idx="5"/>
          </p:nvPr>
        </p:nvSpPr>
        <p:spPr/>
        <p:txBody>
          <a:bodyPr/>
          <a:lstStyle/>
          <a:p>
            <a:fld id="{E7008EE3-5BF2-6F4C-BBB8-E17369217829}" type="slidenum">
              <a:rPr lang="en-US" smtClean="0"/>
              <a:t>187</a:t>
            </a:fld>
            <a:endParaRPr lang="en-US"/>
          </a:p>
        </p:txBody>
      </p:sp>
    </p:spTree>
    <p:extLst>
      <p:ext uri="{BB962C8B-B14F-4D97-AF65-F5344CB8AC3E}">
        <p14:creationId xmlns:p14="http://schemas.microsoft.com/office/powerpoint/2010/main" val="3978988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250825"/>
            <a:ext cx="2862262" cy="1609725"/>
          </a:xfrm>
        </p:spPr>
      </p:sp>
      <p:sp>
        <p:nvSpPr>
          <p:cNvPr id="3" name="Notes Placeholder 2"/>
          <p:cNvSpPr>
            <a:spLocks noGrp="1"/>
          </p:cNvSpPr>
          <p:nvPr>
            <p:ph type="body" idx="1"/>
          </p:nvPr>
        </p:nvSpPr>
        <p:spPr>
          <a:xfrm>
            <a:off x="566057" y="1856243"/>
            <a:ext cx="5715001" cy="6687256"/>
          </a:xfrm>
        </p:spPr>
        <p:txBody>
          <a:bodyPr/>
          <a:lstStyle/>
          <a:p>
            <a:r>
              <a:rPr lang="en-US" b="1" dirty="0"/>
              <a:t>~ 5 minutes</a:t>
            </a:r>
          </a:p>
          <a:p>
            <a:endParaRPr lang="en-US" sz="800" i="1" dirty="0"/>
          </a:p>
          <a:p>
            <a:r>
              <a:rPr lang="en-US" b="1" u="sng" dirty="0"/>
              <a:t>Continuing bonds</a:t>
            </a:r>
          </a:p>
          <a:p>
            <a:r>
              <a:rPr lang="en-US" dirty="0"/>
              <a:t>In the book </a:t>
            </a:r>
            <a:r>
              <a:rPr lang="en-US" i="1" dirty="0"/>
              <a:t>Tuesdays with Morrie</a:t>
            </a:r>
            <a:r>
              <a:rPr lang="en-US" dirty="0"/>
              <a:t>, author Mitch Albom writes about his weekly visits with his favorite university prof Morrie Schwartz who is slowly dying with ALS. It is a classic, full of wit and wisdom. In talking about the perfect day, Professor Schwartz ends the conversation with these words, “Death ends a life, not a relationship.”</a:t>
            </a:r>
            <a:r>
              <a:rPr lang="en-US" baseline="30000" dirty="0"/>
              <a:t>70</a:t>
            </a:r>
          </a:p>
          <a:p>
            <a:endParaRPr lang="en-US" baseline="30000" dirty="0"/>
          </a:p>
          <a:p>
            <a:endParaRPr lang="en-US" baseline="30000" dirty="0"/>
          </a:p>
          <a:p>
            <a:r>
              <a:rPr lang="en-US" b="1" i="1" dirty="0"/>
              <a:t>Invite participants to share if they</a:t>
            </a:r>
          </a:p>
          <a:p>
            <a:pPr marL="171450" indent="-171450">
              <a:buFont typeface="Arial" panose="020B0604020202020204" pitchFamily="34" charset="0"/>
              <a:buChar char="•"/>
            </a:pPr>
            <a:r>
              <a:rPr lang="en-US" dirty="0"/>
              <a:t>have kept anything of their loved one’s belongings, wear a piece of their clothing or jewelry,</a:t>
            </a:r>
          </a:p>
          <a:p>
            <a:pPr marL="171450" indent="-171450">
              <a:buFont typeface="Arial" panose="020B0604020202020204" pitchFamily="34" charset="0"/>
              <a:buChar char="•"/>
            </a:pPr>
            <a:r>
              <a:rPr lang="en-US" dirty="0"/>
              <a:t>engage in daily habits or rituals that they and their loved one shared,</a:t>
            </a:r>
          </a:p>
          <a:p>
            <a:pPr marL="171450" indent="-171450">
              <a:buFont typeface="Arial" panose="020B0604020202020204" pitchFamily="34" charset="0"/>
              <a:buChar char="•"/>
            </a:pPr>
            <a:r>
              <a:rPr lang="en-US" dirty="0"/>
              <a:t>visit places where they went together or where they are buried or their ashes scattered,</a:t>
            </a:r>
          </a:p>
          <a:p>
            <a:pPr marL="171450" indent="-171450">
              <a:buFont typeface="Arial" panose="020B0604020202020204" pitchFamily="34" charset="0"/>
              <a:buChar char="•"/>
            </a:pPr>
            <a:r>
              <a:rPr lang="en-US" dirty="0"/>
              <a:t>sometimes think they just saw or heard them,</a:t>
            </a:r>
          </a:p>
          <a:p>
            <a:pPr marL="171450" indent="-171450">
              <a:buFont typeface="Arial" panose="020B0604020202020204" pitchFamily="34" charset="0"/>
              <a:buChar char="•"/>
            </a:pPr>
            <a:r>
              <a:rPr lang="en-US" dirty="0"/>
              <a:t>talk to them, or reminisce about special moments, events, or the life you shared.</a:t>
            </a:r>
          </a:p>
          <a:p>
            <a:r>
              <a:rPr lang="en-US" dirty="0"/>
              <a:t>These are examples of continuing bonds.</a:t>
            </a:r>
          </a:p>
          <a:p>
            <a:endParaRPr lang="en-US" dirty="0"/>
          </a:p>
          <a:p>
            <a:endParaRPr lang="en-US"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pPr indent="182563"/>
            <a:r>
              <a:rPr lang="en-US" sz="1100" baseline="30000" dirty="0"/>
              <a:t>70 </a:t>
            </a:r>
            <a:r>
              <a:rPr lang="en-US" sz="1100" dirty="0"/>
              <a:t>Mitch Albom, </a:t>
            </a:r>
            <a:r>
              <a:rPr lang="en-US" sz="1100" i="1" dirty="0"/>
              <a:t>Tuesdays with Morrie</a:t>
            </a:r>
            <a:r>
              <a:rPr lang="en-US" sz="1100" dirty="0"/>
              <a:t>. (New York: Doubleday, 1968), 174.</a:t>
            </a:r>
            <a:endParaRPr lang="en-US" sz="1100" baseline="30000" dirty="0"/>
          </a:p>
        </p:txBody>
      </p:sp>
      <p:sp>
        <p:nvSpPr>
          <p:cNvPr id="5" name="Slide Number Placeholder 4">
            <a:extLst>
              <a:ext uri="{FF2B5EF4-FFF2-40B4-BE49-F238E27FC236}">
                <a16:creationId xmlns:a16="http://schemas.microsoft.com/office/drawing/2014/main" id="{8102E7FA-AC20-D24C-2721-7B17E3335B75}"/>
              </a:ext>
            </a:extLst>
          </p:cNvPr>
          <p:cNvSpPr>
            <a:spLocks noGrp="1"/>
          </p:cNvSpPr>
          <p:nvPr>
            <p:ph type="sldNum" sz="quarter" idx="5"/>
          </p:nvPr>
        </p:nvSpPr>
        <p:spPr/>
        <p:txBody>
          <a:bodyPr/>
          <a:lstStyle/>
          <a:p>
            <a:fld id="{E7008EE3-5BF2-6F4C-BBB8-E17369217829}" type="slidenum">
              <a:rPr lang="en-US" smtClean="0"/>
              <a:t>188</a:t>
            </a:fld>
            <a:endParaRPr lang="en-US"/>
          </a:p>
        </p:txBody>
      </p:sp>
    </p:spTree>
    <p:extLst>
      <p:ext uri="{BB962C8B-B14F-4D97-AF65-F5344CB8AC3E}">
        <p14:creationId xmlns:p14="http://schemas.microsoft.com/office/powerpoint/2010/main" val="1330695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2D85E-B3AE-7DD7-EE0C-ACCAEED52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8A3DDF-C82F-DA17-4A5D-5DD50413BD30}"/>
              </a:ext>
            </a:extLst>
          </p:cNvPr>
          <p:cNvSpPr>
            <a:spLocks noGrp="1" noRot="1" noChangeAspect="1"/>
          </p:cNvSpPr>
          <p:nvPr>
            <p:ph type="sldImg"/>
          </p:nvPr>
        </p:nvSpPr>
        <p:spPr>
          <a:xfrm>
            <a:off x="554038" y="250825"/>
            <a:ext cx="2862262" cy="1609725"/>
          </a:xfrm>
        </p:spPr>
      </p:sp>
      <p:sp>
        <p:nvSpPr>
          <p:cNvPr id="3" name="Notes Placeholder 2">
            <a:extLst>
              <a:ext uri="{FF2B5EF4-FFF2-40B4-BE49-F238E27FC236}">
                <a16:creationId xmlns:a16="http://schemas.microsoft.com/office/drawing/2014/main" id="{D3005280-615A-8E1D-4DC4-DFFF43CEA41F}"/>
              </a:ext>
            </a:extLst>
          </p:cNvPr>
          <p:cNvSpPr>
            <a:spLocks noGrp="1"/>
          </p:cNvSpPr>
          <p:nvPr>
            <p:ph type="body" idx="1"/>
          </p:nvPr>
        </p:nvSpPr>
        <p:spPr>
          <a:xfrm>
            <a:off x="566057" y="1856243"/>
            <a:ext cx="5715001" cy="6683749"/>
          </a:xfrm>
        </p:spPr>
        <p:txBody>
          <a:bodyPr/>
          <a:lstStyle/>
          <a:p>
            <a:r>
              <a:rPr lang="en-US" b="1" dirty="0"/>
              <a:t>~ 5 minutes</a:t>
            </a:r>
          </a:p>
          <a:p>
            <a:endParaRPr lang="en-US" i="1" dirty="0"/>
          </a:p>
          <a:p>
            <a:r>
              <a:rPr lang="en-US" dirty="0"/>
              <a:t>If you had lived during Sigmund Freud’s lifetime (1856-1939), you would have been subjected to his teaching </a:t>
            </a:r>
            <a:r>
              <a:rPr lang="en-CA" kern="0" dirty="0">
                <a:solidFill>
                  <a:srgbClr val="000000"/>
                </a:solidFill>
                <a:effectLst/>
                <a:ea typeface="Times New Roman" panose="02020603050405020304" pitchFamily="18" charset="0"/>
              </a:rPr>
              <a:t>that all remembrance</a:t>
            </a:r>
            <a:r>
              <a:rPr lang="en-CA" kern="0" dirty="0">
                <a:solidFill>
                  <a:srgbClr val="000000"/>
                </a:solidFill>
                <a:ea typeface="Times New Roman" panose="02020603050405020304" pitchFamily="18" charset="0"/>
              </a:rPr>
              <a:t> of a person should cease </a:t>
            </a:r>
            <a:r>
              <a:rPr lang="en-CA" i="1" kern="0" dirty="0">
                <a:solidFill>
                  <a:srgbClr val="000000"/>
                </a:solidFill>
                <a:ea typeface="Times New Roman" panose="02020603050405020304" pitchFamily="18" charset="0"/>
              </a:rPr>
              <a:t>completely</a:t>
            </a:r>
            <a:r>
              <a:rPr lang="en-CA" kern="0" dirty="0">
                <a:solidFill>
                  <a:srgbClr val="000000"/>
                </a:solidFill>
                <a:ea typeface="Times New Roman" panose="02020603050405020304" pitchFamily="18" charset="0"/>
              </a:rPr>
              <a:t> upon that person’s death. And if you mourned, </a:t>
            </a:r>
            <a:r>
              <a:rPr lang="en-US" kern="0" dirty="0">
                <a:solidFill>
                  <a:srgbClr val="000000"/>
                </a:solidFill>
                <a:ea typeface="Times New Roman" panose="02020603050405020304" pitchFamily="18" charset="0"/>
              </a:rPr>
              <a:t>t</a:t>
            </a:r>
            <a:r>
              <a:rPr lang="en-US" dirty="0"/>
              <a:t>he founder of psychoanalysis would have diagnosed you as being mentally ill.</a:t>
            </a:r>
          </a:p>
          <a:p>
            <a:endParaRPr lang="en-US" kern="0" dirty="0">
              <a:solidFill>
                <a:srgbClr val="000000"/>
              </a:solidFill>
              <a:ea typeface="Times New Roman" panose="02020603050405020304" pitchFamily="18" charset="0"/>
            </a:endParaRPr>
          </a:p>
          <a:p>
            <a:r>
              <a:rPr lang="en-CA" kern="0" dirty="0">
                <a:solidFill>
                  <a:srgbClr val="000000"/>
                </a:solidFill>
                <a:ea typeface="Times New Roman" panose="02020603050405020304" pitchFamily="18" charset="0"/>
              </a:rPr>
              <a:t>Fortunately for us, over the past 50 years psychologists and psychotherapists </a:t>
            </a:r>
            <a:r>
              <a:rPr lang="en-CA" kern="0" dirty="0">
                <a:solidFill>
                  <a:srgbClr val="000000"/>
                </a:solidFill>
                <a:effectLst/>
                <a:latin typeface="Times New Roman" panose="02020603050405020304" pitchFamily="18" charset="0"/>
                <a:ea typeface="Times New Roman" panose="02020603050405020304" pitchFamily="18" charset="0"/>
              </a:rPr>
              <a:t>have debunked this theory. They recognize that it is not only impossible to erase our loved one’s memory, but that </a:t>
            </a:r>
            <a:r>
              <a:rPr lang="en-CA" kern="0" dirty="0">
                <a:solidFill>
                  <a:srgbClr val="000000"/>
                </a:solidFill>
                <a:ea typeface="Times New Roman" panose="02020603050405020304" pitchFamily="18" charset="0"/>
              </a:rPr>
              <a:t>memories and mourning </a:t>
            </a:r>
            <a:r>
              <a:rPr lang="en-CA" kern="0" dirty="0">
                <a:solidFill>
                  <a:srgbClr val="000000"/>
                </a:solidFill>
                <a:effectLst/>
                <a:latin typeface="Times New Roman" panose="02020603050405020304" pitchFamily="18" charset="0"/>
                <a:ea typeface="Times New Roman" panose="02020603050405020304" pitchFamily="18" charset="0"/>
              </a:rPr>
              <a:t>are essential to moving forward and finding new purpose and meaning in life.</a:t>
            </a:r>
            <a:r>
              <a:rPr lang="en-CA" kern="0" baseline="30000" dirty="0">
                <a:solidFill>
                  <a:srgbClr val="000000"/>
                </a:solidFill>
                <a:effectLst/>
                <a:latin typeface="Times New Roman" panose="02020603050405020304" pitchFamily="18" charset="0"/>
                <a:ea typeface="Times New Roman" panose="02020603050405020304" pitchFamily="18" charset="0"/>
              </a:rPr>
              <a:t>71</a:t>
            </a:r>
            <a:endParaRPr lang="en-US" dirty="0"/>
          </a:p>
          <a:p>
            <a:endParaRPr lang="en-US" dirty="0"/>
          </a:p>
          <a:p>
            <a:r>
              <a:rPr lang="en-US" dirty="0"/>
              <a:t>In the movie </a:t>
            </a:r>
            <a:r>
              <a:rPr lang="en-US" i="1" dirty="0"/>
              <a:t>Titanic</a:t>
            </a:r>
            <a:r>
              <a:rPr lang="en-US" dirty="0"/>
              <a:t>, Rose’s continuing bond with Jack is expressed in the iconic song entitled “My Heart Will Go On:”</a:t>
            </a:r>
            <a:r>
              <a:rPr lang="en-CA" kern="100" baseline="30000" dirty="0"/>
              <a:t>72</a:t>
            </a:r>
            <a:r>
              <a:rPr lang="en-CA" kern="100" baseline="30000" dirty="0">
                <a:ea typeface="Aptos" panose="020B0004020202020204" pitchFamily="34" charset="0"/>
              </a:rPr>
              <a:t> </a:t>
            </a:r>
            <a:endParaRPr lang="en-US" dirty="0"/>
          </a:p>
          <a:p>
            <a:pPr marL="0" marR="0" algn="ctr">
              <a:buNone/>
            </a:pPr>
            <a:r>
              <a:rPr lang="en-CA" i="1" kern="0" dirty="0">
                <a:solidFill>
                  <a:srgbClr val="000000"/>
                </a:solidFill>
                <a:effectLst/>
                <a:ea typeface="Times New Roman" panose="02020603050405020304" pitchFamily="18" charset="0"/>
              </a:rPr>
              <a:t>Every night in my dreams</a:t>
            </a:r>
            <a:br>
              <a:rPr lang="en-CA" i="1" kern="0" dirty="0">
                <a:solidFill>
                  <a:srgbClr val="000000"/>
                </a:solidFill>
                <a:effectLst/>
                <a:ea typeface="Times New Roman" panose="02020603050405020304" pitchFamily="18" charset="0"/>
              </a:rPr>
            </a:br>
            <a:r>
              <a:rPr lang="en-CA" i="1" kern="0" dirty="0">
                <a:solidFill>
                  <a:srgbClr val="000000"/>
                </a:solidFill>
                <a:effectLst/>
                <a:ea typeface="Times New Roman" panose="02020603050405020304" pitchFamily="18" charset="0"/>
              </a:rPr>
              <a:t>I see you, I feel you</a:t>
            </a:r>
            <a:br>
              <a:rPr lang="en-CA" i="1" kern="0" dirty="0">
                <a:solidFill>
                  <a:srgbClr val="000000"/>
                </a:solidFill>
                <a:effectLst/>
                <a:ea typeface="Times New Roman" panose="02020603050405020304" pitchFamily="18" charset="0"/>
              </a:rPr>
            </a:br>
            <a:r>
              <a:rPr lang="en-CA" i="1" kern="0" dirty="0">
                <a:solidFill>
                  <a:srgbClr val="000000"/>
                </a:solidFill>
                <a:effectLst/>
                <a:ea typeface="Times New Roman" panose="02020603050405020304" pitchFamily="18" charset="0"/>
              </a:rPr>
              <a:t>That is how I know you go on</a:t>
            </a:r>
            <a:endParaRPr lang="en-CA" kern="100" dirty="0">
              <a:effectLst/>
              <a:ea typeface="Aptos" panose="020B0004020202020204" pitchFamily="34" charset="0"/>
            </a:endParaRPr>
          </a:p>
          <a:p>
            <a:pPr marL="0" marR="0" algn="ctr">
              <a:buNone/>
            </a:pPr>
            <a:r>
              <a:rPr lang="en-CA" i="1" kern="0" dirty="0">
                <a:solidFill>
                  <a:srgbClr val="000000"/>
                </a:solidFill>
                <a:effectLst/>
                <a:ea typeface="Times New Roman" panose="02020603050405020304" pitchFamily="18" charset="0"/>
              </a:rPr>
              <a:t>Far across the distance</a:t>
            </a:r>
            <a:br>
              <a:rPr lang="en-CA" i="1" kern="0" dirty="0">
                <a:solidFill>
                  <a:srgbClr val="000000"/>
                </a:solidFill>
                <a:effectLst/>
                <a:ea typeface="Times New Roman" panose="02020603050405020304" pitchFamily="18" charset="0"/>
              </a:rPr>
            </a:br>
            <a:r>
              <a:rPr lang="en-CA" i="1" kern="0" dirty="0">
                <a:solidFill>
                  <a:srgbClr val="000000"/>
                </a:solidFill>
                <a:effectLst/>
                <a:ea typeface="Times New Roman" panose="02020603050405020304" pitchFamily="18" charset="0"/>
              </a:rPr>
              <a:t>And spaces between us</a:t>
            </a:r>
            <a:br>
              <a:rPr lang="en-CA" i="1" kern="0" dirty="0">
                <a:solidFill>
                  <a:srgbClr val="000000"/>
                </a:solidFill>
                <a:effectLst/>
                <a:ea typeface="Times New Roman" panose="02020603050405020304" pitchFamily="18" charset="0"/>
              </a:rPr>
            </a:br>
            <a:r>
              <a:rPr lang="en-CA" i="1" kern="0" dirty="0">
                <a:solidFill>
                  <a:srgbClr val="000000"/>
                </a:solidFill>
                <a:effectLst/>
                <a:ea typeface="Times New Roman" panose="02020603050405020304" pitchFamily="18" charset="0"/>
              </a:rPr>
              <a:t>You have come to show you go on</a:t>
            </a:r>
            <a:endParaRPr lang="en-CA" kern="100" dirty="0">
              <a:effectLst/>
              <a:ea typeface="Aptos" panose="020B0004020202020204" pitchFamily="34" charset="0"/>
            </a:endParaRPr>
          </a:p>
          <a:p>
            <a:pPr marL="0" marR="0" algn="ctr">
              <a:buNone/>
            </a:pPr>
            <a:r>
              <a:rPr lang="en-CA" i="1" kern="0" dirty="0">
                <a:solidFill>
                  <a:srgbClr val="000000"/>
                </a:solidFill>
                <a:effectLst/>
                <a:ea typeface="Times New Roman" panose="02020603050405020304" pitchFamily="18" charset="0"/>
              </a:rPr>
              <a:t>Near, far, wherever you are</a:t>
            </a:r>
            <a:br>
              <a:rPr lang="en-CA" i="1" kern="0" dirty="0">
                <a:solidFill>
                  <a:srgbClr val="000000"/>
                </a:solidFill>
                <a:effectLst/>
                <a:ea typeface="Times New Roman" panose="02020603050405020304" pitchFamily="18" charset="0"/>
              </a:rPr>
            </a:br>
            <a:r>
              <a:rPr lang="en-CA" i="1" kern="0" dirty="0">
                <a:solidFill>
                  <a:srgbClr val="000000"/>
                </a:solidFill>
                <a:effectLst/>
                <a:ea typeface="Times New Roman" panose="02020603050405020304" pitchFamily="18" charset="0"/>
              </a:rPr>
              <a:t>I believe that the heart does go on</a:t>
            </a:r>
          </a:p>
          <a:p>
            <a:endParaRPr lang="en-US" sz="1100" i="1" dirty="0"/>
          </a:p>
          <a:p>
            <a:endParaRPr lang="en-US" sz="1100" i="1" dirty="0"/>
          </a:p>
          <a:p>
            <a:endParaRPr lang="en-US" sz="1100" i="1" dirty="0"/>
          </a:p>
          <a:p>
            <a:endParaRPr lang="en-US" sz="1100" i="1" dirty="0"/>
          </a:p>
          <a:p>
            <a:endParaRPr lang="en-US" sz="1100" i="1" dirty="0"/>
          </a:p>
          <a:p>
            <a:endParaRPr lang="en-US" sz="1100" i="1" dirty="0"/>
          </a:p>
          <a:p>
            <a:endParaRPr lang="en-US" sz="1100" i="1" dirty="0"/>
          </a:p>
          <a:p>
            <a:endParaRPr lang="en-US" sz="1100" i="1" dirty="0"/>
          </a:p>
          <a:p>
            <a:endParaRPr lang="en-US" sz="1100" i="1" dirty="0"/>
          </a:p>
          <a:p>
            <a:endParaRPr lang="en-US" sz="1100" i="1" dirty="0"/>
          </a:p>
          <a:p>
            <a:pPr indent="184150"/>
            <a:r>
              <a:rPr lang="en-US" sz="1100" baseline="30000" dirty="0"/>
              <a:t>71 </a:t>
            </a:r>
            <a:r>
              <a:rPr lang="en-CA" sz="1100" dirty="0"/>
              <a:t>Ruth Whitt, “</a:t>
            </a:r>
            <a:r>
              <a:rPr lang="en-CA" sz="1100" dirty="0">
                <a:solidFill>
                  <a:srgbClr val="000000"/>
                </a:solidFill>
                <a:ea typeface="Times New Roman" panose="02020603050405020304" pitchFamily="18" charset="0"/>
              </a:rPr>
              <a:t>The Integration of the Gospel, Church, and Culture</a:t>
            </a:r>
            <a:r>
              <a:rPr lang="en-CA" sz="1100" dirty="0">
                <a:ea typeface="Times New Roman" panose="02020603050405020304" pitchFamily="18" charset="0"/>
              </a:rPr>
              <a:t> w</a:t>
            </a:r>
            <a:r>
              <a:rPr lang="en-CA" sz="1100" dirty="0">
                <a:solidFill>
                  <a:srgbClr val="000000"/>
                </a:solidFill>
                <a:ea typeface="Times New Roman" panose="02020603050405020304" pitchFamily="18" charset="0"/>
              </a:rPr>
              <a:t>ith a Church-based Grief Support Ministry,” Tyndale University, April 15, 2024.</a:t>
            </a:r>
          </a:p>
          <a:p>
            <a:pPr indent="184150">
              <a:tabLst>
                <a:tab pos="484188" algn="l"/>
              </a:tabLst>
            </a:pPr>
            <a:r>
              <a:rPr lang="en-CA" sz="1100" kern="100" baseline="30000" dirty="0">
                <a:ea typeface="Aptos" panose="020B0004020202020204" pitchFamily="34" charset="0"/>
              </a:rPr>
              <a:t>72 </a:t>
            </a:r>
            <a:r>
              <a:rPr lang="en-CA" sz="1100" kern="100" dirty="0">
                <a:ea typeface="Aptos" panose="020B0004020202020204" pitchFamily="34" charset="0"/>
              </a:rPr>
              <a:t>J</a:t>
            </a:r>
            <a:r>
              <a:rPr lang="en-CA" sz="1100" kern="0" dirty="0">
                <a:ea typeface="Times New Roman" panose="02020603050405020304" pitchFamily="18" charset="0"/>
              </a:rPr>
              <a:t>ames Horner and Will Jennings, “My Heart Will Go On.” © Sony/ATV Music Publishing LLC, Universal Music Publishing Group, </a:t>
            </a:r>
            <a:r>
              <a:rPr lang="en-CA" sz="1100" u="sng" kern="0" dirty="0">
                <a:ea typeface="Times New Roman" panose="02020603050405020304" pitchFamily="18" charset="0"/>
                <a:hlinkClick r:id="rId3">
                  <a:extLst>
                    <a:ext uri="{A12FA001-AC4F-418D-AE19-62706E023703}">
                      <ahyp:hlinkClr xmlns:ahyp="http://schemas.microsoft.com/office/drawing/2018/hyperlinkcolor" val="tx"/>
                    </a:ext>
                  </a:extLst>
                </a:hlinkClick>
              </a:rPr>
              <a:t>https://www.google.com/search?client=safari&amp;rls=</a:t>
            </a:r>
          </a:p>
          <a:p>
            <a:pPr indent="7938"/>
            <a:r>
              <a:rPr lang="en-CA" sz="1100" u="sng" kern="0" dirty="0">
                <a:ea typeface="Times New Roman" panose="02020603050405020304" pitchFamily="18" charset="0"/>
                <a:hlinkClick r:id="rId3">
                  <a:extLst>
                    <a:ext uri="{A12FA001-AC4F-418D-AE19-62706E023703}">
                      <ahyp:hlinkClr xmlns:ahyp="http://schemas.microsoft.com/office/drawing/2018/hyperlinkcolor" val="tx"/>
                    </a:ext>
                  </a:extLst>
                </a:hlinkClick>
              </a:rPr>
              <a:t>en&amp;q=my+heart+will+go+on+lyrics&amp;ie=UTF</a:t>
            </a:r>
            <a:r>
              <a:rPr lang="en-CA" sz="1100" kern="0" dirty="0">
                <a:ea typeface="Times New Roman" panose="02020603050405020304" pitchFamily="18" charset="0"/>
                <a:hlinkClick r:id="rId3">
                  <a:extLst>
                    <a:ext uri="{A12FA001-AC4F-418D-AE19-62706E023703}">
                      <ahyp:hlinkClr xmlns:ahyp="http://schemas.microsoft.com/office/drawing/2018/hyperlinkcolor" val="tx"/>
                    </a:ext>
                  </a:extLst>
                </a:hlinkClick>
              </a:rPr>
              <a:t>-8&amp;oe=UTF-8</a:t>
            </a:r>
            <a:r>
              <a:rPr lang="en-CA" sz="1100" kern="0" dirty="0">
                <a:ea typeface="Times New Roman" panose="02020603050405020304" pitchFamily="18" charset="0"/>
              </a:rPr>
              <a:t>.</a:t>
            </a:r>
            <a:endParaRPr lang="en-CA" sz="1100" kern="100" dirty="0">
              <a:ea typeface="Aptos" panose="020B0004020202020204" pitchFamily="34" charset="0"/>
            </a:endParaRPr>
          </a:p>
          <a:p>
            <a:pPr indent="184150"/>
            <a:endParaRPr lang="en-US" sz="1100" dirty="0"/>
          </a:p>
        </p:txBody>
      </p:sp>
      <p:sp>
        <p:nvSpPr>
          <p:cNvPr id="5" name="Slide Number Placeholder 4">
            <a:extLst>
              <a:ext uri="{FF2B5EF4-FFF2-40B4-BE49-F238E27FC236}">
                <a16:creationId xmlns:a16="http://schemas.microsoft.com/office/drawing/2014/main" id="{E66BF139-2EB5-9020-19D7-E06CCDB9E8B2}"/>
              </a:ext>
            </a:extLst>
          </p:cNvPr>
          <p:cNvSpPr>
            <a:spLocks noGrp="1"/>
          </p:cNvSpPr>
          <p:nvPr>
            <p:ph type="sldNum" sz="quarter" idx="5"/>
          </p:nvPr>
        </p:nvSpPr>
        <p:spPr/>
        <p:txBody>
          <a:bodyPr/>
          <a:lstStyle/>
          <a:p>
            <a:fld id="{E7008EE3-5BF2-6F4C-BBB8-E17369217829}" type="slidenum">
              <a:rPr lang="en-US" smtClean="0"/>
              <a:t>189</a:t>
            </a:fld>
            <a:endParaRPr lang="en-US"/>
          </a:p>
        </p:txBody>
      </p:sp>
    </p:spTree>
    <p:extLst>
      <p:ext uri="{BB962C8B-B14F-4D97-AF65-F5344CB8AC3E}">
        <p14:creationId xmlns:p14="http://schemas.microsoft.com/office/powerpoint/2010/main" val="2337583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E07B8-1F1F-6DC7-8FEE-99DC7C547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65FA70-B425-7B27-C78F-BA40C537C147}"/>
              </a:ext>
            </a:extLst>
          </p:cNvPr>
          <p:cNvSpPr>
            <a:spLocks noGrp="1" noRot="1" noChangeAspect="1"/>
          </p:cNvSpPr>
          <p:nvPr>
            <p:ph type="sldImg"/>
          </p:nvPr>
        </p:nvSpPr>
        <p:spPr>
          <a:xfrm>
            <a:off x="554038" y="250825"/>
            <a:ext cx="2862262" cy="1609725"/>
          </a:xfrm>
        </p:spPr>
      </p:sp>
      <p:sp>
        <p:nvSpPr>
          <p:cNvPr id="3" name="Notes Placeholder 2">
            <a:extLst>
              <a:ext uri="{FF2B5EF4-FFF2-40B4-BE49-F238E27FC236}">
                <a16:creationId xmlns:a16="http://schemas.microsoft.com/office/drawing/2014/main" id="{54B947AD-BCA3-775B-D6F7-35069A9A0373}"/>
              </a:ext>
            </a:extLst>
          </p:cNvPr>
          <p:cNvSpPr>
            <a:spLocks noGrp="1"/>
          </p:cNvSpPr>
          <p:nvPr>
            <p:ph type="body" idx="1"/>
          </p:nvPr>
        </p:nvSpPr>
        <p:spPr>
          <a:xfrm>
            <a:off x="571499" y="1860549"/>
            <a:ext cx="5715001" cy="6679443"/>
          </a:xfrm>
        </p:spPr>
        <p:txBody>
          <a:bodyPr/>
          <a:lstStyle/>
          <a:p>
            <a:r>
              <a:rPr lang="en-US" b="1" dirty="0"/>
              <a:t>~ 2 minutes</a:t>
            </a:r>
          </a:p>
          <a:p>
            <a:endParaRPr lang="en-US" dirty="0"/>
          </a:p>
          <a:p>
            <a:r>
              <a:rPr lang="en-US" dirty="0"/>
              <a:t>Because we have the gift of memory, “our loved ones remain part of our lives, though the connection is [emotional] rather than physical. . . . The attachment to our loved one . . . is part of our [life’s] story</a:t>
            </a:r>
            <a:r>
              <a:rPr lang="en-US" baseline="30000" dirty="0"/>
              <a:t>”73––</a:t>
            </a:r>
            <a:r>
              <a:rPr lang="en-US" dirty="0"/>
              <a:t>who we were, who we are now, and who we will become.</a:t>
            </a:r>
          </a:p>
          <a:p>
            <a:endParaRPr lang="en-US" dirty="0"/>
          </a:p>
          <a:p>
            <a:r>
              <a:rPr lang="en-US" b="1" u="sng" dirty="0"/>
              <a:t>Four cautionary notes re: continuing bonds</a:t>
            </a:r>
          </a:p>
          <a:p>
            <a:pPr marL="234950" indent="-228600">
              <a:buAutoNum type="arabicParenR"/>
              <a:tabLst>
                <a:tab pos="176213" algn="l"/>
              </a:tabLst>
            </a:pPr>
            <a:r>
              <a:rPr lang="en-US" dirty="0"/>
              <a:t>If the relationship was abusive, continually dwelling on the abuse is harmful and hinders moving forward. Professional counselling can help you change the focus to lessons learned and help you to move forward in healthy ways.</a:t>
            </a:r>
          </a:p>
          <a:p>
            <a:pPr marL="234950" indent="-228600">
              <a:buAutoNum type="arabicParenR"/>
              <a:tabLst>
                <a:tab pos="176213" algn="l"/>
              </a:tabLst>
            </a:pPr>
            <a:r>
              <a:rPr lang="en-US" dirty="0"/>
              <a:t>If the grief and attachment to the deceased person takes precedence over living relationships, that too is unhealthy and may require professional help.</a:t>
            </a:r>
          </a:p>
          <a:p>
            <a:pPr marL="234950" indent="-228600">
              <a:buAutoNum type="arabicParenR"/>
              <a:tabLst>
                <a:tab pos="176213" algn="l"/>
              </a:tabLst>
            </a:pPr>
            <a:r>
              <a:rPr lang="en-US" dirty="0">
                <a:solidFill>
                  <a:srgbClr val="000000"/>
                </a:solidFill>
                <a:effectLst/>
                <a:latin typeface="Times New Roman" panose="02020603050405020304" pitchFamily="18" charset="0"/>
                <a:ea typeface="Aptos" panose="020B0004020202020204" pitchFamily="34" charset="0"/>
              </a:rPr>
              <a:t>Attempting to connect with the deceased loved one through seances, mediums or psychics does not help with grief, nor will it help in moving forward.</a:t>
            </a:r>
          </a:p>
          <a:p>
            <a:pPr marL="449263" indent="-220663">
              <a:buFont typeface="Arial" panose="020B0604020202020204" pitchFamily="34" charset="0"/>
              <a:buChar char="•"/>
            </a:pPr>
            <a:r>
              <a:rPr lang="en-US" dirty="0">
                <a:solidFill>
                  <a:srgbClr val="000000"/>
                </a:solidFill>
                <a:ea typeface="Aptos" panose="020B0004020202020204" pitchFamily="34" charset="0"/>
              </a:rPr>
              <a:t>Mental health practitioners warn against these activities. The concern is that though mediums purport to be helpful, </a:t>
            </a:r>
            <a:r>
              <a:rPr lang="en-CA" dirty="0">
                <a:solidFill>
                  <a:srgbClr val="000000"/>
                </a:solidFill>
                <a:ea typeface="Aptos" panose="020B0004020202020204" pitchFamily="34" charset="0"/>
              </a:rPr>
              <a:t>there is great potential and risk for exploitation or psychological harm for vulnerable and grieving persons. These activities can also be </a:t>
            </a:r>
            <a:r>
              <a:rPr lang="en-CA" dirty="0"/>
              <a:t>a substitute for facing the reality of a loved one’s death.</a:t>
            </a:r>
            <a:endParaRPr lang="en-US" dirty="0">
              <a:solidFill>
                <a:srgbClr val="000000"/>
              </a:solidFill>
              <a:ea typeface="Aptos" panose="020B0004020202020204" pitchFamily="34" charset="0"/>
            </a:endParaRPr>
          </a:p>
          <a:p>
            <a:pPr marL="449263" indent="-220663">
              <a:buFont typeface="Arial" panose="020B0604020202020204" pitchFamily="34" charset="0"/>
              <a:buChar char="•"/>
            </a:pPr>
            <a:r>
              <a:rPr lang="en-US" dirty="0">
                <a:solidFill>
                  <a:srgbClr val="000000"/>
                </a:solidFill>
                <a:effectLst/>
                <a:latin typeface="Times New Roman" panose="02020603050405020304" pitchFamily="18" charset="0"/>
                <a:ea typeface="Aptos" panose="020B0004020202020204" pitchFamily="34" charset="0"/>
              </a:rPr>
              <a:t>Interestingly, the Bible has warned against this practice since ancient times (</a:t>
            </a:r>
            <a:r>
              <a:rPr lang="en-CA" b="0" i="0" u="none" strike="noStrike" dirty="0">
                <a:effectLst/>
              </a:rPr>
              <a:t>Leviticus 19:31; Isaiah 8:19-20; 1 Samuel 28).</a:t>
            </a:r>
          </a:p>
          <a:p>
            <a:pPr marL="228600" indent="-228600">
              <a:buAutoNum type="arabicParenR" startAt="4"/>
            </a:pPr>
            <a:r>
              <a:rPr lang="en-CA" dirty="0"/>
              <a:t>Since 2023, artificial intelligence (AI) has gained popularity and is widely used in education, medicine, finance, social interaction, etc. A CTV news article, published in April 2023, was entitled “Can AI ‘bring back’ the dead?” It explores how AI technology can replicate images and voices of the dead, but notes that “AI can not ‘think’ on its own, it only makes decisions based on input and training from another human. . . [Thus,] AI could only generate a superficial copy of a dead person.” The persona it creates is not and can never be the real or living person. This use of AI leads to “unhealthy coping mechanisms or avoid[</a:t>
            </a:r>
            <a:r>
              <a:rPr lang="en-CA" dirty="0" err="1"/>
              <a:t>ing</a:t>
            </a:r>
            <a:r>
              <a:rPr lang="en-CA" dirty="0"/>
              <a:t>] the reality of loss altogether.”</a:t>
            </a:r>
            <a:r>
              <a:rPr lang="en-CA" baseline="30000" dirty="0"/>
              <a:t>74</a:t>
            </a:r>
            <a:r>
              <a:rPr lang="en-CA" dirty="0"/>
              <a:t> In other words, it harms, hurts, and hinders healing. </a:t>
            </a:r>
          </a:p>
          <a:p>
            <a:pPr indent="184150"/>
            <a:endParaRPr lang="en-CA" sz="1100" dirty="0"/>
          </a:p>
          <a:p>
            <a:pPr indent="184150"/>
            <a:endParaRPr lang="en-CA" sz="1100" dirty="0"/>
          </a:p>
          <a:p>
            <a:pPr indent="184150"/>
            <a:endParaRPr lang="en-CA" sz="1100" dirty="0"/>
          </a:p>
          <a:p>
            <a:pPr marR="0" lvl="0" indent="184150" algn="l" defTabSz="914400" rtl="0" eaLnBrk="1" fontAlgn="auto" latinLnBrk="0" hangingPunct="1">
              <a:lnSpc>
                <a:spcPct val="100000"/>
              </a:lnSpc>
              <a:spcBef>
                <a:spcPts val="0"/>
              </a:spcBef>
              <a:spcAft>
                <a:spcPts val="0"/>
              </a:spcAft>
              <a:buClrTx/>
              <a:buSzTx/>
              <a:buFontTx/>
              <a:buNone/>
              <a:defRPr/>
            </a:pPr>
            <a:r>
              <a:rPr lang="en-CA" sz="1100" baseline="30000" dirty="0"/>
              <a:t>73 </a:t>
            </a:r>
            <a:r>
              <a:rPr kumimoji="0" lang="en-US" sz="1100" b="0" i="0" u="none" strike="noStrike" kern="100" cap="none" spc="0" normalizeH="0" baseline="0" noProof="0" dirty="0">
                <a:ln>
                  <a:noFill/>
                </a:ln>
                <a:solidFill>
                  <a:srgbClr val="000000"/>
                </a:solidFill>
                <a:effectLst/>
                <a:uLnTx/>
                <a:uFillTx/>
                <a:latin typeface="Times New Roman" panose="02020603050405020304" pitchFamily="18" charset="0"/>
                <a:ea typeface="Aptos" panose="020B0004020202020204" pitchFamily="34" charset="0"/>
                <a:cs typeface="Times New Roman" panose="02020603050405020304" pitchFamily="18" charset="0"/>
              </a:rPr>
              <a:t>Kenneth J. Doka, </a:t>
            </a:r>
            <a:r>
              <a:rPr kumimoji="0" lang="en-US" sz="1100" b="0" i="1" u="none" strike="noStrike" kern="100" cap="none" spc="0" normalizeH="0" baseline="0" noProof="0" dirty="0">
                <a:ln>
                  <a:noFill/>
                </a:ln>
                <a:solidFill>
                  <a:srgbClr val="000000"/>
                </a:solidFill>
                <a:effectLst/>
                <a:uLnTx/>
                <a:uFillTx/>
                <a:latin typeface="Times New Roman" panose="02020603050405020304" pitchFamily="18" charset="0"/>
                <a:ea typeface="Aptos" panose="020B0004020202020204" pitchFamily="34" charset="0"/>
                <a:cs typeface="Times New Roman" panose="02020603050405020304" pitchFamily="18" charset="0"/>
              </a:rPr>
              <a:t>Grief Is A Journey</a:t>
            </a:r>
            <a:r>
              <a:rPr kumimoji="0" lang="en-US" sz="1100" b="0" i="0" u="none" strike="noStrike" kern="100" cap="none" spc="0" normalizeH="0" baseline="0" noProof="0" dirty="0">
                <a:ln>
                  <a:noFill/>
                </a:ln>
                <a:solidFill>
                  <a:srgbClr val="000000"/>
                </a:solidFill>
                <a:effectLst/>
                <a:uLnTx/>
                <a:uFillTx/>
                <a:latin typeface="Times New Roman" panose="02020603050405020304" pitchFamily="18" charset="0"/>
                <a:ea typeface="Aptos" panose="020B0004020202020204" pitchFamily="34" charset="0"/>
                <a:cs typeface="Times New Roman" panose="02020603050405020304" pitchFamily="18" charset="0"/>
              </a:rPr>
              <a:t>. (New York: Simon &amp; Schuster, 2016), </a:t>
            </a:r>
            <a:r>
              <a:rPr lang="en-US" sz="1100" dirty="0"/>
              <a:t>52.</a:t>
            </a:r>
          </a:p>
          <a:p>
            <a:pPr indent="184150" fontAlgn="base"/>
            <a:r>
              <a:rPr lang="en-CA" sz="1100" baseline="30000" dirty="0"/>
              <a:t>74 </a:t>
            </a:r>
            <a:r>
              <a:rPr lang="en-CA" sz="1100" dirty="0"/>
              <a:t>Natasha O'Neill, “Can AI ‘bring back’ the dead? Debating the use of tech in the grieving process,” CTV News, April 30, 2023. </a:t>
            </a:r>
            <a:r>
              <a:rPr lang="en-US" sz="1100" dirty="0"/>
              <a:t>https://</a:t>
            </a:r>
            <a:r>
              <a:rPr lang="en-US" sz="1100" dirty="0" err="1"/>
              <a:t>www.ctvnews.ca</a:t>
            </a:r>
            <a:r>
              <a:rPr lang="en-US" sz="1100" dirty="0"/>
              <a:t>/sci-tech/article/can-ai-bring-back-the-dead-debating-the-use-of-tech-in-the-grieving-process/.</a:t>
            </a:r>
          </a:p>
        </p:txBody>
      </p:sp>
      <p:sp>
        <p:nvSpPr>
          <p:cNvPr id="5" name="Slide Number Placeholder 4">
            <a:extLst>
              <a:ext uri="{FF2B5EF4-FFF2-40B4-BE49-F238E27FC236}">
                <a16:creationId xmlns:a16="http://schemas.microsoft.com/office/drawing/2014/main" id="{72DF2188-0886-09C7-23F7-113190E6848C}"/>
              </a:ext>
            </a:extLst>
          </p:cNvPr>
          <p:cNvSpPr>
            <a:spLocks noGrp="1"/>
          </p:cNvSpPr>
          <p:nvPr>
            <p:ph type="sldNum" sz="quarter" idx="5"/>
          </p:nvPr>
        </p:nvSpPr>
        <p:spPr/>
        <p:txBody>
          <a:bodyPr/>
          <a:lstStyle/>
          <a:p>
            <a:fld id="{E7008EE3-5BF2-6F4C-BBB8-E17369217829}" type="slidenum">
              <a:rPr lang="en-US" smtClean="0"/>
              <a:t>190</a:t>
            </a:fld>
            <a:endParaRPr lang="en-US" dirty="0"/>
          </a:p>
        </p:txBody>
      </p:sp>
    </p:spTree>
    <p:extLst>
      <p:ext uri="{BB962C8B-B14F-4D97-AF65-F5344CB8AC3E}">
        <p14:creationId xmlns:p14="http://schemas.microsoft.com/office/powerpoint/2010/main" val="56485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5788" y="327025"/>
            <a:ext cx="2843212" cy="1600200"/>
          </a:xfrm>
        </p:spPr>
      </p:sp>
      <p:sp>
        <p:nvSpPr>
          <p:cNvPr id="3" name="Notes Placeholder 2"/>
          <p:cNvSpPr>
            <a:spLocks noGrp="1"/>
          </p:cNvSpPr>
          <p:nvPr>
            <p:ph type="body" idx="1"/>
          </p:nvPr>
        </p:nvSpPr>
        <p:spPr>
          <a:xfrm>
            <a:off x="585788" y="1927225"/>
            <a:ext cx="5715001" cy="6604380"/>
          </a:xfrm>
        </p:spPr>
        <p:txBody>
          <a:bodyPr/>
          <a:lstStyle/>
          <a:p>
            <a:r>
              <a:rPr lang="en-US" b="1" dirty="0"/>
              <a:t>~ 5 minutes</a:t>
            </a:r>
          </a:p>
          <a:p>
            <a:endParaRPr lang="en-US" dirty="0"/>
          </a:p>
          <a:p>
            <a:r>
              <a:rPr lang="en-US" b="1" u="sng" dirty="0"/>
              <a:t>“Signs”</a:t>
            </a:r>
          </a:p>
          <a:p>
            <a:r>
              <a:rPr lang="en-CA" dirty="0"/>
              <a:t>You may have heard that the appearance of cardinals are often believed to mean that a deceased person is sending a message of comfort to the living. Some people claim the same with pennies or dimes, or random messages on signs. I too have experienced various phenomenon, signs that seemed more than mere coincidence.</a:t>
            </a:r>
          </a:p>
          <a:p>
            <a:endParaRPr lang="en-CA" i="1" dirty="0"/>
          </a:p>
          <a:p>
            <a:r>
              <a:rPr lang="en-US" i="1" dirty="0"/>
              <a:t>What do you think about these “signs”? Give participants time to respond.</a:t>
            </a:r>
            <a:endParaRPr lang="en-CA" dirty="0"/>
          </a:p>
          <a:p>
            <a:endParaRPr lang="en-CA" dirty="0"/>
          </a:p>
          <a:p>
            <a:r>
              <a:rPr lang="en-US" dirty="0"/>
              <a:t>Susan Duke, who we have mentioned previously, </a:t>
            </a:r>
            <a:r>
              <a:rPr lang="en-CA" dirty="0"/>
              <a:t>cites numerous ways that God has unexpectedly reached out to her. She doesn’t suggest that we look “for signs to help soothe our broken hearts, but that we leave room in our grief to see with new perspective the simple, often-overlooked gifts God provides when we least expect them and need them most.”</a:t>
            </a:r>
            <a:r>
              <a:rPr lang="en-CA" baseline="30000" dirty="0"/>
              <a:t>75</a:t>
            </a:r>
            <a:endParaRPr lang="en-CA" sz="1000" kern="100" dirty="0">
              <a:effectLst/>
              <a:ea typeface="Aptos" panose="020B0004020202020204" pitchFamily="34" charset="0"/>
            </a:endParaRPr>
          </a:p>
          <a:p>
            <a:endParaRPr lang="en-CA" kern="100" dirty="0">
              <a:ea typeface="Aptos" panose="020B0004020202020204" pitchFamily="34" charset="0"/>
            </a:endParaRPr>
          </a:p>
          <a:p>
            <a:r>
              <a:rPr lang="en-CA" dirty="0"/>
              <a:t>In pondering these “signs,” I’ve concluded that these are not direct messages from my loved ones but rather that they are God’s way of reminding me of His love and comfort in my grief.</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indent="184150"/>
            <a:r>
              <a:rPr lang="en-US" sz="1100" kern="100" baseline="30000" dirty="0">
                <a:ea typeface="Aptos" panose="020B0004020202020204" pitchFamily="34" charset="0"/>
              </a:rPr>
              <a:t>75</a:t>
            </a:r>
            <a:r>
              <a:rPr lang="en-CA" sz="1100" kern="100" baseline="30000" dirty="0">
                <a:ea typeface="Aptos" panose="020B0004020202020204" pitchFamily="34" charset="0"/>
              </a:rPr>
              <a:t> </a:t>
            </a:r>
            <a:r>
              <a:rPr lang="en-CA" sz="1100" kern="100" dirty="0">
                <a:ea typeface="Aptos" panose="020B0004020202020204" pitchFamily="34" charset="0"/>
              </a:rPr>
              <a:t>Susan Duke, </a:t>
            </a:r>
            <a:r>
              <a:rPr lang="en-CA" sz="1100" i="1" kern="100" dirty="0">
                <a:ea typeface="Aptos" panose="020B0004020202020204" pitchFamily="34" charset="0"/>
              </a:rPr>
              <a:t>Grieving Forward—Embracing Life Beyond Loss.</a:t>
            </a:r>
            <a:r>
              <a:rPr lang="en-CA" sz="1100" kern="100" dirty="0">
                <a:ea typeface="Aptos" panose="020B0004020202020204" pitchFamily="34" charset="0"/>
              </a:rPr>
              <a:t> (New York: Warner Faith, 2006), 60.</a:t>
            </a:r>
            <a:endParaRPr lang="en-US" sz="1100" dirty="0"/>
          </a:p>
        </p:txBody>
      </p:sp>
      <p:sp>
        <p:nvSpPr>
          <p:cNvPr id="5" name="Slide Number Placeholder 4">
            <a:extLst>
              <a:ext uri="{FF2B5EF4-FFF2-40B4-BE49-F238E27FC236}">
                <a16:creationId xmlns:a16="http://schemas.microsoft.com/office/drawing/2014/main" id="{5B00AB8E-3570-7096-592F-3307EF3DCE6C}"/>
              </a:ext>
            </a:extLst>
          </p:cNvPr>
          <p:cNvSpPr>
            <a:spLocks noGrp="1"/>
          </p:cNvSpPr>
          <p:nvPr>
            <p:ph type="sldNum" sz="quarter" idx="5"/>
          </p:nvPr>
        </p:nvSpPr>
        <p:spPr/>
        <p:txBody>
          <a:bodyPr/>
          <a:lstStyle/>
          <a:p>
            <a:fld id="{E7008EE3-5BF2-6F4C-BBB8-E17369217829}" type="slidenum">
              <a:rPr lang="en-US" smtClean="0"/>
              <a:t>191</a:t>
            </a:fld>
            <a:endParaRPr lang="en-US"/>
          </a:p>
        </p:txBody>
      </p:sp>
    </p:spTree>
    <p:extLst>
      <p:ext uri="{BB962C8B-B14F-4D97-AF65-F5344CB8AC3E}">
        <p14:creationId xmlns:p14="http://schemas.microsoft.com/office/powerpoint/2010/main" val="4152002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A91818F-12AC-B049-8DB0-B8B460C0A4CE}" type="slidenum">
              <a:rPr lang="en-CA" smtClean="0"/>
              <a:t>‹#›</a:t>
            </a:fld>
            <a:endParaRPr lang="en-CA"/>
          </a:p>
        </p:txBody>
      </p:sp>
    </p:spTree>
    <p:extLst>
      <p:ext uri="{BB962C8B-B14F-4D97-AF65-F5344CB8AC3E}">
        <p14:creationId xmlns:p14="http://schemas.microsoft.com/office/powerpoint/2010/main" val="1345038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A91818F-12AC-B049-8DB0-B8B460C0A4CE}" type="slidenum">
              <a:rPr lang="en-CA" smtClean="0"/>
              <a:t>‹#›</a:t>
            </a:fld>
            <a:endParaRPr lang="en-CA"/>
          </a:p>
        </p:txBody>
      </p:sp>
    </p:spTree>
    <p:extLst>
      <p:ext uri="{BB962C8B-B14F-4D97-AF65-F5344CB8AC3E}">
        <p14:creationId xmlns:p14="http://schemas.microsoft.com/office/powerpoint/2010/main" val="221558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A91818F-12AC-B049-8DB0-B8B460C0A4CE}" type="slidenum">
              <a:rPr lang="en-CA" smtClean="0"/>
              <a:t>‹#›</a:t>
            </a:fld>
            <a:endParaRPr lang="en-CA"/>
          </a:p>
        </p:txBody>
      </p:sp>
    </p:spTree>
    <p:extLst>
      <p:ext uri="{BB962C8B-B14F-4D97-AF65-F5344CB8AC3E}">
        <p14:creationId xmlns:p14="http://schemas.microsoft.com/office/powerpoint/2010/main" val="1493386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03325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title and description" userDrawn="1">
  <p:cSld name="1_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457400" y="2440633"/>
            <a:ext cx="5393600" cy="1976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sz="2667"/>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dirty="0"/>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408068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1_Section title and description">
    <p:spTree>
      <p:nvGrpSpPr>
        <p:cNvPr id="1" name="Shape 35"/>
        <p:cNvGrpSpPr/>
        <p:nvPr/>
      </p:nvGrpSpPr>
      <p:grpSpPr>
        <a:xfrm>
          <a:off x="0" y="0"/>
          <a:ext cx="0" cy="0"/>
          <a:chOff x="0" y="0"/>
          <a:chExt cx="0" cy="0"/>
        </a:xfrm>
      </p:grpSpPr>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77993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A91818F-12AC-B049-8DB0-B8B460C0A4CE}" type="slidenum">
              <a:rPr lang="en-CA" smtClean="0"/>
              <a:t>‹#›</a:t>
            </a:fld>
            <a:endParaRPr lang="en-CA"/>
          </a:p>
        </p:txBody>
      </p:sp>
    </p:spTree>
    <p:extLst>
      <p:ext uri="{BB962C8B-B14F-4D97-AF65-F5344CB8AC3E}">
        <p14:creationId xmlns:p14="http://schemas.microsoft.com/office/powerpoint/2010/main" val="3159351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A91818F-12AC-B049-8DB0-B8B460C0A4CE}" type="slidenum">
              <a:rPr lang="en-CA" smtClean="0"/>
              <a:t>‹#›</a:t>
            </a:fld>
            <a:endParaRPr lang="en-CA"/>
          </a:p>
        </p:txBody>
      </p:sp>
    </p:spTree>
    <p:extLst>
      <p:ext uri="{BB962C8B-B14F-4D97-AF65-F5344CB8AC3E}">
        <p14:creationId xmlns:p14="http://schemas.microsoft.com/office/powerpoint/2010/main" val="2141556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A91818F-12AC-B049-8DB0-B8B460C0A4CE}" type="slidenum">
              <a:rPr lang="en-CA" smtClean="0"/>
              <a:t>‹#›</a:t>
            </a:fld>
            <a:endParaRPr lang="en-CA"/>
          </a:p>
        </p:txBody>
      </p:sp>
    </p:spTree>
    <p:extLst>
      <p:ext uri="{BB962C8B-B14F-4D97-AF65-F5344CB8AC3E}">
        <p14:creationId xmlns:p14="http://schemas.microsoft.com/office/powerpoint/2010/main" val="274083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A91818F-12AC-B049-8DB0-B8B460C0A4CE}" type="slidenum">
              <a:rPr lang="en-CA" smtClean="0"/>
              <a:t>‹#›</a:t>
            </a:fld>
            <a:endParaRPr lang="en-CA"/>
          </a:p>
        </p:txBody>
      </p:sp>
    </p:spTree>
    <p:extLst>
      <p:ext uri="{BB962C8B-B14F-4D97-AF65-F5344CB8AC3E}">
        <p14:creationId xmlns:p14="http://schemas.microsoft.com/office/powerpoint/2010/main" val="1236110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A91818F-12AC-B049-8DB0-B8B460C0A4CE}" type="slidenum">
              <a:rPr lang="en-CA" smtClean="0"/>
              <a:t>‹#›</a:t>
            </a:fld>
            <a:endParaRPr lang="en-CA"/>
          </a:p>
        </p:txBody>
      </p:sp>
    </p:spTree>
    <p:extLst>
      <p:ext uri="{BB962C8B-B14F-4D97-AF65-F5344CB8AC3E}">
        <p14:creationId xmlns:p14="http://schemas.microsoft.com/office/powerpoint/2010/main" val="2993221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A91818F-12AC-B049-8DB0-B8B460C0A4CE}" type="slidenum">
              <a:rPr lang="en-CA" smtClean="0"/>
              <a:t>‹#›</a:t>
            </a:fld>
            <a:endParaRPr lang="en-CA"/>
          </a:p>
        </p:txBody>
      </p:sp>
    </p:spTree>
    <p:extLst>
      <p:ext uri="{BB962C8B-B14F-4D97-AF65-F5344CB8AC3E}">
        <p14:creationId xmlns:p14="http://schemas.microsoft.com/office/powerpoint/2010/main" val="1109382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A91818F-12AC-B049-8DB0-B8B460C0A4CE}" type="slidenum">
              <a:rPr lang="en-CA" smtClean="0"/>
              <a:t>‹#›</a:t>
            </a:fld>
            <a:endParaRPr lang="en-CA"/>
          </a:p>
        </p:txBody>
      </p:sp>
    </p:spTree>
    <p:extLst>
      <p:ext uri="{BB962C8B-B14F-4D97-AF65-F5344CB8AC3E}">
        <p14:creationId xmlns:p14="http://schemas.microsoft.com/office/powerpoint/2010/main" val="1068542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A91818F-12AC-B049-8DB0-B8B460C0A4CE}" type="slidenum">
              <a:rPr lang="en-CA" smtClean="0"/>
              <a:t>‹#›</a:t>
            </a:fld>
            <a:endParaRPr lang="en-CA"/>
          </a:p>
        </p:txBody>
      </p:sp>
    </p:spTree>
    <p:extLst>
      <p:ext uri="{BB962C8B-B14F-4D97-AF65-F5344CB8AC3E}">
        <p14:creationId xmlns:p14="http://schemas.microsoft.com/office/powerpoint/2010/main" val="2365623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1818F-12AC-B049-8DB0-B8B460C0A4CE}" type="slidenum">
              <a:rPr lang="en-CA" smtClean="0"/>
              <a:t>‹#›</a:t>
            </a:fld>
            <a:endParaRPr lang="en-CA"/>
          </a:p>
        </p:txBody>
      </p:sp>
    </p:spTree>
    <p:extLst>
      <p:ext uri="{BB962C8B-B14F-4D97-AF65-F5344CB8AC3E}">
        <p14:creationId xmlns:p14="http://schemas.microsoft.com/office/powerpoint/2010/main" val="316811246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6" r:id="rId12"/>
    <p:sldLayoutId id="2147483708" r:id="rId13"/>
    <p:sldLayoutId id="2147483709"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pxhere.com/zh/photo/862052"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hyperlink" Target="http://www.flickr.com/photos/seetheholyland/3961314262/in/set-7215762246949167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Terry_Fox"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s://pixabay.com/illustrations/feedback-report-back-balloons-4746811/" TargetMode="External"/><Relationship Id="rId5" Type="http://schemas.openxmlformats.org/officeDocument/2006/relationships/image" Target="../media/image17.png"/><Relationship Id="rId4" Type="http://schemas.openxmlformats.org/officeDocument/2006/relationships/hyperlink" Target="https://freepngimg.com/png/85354-text-question-blog-questions-logo-an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www.flickr.com/photos/nunonunes/3176882234/"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www.flickr.com/photos/mythoto/950676331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flickr.com/photos/jeepersmedia/2613339631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www.flickr.com/photos/nunonunes/317688223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pixabay.com/en/sign-road-under-construction-3418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s://www.pexels.com/photo/beverage-black-coffee-break-time-coffee-60624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hyperlink" Target="https://pixabay.com/en/cardinal-bird-red-holly-berries-287296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6596743" y="960437"/>
            <a:ext cx="5394960" cy="2387600"/>
          </a:xfrm>
          <a:prstGeom prst="rect">
            <a:avLst/>
          </a:prstGeom>
        </p:spPr>
        <p:txBody>
          <a:bodyPr spcFirstLastPara="1" vert="horz" wrap="square" lIns="121900" tIns="121900" rIns="121900" bIns="121900" rtlCol="0" anchor="ctr" anchorCtr="0">
            <a:normAutofit/>
          </a:bodyPr>
          <a:lstStyle/>
          <a:p>
            <a:pPr>
              <a:spcBef>
                <a:spcPts val="0"/>
              </a:spcBef>
            </a:pPr>
            <a:r>
              <a:rPr lang="en-GB" sz="4400" b="1" dirty="0">
                <a:latin typeface="Comic Sans MS" panose="030F0902030302020204" pitchFamily="66" charset="0"/>
              </a:rPr>
              <a:t>Welcome to</a:t>
            </a:r>
            <a:br>
              <a:rPr lang="en-GB" sz="4400" b="1" dirty="0">
                <a:latin typeface="Comic Sans MS" panose="030F0902030302020204" pitchFamily="66" charset="0"/>
              </a:rPr>
            </a:br>
            <a:r>
              <a:rPr lang="en-GB" sz="4400" b="1" dirty="0">
                <a:latin typeface="Comic Sans MS" panose="030F0902030302020204" pitchFamily="66" charset="0"/>
              </a:rPr>
              <a:t>Grief Care</a:t>
            </a:r>
            <a:endParaRPr sz="2933" b="1" dirty="0">
              <a:latin typeface="Comic Sans MS" panose="030F0902030302020204" pitchFamily="66" charset="0"/>
            </a:endParaRPr>
          </a:p>
        </p:txBody>
      </p:sp>
      <p:sp>
        <p:nvSpPr>
          <p:cNvPr id="3" name="Slide Number Placeholder 2">
            <a:extLst>
              <a:ext uri="{FF2B5EF4-FFF2-40B4-BE49-F238E27FC236}">
                <a16:creationId xmlns:a16="http://schemas.microsoft.com/office/drawing/2014/main" id="{D9BD2D01-50F8-2113-DA89-AFE3458B2839}"/>
              </a:ext>
            </a:extLst>
          </p:cNvPr>
          <p:cNvSpPr>
            <a:spLocks noGrp="1"/>
          </p:cNvSpPr>
          <p:nvPr>
            <p:ph type="sldNum" sz="quarter" idx="12"/>
          </p:nvPr>
        </p:nvSpPr>
        <p:spPr>
          <a:xfrm>
            <a:off x="9294223" y="6268652"/>
            <a:ext cx="2743200" cy="365125"/>
          </a:xfrm>
        </p:spPr>
        <p:txBody>
          <a:bodyPr/>
          <a:lstStyle/>
          <a:p>
            <a:fld id="{BA91818F-12AC-B049-8DB0-B8B460C0A4CE}" type="slidenum">
              <a:rPr lang="en-CA" smtClean="0"/>
              <a:t>183</a:t>
            </a:fld>
            <a:endParaRPr lang="en-CA" dirty="0"/>
          </a:p>
        </p:txBody>
      </p:sp>
      <p:sp>
        <p:nvSpPr>
          <p:cNvPr id="2" name="TextBox 1">
            <a:extLst>
              <a:ext uri="{FF2B5EF4-FFF2-40B4-BE49-F238E27FC236}">
                <a16:creationId xmlns:a16="http://schemas.microsoft.com/office/drawing/2014/main" id="{94D792E3-388D-2BFA-337E-1FBCE295F553}"/>
              </a:ext>
            </a:extLst>
          </p:cNvPr>
          <p:cNvSpPr txBox="1"/>
          <p:nvPr/>
        </p:nvSpPr>
        <p:spPr>
          <a:xfrm>
            <a:off x="6376852" y="4093136"/>
            <a:ext cx="5834742" cy="1800493"/>
          </a:xfrm>
          <a:prstGeom prst="rect">
            <a:avLst/>
          </a:prstGeom>
          <a:noFill/>
        </p:spPr>
        <p:txBody>
          <a:bodyPr wrap="square" rtlCol="0">
            <a:spAutoFit/>
          </a:bodyPr>
          <a:lstStyle/>
          <a:p>
            <a:pPr algn="ctr">
              <a:spcAft>
                <a:spcPts val="600"/>
              </a:spcAft>
            </a:pPr>
            <a:r>
              <a:rPr lang="en-US" sz="2400" dirty="0">
                <a:latin typeface="Comic Sans MS" panose="030F0902030302020204" pitchFamily="66" charset="0"/>
              </a:rPr>
              <a:t>Week #8</a:t>
            </a:r>
          </a:p>
          <a:p>
            <a:pPr algn="ctr">
              <a:spcAft>
                <a:spcPts val="600"/>
              </a:spcAft>
            </a:pPr>
            <a:r>
              <a:rPr lang="en-US" sz="2400" dirty="0">
                <a:latin typeface="Comic Sans MS" panose="030F0902030302020204" pitchFamily="66" charset="0"/>
              </a:rPr>
              <a:t>What are the tasks of grief?</a:t>
            </a:r>
          </a:p>
          <a:p>
            <a:pPr algn="ctr">
              <a:spcAft>
                <a:spcPts val="600"/>
              </a:spcAft>
            </a:pPr>
            <a:r>
              <a:rPr lang="en-US" sz="2400" dirty="0">
                <a:latin typeface="Comic Sans MS" panose="030F0902030302020204" pitchFamily="66" charset="0"/>
              </a:rPr>
              <a:t>(part two)</a:t>
            </a:r>
          </a:p>
          <a:p>
            <a:pPr algn="ctr">
              <a:spcAft>
                <a:spcPts val="600"/>
              </a:spcAft>
            </a:pPr>
            <a:r>
              <a:rPr lang="en-US" sz="2400" dirty="0">
                <a:latin typeface="Comic Sans MS" panose="030F0902030302020204" pitchFamily="66" charset="0"/>
              </a:rPr>
              <a:t>Continuing bonds</a:t>
            </a:r>
          </a:p>
        </p:txBody>
      </p:sp>
      <p:pic>
        <p:nvPicPr>
          <p:cNvPr id="4" name="Picture 3" descr="A bridge over a dirt path in a forest&#10;&#10;AI-generated content may be incorrect.">
            <a:extLst>
              <a:ext uri="{FF2B5EF4-FFF2-40B4-BE49-F238E27FC236}">
                <a16:creationId xmlns:a16="http://schemas.microsoft.com/office/drawing/2014/main" id="{88966795-4EBC-BD29-5A4D-E9B0CC87EF67}"/>
              </a:ext>
            </a:extLst>
          </p:cNvPr>
          <p:cNvPicPr>
            <a:picLocks noChangeAspect="1"/>
          </p:cNvPicPr>
          <p:nvPr/>
        </p:nvPicPr>
        <p:blipFill>
          <a:blip r:embed="rId3">
            <a:extLst>
              <a:ext uri="{837473B0-CC2E-450A-ABE3-18F120FF3D39}">
                <a1611:picAttrSrcUrl xmlns:a1611="http://schemas.microsoft.com/office/drawing/2016/11/main" r:id="rId4"/>
              </a:ext>
            </a:extLst>
          </a:blip>
          <a:srcRect l="15683" r="34385" b="-2"/>
          <a:stretch>
            <a:fillRect/>
          </a:stretch>
        </p:blipFill>
        <p:spPr>
          <a:xfrm>
            <a:off x="0" y="1"/>
            <a:ext cx="6357257"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bright="-6000"/>
          </a:blip>
          <a:srcRect/>
          <a:stretch>
            <a:fillRect/>
          </a:stretch>
        </a:blipFill>
        <a:effectLst/>
      </p:bgPr>
    </p:bg>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A2ACDC8B-2B18-2F78-FA2B-916FF733F901}"/>
              </a:ext>
            </a:extLst>
          </p:cNvPr>
          <p:cNvPicPr>
            <a:picLocks noChangeAspect="1"/>
          </p:cNvPicPr>
          <p:nvPr/>
        </p:nvPicPr>
        <p:blipFill rotWithShape="1">
          <a:blip r:embed="rId4"/>
          <a:srcRect l="26320" t="10860" r="17797" b="47149"/>
          <a:stretch/>
        </p:blipFill>
        <p:spPr>
          <a:xfrm>
            <a:off x="0" y="0"/>
            <a:ext cx="12856384" cy="6998677"/>
          </a:xfrm>
          <a:prstGeom prst="rect">
            <a:avLst/>
          </a:prstGeom>
          <a:pattFill prst="pct80">
            <a:fgClr>
              <a:schemeClr val="accent4">
                <a:lumMod val="40000"/>
                <a:lumOff val="60000"/>
              </a:schemeClr>
            </a:fgClr>
            <a:bgClr>
              <a:schemeClr val="bg1"/>
            </a:bgClr>
          </a:pattFill>
        </p:spPr>
      </p:pic>
      <p:sp>
        <p:nvSpPr>
          <p:cNvPr id="2" name="Slide Number Placeholder 1">
            <a:extLst>
              <a:ext uri="{FF2B5EF4-FFF2-40B4-BE49-F238E27FC236}">
                <a16:creationId xmlns:a16="http://schemas.microsoft.com/office/drawing/2014/main" id="{43165729-6A86-A4E5-5A1E-F11ABE9F96B6}"/>
              </a:ext>
            </a:extLst>
          </p:cNvPr>
          <p:cNvSpPr>
            <a:spLocks noGrp="1"/>
          </p:cNvSpPr>
          <p:nvPr>
            <p:ph type="sldNum" sz="quarter" idx="12"/>
          </p:nvPr>
        </p:nvSpPr>
        <p:spPr/>
        <p:txBody>
          <a:bodyPr/>
          <a:lstStyle/>
          <a:p>
            <a:fld id="{BA91818F-12AC-B049-8DB0-B8B460C0A4CE}" type="slidenum">
              <a:rPr lang="en-CA" smtClean="0"/>
              <a:t>192</a:t>
            </a:fld>
            <a:endParaRPr lang="en-CA"/>
          </a:p>
        </p:txBody>
      </p:sp>
    </p:spTree>
    <p:extLst>
      <p:ext uri="{BB962C8B-B14F-4D97-AF65-F5344CB8AC3E}">
        <p14:creationId xmlns:p14="http://schemas.microsoft.com/office/powerpoint/2010/main" val="118007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A picture containing text, building, rock, sign&#10;&#10;Description automatically generated">
            <a:extLst>
              <a:ext uri="{FF2B5EF4-FFF2-40B4-BE49-F238E27FC236}">
                <a16:creationId xmlns:a16="http://schemas.microsoft.com/office/drawing/2014/main" id="{9FCFDF35-199A-C0CF-5109-0A5D01C6D25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0"/>
            <a:ext cx="6096000" cy="6858000"/>
          </a:xfrm>
          <a:prstGeom prst="rect">
            <a:avLst/>
          </a:prstGeom>
        </p:spPr>
      </p:pic>
      <p:sp>
        <p:nvSpPr>
          <p:cNvPr id="22" name="TextBox 21">
            <a:extLst>
              <a:ext uri="{FF2B5EF4-FFF2-40B4-BE49-F238E27FC236}">
                <a16:creationId xmlns:a16="http://schemas.microsoft.com/office/drawing/2014/main" id="{F9D4ABCC-1EE7-54B9-2E2E-3BEE9E3DC0DB}"/>
              </a:ext>
            </a:extLst>
          </p:cNvPr>
          <p:cNvSpPr txBox="1"/>
          <p:nvPr/>
        </p:nvSpPr>
        <p:spPr>
          <a:xfrm>
            <a:off x="1210233" y="3039035"/>
            <a:ext cx="3523129" cy="1200329"/>
          </a:xfrm>
          <a:prstGeom prst="rect">
            <a:avLst/>
          </a:prstGeom>
          <a:noFill/>
        </p:spPr>
        <p:txBody>
          <a:bodyPr wrap="square" rtlCol="0">
            <a:spAutoFit/>
          </a:bodyPr>
          <a:lstStyle/>
          <a:p>
            <a:pPr algn="ctr"/>
            <a:r>
              <a:rPr lang="en-US" sz="3600" b="1" dirty="0">
                <a:latin typeface="Comic Sans MS" panose="030F0902030302020204" pitchFamily="66" charset="0"/>
              </a:rPr>
              <a:t>The Story</a:t>
            </a:r>
          </a:p>
          <a:p>
            <a:pPr algn="ctr"/>
            <a:r>
              <a:rPr lang="en-US" sz="3600" b="1" dirty="0">
                <a:latin typeface="Comic Sans MS" panose="030F0902030302020204" pitchFamily="66" charset="0"/>
              </a:rPr>
              <a:t>of Lazarus</a:t>
            </a:r>
          </a:p>
        </p:txBody>
      </p:sp>
      <p:sp>
        <p:nvSpPr>
          <p:cNvPr id="2" name="Slide Number Placeholder 1">
            <a:extLst>
              <a:ext uri="{FF2B5EF4-FFF2-40B4-BE49-F238E27FC236}">
                <a16:creationId xmlns:a16="http://schemas.microsoft.com/office/drawing/2014/main" id="{963B61BC-574F-BA45-1566-E42E5BED05A1}"/>
              </a:ext>
            </a:extLst>
          </p:cNvPr>
          <p:cNvSpPr>
            <a:spLocks noGrp="1"/>
          </p:cNvSpPr>
          <p:nvPr>
            <p:ph type="sldNum" idx="12"/>
          </p:nvPr>
        </p:nvSpPr>
        <p:spPr/>
        <p:txBody>
          <a:bodyPr/>
          <a:lstStyle/>
          <a:p>
            <a:fld id="{00000000-1234-1234-1234-123412341234}" type="slidenum">
              <a:rPr lang="en-GB" smtClean="0"/>
              <a:pPr/>
              <a:t>193</a:t>
            </a:fld>
            <a:endParaRPr lang="en-GB"/>
          </a:p>
        </p:txBody>
      </p:sp>
    </p:spTree>
    <p:extLst>
      <p:ext uri="{BB962C8B-B14F-4D97-AF65-F5344CB8AC3E}">
        <p14:creationId xmlns:p14="http://schemas.microsoft.com/office/powerpoint/2010/main" val="3408685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computer&#10;&#10;AI-generated content may be incorrect.">
            <a:extLst>
              <a:ext uri="{FF2B5EF4-FFF2-40B4-BE49-F238E27FC236}">
                <a16:creationId xmlns:a16="http://schemas.microsoft.com/office/drawing/2014/main" id="{10E8FD6A-813C-6284-2F2C-B5636052FD05}"/>
              </a:ext>
            </a:extLst>
          </p:cNvPr>
          <p:cNvPicPr>
            <a:picLocks noChangeAspect="1"/>
          </p:cNvPicPr>
          <p:nvPr/>
        </p:nvPicPr>
        <p:blipFill>
          <a:blip r:embed="rId3"/>
          <a:srcRect l="12171" t="18665" r="32336" b="35422"/>
          <a:stretch/>
        </p:blipFill>
        <p:spPr>
          <a:xfrm>
            <a:off x="457200" y="513159"/>
            <a:ext cx="11277600" cy="5831682"/>
          </a:xfrm>
          <a:prstGeom prst="rect">
            <a:avLst/>
          </a:prstGeom>
        </p:spPr>
      </p:pic>
      <p:sp>
        <p:nvSpPr>
          <p:cNvPr id="4" name="Slide Number Placeholder 3">
            <a:extLst>
              <a:ext uri="{FF2B5EF4-FFF2-40B4-BE49-F238E27FC236}">
                <a16:creationId xmlns:a16="http://schemas.microsoft.com/office/drawing/2014/main" id="{889CCA60-D2F3-5CF0-51BB-A0D9E129DFE1}"/>
              </a:ext>
            </a:extLst>
          </p:cNvPr>
          <p:cNvSpPr>
            <a:spLocks noGrp="1"/>
          </p:cNvSpPr>
          <p:nvPr>
            <p:ph type="sldNum" idx="12"/>
          </p:nvPr>
        </p:nvSpPr>
        <p:spPr>
          <a:xfrm>
            <a:off x="11704320" y="6455664"/>
            <a:ext cx="448056" cy="365125"/>
          </a:xfrm>
        </p:spPr>
        <p:txBody>
          <a:bodyPr vert="horz" lIns="91440" tIns="45720" rIns="91440" bIns="45720" rtlCol="0" anchor="ctr">
            <a:normAutofit/>
          </a:bodyPr>
          <a:lstStyle/>
          <a:p>
            <a:pPr defTabSz="914400">
              <a:spcAft>
                <a:spcPts val="600"/>
              </a:spcAft>
            </a:pPr>
            <a:fld id="{00000000-1234-1234-1234-123412341234}" type="slidenum">
              <a:rPr lang="en-US" sz="1100">
                <a:solidFill>
                  <a:srgbClr val="FFFFFF"/>
                </a:solidFill>
              </a:rPr>
              <a:pPr defTabSz="914400">
                <a:spcAft>
                  <a:spcPts val="600"/>
                </a:spcAft>
              </a:pPr>
              <a:t>194</a:t>
            </a:fld>
            <a:endParaRPr lang="en-US" sz="1100">
              <a:solidFill>
                <a:srgbClr val="FFFFFF"/>
              </a:solidFill>
            </a:endParaRPr>
          </a:p>
        </p:txBody>
      </p:sp>
    </p:spTree>
    <p:extLst>
      <p:ext uri="{BB962C8B-B14F-4D97-AF65-F5344CB8AC3E}">
        <p14:creationId xmlns:p14="http://schemas.microsoft.com/office/powerpoint/2010/main" val="194841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E45860-E3FC-41C3-31C6-45512A6F0622}"/>
              </a:ext>
            </a:extLst>
          </p:cNvPr>
          <p:cNvPicPr>
            <a:picLocks noChangeAspect="1"/>
          </p:cNvPicPr>
          <p:nvPr/>
        </p:nvPicPr>
        <p:blipFill>
          <a:blip r:embed="rId3"/>
          <a:stretch>
            <a:fillRect/>
          </a:stretch>
        </p:blipFill>
        <p:spPr>
          <a:xfrm>
            <a:off x="8504982" y="473591"/>
            <a:ext cx="2238239" cy="1694898"/>
          </a:xfrm>
          <a:prstGeom prst="rect">
            <a:avLst/>
          </a:prstGeom>
          <a:solidFill>
            <a:schemeClr val="accent4">
              <a:lumMod val="40000"/>
              <a:lumOff val="60000"/>
            </a:schemeClr>
          </a:solidFill>
        </p:spPr>
      </p:pic>
      <p:pic>
        <p:nvPicPr>
          <p:cNvPr id="3" name="Picture 2" descr="A white rectangular object with red text&#10;&#10;Description automatically generated">
            <a:extLst>
              <a:ext uri="{FF2B5EF4-FFF2-40B4-BE49-F238E27FC236}">
                <a16:creationId xmlns:a16="http://schemas.microsoft.com/office/drawing/2014/main" id="{259EE297-AFC1-D500-8306-F89D720AFBF1}"/>
              </a:ext>
            </a:extLst>
          </p:cNvPr>
          <p:cNvPicPr>
            <a:picLocks noChangeAspect="1"/>
          </p:cNvPicPr>
          <p:nvPr/>
        </p:nvPicPr>
        <p:blipFill rotWithShape="1">
          <a:blip r:embed="rId4"/>
          <a:srcRect l="44791" t="23796" r="45000" b="16759"/>
          <a:stretch/>
        </p:blipFill>
        <p:spPr>
          <a:xfrm rot="5400000">
            <a:off x="9192807" y="3901841"/>
            <a:ext cx="919738" cy="4016823"/>
          </a:xfrm>
          <a:prstGeom prst="rect">
            <a:avLst/>
          </a:prstGeom>
        </p:spPr>
      </p:pic>
      <p:sp>
        <p:nvSpPr>
          <p:cNvPr id="2" name="Title 1">
            <a:extLst>
              <a:ext uri="{FF2B5EF4-FFF2-40B4-BE49-F238E27FC236}">
                <a16:creationId xmlns:a16="http://schemas.microsoft.com/office/drawing/2014/main" id="{63AA3093-8C91-283D-9D86-77CC1A5DA6A2}"/>
              </a:ext>
            </a:extLst>
          </p:cNvPr>
          <p:cNvSpPr txBox="1">
            <a:spLocks/>
          </p:cNvSpPr>
          <p:nvPr/>
        </p:nvSpPr>
        <p:spPr>
          <a:xfrm>
            <a:off x="392562" y="2774171"/>
            <a:ext cx="6095999" cy="1976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Comic Sans MS" panose="030F0902030302020204" pitchFamily="66" charset="0"/>
              </a:rPr>
              <a:t>Continuing bonds</a:t>
            </a:r>
          </a:p>
          <a:p>
            <a:pPr algn="ctr"/>
            <a:r>
              <a:rPr lang="en-US" sz="3600" b="1" dirty="0">
                <a:latin typeface="Comic Sans MS" panose="030F0902030302020204" pitchFamily="66" charset="0"/>
              </a:rPr>
              <a:t>through legacy</a:t>
            </a:r>
          </a:p>
        </p:txBody>
      </p:sp>
      <p:pic>
        <p:nvPicPr>
          <p:cNvPr id="4" name="Picture 3">
            <a:extLst>
              <a:ext uri="{FF2B5EF4-FFF2-40B4-BE49-F238E27FC236}">
                <a16:creationId xmlns:a16="http://schemas.microsoft.com/office/drawing/2014/main" id="{A71C065A-55DA-019B-A0BA-A82DEAD0D68F}"/>
              </a:ext>
            </a:extLst>
          </p:cNvPr>
          <p:cNvPicPr>
            <a:picLocks noChangeAspect="1"/>
          </p:cNvPicPr>
          <p:nvPr/>
        </p:nvPicPr>
        <p:blipFill rotWithShape="1">
          <a:blip r:embed="rId5"/>
          <a:srcRect l="21994" r="16016"/>
          <a:stretch/>
        </p:blipFill>
        <p:spPr>
          <a:xfrm>
            <a:off x="7215096" y="2416223"/>
            <a:ext cx="4818013" cy="2692295"/>
          </a:xfrm>
          <a:prstGeom prst="rect">
            <a:avLst/>
          </a:prstGeom>
        </p:spPr>
      </p:pic>
      <p:sp>
        <p:nvSpPr>
          <p:cNvPr id="5" name="Slide Number Placeholder 4">
            <a:extLst>
              <a:ext uri="{FF2B5EF4-FFF2-40B4-BE49-F238E27FC236}">
                <a16:creationId xmlns:a16="http://schemas.microsoft.com/office/drawing/2014/main" id="{6A0679DE-93BC-2D0C-B5DD-48211CA49C0A}"/>
              </a:ext>
            </a:extLst>
          </p:cNvPr>
          <p:cNvSpPr>
            <a:spLocks noGrp="1"/>
          </p:cNvSpPr>
          <p:nvPr>
            <p:ph type="sldNum" sz="quarter" idx="12"/>
          </p:nvPr>
        </p:nvSpPr>
        <p:spPr/>
        <p:txBody>
          <a:bodyPr/>
          <a:lstStyle/>
          <a:p>
            <a:fld id="{BA91818F-12AC-B049-8DB0-B8B460C0A4CE}" type="slidenum">
              <a:rPr lang="en-CA" smtClean="0"/>
              <a:t>195</a:t>
            </a:fld>
            <a:endParaRPr lang="en-CA"/>
          </a:p>
        </p:txBody>
      </p:sp>
    </p:spTree>
    <p:extLst>
      <p:ext uri="{BB962C8B-B14F-4D97-AF65-F5344CB8AC3E}">
        <p14:creationId xmlns:p14="http://schemas.microsoft.com/office/powerpoint/2010/main" val="144117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running with a prosthetic leg&#10;&#10;Description automatically generated">
            <a:extLst>
              <a:ext uri="{FF2B5EF4-FFF2-40B4-BE49-F238E27FC236}">
                <a16:creationId xmlns:a16="http://schemas.microsoft.com/office/drawing/2014/main" id="{93FB62A1-5BFB-FB88-3C9D-4D1346DABA1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39948" y="-167"/>
            <a:ext cx="5652052" cy="6858000"/>
          </a:xfrm>
          <a:prstGeom prst="rect">
            <a:avLst/>
          </a:prstGeom>
        </p:spPr>
      </p:pic>
      <p:sp>
        <p:nvSpPr>
          <p:cNvPr id="4" name="TextBox 3">
            <a:extLst>
              <a:ext uri="{FF2B5EF4-FFF2-40B4-BE49-F238E27FC236}">
                <a16:creationId xmlns:a16="http://schemas.microsoft.com/office/drawing/2014/main" id="{EE020EB0-DCDA-6C22-939A-F23CC26FCF93}"/>
              </a:ext>
            </a:extLst>
          </p:cNvPr>
          <p:cNvSpPr txBox="1"/>
          <p:nvPr/>
        </p:nvSpPr>
        <p:spPr>
          <a:xfrm>
            <a:off x="4873901" y="6858000"/>
            <a:ext cx="3644348" cy="230832"/>
          </a:xfrm>
          <a:prstGeom prst="rect">
            <a:avLst/>
          </a:prstGeom>
          <a:noFill/>
        </p:spPr>
        <p:txBody>
          <a:bodyPr wrap="square" rtlCol="0">
            <a:spAutoFit/>
          </a:bodyPr>
          <a:lstStyle/>
          <a:p>
            <a:r>
              <a:rPr lang="en-US" sz="900">
                <a:hlinkClick r:id="rId4" tooltip="https://en.wikipedia.org/wiki/Terry_Fox"/>
              </a:rPr>
              <a:t>This Photo</a:t>
            </a:r>
            <a:r>
              <a:rPr lang="en-US" sz="900"/>
              <a:t> by Unknown Author is licensed under </a:t>
            </a:r>
            <a:r>
              <a:rPr lang="en-US" sz="900">
                <a:hlinkClick r:id="rId5" tooltip="https://creativecommons.org/licenses/by-sa/3.0/"/>
              </a:rPr>
              <a:t>CC BY-SA</a:t>
            </a:r>
            <a:endParaRPr lang="en-US" sz="900"/>
          </a:p>
        </p:txBody>
      </p:sp>
      <p:sp>
        <p:nvSpPr>
          <p:cNvPr id="5" name="Title 1">
            <a:extLst>
              <a:ext uri="{FF2B5EF4-FFF2-40B4-BE49-F238E27FC236}">
                <a16:creationId xmlns:a16="http://schemas.microsoft.com/office/drawing/2014/main" id="{043A6C17-C980-A3EB-4D82-426F8300CDF3}"/>
              </a:ext>
            </a:extLst>
          </p:cNvPr>
          <p:cNvSpPr txBox="1">
            <a:spLocks/>
          </p:cNvSpPr>
          <p:nvPr/>
        </p:nvSpPr>
        <p:spPr>
          <a:xfrm>
            <a:off x="284923" y="2778564"/>
            <a:ext cx="6095999" cy="1976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Comic Sans MS" panose="030F0902030302020204" pitchFamily="66" charset="0"/>
              </a:rPr>
              <a:t>Continuing bonds</a:t>
            </a:r>
          </a:p>
          <a:p>
            <a:pPr algn="ctr"/>
            <a:r>
              <a:rPr lang="en-US" sz="3600" b="1" dirty="0">
                <a:latin typeface="Comic Sans MS" panose="030F0902030302020204" pitchFamily="66" charset="0"/>
              </a:rPr>
              <a:t>through legacy</a:t>
            </a:r>
          </a:p>
        </p:txBody>
      </p:sp>
      <p:sp>
        <p:nvSpPr>
          <p:cNvPr id="2" name="Slide Number Placeholder 1">
            <a:extLst>
              <a:ext uri="{FF2B5EF4-FFF2-40B4-BE49-F238E27FC236}">
                <a16:creationId xmlns:a16="http://schemas.microsoft.com/office/drawing/2014/main" id="{4F77CD07-E654-AA27-BD9D-5AFA5ED28AAE}"/>
              </a:ext>
            </a:extLst>
          </p:cNvPr>
          <p:cNvSpPr>
            <a:spLocks noGrp="1"/>
          </p:cNvSpPr>
          <p:nvPr>
            <p:ph type="sldNum" sz="quarter" idx="12"/>
          </p:nvPr>
        </p:nvSpPr>
        <p:spPr/>
        <p:txBody>
          <a:bodyPr/>
          <a:lstStyle/>
          <a:p>
            <a:fld id="{BA91818F-12AC-B049-8DB0-B8B460C0A4CE}" type="slidenum">
              <a:rPr lang="en-CA" smtClean="0"/>
              <a:t>196</a:t>
            </a:fld>
            <a:endParaRPr lang="en-CA"/>
          </a:p>
        </p:txBody>
      </p:sp>
    </p:spTree>
    <p:extLst>
      <p:ext uri="{BB962C8B-B14F-4D97-AF65-F5344CB8AC3E}">
        <p14:creationId xmlns:p14="http://schemas.microsoft.com/office/powerpoint/2010/main" val="352325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7A85605-4B3F-6FC4-74BB-97FE48B5B34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2171" y="702736"/>
            <a:ext cx="4680824" cy="3369128"/>
          </a:xfrm>
          <a:prstGeom prst="rect">
            <a:avLst/>
          </a:prstGeom>
        </p:spPr>
      </p:pic>
      <p:pic>
        <p:nvPicPr>
          <p:cNvPr id="18" name="Picture 17">
            <a:extLst>
              <a:ext uri="{FF2B5EF4-FFF2-40B4-BE49-F238E27FC236}">
                <a16:creationId xmlns:a16="http://schemas.microsoft.com/office/drawing/2014/main" id="{6C10D028-8559-49AD-3157-5251526304F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560458" y="2735943"/>
            <a:ext cx="5312228" cy="3541485"/>
          </a:xfrm>
          <a:prstGeom prst="rect">
            <a:avLst/>
          </a:prstGeom>
        </p:spPr>
      </p:pic>
      <p:sp>
        <p:nvSpPr>
          <p:cNvPr id="2" name="Slide Number Placeholder 1">
            <a:extLst>
              <a:ext uri="{FF2B5EF4-FFF2-40B4-BE49-F238E27FC236}">
                <a16:creationId xmlns:a16="http://schemas.microsoft.com/office/drawing/2014/main" id="{AC97F979-0C9A-4322-EDAB-C96FF75DF975}"/>
              </a:ext>
            </a:extLst>
          </p:cNvPr>
          <p:cNvSpPr>
            <a:spLocks noGrp="1"/>
          </p:cNvSpPr>
          <p:nvPr>
            <p:ph type="sldNum" idx="12"/>
          </p:nvPr>
        </p:nvSpPr>
        <p:spPr/>
        <p:txBody>
          <a:bodyPr/>
          <a:lstStyle/>
          <a:p>
            <a:fld id="{00000000-1234-1234-1234-123412341234}" type="slidenum">
              <a:rPr lang="en-GB" smtClean="0"/>
              <a:pPr/>
              <a:t>197</a:t>
            </a:fld>
            <a:endParaRPr lang="en-GB"/>
          </a:p>
        </p:txBody>
      </p:sp>
    </p:spTree>
    <p:extLst>
      <p:ext uri="{BB962C8B-B14F-4D97-AF65-F5344CB8AC3E}">
        <p14:creationId xmlns:p14="http://schemas.microsoft.com/office/powerpoint/2010/main" val="406662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702400" y="965600"/>
            <a:ext cx="5393600" cy="1453480"/>
          </a:xfrm>
        </p:spPr>
        <p:txBody>
          <a:bodyPr spcFirstLastPara="1" vert="horz" wrap="square" lIns="121900" tIns="121900" rIns="121900" bIns="121900" rtlCol="0" anchor="b" anchorCtr="0">
            <a:normAutofit/>
          </a:bodyPr>
          <a:lstStyle/>
          <a:p>
            <a:r>
              <a:rPr lang="en-CA" sz="3600" b="1" dirty="0">
                <a:latin typeface="Comic Sans MS" panose="030F0902030302020204" pitchFamily="66" charset="0"/>
              </a:rPr>
              <a:t>Journal</a:t>
            </a:r>
            <a:br>
              <a:rPr lang="en-CA" sz="3600" b="1" dirty="0">
                <a:latin typeface="Comic Sans MS" panose="030F0902030302020204" pitchFamily="66" charset="0"/>
              </a:rPr>
            </a:br>
            <a:r>
              <a:rPr lang="en-CA" sz="3600" b="1" dirty="0">
                <a:latin typeface="Comic Sans MS" panose="030F0902030302020204" pitchFamily="66" charset="0"/>
              </a:rPr>
              <a:t>assignment</a:t>
            </a:r>
          </a:p>
        </p:txBody>
      </p:sp>
      <p:sp>
        <p:nvSpPr>
          <p:cNvPr id="149" name="Google Shape;149;p28"/>
          <p:cNvSpPr txBox="1">
            <a:spLocks noGrp="1"/>
          </p:cNvSpPr>
          <p:nvPr>
            <p:ph type="body" idx="2"/>
          </p:nvPr>
        </p:nvSpPr>
        <p:spPr>
          <a:xfrm>
            <a:off x="6433599" y="965600"/>
            <a:ext cx="5393599" cy="4926800"/>
          </a:xfrm>
        </p:spPr>
        <p:txBody>
          <a:bodyPr spcFirstLastPara="1" vert="horz" wrap="square" lIns="121900" tIns="121900" rIns="121900" bIns="121900" rtlCol="0" anchor="ctr" anchorCtr="0">
            <a:normAutofit fontScale="92500" lnSpcReduction="20000"/>
          </a:bodyPr>
          <a:lstStyle/>
          <a:p>
            <a:pPr marL="152396" indent="0">
              <a:lnSpc>
                <a:spcPct val="100000"/>
              </a:lnSpc>
              <a:spcBef>
                <a:spcPts val="600"/>
              </a:spcBef>
              <a:buNone/>
            </a:pPr>
            <a:endParaRPr lang="en-US" sz="3200" dirty="0">
              <a:latin typeface="Comic Sans MS" panose="030F0902030302020204" pitchFamily="66" charset="0"/>
            </a:endParaRPr>
          </a:p>
          <a:p>
            <a:pPr marL="492125" indent="-479425">
              <a:lnSpc>
                <a:spcPct val="100000"/>
              </a:lnSpc>
              <a:spcBef>
                <a:spcPts val="600"/>
              </a:spcBef>
              <a:buSzPct val="32000"/>
              <a:buNone/>
            </a:pPr>
            <a:r>
              <a:rPr lang="en-US" sz="3200" dirty="0">
                <a:latin typeface="Comic Sans MS" panose="030F0902030302020204" pitchFamily="66" charset="0"/>
              </a:rPr>
              <a:t>1.	What memories do I need to shed in order to move toward healing?</a:t>
            </a:r>
          </a:p>
          <a:p>
            <a:pPr marL="492125" indent="-479425">
              <a:lnSpc>
                <a:spcPct val="100000"/>
              </a:lnSpc>
              <a:spcBef>
                <a:spcPts val="600"/>
              </a:spcBef>
              <a:buSzPct val="32000"/>
              <a:buNone/>
            </a:pPr>
            <a:endParaRPr lang="en-US" sz="3200" dirty="0">
              <a:latin typeface="Comic Sans MS" panose="030F0902030302020204" pitchFamily="66" charset="0"/>
            </a:endParaRPr>
          </a:p>
          <a:p>
            <a:pPr marL="492125" indent="-479425">
              <a:lnSpc>
                <a:spcPct val="100000"/>
              </a:lnSpc>
              <a:spcBef>
                <a:spcPts val="600"/>
              </a:spcBef>
              <a:buSzPct val="32000"/>
              <a:buNone/>
            </a:pPr>
            <a:r>
              <a:rPr lang="en-US" sz="3200" dirty="0">
                <a:latin typeface="Comic Sans MS" panose="030F0902030302020204" pitchFamily="66" charset="0"/>
              </a:rPr>
              <a:t>2.	How can I continue the bonds with my loved one in a healthy manner?</a:t>
            </a:r>
          </a:p>
          <a:p>
            <a:pPr marL="492125" indent="-479425">
              <a:lnSpc>
                <a:spcPct val="100000"/>
              </a:lnSpc>
              <a:spcBef>
                <a:spcPts val="600"/>
              </a:spcBef>
              <a:buSzPct val="32000"/>
              <a:buNone/>
            </a:pPr>
            <a:endParaRPr lang="en-US" sz="3200" dirty="0">
              <a:latin typeface="Comic Sans MS" panose="030F0902030302020204" pitchFamily="66" charset="0"/>
            </a:endParaRPr>
          </a:p>
          <a:p>
            <a:pPr marL="492125" indent="-479425">
              <a:lnSpc>
                <a:spcPct val="100000"/>
              </a:lnSpc>
              <a:spcBef>
                <a:spcPts val="600"/>
              </a:spcBef>
              <a:buSzPct val="32000"/>
              <a:buNone/>
            </a:pPr>
            <a:r>
              <a:rPr lang="en-US" sz="3200" dirty="0">
                <a:latin typeface="Comic Sans MS" panose="030F0902030302020204" pitchFamily="66" charset="0"/>
              </a:rPr>
              <a:t>3.	How can I honor them through a lasting legacy?</a:t>
            </a:r>
          </a:p>
        </p:txBody>
      </p:sp>
      <p:sp>
        <p:nvSpPr>
          <p:cNvPr id="2" name="Slide Number Placeholder 1">
            <a:extLst>
              <a:ext uri="{FF2B5EF4-FFF2-40B4-BE49-F238E27FC236}">
                <a16:creationId xmlns:a16="http://schemas.microsoft.com/office/drawing/2014/main" id="{3D9EDE5B-7289-2982-BFDB-F666F1F4845F}"/>
              </a:ext>
            </a:extLst>
          </p:cNvPr>
          <p:cNvSpPr>
            <a:spLocks noGrp="1"/>
          </p:cNvSpPr>
          <p:nvPr>
            <p:ph type="sldNum" idx="12"/>
          </p:nvPr>
        </p:nvSpPr>
        <p:spPr/>
        <p:txBody>
          <a:bodyPr/>
          <a:lstStyle/>
          <a:p>
            <a:fld id="{00000000-1234-1234-1234-123412341234}" type="slidenum">
              <a:rPr lang="en-GB" smtClean="0"/>
              <a:pPr/>
              <a:t>198</a:t>
            </a:fld>
            <a:endParaRPr lang="en-GB"/>
          </a:p>
        </p:txBody>
      </p:sp>
      <p:pic>
        <p:nvPicPr>
          <p:cNvPr id="7" name="Picture 6">
            <a:extLst>
              <a:ext uri="{FF2B5EF4-FFF2-40B4-BE49-F238E27FC236}">
                <a16:creationId xmlns:a16="http://schemas.microsoft.com/office/drawing/2014/main" id="{5775FA52-3949-B4CC-ED36-B4A89959D49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67200" y="2933240"/>
            <a:ext cx="4064000" cy="3011362"/>
          </a:xfrm>
          <a:prstGeom prst="rect">
            <a:avLst/>
          </a:prstGeom>
        </p:spPr>
      </p:pic>
    </p:spTree>
    <p:extLst>
      <p:ext uri="{BB962C8B-B14F-4D97-AF65-F5344CB8AC3E}">
        <p14:creationId xmlns:p14="http://schemas.microsoft.com/office/powerpoint/2010/main" val="2934589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94B591-B122-AE6E-1AA5-15C5CA6293E8}"/>
              </a:ext>
            </a:extLst>
          </p:cNvPr>
          <p:cNvSpPr>
            <a:spLocks noGrp="1"/>
          </p:cNvSpPr>
          <p:nvPr>
            <p:ph type="body" idx="1"/>
          </p:nvPr>
        </p:nvSpPr>
        <p:spPr>
          <a:xfrm>
            <a:off x="415600" y="2568777"/>
            <a:ext cx="11360800" cy="1969827"/>
          </a:xfrm>
        </p:spPr>
        <p:txBody>
          <a:bodyPr>
            <a:normAutofit/>
          </a:bodyPr>
          <a:lstStyle/>
          <a:p>
            <a:pPr marL="152396" indent="0" algn="ctr">
              <a:lnSpc>
                <a:spcPct val="100000"/>
              </a:lnSpc>
              <a:spcBef>
                <a:spcPts val="600"/>
              </a:spcBef>
              <a:buNone/>
            </a:pPr>
            <a:r>
              <a:rPr lang="en-US" sz="2400" dirty="0">
                <a:latin typeface="Comic Sans MS" panose="030F0902030302020204" pitchFamily="66" charset="0"/>
              </a:rPr>
              <a:t>Next week</a:t>
            </a:r>
          </a:p>
          <a:p>
            <a:pPr marL="152396" indent="0" algn="ctr">
              <a:lnSpc>
                <a:spcPct val="100000"/>
              </a:lnSpc>
              <a:spcBef>
                <a:spcPts val="600"/>
              </a:spcBef>
              <a:buNone/>
            </a:pPr>
            <a:endParaRPr lang="en-US" sz="3200" dirty="0">
              <a:solidFill>
                <a:srgbClr val="FF0000"/>
              </a:solidFill>
              <a:latin typeface="Comic Sans MS" panose="030F0902030302020204" pitchFamily="66" charset="0"/>
            </a:endParaRPr>
          </a:p>
          <a:p>
            <a:pPr marL="152396" indent="0" algn="ctr">
              <a:lnSpc>
                <a:spcPct val="100000"/>
              </a:lnSpc>
              <a:spcBef>
                <a:spcPts val="600"/>
              </a:spcBef>
              <a:buNone/>
            </a:pPr>
            <a:r>
              <a:rPr lang="en-US" sz="2400" b="1" dirty="0">
                <a:latin typeface="Comic Sans MS" panose="030F0902030302020204" pitchFamily="66" charset="0"/>
              </a:rPr>
              <a:t>Is there life after death?</a:t>
            </a:r>
          </a:p>
        </p:txBody>
      </p:sp>
      <p:sp>
        <p:nvSpPr>
          <p:cNvPr id="2" name="Slide Number Placeholder 1">
            <a:extLst>
              <a:ext uri="{FF2B5EF4-FFF2-40B4-BE49-F238E27FC236}">
                <a16:creationId xmlns:a16="http://schemas.microsoft.com/office/drawing/2014/main" id="{97AE9921-87DF-0694-ED0A-A281061261F1}"/>
              </a:ext>
            </a:extLst>
          </p:cNvPr>
          <p:cNvSpPr>
            <a:spLocks noGrp="1"/>
          </p:cNvSpPr>
          <p:nvPr>
            <p:ph type="sldNum" idx="12"/>
          </p:nvPr>
        </p:nvSpPr>
        <p:spPr/>
        <p:txBody>
          <a:bodyPr/>
          <a:lstStyle/>
          <a:p>
            <a:fld id="{00000000-1234-1234-1234-123412341234}" type="slidenum">
              <a:rPr lang="en-GB" smtClean="0"/>
              <a:pPr/>
              <a:t>199</a:t>
            </a:fld>
            <a:endParaRPr lang="en-GB"/>
          </a:p>
        </p:txBody>
      </p:sp>
    </p:spTree>
    <p:extLst>
      <p:ext uri="{BB962C8B-B14F-4D97-AF65-F5344CB8AC3E}">
        <p14:creationId xmlns:p14="http://schemas.microsoft.com/office/powerpoint/2010/main" val="395106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35877C-1B8C-C50F-B010-971B1E8606FA}"/>
              </a:ext>
            </a:extLst>
          </p:cNvPr>
          <p:cNvSpPr>
            <a:spLocks noGrp="1"/>
          </p:cNvSpPr>
          <p:nvPr>
            <p:ph type="sldNum" sz="quarter" idx="12"/>
          </p:nvPr>
        </p:nvSpPr>
        <p:spPr/>
        <p:txBody>
          <a:bodyPr/>
          <a:lstStyle/>
          <a:p>
            <a:fld id="{BA91818F-12AC-B049-8DB0-B8B460C0A4CE}" type="slidenum">
              <a:rPr lang="en-CA" smtClean="0"/>
              <a:t>200</a:t>
            </a:fld>
            <a:endParaRPr lang="en-CA"/>
          </a:p>
        </p:txBody>
      </p:sp>
      <p:pic>
        <p:nvPicPr>
          <p:cNvPr id="10" name="Picture 9" descr="A close-up of a sliced apple&#10;&#10;AI-generated content may be incorrect.">
            <a:extLst>
              <a:ext uri="{FF2B5EF4-FFF2-40B4-BE49-F238E27FC236}">
                <a16:creationId xmlns:a16="http://schemas.microsoft.com/office/drawing/2014/main" id="{82C1F860-F48B-BA52-647B-79143A18248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463444" y="1097840"/>
            <a:ext cx="5558360" cy="4401205"/>
          </a:xfrm>
          <a:prstGeom prst="rect">
            <a:avLst/>
          </a:prstGeom>
        </p:spPr>
      </p:pic>
      <p:sp>
        <p:nvSpPr>
          <p:cNvPr id="12" name="TextBox 11">
            <a:extLst>
              <a:ext uri="{FF2B5EF4-FFF2-40B4-BE49-F238E27FC236}">
                <a16:creationId xmlns:a16="http://schemas.microsoft.com/office/drawing/2014/main" id="{6F28E6E2-764D-F677-A7A1-1047F9B9A969}"/>
              </a:ext>
            </a:extLst>
          </p:cNvPr>
          <p:cNvSpPr txBox="1"/>
          <p:nvPr/>
        </p:nvSpPr>
        <p:spPr>
          <a:xfrm>
            <a:off x="170196" y="2521059"/>
            <a:ext cx="5935440" cy="1815882"/>
          </a:xfrm>
          <a:prstGeom prst="rect">
            <a:avLst/>
          </a:prstGeom>
          <a:noFill/>
        </p:spPr>
        <p:txBody>
          <a:bodyPr wrap="square" rtlCol="0">
            <a:spAutoFit/>
          </a:bodyPr>
          <a:lstStyle/>
          <a:p>
            <a:pPr algn="ctr"/>
            <a:r>
              <a:rPr lang="en-US" sz="2800" dirty="0">
                <a:latin typeface="Comic Sans MS" panose="030F0902030302020204" pitchFamily="66" charset="0"/>
              </a:rPr>
              <a:t>“You can count</a:t>
            </a:r>
          </a:p>
          <a:p>
            <a:pPr algn="ctr"/>
            <a:r>
              <a:rPr lang="en-US" sz="2800" dirty="0">
                <a:latin typeface="Comic Sans MS" panose="030F0902030302020204" pitchFamily="66" charset="0"/>
              </a:rPr>
              <a:t>the number of seeds in an apple,</a:t>
            </a:r>
          </a:p>
          <a:p>
            <a:pPr algn="ctr"/>
            <a:r>
              <a:rPr lang="en-US" sz="2800" dirty="0">
                <a:latin typeface="Comic Sans MS" panose="030F0902030302020204" pitchFamily="66" charset="0"/>
              </a:rPr>
              <a:t>but only God knows</a:t>
            </a:r>
          </a:p>
          <a:p>
            <a:pPr algn="ctr"/>
            <a:r>
              <a:rPr lang="en-US" sz="2800" dirty="0">
                <a:latin typeface="Comic Sans MS" panose="030F0902030302020204" pitchFamily="66" charset="0"/>
              </a:rPr>
              <a:t>the number of apples in one seed.”</a:t>
            </a:r>
          </a:p>
        </p:txBody>
      </p:sp>
      <p:sp>
        <p:nvSpPr>
          <p:cNvPr id="3" name="TextBox 2">
            <a:extLst>
              <a:ext uri="{FF2B5EF4-FFF2-40B4-BE49-F238E27FC236}">
                <a16:creationId xmlns:a16="http://schemas.microsoft.com/office/drawing/2014/main" id="{AA451902-3F7D-4589-2EDF-10577AFC1801}"/>
              </a:ext>
            </a:extLst>
          </p:cNvPr>
          <p:cNvSpPr txBox="1"/>
          <p:nvPr/>
        </p:nvSpPr>
        <p:spPr>
          <a:xfrm>
            <a:off x="3622564" y="4673600"/>
            <a:ext cx="2473436" cy="369332"/>
          </a:xfrm>
          <a:prstGeom prst="rect">
            <a:avLst/>
          </a:prstGeom>
          <a:noFill/>
        </p:spPr>
        <p:txBody>
          <a:bodyPr wrap="square" rtlCol="0">
            <a:spAutoFit/>
          </a:bodyPr>
          <a:lstStyle/>
          <a:p>
            <a:pPr algn="r"/>
            <a:r>
              <a:rPr lang="en-US" dirty="0">
                <a:latin typeface="Comic Sans MS" panose="030F0902030302020204" pitchFamily="66" charset="0"/>
              </a:rPr>
              <a:t>Anonymous</a:t>
            </a:r>
          </a:p>
        </p:txBody>
      </p:sp>
    </p:spTree>
    <p:extLst>
      <p:ext uri="{BB962C8B-B14F-4D97-AF65-F5344CB8AC3E}">
        <p14:creationId xmlns:p14="http://schemas.microsoft.com/office/powerpoint/2010/main" val="3116632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3AF28C-961F-44AE-0025-DB28E19121D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0835" y="-126670"/>
            <a:ext cx="12302836" cy="7125196"/>
          </a:xfrm>
          <a:prstGeom prst="rect">
            <a:avLst/>
          </a:prstGeom>
        </p:spPr>
      </p:pic>
      <p:sp>
        <p:nvSpPr>
          <p:cNvPr id="2" name="Slide Number Placeholder 1">
            <a:extLst>
              <a:ext uri="{FF2B5EF4-FFF2-40B4-BE49-F238E27FC236}">
                <a16:creationId xmlns:a16="http://schemas.microsoft.com/office/drawing/2014/main" id="{E83645C8-4EC8-9C52-E5E3-B516BB69F27D}"/>
              </a:ext>
            </a:extLst>
          </p:cNvPr>
          <p:cNvSpPr>
            <a:spLocks noGrp="1"/>
          </p:cNvSpPr>
          <p:nvPr>
            <p:ph type="sldNum" sz="quarter" idx="12"/>
          </p:nvPr>
        </p:nvSpPr>
        <p:spPr/>
        <p:txBody>
          <a:bodyPr/>
          <a:lstStyle/>
          <a:p>
            <a:fld id="{BA91818F-12AC-B049-8DB0-B8B460C0A4CE}" type="slidenum">
              <a:rPr lang="en-CA" smtClean="0"/>
              <a:t>184</a:t>
            </a:fld>
            <a:endParaRPr lang="en-CA"/>
          </a:p>
        </p:txBody>
      </p:sp>
    </p:spTree>
    <p:extLst>
      <p:ext uri="{BB962C8B-B14F-4D97-AF65-F5344CB8AC3E}">
        <p14:creationId xmlns:p14="http://schemas.microsoft.com/office/powerpoint/2010/main" val="1086930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8CC06-6C1A-99AD-335B-DBDF42FCEF95}"/>
              </a:ext>
            </a:extLst>
          </p:cNvPr>
          <p:cNvSpPr>
            <a:spLocks noGrp="1"/>
          </p:cNvSpPr>
          <p:nvPr>
            <p:ph type="title"/>
          </p:nvPr>
        </p:nvSpPr>
        <p:spPr>
          <a:xfrm>
            <a:off x="490000" y="951299"/>
            <a:ext cx="5393600" cy="2477534"/>
          </a:xfrm>
        </p:spPr>
        <p:txBody>
          <a:bodyPr wrap="square" anchor="b">
            <a:noAutofit/>
          </a:bodyPr>
          <a:lstStyle/>
          <a:p>
            <a:pPr>
              <a:lnSpc>
                <a:spcPct val="100000"/>
              </a:lnSpc>
              <a:spcBef>
                <a:spcPts val="800"/>
              </a:spcBef>
            </a:pPr>
            <a:r>
              <a:rPr lang="en-US" sz="3600" b="1" dirty="0">
                <a:latin typeface="Comic Sans MS" panose="030F0902030302020204" pitchFamily="66" charset="0"/>
              </a:rPr>
              <a:t>Reflecting on</a:t>
            </a:r>
            <a:br>
              <a:rPr lang="en-US" sz="3600" b="1" dirty="0">
                <a:latin typeface="Comic Sans MS" panose="030F0902030302020204" pitchFamily="66" charset="0"/>
              </a:rPr>
            </a:br>
            <a:r>
              <a:rPr lang="en-US" sz="3600" b="1" dirty="0">
                <a:latin typeface="Comic Sans MS" panose="030F0902030302020204" pitchFamily="66" charset="0"/>
              </a:rPr>
              <a:t>last week’s session</a:t>
            </a:r>
          </a:p>
        </p:txBody>
      </p:sp>
      <p:sp>
        <p:nvSpPr>
          <p:cNvPr id="3" name="Text Placeholder 2">
            <a:extLst>
              <a:ext uri="{FF2B5EF4-FFF2-40B4-BE49-F238E27FC236}">
                <a16:creationId xmlns:a16="http://schemas.microsoft.com/office/drawing/2014/main" id="{B0F151CF-B91C-AF87-4C5A-D1570446244F}"/>
              </a:ext>
            </a:extLst>
          </p:cNvPr>
          <p:cNvSpPr>
            <a:spLocks noGrp="1"/>
          </p:cNvSpPr>
          <p:nvPr>
            <p:ph type="body" idx="2"/>
          </p:nvPr>
        </p:nvSpPr>
        <p:spPr>
          <a:xfrm>
            <a:off x="5883600" y="765408"/>
            <a:ext cx="6096001" cy="5252190"/>
          </a:xfrm>
          <a:noFill/>
        </p:spPr>
        <p:txBody>
          <a:bodyPr wrap="square" anchor="ctr">
            <a:noAutofit/>
          </a:bodyPr>
          <a:lstStyle/>
          <a:p>
            <a:pPr>
              <a:lnSpc>
                <a:spcPct val="100000"/>
              </a:lnSpc>
            </a:pPr>
            <a:r>
              <a:rPr lang="en-US" sz="3200" dirty="0">
                <a:latin typeface="Comic Sans MS" panose="030F0902030302020204" pitchFamily="66" charset="0"/>
              </a:rPr>
              <a:t>What task did you decide to work on?</a:t>
            </a:r>
          </a:p>
          <a:p>
            <a:pPr marL="152396" indent="0">
              <a:lnSpc>
                <a:spcPct val="100000"/>
              </a:lnSpc>
              <a:buNone/>
            </a:pPr>
            <a:endParaRPr lang="en-US" sz="1200" dirty="0">
              <a:latin typeface="Comic Sans MS" panose="030F0902030302020204" pitchFamily="66" charset="0"/>
            </a:endParaRPr>
          </a:p>
          <a:p>
            <a:pPr>
              <a:lnSpc>
                <a:spcPct val="100000"/>
              </a:lnSpc>
            </a:pPr>
            <a:r>
              <a:rPr lang="en-US" sz="3200" dirty="0">
                <a:latin typeface="Comic Sans MS" panose="030F0902030302020204" pitchFamily="66" charset="0"/>
              </a:rPr>
              <a:t>What steps did you take this week?</a:t>
            </a:r>
          </a:p>
          <a:p>
            <a:pPr marL="152396" indent="0">
              <a:lnSpc>
                <a:spcPct val="100000"/>
              </a:lnSpc>
              <a:buNone/>
            </a:pPr>
            <a:endParaRPr lang="en-US" sz="1200" dirty="0">
              <a:latin typeface="Comic Sans MS" panose="030F0902030302020204" pitchFamily="66" charset="0"/>
            </a:endParaRPr>
          </a:p>
          <a:p>
            <a:pPr>
              <a:lnSpc>
                <a:spcPct val="100000"/>
              </a:lnSpc>
            </a:pPr>
            <a:r>
              <a:rPr lang="en-US" sz="3200" dirty="0">
                <a:latin typeface="Comic Sans MS" panose="030F0902030302020204" pitchFamily="66" charset="0"/>
              </a:rPr>
              <a:t>How did you feel while working on the task and then afterwards?</a:t>
            </a:r>
          </a:p>
          <a:p>
            <a:pPr marL="152396" indent="0">
              <a:lnSpc>
                <a:spcPct val="100000"/>
              </a:lnSpc>
              <a:buNone/>
            </a:pPr>
            <a:endParaRPr lang="en-US" sz="1200" dirty="0">
              <a:latin typeface="Comic Sans MS" panose="030F0902030302020204" pitchFamily="66" charset="0"/>
            </a:endParaRPr>
          </a:p>
          <a:p>
            <a:pPr>
              <a:lnSpc>
                <a:spcPct val="100000"/>
              </a:lnSpc>
            </a:pPr>
            <a:r>
              <a:rPr lang="en-US" sz="3200" dirty="0">
                <a:latin typeface="Comic Sans MS" panose="030F0902030302020204" pitchFamily="66" charset="0"/>
              </a:rPr>
              <a:t>What is your plan moving forward?</a:t>
            </a:r>
          </a:p>
        </p:txBody>
      </p:sp>
      <p:sp>
        <p:nvSpPr>
          <p:cNvPr id="4" name="Slide Number Placeholder 3">
            <a:extLst>
              <a:ext uri="{FF2B5EF4-FFF2-40B4-BE49-F238E27FC236}">
                <a16:creationId xmlns:a16="http://schemas.microsoft.com/office/drawing/2014/main" id="{182C4725-5F8F-FE7B-01DD-B83C810FE4E0}"/>
              </a:ext>
            </a:extLst>
          </p:cNvPr>
          <p:cNvSpPr>
            <a:spLocks noGrp="1"/>
          </p:cNvSpPr>
          <p:nvPr>
            <p:ph type="sldNum" idx="12"/>
          </p:nvPr>
        </p:nvSpPr>
        <p:spPr/>
        <p:txBody>
          <a:bodyPr/>
          <a:lstStyle/>
          <a:p>
            <a:fld id="{00000000-1234-1234-1234-123412341234}" type="slidenum">
              <a:rPr lang="en-GB" smtClean="0"/>
              <a:pPr/>
              <a:t>185</a:t>
            </a:fld>
            <a:endParaRPr lang="en-GB"/>
          </a:p>
        </p:txBody>
      </p:sp>
      <p:pic>
        <p:nvPicPr>
          <p:cNvPr id="5" name="Picture 4">
            <a:extLst>
              <a:ext uri="{FF2B5EF4-FFF2-40B4-BE49-F238E27FC236}">
                <a16:creationId xmlns:a16="http://schemas.microsoft.com/office/drawing/2014/main" id="{0151154E-63F9-FA4B-62EB-F9E2728ED4A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028681" y="4118522"/>
            <a:ext cx="2562908" cy="1899076"/>
          </a:xfrm>
          <a:prstGeom prst="rect">
            <a:avLst/>
          </a:prstGeom>
        </p:spPr>
      </p:pic>
    </p:spTree>
    <p:extLst>
      <p:ext uri="{BB962C8B-B14F-4D97-AF65-F5344CB8AC3E}">
        <p14:creationId xmlns:p14="http://schemas.microsoft.com/office/powerpoint/2010/main" val="4272534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20FEDB-ABDF-9007-B58B-80D7EFC449DB}"/>
              </a:ext>
            </a:extLst>
          </p:cNvPr>
          <p:cNvSpPr>
            <a:spLocks noGrp="1"/>
          </p:cNvSpPr>
          <p:nvPr>
            <p:ph type="body" idx="2"/>
          </p:nvPr>
        </p:nvSpPr>
        <p:spPr>
          <a:xfrm>
            <a:off x="6096000" y="0"/>
            <a:ext cx="6096000" cy="6858000"/>
          </a:xfrm>
          <a:solidFill>
            <a:schemeClr val="bg1"/>
          </a:solidFill>
          <a:ln>
            <a:solidFill>
              <a:schemeClr val="bg1"/>
            </a:solidFill>
          </a:ln>
        </p:spPr>
        <p:txBody>
          <a:bodyPr wrap="square" anchor="ctr">
            <a:normAutofit/>
          </a:bodyPr>
          <a:lstStyle/>
          <a:p>
            <a:pPr marL="152396" indent="0">
              <a:lnSpc>
                <a:spcPct val="120000"/>
              </a:lnSpc>
              <a:spcBef>
                <a:spcPts val="600"/>
              </a:spcBef>
              <a:buNone/>
            </a:pPr>
            <a:r>
              <a:rPr lang="en-US" sz="3000" b="1" dirty="0">
                <a:latin typeface="Comic Sans MS" panose="030F0902030302020204" pitchFamily="66" charset="0"/>
              </a:rPr>
              <a:t>The primary tasks of grieving:</a:t>
            </a:r>
          </a:p>
          <a:p>
            <a:pPr marL="731838" indent="-581025">
              <a:lnSpc>
                <a:spcPct val="100000"/>
              </a:lnSpc>
              <a:spcBef>
                <a:spcPts val="600"/>
              </a:spcBef>
              <a:buSzPct val="100000"/>
              <a:buFont typeface="+mj-lt"/>
              <a:buAutoNum type="arabicPeriod"/>
            </a:pPr>
            <a:r>
              <a:rPr lang="en-US" sz="3000" dirty="0">
                <a:latin typeface="Comic Sans MS" panose="030F0902030302020204" pitchFamily="66" charset="0"/>
              </a:rPr>
              <a:t>accepting the reality of the death,</a:t>
            </a:r>
          </a:p>
          <a:p>
            <a:pPr marL="731838" indent="-581025">
              <a:lnSpc>
                <a:spcPct val="100000"/>
              </a:lnSpc>
              <a:spcBef>
                <a:spcPts val="600"/>
              </a:spcBef>
              <a:buSzPct val="100000"/>
              <a:buFont typeface="+mj-lt"/>
              <a:buAutoNum type="arabicPeriod"/>
            </a:pPr>
            <a:r>
              <a:rPr lang="en-US" sz="3000" dirty="0">
                <a:latin typeface="Comic Sans MS" panose="030F0902030302020204" pitchFamily="66" charset="0"/>
              </a:rPr>
              <a:t>processing the pain of our loss,</a:t>
            </a:r>
          </a:p>
          <a:p>
            <a:pPr marL="731838" indent="-581025">
              <a:lnSpc>
                <a:spcPct val="100000"/>
              </a:lnSpc>
              <a:spcBef>
                <a:spcPts val="600"/>
              </a:spcBef>
              <a:buSzPct val="100000"/>
              <a:buFont typeface="+mj-lt"/>
              <a:buAutoNum type="arabicPeriod"/>
            </a:pPr>
            <a:r>
              <a:rPr lang="en-US" sz="3000" dirty="0">
                <a:latin typeface="Comic Sans MS" panose="030F0902030302020204" pitchFamily="66" charset="0"/>
              </a:rPr>
              <a:t>adjusting to a world without them,</a:t>
            </a:r>
          </a:p>
          <a:p>
            <a:pPr marL="731838" indent="-581025">
              <a:lnSpc>
                <a:spcPct val="100000"/>
              </a:lnSpc>
              <a:spcBef>
                <a:spcPts val="600"/>
              </a:spcBef>
              <a:buSzPct val="100000"/>
              <a:buFont typeface="+mj-lt"/>
              <a:buAutoNum type="arabicPeriod"/>
            </a:pPr>
            <a:r>
              <a:rPr lang="en-US" sz="3000" dirty="0">
                <a:latin typeface="Comic Sans MS" panose="030F0902030302020204" pitchFamily="66" charset="0"/>
              </a:rPr>
              <a:t>continuing our bonds with them, and</a:t>
            </a:r>
          </a:p>
          <a:p>
            <a:pPr marL="731838" indent="-581025">
              <a:lnSpc>
                <a:spcPct val="100000"/>
              </a:lnSpc>
              <a:spcBef>
                <a:spcPts val="600"/>
              </a:spcBef>
              <a:buSzPct val="100000"/>
              <a:buFont typeface="+mj-lt"/>
              <a:buAutoNum type="arabicPeriod"/>
            </a:pPr>
            <a:r>
              <a:rPr lang="en-US" sz="3000" dirty="0">
                <a:latin typeface="Comic Sans MS" panose="030F0902030302020204" pitchFamily="66" charset="0"/>
              </a:rPr>
              <a:t>finding new/renewed meaning in life.</a:t>
            </a:r>
          </a:p>
        </p:txBody>
      </p:sp>
      <p:sp>
        <p:nvSpPr>
          <p:cNvPr id="4" name="Slide Number Placeholder 3">
            <a:extLst>
              <a:ext uri="{FF2B5EF4-FFF2-40B4-BE49-F238E27FC236}">
                <a16:creationId xmlns:a16="http://schemas.microsoft.com/office/drawing/2014/main" id="{8D419B5C-2732-3157-2EE0-23AD51863EB0}"/>
              </a:ext>
            </a:extLst>
          </p:cNvPr>
          <p:cNvSpPr>
            <a:spLocks noGrp="1"/>
          </p:cNvSpPr>
          <p:nvPr>
            <p:ph type="sldNum" idx="12"/>
          </p:nvPr>
        </p:nvSpPr>
        <p:spPr/>
        <p:txBody>
          <a:bodyPr/>
          <a:lstStyle/>
          <a:p>
            <a:fld id="{00000000-1234-1234-1234-123412341234}" type="slidenum">
              <a:rPr lang="en-GB" smtClean="0"/>
              <a:pPr/>
              <a:t>186</a:t>
            </a:fld>
            <a:endParaRPr lang="en-GB"/>
          </a:p>
        </p:txBody>
      </p:sp>
      <p:pic>
        <p:nvPicPr>
          <p:cNvPr id="2" name="Picture 1" descr="A picture containing text, queen, businesscard&#10;&#10;Description automatically generated">
            <a:extLst>
              <a:ext uri="{FF2B5EF4-FFF2-40B4-BE49-F238E27FC236}">
                <a16:creationId xmlns:a16="http://schemas.microsoft.com/office/drawing/2014/main" id="{F8DB69D5-F0D9-1E17-CB5E-9BBC6FF89DB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39174" y="1405758"/>
            <a:ext cx="4046483" cy="4046483"/>
          </a:xfrm>
          <a:prstGeom prst="rect">
            <a:avLst/>
          </a:prstGeom>
        </p:spPr>
      </p:pic>
    </p:spTree>
    <p:extLst>
      <p:ext uri="{BB962C8B-B14F-4D97-AF65-F5344CB8AC3E}">
        <p14:creationId xmlns:p14="http://schemas.microsoft.com/office/powerpoint/2010/main" val="193046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CC633F2-A33A-473A-85B9-8241D04B2B2F}"/>
              </a:ext>
            </a:extLst>
          </p:cNvPr>
          <p:cNvSpPr>
            <a:spLocks noGrp="1"/>
          </p:cNvSpPr>
          <p:nvPr>
            <p:ph type="title"/>
          </p:nvPr>
        </p:nvSpPr>
        <p:spPr/>
        <p:txBody>
          <a:bodyPr>
            <a:normAutofit/>
          </a:bodyPr>
          <a:lstStyle/>
          <a:p>
            <a:r>
              <a:rPr lang="en-US" sz="3600" b="1" dirty="0">
                <a:latin typeface="Comic Sans MS" panose="030F0902030302020204" pitchFamily="66" charset="0"/>
              </a:rPr>
              <a:t>Take 5</a:t>
            </a:r>
          </a:p>
        </p:txBody>
      </p:sp>
      <p:sp>
        <p:nvSpPr>
          <p:cNvPr id="2" name="Slide Number Placeholder 1">
            <a:extLst>
              <a:ext uri="{FF2B5EF4-FFF2-40B4-BE49-F238E27FC236}">
                <a16:creationId xmlns:a16="http://schemas.microsoft.com/office/drawing/2014/main" id="{7416790A-D2D5-203B-C5B0-128D206C3A51}"/>
              </a:ext>
            </a:extLst>
          </p:cNvPr>
          <p:cNvSpPr>
            <a:spLocks noGrp="1"/>
          </p:cNvSpPr>
          <p:nvPr>
            <p:ph type="sldNum" idx="12"/>
          </p:nvPr>
        </p:nvSpPr>
        <p:spPr/>
        <p:txBody>
          <a:bodyPr/>
          <a:lstStyle/>
          <a:p>
            <a:fld id="{00000000-1234-1234-1234-123412341234}" type="slidenum">
              <a:rPr lang="en-GB" smtClean="0"/>
              <a:pPr/>
              <a:t>187</a:t>
            </a:fld>
            <a:endParaRPr lang="en-GB"/>
          </a:p>
        </p:txBody>
      </p:sp>
      <p:pic>
        <p:nvPicPr>
          <p:cNvPr id="10" name="Picture 9" descr="A cup of coffee&#10;&#10;Description automatically generated with medium confidence">
            <a:extLst>
              <a:ext uri="{FF2B5EF4-FFF2-40B4-BE49-F238E27FC236}">
                <a16:creationId xmlns:a16="http://schemas.microsoft.com/office/drawing/2014/main" id="{07C5E5AE-9044-00DD-84B8-BD996BC8676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0128" t="3061" b="-1375"/>
          <a:stretch/>
        </p:blipFill>
        <p:spPr>
          <a:xfrm>
            <a:off x="6096000" y="1"/>
            <a:ext cx="6096000" cy="7000406"/>
          </a:xfrm>
          <a:prstGeom prst="rect">
            <a:avLst/>
          </a:prstGeom>
        </p:spPr>
      </p:pic>
    </p:spTree>
    <p:extLst>
      <p:ext uri="{BB962C8B-B14F-4D97-AF65-F5344CB8AC3E}">
        <p14:creationId xmlns:p14="http://schemas.microsoft.com/office/powerpoint/2010/main" val="2028973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42D9E-414F-9A8B-3A4B-7CCABAB4DD76}"/>
              </a:ext>
            </a:extLst>
          </p:cNvPr>
          <p:cNvSpPr>
            <a:spLocks noGrp="1"/>
          </p:cNvSpPr>
          <p:nvPr>
            <p:ph type="title"/>
          </p:nvPr>
        </p:nvSpPr>
        <p:spPr>
          <a:xfrm>
            <a:off x="457400" y="2440633"/>
            <a:ext cx="3797608" cy="1976400"/>
          </a:xfrm>
        </p:spPr>
        <p:txBody>
          <a:bodyPr>
            <a:normAutofit/>
          </a:bodyPr>
          <a:lstStyle/>
          <a:p>
            <a:r>
              <a:rPr lang="en-US" sz="3600" b="1" dirty="0">
                <a:latin typeface="Comic Sans MS" panose="030F0902030302020204" pitchFamily="66" charset="0"/>
              </a:rPr>
              <a:t>Continuing</a:t>
            </a:r>
            <a:br>
              <a:rPr lang="en-US" sz="3600" b="1" dirty="0">
                <a:latin typeface="Comic Sans MS" panose="030F0902030302020204" pitchFamily="66" charset="0"/>
              </a:rPr>
            </a:br>
            <a:r>
              <a:rPr lang="en-US" sz="3600" b="1" dirty="0">
                <a:latin typeface="Comic Sans MS" panose="030F0902030302020204" pitchFamily="66" charset="0"/>
              </a:rPr>
              <a:t>bonds</a:t>
            </a:r>
          </a:p>
        </p:txBody>
      </p:sp>
      <p:sp>
        <p:nvSpPr>
          <p:cNvPr id="3" name="Text Placeholder 2">
            <a:extLst>
              <a:ext uri="{FF2B5EF4-FFF2-40B4-BE49-F238E27FC236}">
                <a16:creationId xmlns:a16="http://schemas.microsoft.com/office/drawing/2014/main" id="{7DFB3208-F066-10BD-CE8C-A1F5CA6B09E9}"/>
              </a:ext>
            </a:extLst>
          </p:cNvPr>
          <p:cNvSpPr>
            <a:spLocks noGrp="1"/>
          </p:cNvSpPr>
          <p:nvPr>
            <p:ph type="body" idx="2"/>
          </p:nvPr>
        </p:nvSpPr>
        <p:spPr/>
        <p:txBody>
          <a:bodyPr/>
          <a:lstStyle/>
          <a:p>
            <a:pPr marL="152396" indent="0">
              <a:buNone/>
            </a:pPr>
            <a:endParaRPr lang="en-US" dirty="0"/>
          </a:p>
        </p:txBody>
      </p:sp>
      <p:sp>
        <p:nvSpPr>
          <p:cNvPr id="6" name="Slide Number Placeholder 5">
            <a:extLst>
              <a:ext uri="{FF2B5EF4-FFF2-40B4-BE49-F238E27FC236}">
                <a16:creationId xmlns:a16="http://schemas.microsoft.com/office/drawing/2014/main" id="{3EFE147F-4AEB-BB8D-5214-D55682F42600}"/>
              </a:ext>
            </a:extLst>
          </p:cNvPr>
          <p:cNvSpPr>
            <a:spLocks noGrp="1"/>
          </p:cNvSpPr>
          <p:nvPr>
            <p:ph type="sldNum" idx="12"/>
          </p:nvPr>
        </p:nvSpPr>
        <p:spPr/>
        <p:txBody>
          <a:bodyPr/>
          <a:lstStyle/>
          <a:p>
            <a:fld id="{00000000-1234-1234-1234-123412341234}" type="slidenum">
              <a:rPr lang="en-GB" smtClean="0"/>
              <a:pPr/>
              <a:t>188</a:t>
            </a:fld>
            <a:endParaRPr lang="en-GB"/>
          </a:p>
        </p:txBody>
      </p:sp>
      <p:pic>
        <p:nvPicPr>
          <p:cNvPr id="5" name="Picture 4" descr="A picture containing shape&#10;&#10;Description automatically generated">
            <a:extLst>
              <a:ext uri="{FF2B5EF4-FFF2-40B4-BE49-F238E27FC236}">
                <a16:creationId xmlns:a16="http://schemas.microsoft.com/office/drawing/2014/main" id="{574FB92C-4F49-5444-EC46-09A3B0ED11A9}"/>
              </a:ext>
            </a:extLst>
          </p:cNvPr>
          <p:cNvPicPr>
            <a:picLocks noChangeAspect="1"/>
          </p:cNvPicPr>
          <p:nvPr/>
        </p:nvPicPr>
        <p:blipFill>
          <a:blip r:embed="rId3"/>
          <a:stretch>
            <a:fillRect/>
          </a:stretch>
        </p:blipFill>
        <p:spPr>
          <a:xfrm>
            <a:off x="4718304" y="-167"/>
            <a:ext cx="7645322" cy="6858000"/>
          </a:xfrm>
          <a:prstGeom prst="rect">
            <a:avLst/>
          </a:prstGeom>
        </p:spPr>
      </p:pic>
      <p:sp>
        <p:nvSpPr>
          <p:cNvPr id="4" name="TextBox 3">
            <a:extLst>
              <a:ext uri="{FF2B5EF4-FFF2-40B4-BE49-F238E27FC236}">
                <a16:creationId xmlns:a16="http://schemas.microsoft.com/office/drawing/2014/main" id="{966CAD7B-7E69-5CA3-7B59-AA5E35294A35}"/>
              </a:ext>
            </a:extLst>
          </p:cNvPr>
          <p:cNvSpPr txBox="1"/>
          <p:nvPr/>
        </p:nvSpPr>
        <p:spPr>
          <a:xfrm>
            <a:off x="292608" y="451104"/>
            <a:ext cx="1780032" cy="461665"/>
          </a:xfrm>
          <a:prstGeom prst="rect">
            <a:avLst/>
          </a:prstGeom>
          <a:noFill/>
        </p:spPr>
        <p:txBody>
          <a:bodyPr wrap="square" rtlCol="0">
            <a:spAutoFit/>
          </a:bodyPr>
          <a:lstStyle/>
          <a:p>
            <a:r>
              <a:rPr lang="en-US" sz="2400" b="1" dirty="0">
                <a:latin typeface="Comic Sans MS" panose="030F0902030302020204" pitchFamily="66" charset="0"/>
              </a:rPr>
              <a:t>Task #4</a:t>
            </a:r>
          </a:p>
        </p:txBody>
      </p:sp>
    </p:spTree>
    <p:extLst>
      <p:ext uri="{BB962C8B-B14F-4D97-AF65-F5344CB8AC3E}">
        <p14:creationId xmlns:p14="http://schemas.microsoft.com/office/powerpoint/2010/main" val="4189409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C497A-1DF9-657A-C76D-4E1E74570B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9EEB94-23B1-7CD6-A05D-B9266C67C4DC}"/>
              </a:ext>
            </a:extLst>
          </p:cNvPr>
          <p:cNvSpPr>
            <a:spLocks noGrp="1"/>
          </p:cNvSpPr>
          <p:nvPr>
            <p:ph type="title"/>
          </p:nvPr>
        </p:nvSpPr>
        <p:spPr>
          <a:xfrm>
            <a:off x="457400" y="2440633"/>
            <a:ext cx="3797608" cy="1976400"/>
          </a:xfrm>
        </p:spPr>
        <p:txBody>
          <a:bodyPr>
            <a:normAutofit/>
          </a:bodyPr>
          <a:lstStyle/>
          <a:p>
            <a:r>
              <a:rPr lang="en-US" sz="3600" b="1" dirty="0">
                <a:latin typeface="Comic Sans MS" panose="030F0902030302020204" pitchFamily="66" charset="0"/>
              </a:rPr>
              <a:t>Continuing</a:t>
            </a:r>
            <a:br>
              <a:rPr lang="en-US" sz="3600" b="1" dirty="0">
                <a:latin typeface="Comic Sans MS" panose="030F0902030302020204" pitchFamily="66" charset="0"/>
              </a:rPr>
            </a:br>
            <a:r>
              <a:rPr lang="en-US" sz="3600" b="1" dirty="0">
                <a:latin typeface="Comic Sans MS" panose="030F0902030302020204" pitchFamily="66" charset="0"/>
              </a:rPr>
              <a:t>bonds</a:t>
            </a:r>
          </a:p>
        </p:txBody>
      </p:sp>
      <p:sp>
        <p:nvSpPr>
          <p:cNvPr id="3" name="Text Placeholder 2">
            <a:extLst>
              <a:ext uri="{FF2B5EF4-FFF2-40B4-BE49-F238E27FC236}">
                <a16:creationId xmlns:a16="http://schemas.microsoft.com/office/drawing/2014/main" id="{B4075263-CE76-7BBB-9049-B137BEC7F92D}"/>
              </a:ext>
            </a:extLst>
          </p:cNvPr>
          <p:cNvSpPr>
            <a:spLocks noGrp="1"/>
          </p:cNvSpPr>
          <p:nvPr>
            <p:ph type="body" idx="2"/>
          </p:nvPr>
        </p:nvSpPr>
        <p:spPr/>
        <p:txBody>
          <a:bodyPr/>
          <a:lstStyle/>
          <a:p>
            <a:pPr marL="152396" indent="0">
              <a:buNone/>
            </a:pPr>
            <a:endParaRPr lang="en-US" dirty="0"/>
          </a:p>
        </p:txBody>
      </p:sp>
      <p:sp>
        <p:nvSpPr>
          <p:cNvPr id="6" name="Slide Number Placeholder 5">
            <a:extLst>
              <a:ext uri="{FF2B5EF4-FFF2-40B4-BE49-F238E27FC236}">
                <a16:creationId xmlns:a16="http://schemas.microsoft.com/office/drawing/2014/main" id="{700E9679-F26B-F057-816E-492BCEFFF648}"/>
              </a:ext>
            </a:extLst>
          </p:cNvPr>
          <p:cNvSpPr>
            <a:spLocks noGrp="1"/>
          </p:cNvSpPr>
          <p:nvPr>
            <p:ph type="sldNum" idx="12"/>
          </p:nvPr>
        </p:nvSpPr>
        <p:spPr/>
        <p:txBody>
          <a:bodyPr/>
          <a:lstStyle/>
          <a:p>
            <a:fld id="{00000000-1234-1234-1234-123412341234}" type="slidenum">
              <a:rPr lang="en-GB" smtClean="0"/>
              <a:pPr/>
              <a:t>189</a:t>
            </a:fld>
            <a:endParaRPr lang="en-GB"/>
          </a:p>
        </p:txBody>
      </p:sp>
      <p:pic>
        <p:nvPicPr>
          <p:cNvPr id="5" name="Picture 4" descr="A picture containing shape&#10;&#10;Description automatically generated">
            <a:extLst>
              <a:ext uri="{FF2B5EF4-FFF2-40B4-BE49-F238E27FC236}">
                <a16:creationId xmlns:a16="http://schemas.microsoft.com/office/drawing/2014/main" id="{F9B9C28B-1D1E-7D4E-B1AB-D240D1E2F7EF}"/>
              </a:ext>
            </a:extLst>
          </p:cNvPr>
          <p:cNvPicPr>
            <a:picLocks noChangeAspect="1"/>
          </p:cNvPicPr>
          <p:nvPr/>
        </p:nvPicPr>
        <p:blipFill>
          <a:blip r:embed="rId3"/>
          <a:stretch>
            <a:fillRect/>
          </a:stretch>
        </p:blipFill>
        <p:spPr>
          <a:xfrm>
            <a:off x="4718304" y="-167"/>
            <a:ext cx="7645322" cy="6858000"/>
          </a:xfrm>
          <a:prstGeom prst="rect">
            <a:avLst/>
          </a:prstGeom>
        </p:spPr>
      </p:pic>
      <p:sp>
        <p:nvSpPr>
          <p:cNvPr id="4" name="TextBox 3">
            <a:extLst>
              <a:ext uri="{FF2B5EF4-FFF2-40B4-BE49-F238E27FC236}">
                <a16:creationId xmlns:a16="http://schemas.microsoft.com/office/drawing/2014/main" id="{772D45D9-0B32-A25E-D234-4B55BB03ECBE}"/>
              </a:ext>
            </a:extLst>
          </p:cNvPr>
          <p:cNvSpPr txBox="1"/>
          <p:nvPr/>
        </p:nvSpPr>
        <p:spPr>
          <a:xfrm>
            <a:off x="292608" y="451104"/>
            <a:ext cx="1780032" cy="461665"/>
          </a:xfrm>
          <a:prstGeom prst="rect">
            <a:avLst/>
          </a:prstGeom>
          <a:noFill/>
        </p:spPr>
        <p:txBody>
          <a:bodyPr wrap="square" rtlCol="0">
            <a:spAutoFit/>
          </a:bodyPr>
          <a:lstStyle/>
          <a:p>
            <a:r>
              <a:rPr lang="en-US" sz="2400" b="1" dirty="0">
                <a:latin typeface="Comic Sans MS" panose="030F0902030302020204" pitchFamily="66" charset="0"/>
              </a:rPr>
              <a:t>Task #4</a:t>
            </a:r>
          </a:p>
        </p:txBody>
      </p:sp>
    </p:spTree>
    <p:extLst>
      <p:ext uri="{BB962C8B-B14F-4D97-AF65-F5344CB8AC3E}">
        <p14:creationId xmlns:p14="http://schemas.microsoft.com/office/powerpoint/2010/main" val="209656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CE30C-CD32-1389-AE48-FD00A4D436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0F17BA-569C-34B8-669D-7EC2D1D42C42}"/>
              </a:ext>
            </a:extLst>
          </p:cNvPr>
          <p:cNvSpPr>
            <a:spLocks noGrp="1"/>
          </p:cNvSpPr>
          <p:nvPr>
            <p:ph type="title"/>
          </p:nvPr>
        </p:nvSpPr>
        <p:spPr>
          <a:xfrm>
            <a:off x="457400" y="2440633"/>
            <a:ext cx="3797608" cy="1976400"/>
          </a:xfrm>
        </p:spPr>
        <p:txBody>
          <a:bodyPr>
            <a:normAutofit/>
          </a:bodyPr>
          <a:lstStyle/>
          <a:p>
            <a:r>
              <a:rPr lang="en-US" sz="3600" b="1" dirty="0">
                <a:latin typeface="Comic Sans MS" panose="030F0902030302020204" pitchFamily="66" charset="0"/>
              </a:rPr>
              <a:t>Continuing</a:t>
            </a:r>
            <a:br>
              <a:rPr lang="en-US" sz="3600" b="1" dirty="0">
                <a:latin typeface="Comic Sans MS" panose="030F0902030302020204" pitchFamily="66" charset="0"/>
              </a:rPr>
            </a:br>
            <a:r>
              <a:rPr lang="en-US" sz="3600" b="1" dirty="0">
                <a:latin typeface="Comic Sans MS" panose="030F0902030302020204" pitchFamily="66" charset="0"/>
              </a:rPr>
              <a:t>bonds</a:t>
            </a:r>
          </a:p>
        </p:txBody>
      </p:sp>
      <p:sp>
        <p:nvSpPr>
          <p:cNvPr id="3" name="Text Placeholder 2">
            <a:extLst>
              <a:ext uri="{FF2B5EF4-FFF2-40B4-BE49-F238E27FC236}">
                <a16:creationId xmlns:a16="http://schemas.microsoft.com/office/drawing/2014/main" id="{8CCE1FAC-D981-8C38-25AE-62ED9F7D2CD0}"/>
              </a:ext>
            </a:extLst>
          </p:cNvPr>
          <p:cNvSpPr>
            <a:spLocks noGrp="1"/>
          </p:cNvSpPr>
          <p:nvPr>
            <p:ph type="body" idx="2"/>
          </p:nvPr>
        </p:nvSpPr>
        <p:spPr/>
        <p:txBody>
          <a:bodyPr/>
          <a:lstStyle/>
          <a:p>
            <a:pPr marL="152396" indent="0">
              <a:buNone/>
            </a:pPr>
            <a:endParaRPr lang="en-US" dirty="0"/>
          </a:p>
        </p:txBody>
      </p:sp>
      <p:sp>
        <p:nvSpPr>
          <p:cNvPr id="6" name="Slide Number Placeholder 5">
            <a:extLst>
              <a:ext uri="{FF2B5EF4-FFF2-40B4-BE49-F238E27FC236}">
                <a16:creationId xmlns:a16="http://schemas.microsoft.com/office/drawing/2014/main" id="{7E427FB3-6746-2149-B0CC-6B73DA3692C3}"/>
              </a:ext>
            </a:extLst>
          </p:cNvPr>
          <p:cNvSpPr>
            <a:spLocks noGrp="1"/>
          </p:cNvSpPr>
          <p:nvPr>
            <p:ph type="sldNum" idx="12"/>
          </p:nvPr>
        </p:nvSpPr>
        <p:spPr/>
        <p:txBody>
          <a:bodyPr/>
          <a:lstStyle/>
          <a:p>
            <a:fld id="{00000000-1234-1234-1234-123412341234}" type="slidenum">
              <a:rPr lang="en-GB" smtClean="0"/>
              <a:pPr/>
              <a:t>190</a:t>
            </a:fld>
            <a:endParaRPr lang="en-GB"/>
          </a:p>
        </p:txBody>
      </p:sp>
      <p:pic>
        <p:nvPicPr>
          <p:cNvPr id="5" name="Picture 4" descr="A picture containing shape&#10;&#10;Description automatically generated">
            <a:extLst>
              <a:ext uri="{FF2B5EF4-FFF2-40B4-BE49-F238E27FC236}">
                <a16:creationId xmlns:a16="http://schemas.microsoft.com/office/drawing/2014/main" id="{9EE8C68B-F6B1-7395-BC6F-05B28FAAD475}"/>
              </a:ext>
            </a:extLst>
          </p:cNvPr>
          <p:cNvPicPr>
            <a:picLocks noChangeAspect="1"/>
          </p:cNvPicPr>
          <p:nvPr/>
        </p:nvPicPr>
        <p:blipFill>
          <a:blip r:embed="rId3"/>
          <a:stretch>
            <a:fillRect/>
          </a:stretch>
        </p:blipFill>
        <p:spPr>
          <a:xfrm>
            <a:off x="4718304" y="-167"/>
            <a:ext cx="7645322" cy="6858000"/>
          </a:xfrm>
          <a:prstGeom prst="rect">
            <a:avLst/>
          </a:prstGeom>
        </p:spPr>
      </p:pic>
      <p:sp>
        <p:nvSpPr>
          <p:cNvPr id="4" name="TextBox 3">
            <a:extLst>
              <a:ext uri="{FF2B5EF4-FFF2-40B4-BE49-F238E27FC236}">
                <a16:creationId xmlns:a16="http://schemas.microsoft.com/office/drawing/2014/main" id="{17EF0485-C3AF-6FAD-17CF-EEB14B5D9136}"/>
              </a:ext>
            </a:extLst>
          </p:cNvPr>
          <p:cNvSpPr txBox="1"/>
          <p:nvPr/>
        </p:nvSpPr>
        <p:spPr>
          <a:xfrm>
            <a:off x="292608" y="451104"/>
            <a:ext cx="1780032" cy="461665"/>
          </a:xfrm>
          <a:prstGeom prst="rect">
            <a:avLst/>
          </a:prstGeom>
          <a:noFill/>
        </p:spPr>
        <p:txBody>
          <a:bodyPr wrap="square" rtlCol="0">
            <a:spAutoFit/>
          </a:bodyPr>
          <a:lstStyle/>
          <a:p>
            <a:r>
              <a:rPr lang="en-US" sz="2400" b="1" dirty="0">
                <a:latin typeface="Comic Sans MS" panose="030F0902030302020204" pitchFamily="66" charset="0"/>
              </a:rPr>
              <a:t>Task #4</a:t>
            </a:r>
          </a:p>
        </p:txBody>
      </p:sp>
    </p:spTree>
    <p:extLst>
      <p:ext uri="{BB962C8B-B14F-4D97-AF65-F5344CB8AC3E}">
        <p14:creationId xmlns:p14="http://schemas.microsoft.com/office/powerpoint/2010/main" val="3652400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87CB216-2A06-9A30-4404-B234D67E8822}"/>
              </a:ext>
            </a:extLst>
          </p:cNvPr>
          <p:cNvSpPr>
            <a:spLocks noGrp="1"/>
          </p:cNvSpPr>
          <p:nvPr>
            <p:ph type="sldNum" idx="12"/>
          </p:nvPr>
        </p:nvSpPr>
        <p:spPr/>
        <p:txBody>
          <a:bodyPr/>
          <a:lstStyle/>
          <a:p>
            <a:fld id="{00000000-1234-1234-1234-123412341234}" type="slidenum">
              <a:rPr lang="en-GB" smtClean="0"/>
              <a:pPr/>
              <a:t>191</a:t>
            </a:fld>
            <a:endParaRPr lang="en-GB"/>
          </a:p>
        </p:txBody>
      </p:sp>
      <p:pic>
        <p:nvPicPr>
          <p:cNvPr id="7" name="Picture 6" descr="A bird on a branch&#10;&#10;AI-generated content may be incorrect.">
            <a:extLst>
              <a:ext uri="{FF2B5EF4-FFF2-40B4-BE49-F238E27FC236}">
                <a16:creationId xmlns:a16="http://schemas.microsoft.com/office/drawing/2014/main" id="{F2165B74-A165-D040-4858-F5695E62A3B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447800" y="701189"/>
            <a:ext cx="9296400" cy="5455622"/>
          </a:xfrm>
          <a:prstGeom prst="rect">
            <a:avLst/>
          </a:prstGeom>
        </p:spPr>
      </p:pic>
    </p:spTree>
    <p:extLst>
      <p:ext uri="{BB962C8B-B14F-4D97-AF65-F5344CB8AC3E}">
        <p14:creationId xmlns:p14="http://schemas.microsoft.com/office/powerpoint/2010/main" val="3860455055"/>
      </p:ext>
    </p:extLst>
  </p:cSld>
  <p:clrMapOvr>
    <a:masterClrMapping/>
  </p:clrMapOvr>
</p:sld>
</file>

<file path=ppt/theme/theme1.xml><?xml version="1.0" encoding="utf-8"?>
<a:theme xmlns:a="http://schemas.openxmlformats.org/drawingml/2006/main" name="Office Theme">
  <a:themeElements>
    <a:clrScheme name="Office 1 4">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9043</TotalTime>
  <Words>2627</Words>
  <Application>Microsoft Macintosh PowerPoint</Application>
  <PresentationFormat>Widescreen</PresentationFormat>
  <Paragraphs>390</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Aptos</vt:lpstr>
      <vt:lpstr>Arial</vt:lpstr>
      <vt:lpstr>Calibri</vt:lpstr>
      <vt:lpstr>Calibri Light</vt:lpstr>
      <vt:lpstr>Comic Sans MS</vt:lpstr>
      <vt:lpstr>Times New Roman</vt:lpstr>
      <vt:lpstr>Office Theme</vt:lpstr>
      <vt:lpstr>Welcome to Grief Care</vt:lpstr>
      <vt:lpstr>PowerPoint Presentation</vt:lpstr>
      <vt:lpstr>Reflecting on last week’s session</vt:lpstr>
      <vt:lpstr>PowerPoint Presentation</vt:lpstr>
      <vt:lpstr>Take 5</vt:lpstr>
      <vt:lpstr>Continuing bonds</vt:lpstr>
      <vt:lpstr>Continuing bonds</vt:lpstr>
      <vt:lpstr>Continuing bonds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Journal assignment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Grief Care</dc:title>
  <dc:creator>Ruth Whitt</dc:creator>
  <cp:lastModifiedBy>Ruth Whitt</cp:lastModifiedBy>
  <cp:revision>407</cp:revision>
  <cp:lastPrinted>2025-11-25T20:40:21Z</cp:lastPrinted>
  <dcterms:created xsi:type="dcterms:W3CDTF">2022-08-18T23:03:15Z</dcterms:created>
  <dcterms:modified xsi:type="dcterms:W3CDTF">2025-11-25T20:40:23Z</dcterms:modified>
</cp:coreProperties>
</file>