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01" autoCompressPictures="0">
  <p:sldMasterIdLst>
    <p:sldMasterId id="2147483773" r:id="rId1"/>
  </p:sldMasterIdLst>
  <p:notesMasterIdLst>
    <p:notesMasterId r:id="rId32"/>
  </p:notesMasterIdLst>
  <p:handoutMasterIdLst>
    <p:handoutMasterId r:id="rId33"/>
  </p:handoutMasterIdLst>
  <p:sldIdLst>
    <p:sldId id="282" r:id="rId2"/>
    <p:sldId id="366" r:id="rId3"/>
    <p:sldId id="281" r:id="rId4"/>
    <p:sldId id="368" r:id="rId5"/>
    <p:sldId id="392" r:id="rId6"/>
    <p:sldId id="360" r:id="rId7"/>
    <p:sldId id="269" r:id="rId8"/>
    <p:sldId id="270" r:id="rId9"/>
    <p:sldId id="388" r:id="rId10"/>
    <p:sldId id="260" r:id="rId11"/>
    <p:sldId id="390" r:id="rId12"/>
    <p:sldId id="272" r:id="rId13"/>
    <p:sldId id="361" r:id="rId14"/>
    <p:sldId id="273" r:id="rId15"/>
    <p:sldId id="274" r:id="rId16"/>
    <p:sldId id="382" r:id="rId17"/>
    <p:sldId id="277" r:id="rId18"/>
    <p:sldId id="278" r:id="rId19"/>
    <p:sldId id="369" r:id="rId20"/>
    <p:sldId id="326" r:id="rId21"/>
    <p:sldId id="268" r:id="rId22"/>
    <p:sldId id="362" r:id="rId23"/>
    <p:sldId id="359" r:id="rId24"/>
    <p:sldId id="383" r:id="rId25"/>
    <p:sldId id="378" r:id="rId26"/>
    <p:sldId id="346" r:id="rId27"/>
    <p:sldId id="363" r:id="rId28"/>
    <p:sldId id="381" r:id="rId29"/>
    <p:sldId id="296" r:id="rId30"/>
    <p:sldId id="39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6500"/>
    <a:srgbClr val="C0C9FF"/>
    <a:srgbClr val="D883FF"/>
    <a:srgbClr val="C8D2FF"/>
    <a:srgbClr val="97B1C7"/>
    <a:srgbClr val="D1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838" autoAdjust="0"/>
    <p:restoredTop sz="93483"/>
  </p:normalViewPr>
  <p:slideViewPr>
    <p:cSldViewPr snapToGrid="0">
      <p:cViewPr>
        <p:scale>
          <a:sx n="41" d="100"/>
          <a:sy n="41" d="100"/>
        </p:scale>
        <p:origin x="1112" y="792"/>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p:scale>
          <a:sx n="179" d="100"/>
          <a:sy n="179" d="100"/>
        </p:scale>
        <p:origin x="160"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279A93-8CF9-58CC-AACC-6C3FCBAFE3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30D889D-FC39-3DC4-0F77-395EEA76CD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BE8695-659A-7346-8D50-165BFB8635B7}" type="datetimeFigureOut">
              <a:rPr lang="en-US" smtClean="0"/>
              <a:t>11/25/25</a:t>
            </a:fld>
            <a:endParaRPr lang="en-US" dirty="0"/>
          </a:p>
        </p:txBody>
      </p:sp>
      <p:sp>
        <p:nvSpPr>
          <p:cNvPr id="4" name="Footer Placeholder 3">
            <a:extLst>
              <a:ext uri="{FF2B5EF4-FFF2-40B4-BE49-F238E27FC236}">
                <a16:creationId xmlns:a16="http://schemas.microsoft.com/office/drawing/2014/main" id="{D5EE009A-DB43-8AD8-0264-FFD62FC7DB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AD23438-3976-86FF-CDDC-B4844754F1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F21265-1267-DA4C-A993-1568C95F0033}" type="slidenum">
              <a:rPr lang="en-US" smtClean="0"/>
              <a:t>‹#›</a:t>
            </a:fld>
            <a:endParaRPr lang="en-US" dirty="0"/>
          </a:p>
        </p:txBody>
      </p:sp>
    </p:spTree>
    <p:extLst>
      <p:ext uri="{BB962C8B-B14F-4D97-AF65-F5344CB8AC3E}">
        <p14:creationId xmlns:p14="http://schemas.microsoft.com/office/powerpoint/2010/main" val="762735861"/>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CA" dirty="0"/>
          </a:p>
        </p:txBody>
      </p:sp>
      <p:sp>
        <p:nvSpPr>
          <p:cNvPr id="4" name="Slide Image Placeholder 3"/>
          <p:cNvSpPr>
            <a:spLocks noGrp="1" noRot="1" noChangeAspect="1"/>
          </p:cNvSpPr>
          <p:nvPr>
            <p:ph type="sldImg" idx="2"/>
          </p:nvPr>
        </p:nvSpPr>
        <p:spPr>
          <a:xfrm>
            <a:off x="568200" y="378309"/>
            <a:ext cx="2860800" cy="16092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568200" y="1987509"/>
            <a:ext cx="5486400" cy="5286374"/>
          </a:xfrm>
          <a:prstGeom prst="rect">
            <a:avLst/>
          </a:prstGeom>
        </p:spPr>
        <p:txBody>
          <a:bodyPr vert="horz" lIns="91440" tIns="45720" rIns="91440" bIns="45720" rtlCol="0"/>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a:extLst>
              <a:ext uri="{FF2B5EF4-FFF2-40B4-BE49-F238E27FC236}">
                <a16:creationId xmlns:a16="http://schemas.microsoft.com/office/drawing/2014/main" id="{F3C5B43C-E747-DD69-B361-E418EA9EF74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98BD7-5957-1441-A0D8-9B4D7BF7D927}" type="slidenum">
              <a:rPr lang="en-US" smtClean="0"/>
              <a:t>‹#›</a:t>
            </a:fld>
            <a:endParaRPr lang="en-US"/>
          </a:p>
        </p:txBody>
      </p:sp>
    </p:spTree>
    <p:extLst>
      <p:ext uri="{BB962C8B-B14F-4D97-AF65-F5344CB8AC3E}">
        <p14:creationId xmlns:p14="http://schemas.microsoft.com/office/powerpoint/2010/main" val="2982787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tvnews.ca/sci-tech/article/brain-activity-before-death-study-pinpoints-a-hot-zone-surge/#:-:text=In%20the%20latest%20study%2C%20the,and%20altered%20states%20of%20consciousnes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Eben_Alexander_(author)"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eb.archive.org/web/20160511215519/http:/news.discovery.com/human/psychology/why-people-believed-boys-visit-to-heaven-story150120.htm" TargetMode="External"/><Relationship Id="rId4" Type="http://schemas.openxmlformats.org/officeDocument/2006/relationships/hyperlink" Target="https://en.wikipedia.org/wiki/The_Boy_Who_Came_Back_from_Heave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pm.org/blog/2010/Oct/25/how-do-i-minister-unsaved-friend-whose-loved-one-d"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oogle.com/search?client=safari&amp;rls=en&amp;q=Alistair+Begg%2C+&#8220;The+Man+on+the+Middle+Cross+said+I+could+come.&#8221;&amp;ie=UTF-8&amp;oe=UTF-8"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z3mpo2VEDaI"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ngusreid.org/do-canadians-believe-life-after-death-afterlife-reincarn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682625" y="468313"/>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8454" y="2084731"/>
            <a:ext cx="5486400" cy="56435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b="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b="1" i="1" u="sng" dirty="0"/>
              <a:t>Pre-meeting</a:t>
            </a:r>
          </a:p>
          <a:p>
            <a:pPr marL="171450" lvl="0" indent="-171450" algn="l" rtl="0">
              <a:spcBef>
                <a:spcPts val="0"/>
              </a:spcBef>
              <a:spcAft>
                <a:spcPts val="0"/>
              </a:spcAft>
              <a:buFont typeface="Arial" panose="020B0604020202020204" pitchFamily="34" charset="0"/>
              <a:buChar char="•"/>
            </a:pPr>
            <a:r>
              <a:rPr lang="en-CA" i="1" dirty="0">
                <a:latin typeface="Times New Roman" panose="02020603050405020304" pitchFamily="18" charset="0"/>
                <a:cs typeface="Times New Roman" panose="02020603050405020304" pitchFamily="18" charset="0"/>
              </a:rPr>
              <a:t>Have this slide on screen before participants arrive.</a:t>
            </a:r>
          </a:p>
          <a:p>
            <a:pPr marL="171450" lvl="0" indent="-171450" algn="l" rtl="0">
              <a:spcBef>
                <a:spcPts val="0"/>
              </a:spcBef>
              <a:spcAft>
                <a:spcPts val="0"/>
              </a:spcAft>
              <a:buFont typeface="Arial" panose="020B0604020202020204" pitchFamily="34" charset="0"/>
              <a:buChar char="•"/>
            </a:pPr>
            <a:r>
              <a:rPr lang="en-CA" i="1" dirty="0">
                <a:latin typeface="Times New Roman" panose="02020603050405020304" pitchFamily="18" charset="0"/>
                <a:cs typeface="Times New Roman" panose="02020603050405020304" pitchFamily="18" charset="0"/>
              </a:rPr>
              <a:t>Play background music until meeting starts. </a:t>
            </a:r>
          </a:p>
          <a:p>
            <a:pPr marL="0" lvl="0" indent="0" algn="l" rtl="0">
              <a:spcBef>
                <a:spcPts val="0"/>
              </a:spcBef>
              <a:spcAft>
                <a:spcPts val="0"/>
              </a:spcAft>
              <a:buNone/>
            </a:pPr>
            <a:endParaRPr dirty="0"/>
          </a:p>
        </p:txBody>
      </p:sp>
      <p:sp>
        <p:nvSpPr>
          <p:cNvPr id="3" name="Slide Number Placeholder 2">
            <a:extLst>
              <a:ext uri="{FF2B5EF4-FFF2-40B4-BE49-F238E27FC236}">
                <a16:creationId xmlns:a16="http://schemas.microsoft.com/office/drawing/2014/main" id="{1D8371C7-C76A-F3B9-8765-808F90FC0834}"/>
              </a:ext>
            </a:extLst>
          </p:cNvPr>
          <p:cNvSpPr>
            <a:spLocks noGrp="1"/>
          </p:cNvSpPr>
          <p:nvPr>
            <p:ph type="sldNum" sz="quarter" idx="5"/>
          </p:nvPr>
        </p:nvSpPr>
        <p:spPr/>
        <p:txBody>
          <a:bodyPr/>
          <a:lstStyle/>
          <a:p>
            <a:fld id="{90F98BD7-5957-1441-A0D8-9B4D7BF7D927}" type="slidenum">
              <a:rPr lang="en-US" smtClean="0"/>
              <a:t>201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454025"/>
            <a:ext cx="2860675" cy="1609725"/>
          </a:xfrm>
        </p:spPr>
      </p:sp>
      <p:sp>
        <p:nvSpPr>
          <p:cNvPr id="3" name="Notes Placeholder 2"/>
          <p:cNvSpPr>
            <a:spLocks noGrp="1"/>
          </p:cNvSpPr>
          <p:nvPr>
            <p:ph type="body" idx="1"/>
          </p:nvPr>
        </p:nvSpPr>
        <p:spPr>
          <a:xfrm>
            <a:off x="686018" y="2062334"/>
            <a:ext cx="5486400" cy="6510166"/>
          </a:xfrm>
        </p:spPr>
        <p:txBody>
          <a:bodyPr/>
          <a:lstStyle/>
          <a:p>
            <a:r>
              <a:rPr lang="en-CA" b="1" dirty="0"/>
              <a:t>~ 5 minutes</a:t>
            </a:r>
          </a:p>
          <a:p>
            <a:endParaRPr lang="en-CA" dirty="0"/>
          </a:p>
          <a:p>
            <a:r>
              <a:rPr lang="en-CA" b="1" dirty="0"/>
              <a:t>Materialists </a:t>
            </a:r>
            <a:r>
              <a:rPr lang="en-CA" dirty="0"/>
              <a:t>[FYI - materialists do not believe God exists]</a:t>
            </a:r>
          </a:p>
          <a:p>
            <a:pPr marL="171450" indent="-171450">
              <a:buFont typeface="Arial" panose="020B0604020202020204" pitchFamily="34" charset="0"/>
              <a:buChar char="•"/>
            </a:pPr>
            <a:r>
              <a:rPr lang="en-CA" dirty="0"/>
              <a:t>Materialists believe that this life is as good as it gets—that at death both the body and soul die. In other words, there is no life after death—just total oblivion.</a:t>
            </a:r>
            <a:r>
              <a:rPr lang="en-CA" baseline="30000" dirty="0"/>
              <a:t>80</a:t>
            </a:r>
            <a:endParaRPr lang="en-CA" dirty="0"/>
          </a:p>
          <a:p>
            <a:endParaRPr lang="en-CA" dirty="0">
              <a:solidFill>
                <a:srgbClr val="382C14"/>
              </a:solidFill>
            </a:endParaRPr>
          </a:p>
          <a:p>
            <a:r>
              <a:rPr lang="en-CA" b="1" i="0" u="none" strike="noStrike" dirty="0">
                <a:solidFill>
                  <a:srgbClr val="382C14"/>
                </a:solidFill>
                <a:effectLst/>
              </a:rPr>
              <a:t>Theists </a:t>
            </a:r>
            <a:r>
              <a:rPr lang="en-CA" dirty="0">
                <a:solidFill>
                  <a:srgbClr val="382C14"/>
                </a:solidFill>
              </a:rPr>
              <a:t>[FYI - theists believe in one god (monotheism) or </a:t>
            </a:r>
            <a:r>
              <a:rPr lang="en-CA" i="0" u="none" strike="noStrike" dirty="0">
                <a:solidFill>
                  <a:srgbClr val="382C14"/>
                </a:solidFill>
                <a:effectLst/>
              </a:rPr>
              <a:t>more than one god (polytheism)]</a:t>
            </a:r>
          </a:p>
          <a:p>
            <a:pPr marL="171450" indent="-171450">
              <a:buFont typeface="Arial" panose="020B0604020202020204" pitchFamily="34" charset="0"/>
              <a:buChar char="•"/>
            </a:pPr>
            <a:r>
              <a:rPr lang="en-CA" dirty="0">
                <a:solidFill>
                  <a:srgbClr val="382C14"/>
                </a:solidFill>
              </a:rPr>
              <a:t>Theists believe that at death the body dies but the soul lives on. Some believe that the body will be resurrected and reunited with the soul, while others believe only the soul lives on. </a:t>
            </a:r>
          </a:p>
          <a:p>
            <a:endParaRPr lang="en-US" b="1" dirty="0"/>
          </a:p>
          <a:p>
            <a:r>
              <a:rPr lang="en-US" b="1" dirty="0"/>
              <a:t>Reincarnationists</a:t>
            </a:r>
            <a:r>
              <a:rPr lang="en-US" dirty="0"/>
              <a:t> [FYI - some believe in a god or divine being; others do not]</a:t>
            </a:r>
            <a:endParaRPr lang="en-US" b="1" dirty="0"/>
          </a:p>
          <a:p>
            <a:pPr marL="171450" indent="-171450">
              <a:buFont typeface="Arial" panose="020B0604020202020204" pitchFamily="34" charset="0"/>
              <a:buChar char="•"/>
            </a:pPr>
            <a:r>
              <a:rPr lang="en-US" sz="1200" dirty="0"/>
              <a:t>Reincarnationists believe that at death the body dies but the soul returns in some form—perhaps as a dog, bug, or another person—and when that body dies, the soul comes back again in another form. This cycle of life, death, life, death continues until the person has achieved perfection, at which point they reach Nirvana, or complete perfection.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200" dirty="0"/>
          </a:p>
          <a:p>
            <a:pPr indent="185738"/>
            <a:r>
              <a:rPr lang="en-US" sz="1100" baseline="30000" dirty="0"/>
              <a:t>80</a:t>
            </a:r>
            <a:r>
              <a:rPr lang="en-US" sz="1100" i="1" baseline="30000" dirty="0"/>
              <a:t> </a:t>
            </a:r>
            <a:r>
              <a:rPr lang="en-US" sz="1100" dirty="0"/>
              <a:t>Mel Blanc was the voice over for many films, including the classic children’s cartoon, </a:t>
            </a:r>
            <a:r>
              <a:rPr lang="en-US" sz="1100" i="1" dirty="0"/>
              <a:t>Looney Tunes, </a:t>
            </a:r>
            <a:r>
              <a:rPr lang="en-US" sz="1100" dirty="0"/>
              <a:t>which debuted in the 1950s. These shows famously end with the featured cartoon character saying, </a:t>
            </a:r>
            <a:r>
              <a:rPr lang="en-US" sz="1100" i="1" dirty="0"/>
              <a:t>That’s all, folks. </a:t>
            </a:r>
            <a:endParaRPr lang="en-CA" sz="1100" dirty="0">
              <a:solidFill>
                <a:srgbClr val="382C14"/>
              </a:solidFill>
            </a:endParaRPr>
          </a:p>
          <a:p>
            <a:endParaRPr lang="en-US" sz="1200" dirty="0"/>
          </a:p>
          <a:p>
            <a:endParaRPr lang="en-US" sz="1200" i="1" dirty="0"/>
          </a:p>
        </p:txBody>
      </p:sp>
      <p:sp>
        <p:nvSpPr>
          <p:cNvPr id="4" name="Slide Number Placeholder 3">
            <a:extLst>
              <a:ext uri="{FF2B5EF4-FFF2-40B4-BE49-F238E27FC236}">
                <a16:creationId xmlns:a16="http://schemas.microsoft.com/office/drawing/2014/main" id="{41F1FE34-1C12-B0C3-1A49-E3C47050702A}"/>
              </a:ext>
            </a:extLst>
          </p:cNvPr>
          <p:cNvSpPr>
            <a:spLocks noGrp="1"/>
          </p:cNvSpPr>
          <p:nvPr>
            <p:ph type="sldNum" sz="quarter" idx="5"/>
          </p:nvPr>
        </p:nvSpPr>
        <p:spPr/>
        <p:txBody>
          <a:bodyPr/>
          <a:lstStyle/>
          <a:p>
            <a:fld id="{90F98BD7-5957-1441-A0D8-9B4D7BF7D927}" type="slidenum">
              <a:rPr lang="en-US" smtClean="0"/>
              <a:t>210</a:t>
            </a:fld>
            <a:endParaRPr lang="en-US"/>
          </a:p>
        </p:txBody>
      </p:sp>
    </p:spTree>
    <p:extLst>
      <p:ext uri="{BB962C8B-B14F-4D97-AF65-F5344CB8AC3E}">
        <p14:creationId xmlns:p14="http://schemas.microsoft.com/office/powerpoint/2010/main" val="254198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9239A-EFEF-1500-47E1-0F5309B53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80949-54AC-BE74-7E5F-EA8F7DF36D24}"/>
              </a:ext>
            </a:extLst>
          </p:cNvPr>
          <p:cNvSpPr>
            <a:spLocks noGrp="1" noRot="1" noChangeAspect="1"/>
          </p:cNvSpPr>
          <p:nvPr>
            <p:ph type="sldImg"/>
          </p:nvPr>
        </p:nvSpPr>
        <p:spPr>
          <a:xfrm>
            <a:off x="698500" y="463550"/>
            <a:ext cx="2857500" cy="1608138"/>
          </a:xfrm>
        </p:spPr>
      </p:sp>
      <p:sp>
        <p:nvSpPr>
          <p:cNvPr id="3" name="Notes Placeholder 2">
            <a:extLst>
              <a:ext uri="{FF2B5EF4-FFF2-40B4-BE49-F238E27FC236}">
                <a16:creationId xmlns:a16="http://schemas.microsoft.com/office/drawing/2014/main" id="{733ED714-CACC-2606-5721-FFCE9BB62A34}"/>
              </a:ext>
            </a:extLst>
          </p:cNvPr>
          <p:cNvSpPr>
            <a:spLocks noGrp="1"/>
          </p:cNvSpPr>
          <p:nvPr>
            <p:ph type="body" idx="1"/>
          </p:nvPr>
        </p:nvSpPr>
        <p:spPr>
          <a:xfrm>
            <a:off x="685800" y="2128499"/>
            <a:ext cx="5486400" cy="5386387"/>
          </a:xfrm>
        </p:spPr>
        <p:txBody>
          <a:bodyPr/>
          <a:lstStyle/>
          <a:p>
            <a:r>
              <a:rPr lang="en-CA" b="1" dirty="0"/>
              <a:t>~ 5 minutes, </a:t>
            </a:r>
            <a:r>
              <a:rPr lang="en-CA" i="1" dirty="0"/>
              <a:t>including next page</a:t>
            </a:r>
          </a:p>
          <a:p>
            <a:endParaRPr lang="en-CA" b="1" dirty="0"/>
          </a:p>
          <a:p>
            <a:r>
              <a:rPr lang="en-CA" b="1" u="sng" kern="100" dirty="0">
                <a:solidFill>
                  <a:srgbClr val="000000"/>
                </a:solidFill>
                <a:effectLst/>
                <a:ea typeface="Aptos" panose="020B0004020202020204" pitchFamily="34" charset="0"/>
              </a:rPr>
              <a:t>Celebrations and Observance of the Dead</a:t>
            </a:r>
          </a:p>
          <a:p>
            <a:r>
              <a:rPr lang="en-CA" kern="100" dirty="0">
                <a:solidFill>
                  <a:srgbClr val="000000"/>
                </a:solidFill>
                <a:effectLst/>
                <a:ea typeface="Aptos" panose="020B0004020202020204" pitchFamily="34" charset="0"/>
              </a:rPr>
              <a:t>North Americans observe Halloween or “Hallowe’en” on October 31</a:t>
            </a:r>
            <a:r>
              <a:rPr lang="en-CA" kern="100" dirty="0">
                <a:solidFill>
                  <a:srgbClr val="000000"/>
                </a:solidFill>
                <a:ea typeface="Aptos" panose="020B0004020202020204" pitchFamily="34" charset="0"/>
              </a:rPr>
              <a:t>; its roots are in ancient Celtic traditions and Christian beliefs, that honored saints (holy persons). </a:t>
            </a:r>
          </a:p>
          <a:p>
            <a:endParaRPr lang="en-CA" kern="100" dirty="0">
              <a:solidFill>
                <a:srgbClr val="000000"/>
              </a:solidFill>
              <a:effectLst/>
              <a:ea typeface="Aptos" panose="020B0004020202020204" pitchFamily="34" charset="0"/>
            </a:endParaRPr>
          </a:p>
          <a:p>
            <a:r>
              <a:rPr lang="en-CA" kern="100" dirty="0">
                <a:solidFill>
                  <a:srgbClr val="000000"/>
                </a:solidFill>
                <a:effectLst/>
                <a:ea typeface="Aptos" panose="020B0004020202020204" pitchFamily="34" charset="0"/>
              </a:rPr>
              <a:t>Catholic and Anglican observe All Saints’ Day on November 1 and All Souls’ Day on November 2. The former honors canonized [recognized by the Church] and uncanonized [not recognized by the Church] saints in heaven. The latter is a day of prayer for all the faithful departed, particularly those in purgatory.</a:t>
            </a:r>
            <a:endParaRPr lang="en-CA" kern="100" dirty="0">
              <a:effectLst/>
              <a:ea typeface="Aptos" panose="020B0004020202020204" pitchFamily="34" charset="0"/>
            </a:endParaRPr>
          </a:p>
          <a:p>
            <a:endParaRPr lang="en-CA" b="1" dirty="0"/>
          </a:p>
          <a:p>
            <a:r>
              <a:rPr lang="en-CA" i="1" dirty="0"/>
              <a:t>Ask if any of the participants observe All Saints’ Day or All Souls’ Day.</a:t>
            </a:r>
          </a:p>
          <a:p>
            <a:endParaRPr lang="en-CA" i="1" dirty="0"/>
          </a:p>
          <a:p>
            <a:endParaRPr lang="en-CA" dirty="0"/>
          </a:p>
          <a:p>
            <a:endParaRPr lang="en-CA" dirty="0"/>
          </a:p>
          <a:p>
            <a:endParaRPr lang="en-CA" dirty="0"/>
          </a:p>
          <a:p>
            <a:endParaRPr lang="en-CA" dirty="0"/>
          </a:p>
        </p:txBody>
      </p:sp>
      <p:sp>
        <p:nvSpPr>
          <p:cNvPr id="4" name="Slide Number Placeholder 3">
            <a:extLst>
              <a:ext uri="{FF2B5EF4-FFF2-40B4-BE49-F238E27FC236}">
                <a16:creationId xmlns:a16="http://schemas.microsoft.com/office/drawing/2014/main" id="{956B5902-553E-AC95-5AB9-501D1F5F4C68}"/>
              </a:ext>
            </a:extLst>
          </p:cNvPr>
          <p:cNvSpPr>
            <a:spLocks noGrp="1"/>
          </p:cNvSpPr>
          <p:nvPr>
            <p:ph type="sldNum" sz="quarter" idx="5"/>
          </p:nvPr>
        </p:nvSpPr>
        <p:spPr/>
        <p:txBody>
          <a:bodyPr/>
          <a:lstStyle/>
          <a:p>
            <a:fld id="{90F98BD7-5957-1441-A0D8-9B4D7BF7D927}" type="slidenum">
              <a:rPr lang="en-US" smtClean="0"/>
              <a:t>211</a:t>
            </a:fld>
            <a:endParaRPr lang="en-US"/>
          </a:p>
        </p:txBody>
      </p:sp>
    </p:spTree>
    <p:extLst>
      <p:ext uri="{BB962C8B-B14F-4D97-AF65-F5344CB8AC3E}">
        <p14:creationId xmlns:p14="http://schemas.microsoft.com/office/powerpoint/2010/main" val="919791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463550"/>
            <a:ext cx="2857500" cy="1608138"/>
          </a:xfrm>
        </p:spPr>
      </p:sp>
      <p:sp>
        <p:nvSpPr>
          <p:cNvPr id="3" name="Notes Placeholder 2"/>
          <p:cNvSpPr>
            <a:spLocks noGrp="1"/>
          </p:cNvSpPr>
          <p:nvPr>
            <p:ph type="body" idx="1"/>
          </p:nvPr>
        </p:nvSpPr>
        <p:spPr>
          <a:xfrm>
            <a:off x="685800" y="2128499"/>
            <a:ext cx="5486400" cy="5386387"/>
          </a:xfrm>
        </p:spPr>
        <p:txBody>
          <a:bodyPr/>
          <a:lstStyle/>
          <a:p>
            <a:r>
              <a:rPr lang="en-CA" b="1" dirty="0"/>
              <a:t>~ 5 minutes,</a:t>
            </a:r>
            <a:r>
              <a:rPr lang="en-CA" dirty="0"/>
              <a:t> </a:t>
            </a:r>
            <a:r>
              <a:rPr lang="en-CA" i="1" dirty="0"/>
              <a:t>including previous page</a:t>
            </a:r>
            <a:endParaRPr lang="en-CA" b="1" dirty="0"/>
          </a:p>
          <a:p>
            <a:endParaRPr lang="en-CA" b="1" dirty="0"/>
          </a:p>
          <a:p>
            <a:r>
              <a:rPr lang="en-CA" b="1" u="sng" kern="100" dirty="0">
                <a:solidFill>
                  <a:srgbClr val="000000"/>
                </a:solidFill>
                <a:ea typeface="Aptos" panose="020B0004020202020204" pitchFamily="34" charset="0"/>
              </a:rPr>
              <a:t>Celebrations and Observance of the Dead</a:t>
            </a:r>
            <a:r>
              <a:rPr lang="en-CA" kern="100" dirty="0">
                <a:solidFill>
                  <a:srgbClr val="000000"/>
                </a:solidFill>
                <a:ea typeface="Aptos" panose="020B0004020202020204" pitchFamily="34" charset="0"/>
              </a:rPr>
              <a:t>, cont’d</a:t>
            </a:r>
            <a:endParaRPr lang="en-CA" b="1" dirty="0"/>
          </a:p>
          <a:p>
            <a:pPr marL="171450" indent="-171450">
              <a:buFont typeface="Arial" panose="020B0604020202020204" pitchFamily="34" charset="0"/>
              <a:buChar char="•"/>
            </a:pPr>
            <a:r>
              <a:rPr lang="en-CA" sz="1200" kern="100" dirty="0">
                <a:solidFill>
                  <a:srgbClr val="000000"/>
                </a:solidFill>
                <a:effectLst/>
                <a:ea typeface="Aptos" panose="020B0004020202020204" pitchFamily="34" charset="0"/>
              </a:rPr>
              <a:t>Mexicans celebrate the Day of the Dead. Believing that the dead come back to visit on that day, they celebrate by decorating their homes, parading in the streets, and organizing street fairs.</a:t>
            </a:r>
          </a:p>
          <a:p>
            <a:pPr marL="171450" indent="-171450">
              <a:buFont typeface="Arial" panose="020B0604020202020204" pitchFamily="34" charset="0"/>
              <a:buChar char="•"/>
            </a:pPr>
            <a:r>
              <a:rPr lang="en-CA" sz="1200" kern="100" dirty="0">
                <a:solidFill>
                  <a:srgbClr val="000000"/>
                </a:solidFill>
                <a:effectLst/>
                <a:ea typeface="Aptos" panose="020B0004020202020204" pitchFamily="34" charset="0"/>
              </a:rPr>
              <a:t>During the Qingming Festival, Chinese clean gravesites and may offer the deceased food, flowers, and paper money.</a:t>
            </a:r>
          </a:p>
          <a:p>
            <a:pPr marL="171450" indent="-171450">
              <a:buFont typeface="Arial" panose="020B0604020202020204" pitchFamily="34" charset="0"/>
              <a:buChar char="•"/>
            </a:pPr>
            <a:r>
              <a:rPr lang="en-CA" sz="1200" kern="100" dirty="0">
                <a:solidFill>
                  <a:srgbClr val="000000"/>
                </a:solidFill>
                <a:effectLst/>
                <a:ea typeface="Aptos" panose="020B0004020202020204" pitchFamily="34" charset="0"/>
              </a:rPr>
              <a:t>In Jewish tradition, the deceased are remembered on the anniversary of their death (Yahrzeit) by special recitations. A mourner’s Kaddish is a prayer recited by at various times throughout the year.</a:t>
            </a:r>
          </a:p>
          <a:p>
            <a:pPr marL="171450" indent="-171450">
              <a:buFont typeface="Arial" panose="020B0604020202020204" pitchFamily="34" charset="0"/>
              <a:buChar char="•"/>
            </a:pPr>
            <a:r>
              <a:rPr lang="en-CA" kern="100" dirty="0">
                <a:solidFill>
                  <a:srgbClr val="000000"/>
                </a:solidFill>
                <a:ea typeface="Aptos" panose="020B0004020202020204" pitchFamily="34" charset="0"/>
              </a:rPr>
              <a:t>Muslims commemorate the anniversary of a loved one’s death by charitable gifts, visiting the gravesite, and offering special prayers.</a:t>
            </a:r>
            <a:endParaRPr lang="en-CA" sz="1200" kern="100" dirty="0">
              <a:solidFill>
                <a:srgbClr val="000000"/>
              </a:solidFill>
              <a:effectLst/>
              <a:ea typeface="Aptos" panose="020B0004020202020204" pitchFamily="34" charset="0"/>
            </a:endParaRPr>
          </a:p>
          <a:p>
            <a:pPr marL="171450" indent="-171450">
              <a:buFont typeface="Arial" panose="020B0604020202020204" pitchFamily="34" charset="0"/>
              <a:buChar char="•"/>
            </a:pPr>
            <a:r>
              <a:rPr lang="en-CA" sz="1200" kern="100" dirty="0">
                <a:solidFill>
                  <a:srgbClr val="000000"/>
                </a:solidFill>
                <a:effectLst/>
                <a:ea typeface="Aptos" panose="020B0004020202020204" pitchFamily="34" charset="0"/>
              </a:rPr>
              <a:t>Animists regularly take food, placentas, and other items to burial sites to appease ancestors, whose spirits they believe continue to hover in the area.</a:t>
            </a:r>
            <a:endParaRPr lang="en-CA" sz="1200" kern="100" dirty="0">
              <a:effectLst/>
              <a:ea typeface="Aptos" panose="020B0004020202020204" pitchFamily="34" charset="0"/>
            </a:endParaRPr>
          </a:p>
          <a:p>
            <a:endParaRPr lang="en-CA" sz="1200" kern="100" dirty="0">
              <a:solidFill>
                <a:srgbClr val="000000"/>
              </a:solidFill>
              <a:effectLst/>
              <a:latin typeface="Times New Roman" panose="02020603050405020304" pitchFamily="18" charset="0"/>
              <a:ea typeface="Aptos" panose="020B0004020202020204" pitchFamily="34" charset="0"/>
              <a:cs typeface="Arial" panose="020B0604020202020204" pitchFamily="34" charset="0"/>
            </a:endParaRPr>
          </a:p>
          <a:p>
            <a:endParaRPr lang="en-CA" b="1" dirty="0"/>
          </a:p>
          <a:p>
            <a:r>
              <a:rPr lang="en-CA" i="1" dirty="0"/>
              <a:t>Ask if any of the participants have been part of these observances.</a:t>
            </a:r>
          </a:p>
          <a:p>
            <a:endParaRPr lang="en-CA" dirty="0"/>
          </a:p>
          <a:p>
            <a:endParaRPr lang="en-CA" dirty="0"/>
          </a:p>
          <a:p>
            <a:endParaRPr lang="en-CA" dirty="0"/>
          </a:p>
          <a:p>
            <a:endParaRPr lang="en-CA" dirty="0"/>
          </a:p>
          <a:p>
            <a:endParaRPr lang="en-CA" dirty="0"/>
          </a:p>
          <a:p>
            <a:endParaRPr lang="en-CA" dirty="0"/>
          </a:p>
          <a:p>
            <a:endParaRPr lang="en-CA" dirty="0"/>
          </a:p>
        </p:txBody>
      </p:sp>
      <p:sp>
        <p:nvSpPr>
          <p:cNvPr id="4" name="Slide Number Placeholder 3">
            <a:extLst>
              <a:ext uri="{FF2B5EF4-FFF2-40B4-BE49-F238E27FC236}">
                <a16:creationId xmlns:a16="http://schemas.microsoft.com/office/drawing/2014/main" id="{48B37B8F-5CDE-0C61-3247-8C160BD5D4FA}"/>
              </a:ext>
            </a:extLst>
          </p:cNvPr>
          <p:cNvSpPr>
            <a:spLocks noGrp="1"/>
          </p:cNvSpPr>
          <p:nvPr>
            <p:ph type="sldNum" sz="quarter" idx="5"/>
          </p:nvPr>
        </p:nvSpPr>
        <p:spPr/>
        <p:txBody>
          <a:bodyPr/>
          <a:lstStyle/>
          <a:p>
            <a:fld id="{90F98BD7-5957-1441-A0D8-9B4D7BF7D927}" type="slidenum">
              <a:rPr lang="en-US" smtClean="0"/>
              <a:t>212</a:t>
            </a:fld>
            <a:endParaRPr lang="en-US"/>
          </a:p>
        </p:txBody>
      </p:sp>
    </p:spTree>
    <p:extLst>
      <p:ext uri="{BB962C8B-B14F-4D97-AF65-F5344CB8AC3E}">
        <p14:creationId xmlns:p14="http://schemas.microsoft.com/office/powerpoint/2010/main" val="295059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471488"/>
            <a:ext cx="2860675" cy="1609725"/>
          </a:xfrm>
        </p:spPr>
      </p:sp>
      <p:sp>
        <p:nvSpPr>
          <p:cNvPr id="3" name="Notes Placeholder 2"/>
          <p:cNvSpPr>
            <a:spLocks noGrp="1"/>
          </p:cNvSpPr>
          <p:nvPr>
            <p:ph type="body" idx="1"/>
          </p:nvPr>
        </p:nvSpPr>
        <p:spPr>
          <a:xfrm>
            <a:off x="676964" y="2090266"/>
            <a:ext cx="5486400" cy="6582246"/>
          </a:xfrm>
        </p:spPr>
        <p:txBody>
          <a:bodyPr/>
          <a:lstStyle/>
          <a:p>
            <a:r>
              <a:rPr lang="en-CA" b="1" dirty="0"/>
              <a:t>~ 5 minutes</a:t>
            </a:r>
          </a:p>
          <a:p>
            <a:endParaRPr lang="en-CA" b="1" kern="100" dirty="0">
              <a:solidFill>
                <a:srgbClr val="000000"/>
              </a:solidFill>
              <a:effectLst/>
              <a:ea typeface="Aptos" panose="020B0004020202020204" pitchFamily="34" charset="0"/>
            </a:endParaRPr>
          </a:p>
          <a:p>
            <a:r>
              <a:rPr lang="en-CA" b="1" u="sng" dirty="0"/>
              <a:t>Death</a:t>
            </a:r>
          </a:p>
          <a:p>
            <a:r>
              <a:rPr lang="en-CA" dirty="0"/>
              <a:t>Death occurs when there is irreversible cessation of circulatory (heart), respiratory (lung), and brain function. Though cardiopulmonary resuscitation (CPR) can sometimes be successful in restarting heart and lung functions, there is no way to resuscitate the brain after the brainstem (which regulates basic life-sustaining functions like breathing, heart rate, and blood pressure) dies.</a:t>
            </a:r>
          </a:p>
          <a:p>
            <a:endParaRPr lang="en-CA" kern="100" dirty="0">
              <a:ea typeface="Aptos" panose="020B0004020202020204" pitchFamily="34" charset="0"/>
            </a:endParaRPr>
          </a:p>
          <a:p>
            <a:r>
              <a:rPr lang="en-CA" kern="100" dirty="0">
                <a:solidFill>
                  <a:srgbClr val="000000"/>
                </a:solidFill>
                <a:ea typeface="Aptos" panose="020B0004020202020204" pitchFamily="34" charset="0"/>
              </a:rPr>
              <a:t>You likely have read accounts or watched movies about people claiming they died, went to heaven, and then were brought back after death. Their stories have generated millions and millions of dollars, bringing wealth to the writers, publishers, and the movie industry.</a:t>
            </a:r>
            <a:endParaRPr lang="en-CA" kern="100" dirty="0">
              <a:ea typeface="Aptos" panose="020B0004020202020204" pitchFamily="34" charset="0"/>
            </a:endParaRPr>
          </a:p>
          <a:p>
            <a:endParaRPr lang="en-CA" kern="100" dirty="0">
              <a:ea typeface="Aptos" panose="020B0004020202020204" pitchFamily="34" charset="0"/>
            </a:endParaRPr>
          </a:p>
          <a:p>
            <a:endParaRPr lang="en-CA" b="1" kern="100" dirty="0">
              <a:solidFill>
                <a:srgbClr val="000000"/>
              </a:solidFill>
              <a:effectLst/>
              <a:ea typeface="Aptos" panose="020B0004020202020204" pitchFamily="34" charset="0"/>
            </a:endParaRPr>
          </a:p>
          <a:p>
            <a:endParaRPr lang="en-CA" dirty="0"/>
          </a:p>
          <a:p>
            <a:endParaRPr lang="en-CA" dirty="0"/>
          </a:p>
        </p:txBody>
      </p:sp>
      <p:sp>
        <p:nvSpPr>
          <p:cNvPr id="4" name="Slide Number Placeholder 3">
            <a:extLst>
              <a:ext uri="{FF2B5EF4-FFF2-40B4-BE49-F238E27FC236}">
                <a16:creationId xmlns:a16="http://schemas.microsoft.com/office/drawing/2014/main" id="{9D5E22AE-D6DF-8198-7192-3303A2176CAD}"/>
              </a:ext>
            </a:extLst>
          </p:cNvPr>
          <p:cNvSpPr>
            <a:spLocks noGrp="1"/>
          </p:cNvSpPr>
          <p:nvPr>
            <p:ph type="sldNum" sz="quarter" idx="5"/>
          </p:nvPr>
        </p:nvSpPr>
        <p:spPr/>
        <p:txBody>
          <a:bodyPr/>
          <a:lstStyle/>
          <a:p>
            <a:fld id="{90F98BD7-5957-1441-A0D8-9B4D7BF7D927}" type="slidenum">
              <a:rPr lang="en-US" smtClean="0"/>
              <a:t>213</a:t>
            </a:fld>
            <a:endParaRPr lang="en-US"/>
          </a:p>
        </p:txBody>
      </p:sp>
    </p:spTree>
    <p:extLst>
      <p:ext uri="{BB962C8B-B14F-4D97-AF65-F5344CB8AC3E}">
        <p14:creationId xmlns:p14="http://schemas.microsoft.com/office/powerpoint/2010/main" val="2129266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9738"/>
            <a:ext cx="2860675" cy="1609725"/>
          </a:xfrm>
        </p:spPr>
      </p:sp>
      <p:sp>
        <p:nvSpPr>
          <p:cNvPr id="5" name="TextBox 4">
            <a:extLst>
              <a:ext uri="{FF2B5EF4-FFF2-40B4-BE49-F238E27FC236}">
                <a16:creationId xmlns:a16="http://schemas.microsoft.com/office/drawing/2014/main" id="{BC627A13-F654-131F-0C42-6D73BA58C7E2}"/>
              </a:ext>
            </a:extLst>
          </p:cNvPr>
          <p:cNvSpPr txBox="1"/>
          <p:nvPr/>
        </p:nvSpPr>
        <p:spPr>
          <a:xfrm>
            <a:off x="684004" y="2049463"/>
            <a:ext cx="5489991" cy="1569660"/>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5 minutes</a:t>
            </a:r>
          </a:p>
          <a:p>
            <a:endParaRPr lang="en-US" sz="1200" b="1"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cs typeface="Times New Roman" panose="02020603050405020304" pitchFamily="18" charset="0"/>
              </a:rPr>
              <a:t>Near Death Experience</a:t>
            </a:r>
          </a:p>
          <a:p>
            <a:r>
              <a:rPr lang="en-US" sz="1200" dirty="0">
                <a:latin typeface="Times New Roman" panose="02020603050405020304" pitchFamily="18" charset="0"/>
                <a:cs typeface="Times New Roman" panose="02020603050405020304" pitchFamily="18" charset="0"/>
              </a:rPr>
              <a:t>Ask if any participants have had an NDE and allow time for responses.</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 had an NDE at </a:t>
            </a:r>
            <a:r>
              <a:rPr lang="en-US" sz="1200" dirty="0">
                <a:latin typeface="Times New Roman" panose="02020603050405020304" pitchFamily="18" charset="0"/>
                <a:ea typeface="+mn-lt"/>
                <a:cs typeface="Times New Roman" panose="02020603050405020304" pitchFamily="18" charset="0"/>
              </a:rPr>
              <a:t>age 19 when I experienced anaphylactic shock from an allergic reaction to penicillin and knew I was dying. For years, I told no one except my mother because I had never heard of such a thing happening.</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2B8C1E7-0C8B-33C4-8A1B-CEE3BBDFC2E7}"/>
              </a:ext>
            </a:extLst>
          </p:cNvPr>
          <p:cNvSpPr>
            <a:spLocks noGrp="1"/>
          </p:cNvSpPr>
          <p:nvPr>
            <p:ph type="sldNum" sz="quarter" idx="5"/>
          </p:nvPr>
        </p:nvSpPr>
        <p:spPr/>
        <p:txBody>
          <a:bodyPr/>
          <a:lstStyle/>
          <a:p>
            <a:fld id="{90F98BD7-5957-1441-A0D8-9B4D7BF7D927}" type="slidenum">
              <a:rPr lang="en-US" smtClean="0"/>
              <a:t>214</a:t>
            </a:fld>
            <a:endParaRPr lang="en-US"/>
          </a:p>
        </p:txBody>
      </p:sp>
    </p:spTree>
    <p:extLst>
      <p:ext uri="{BB962C8B-B14F-4D97-AF65-F5344CB8AC3E}">
        <p14:creationId xmlns:p14="http://schemas.microsoft.com/office/powerpoint/2010/main" val="1227340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471488"/>
            <a:ext cx="2860675" cy="1609725"/>
          </a:xfrm>
        </p:spPr>
      </p:sp>
      <p:sp>
        <p:nvSpPr>
          <p:cNvPr id="3" name="Notes Placeholder 2"/>
          <p:cNvSpPr>
            <a:spLocks noGrp="1"/>
          </p:cNvSpPr>
          <p:nvPr>
            <p:ph type="body" idx="1"/>
          </p:nvPr>
        </p:nvSpPr>
        <p:spPr>
          <a:xfrm>
            <a:off x="676964" y="2098018"/>
            <a:ext cx="5486400" cy="5400674"/>
          </a:xfrm>
        </p:spPr>
        <p:txBody>
          <a:bodyPr/>
          <a:lstStyle/>
          <a:p>
            <a:r>
              <a:rPr lang="en-CA" b="1" dirty="0"/>
              <a:t>~ 2 minutes</a:t>
            </a:r>
          </a:p>
          <a:p>
            <a:endParaRPr lang="en-CA" b="1" dirty="0"/>
          </a:p>
          <a:p>
            <a:r>
              <a:rPr lang="en-CA" b="1" u="sng" kern="100" dirty="0">
                <a:solidFill>
                  <a:srgbClr val="000000"/>
                </a:solidFill>
                <a:effectLst/>
                <a:ea typeface="Aptos" panose="020B0004020202020204" pitchFamily="34" charset="0"/>
              </a:rPr>
              <a:t>NDE experience</a:t>
            </a:r>
          </a:p>
          <a:p>
            <a:r>
              <a:rPr lang="en-CA" kern="100" dirty="0">
                <a:solidFill>
                  <a:srgbClr val="000000"/>
                </a:solidFill>
                <a:effectLst/>
                <a:ea typeface="Aptos" panose="020B0004020202020204" pitchFamily="34" charset="0"/>
              </a:rPr>
              <a:t>Descriptions of near-death experiences may include being pain-free, seeing a bright light or other visual phenomena, a sensation of floating out of one’s body, and seeing living and dead persons and/or spiritual beings. These accounts, however, vary from culture to culture, from religion to religion, and among the religious and non-religious. </a:t>
            </a:r>
            <a:endParaRPr lang="en-CA" b="1" dirty="0"/>
          </a:p>
          <a:p>
            <a:endParaRPr lang="en-CA" b="1" dirty="0"/>
          </a:p>
        </p:txBody>
      </p:sp>
      <p:sp>
        <p:nvSpPr>
          <p:cNvPr id="4" name="Slide Number Placeholder 3">
            <a:extLst>
              <a:ext uri="{FF2B5EF4-FFF2-40B4-BE49-F238E27FC236}">
                <a16:creationId xmlns:a16="http://schemas.microsoft.com/office/drawing/2014/main" id="{52B93D6C-49A6-49D0-3769-75D5583B1ED2}"/>
              </a:ext>
            </a:extLst>
          </p:cNvPr>
          <p:cNvSpPr>
            <a:spLocks noGrp="1"/>
          </p:cNvSpPr>
          <p:nvPr>
            <p:ph type="sldNum" sz="quarter" idx="5"/>
          </p:nvPr>
        </p:nvSpPr>
        <p:spPr/>
        <p:txBody>
          <a:bodyPr/>
          <a:lstStyle/>
          <a:p>
            <a:fld id="{90F98BD7-5957-1441-A0D8-9B4D7BF7D927}" type="slidenum">
              <a:rPr lang="en-US" smtClean="0"/>
              <a:t>215</a:t>
            </a:fld>
            <a:endParaRPr lang="en-US"/>
          </a:p>
        </p:txBody>
      </p:sp>
    </p:spTree>
    <p:extLst>
      <p:ext uri="{BB962C8B-B14F-4D97-AF65-F5344CB8AC3E}">
        <p14:creationId xmlns:p14="http://schemas.microsoft.com/office/powerpoint/2010/main" val="3157752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450850"/>
            <a:ext cx="2860675" cy="1609725"/>
          </a:xfrm>
        </p:spPr>
      </p:sp>
      <p:sp>
        <p:nvSpPr>
          <p:cNvPr id="3" name="Notes Placeholder 2"/>
          <p:cNvSpPr>
            <a:spLocks noGrp="1"/>
          </p:cNvSpPr>
          <p:nvPr>
            <p:ph type="body" idx="1"/>
          </p:nvPr>
        </p:nvSpPr>
        <p:spPr>
          <a:xfrm>
            <a:off x="687606" y="2059975"/>
            <a:ext cx="5481420" cy="6499826"/>
          </a:xfrm>
          <a:noFill/>
        </p:spPr>
        <p:txBody>
          <a:bodyPr/>
          <a:lstStyle/>
          <a:p>
            <a:r>
              <a:rPr lang="en-CA" b="1" dirty="0"/>
              <a:t>~ 5 minutes</a:t>
            </a:r>
          </a:p>
          <a:p>
            <a:endParaRPr lang="en-CA" b="1" dirty="0"/>
          </a:p>
          <a:p>
            <a:r>
              <a:rPr lang="en-CA" b="1" u="sng" kern="100" dirty="0">
                <a:solidFill>
                  <a:srgbClr val="000000"/>
                </a:solidFill>
                <a:effectLst/>
                <a:ea typeface="Aptos" panose="020B0004020202020204" pitchFamily="34" charset="0"/>
              </a:rPr>
              <a:t>Similar experiences</a:t>
            </a:r>
          </a:p>
          <a:p>
            <a:r>
              <a:rPr lang="en-CA" kern="100" dirty="0">
                <a:solidFill>
                  <a:srgbClr val="000000"/>
                </a:solidFill>
                <a:effectLst/>
                <a:ea typeface="Aptos" panose="020B0004020202020204" pitchFamily="34" charset="0"/>
              </a:rPr>
              <a:t>Similar experiences can occur also with the use of psychedelic and hallucinogenic drugs (legal and illegal), in seizures, in electroshock therapy, and in deep meditative states, such as practiced by Buddhist monks.</a:t>
            </a:r>
            <a:endParaRPr lang="en-CA" kern="100" dirty="0">
              <a:effectLst/>
              <a:ea typeface="Aptos" panose="020B0004020202020204" pitchFamily="34" charset="0"/>
            </a:endParaRPr>
          </a:p>
          <a:p>
            <a:endParaRPr lang="en-CA" dirty="0"/>
          </a:p>
          <a:p>
            <a:r>
              <a:rPr lang="en-CA" dirty="0"/>
              <a:t>CTV News published an article in 2023 that reported on a University of Michigan clinical study conducted on four comatose patients. Each person suffered a cardiac arrest while their brain activity was being monitored by an electroencephalogram (EEG).</a:t>
            </a:r>
          </a:p>
          <a:p>
            <a:endParaRPr lang="en-CA" dirty="0"/>
          </a:p>
          <a:p>
            <a:r>
              <a:rPr lang="en-CA" dirty="0"/>
              <a:t>At the time of cardiac arrest, two of the patients “showed a surge of gamma wave activity.”</a:t>
            </a:r>
            <a:r>
              <a:rPr lang="en-CA" baseline="30000" dirty="0"/>
              <a:t> 81</a:t>
            </a:r>
            <a:r>
              <a:rPr lang="en-CA" dirty="0"/>
              <a:t> CTV science and technology specialist Dan Riskin told CTV’s </a:t>
            </a:r>
            <a:r>
              <a:rPr lang="en-CA" i="1" dirty="0"/>
              <a:t>Your Morning </a:t>
            </a:r>
            <a:r>
              <a:rPr lang="en-CA" dirty="0"/>
              <a:t>that this is “suggestive that there’s something going on that would be an experience that a person has as they pass away.”</a:t>
            </a:r>
            <a:endParaRPr lang="en-CA" baseline="30000" dirty="0"/>
          </a:p>
          <a:p>
            <a:endParaRPr lang="en-CA" dirty="0"/>
          </a:p>
          <a:p>
            <a:r>
              <a:rPr lang="en-CA" dirty="0"/>
              <a:t>The article cited a similar study published in 2022. In that study, an 87-year-old man patient died of a heart attack and “showed unexpected activity in the memory retrieval area of the brain. The team behind that study said the rhythmic brain activity they detected could support the ‘life flashing before your eyes’ theory . . . They detected activity in the area between the temporal, parietal and occipital lobes in the back of the brain, a so-called ‘hot zone’ associated with dreaming, visual hallucinations in epilepsy, and altered states of consciousness.” The article goes on to say that further studies “could help determine whether bursts in gamma activity are evidence of hidden consciousness near death.” The article goes on to say that further studies “could help determine whether bursts in gamma activity are evidence of hidden consciousness near death.”</a:t>
            </a:r>
          </a:p>
          <a:p>
            <a:endParaRPr lang="en-CA" dirty="0"/>
          </a:p>
          <a:p>
            <a:endParaRPr lang="en-CA" dirty="0"/>
          </a:p>
          <a:p>
            <a:endParaRPr lang="en-CA" dirty="0"/>
          </a:p>
          <a:p>
            <a:pPr indent="184150"/>
            <a:r>
              <a:rPr lang="en-CA" sz="1100" baseline="30000" dirty="0"/>
              <a:t>81 </a:t>
            </a:r>
            <a:r>
              <a:rPr lang="en-CA" sz="1100" dirty="0"/>
              <a:t>Michael Lee. “Brain Activity before Death: Study Pinpoints a ‘Hot Zone’ Surge.” CTV News, published May 15, 2023. </a:t>
            </a:r>
            <a:r>
              <a:rPr lang="en-CA" sz="1100" dirty="0">
                <a:hlinkClick r:id="rId3">
                  <a:extLst>
                    <a:ext uri="{A12FA001-AC4F-418D-AE19-62706E023703}">
                      <ahyp:hlinkClr xmlns:ahyp="http://schemas.microsoft.com/office/drawing/2018/hyperlinkcolor" val="tx"/>
                    </a:ext>
                  </a:extLst>
                </a:hlinkClick>
              </a:rPr>
              <a:t>https://www.ctvnews.ca/sci-tech/article/brain-activity-before-death-study-pinpoints-a-hot-zone-surge/#:-:text=In%20the%20latest%20study% 2C%20the, and%20altered%20states%20of%20consciousness</a:t>
            </a:r>
            <a:r>
              <a:rPr lang="en-CA" sz="1100" dirty="0"/>
              <a:t>.</a:t>
            </a:r>
          </a:p>
          <a:p>
            <a:endParaRPr lang="en-CA" dirty="0"/>
          </a:p>
          <a:p>
            <a:endParaRPr lang="en-CA" dirty="0"/>
          </a:p>
          <a:p>
            <a:endParaRPr lang="en-CA" dirty="0"/>
          </a:p>
          <a:p>
            <a:endParaRPr lang="en-CA" dirty="0"/>
          </a:p>
          <a:p>
            <a:endParaRPr lang="en-CA" dirty="0"/>
          </a:p>
          <a:p>
            <a:pPr algn="l" rtl="0" eaLnBrk="1" fontAlgn="t" latinLnBrk="0" hangingPunct="1"/>
            <a:endParaRPr lang="en-CA" b="0" i="0" u="none" strike="noStrike" dirty="0">
              <a:effectLst/>
            </a:endParaRPr>
          </a:p>
          <a:p>
            <a:pPr algn="l" rtl="0" eaLnBrk="1" fontAlgn="t" latinLnBrk="0" hangingPunct="1"/>
            <a:endParaRPr lang="en-CA" b="1" i="1" u="none" strike="noStrike" kern="1200" dirty="0">
              <a:effectLst/>
            </a:endParaRPr>
          </a:p>
          <a:p>
            <a:pPr algn="l" rtl="0" eaLnBrk="1" fontAlgn="t" latinLnBrk="0" hangingPunct="1"/>
            <a:endParaRPr lang="en-CA" b="1" i="1" dirty="0"/>
          </a:p>
          <a:p>
            <a:pPr algn="l" rtl="0" eaLnBrk="1" fontAlgn="t" latinLnBrk="0" hangingPunct="1"/>
            <a:endParaRPr lang="en-CA" b="1" i="1" u="none" strike="noStrike" kern="1200" dirty="0">
              <a:effectLst/>
            </a:endParaRPr>
          </a:p>
          <a:p>
            <a:pPr algn="l" rtl="0" eaLnBrk="1" fontAlgn="t" latinLnBrk="0" hangingPunct="1"/>
            <a:endParaRPr lang="en-CA" b="1" i="1" dirty="0"/>
          </a:p>
          <a:p>
            <a:pPr algn="l" rtl="0" eaLnBrk="1" fontAlgn="t" latinLnBrk="0" hangingPunct="1"/>
            <a:endParaRPr lang="en-CA" b="1" i="1" dirty="0"/>
          </a:p>
        </p:txBody>
      </p:sp>
      <p:sp>
        <p:nvSpPr>
          <p:cNvPr id="4" name="Slide Number Placeholder 3">
            <a:extLst>
              <a:ext uri="{FF2B5EF4-FFF2-40B4-BE49-F238E27FC236}">
                <a16:creationId xmlns:a16="http://schemas.microsoft.com/office/drawing/2014/main" id="{77B6E890-1504-AB3B-3FCA-2CEF82B99729}"/>
              </a:ext>
            </a:extLst>
          </p:cNvPr>
          <p:cNvSpPr>
            <a:spLocks noGrp="1"/>
          </p:cNvSpPr>
          <p:nvPr>
            <p:ph type="sldNum" sz="quarter" idx="5"/>
          </p:nvPr>
        </p:nvSpPr>
        <p:spPr/>
        <p:txBody>
          <a:bodyPr/>
          <a:lstStyle/>
          <a:p>
            <a:fld id="{90F98BD7-5957-1441-A0D8-9B4D7BF7D927}" type="slidenum">
              <a:rPr lang="en-US" smtClean="0"/>
              <a:t>216</a:t>
            </a:fld>
            <a:endParaRPr lang="en-US"/>
          </a:p>
        </p:txBody>
      </p:sp>
    </p:spTree>
    <p:extLst>
      <p:ext uri="{BB962C8B-B14F-4D97-AF65-F5344CB8AC3E}">
        <p14:creationId xmlns:p14="http://schemas.microsoft.com/office/powerpoint/2010/main" val="3325205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439738"/>
            <a:ext cx="2860675" cy="1609725"/>
          </a:xfrm>
        </p:spPr>
      </p:sp>
      <p:sp>
        <p:nvSpPr>
          <p:cNvPr id="3" name="Notes Placeholder 2"/>
          <p:cNvSpPr>
            <a:spLocks noGrp="1"/>
          </p:cNvSpPr>
          <p:nvPr>
            <p:ph type="body" idx="1"/>
          </p:nvPr>
        </p:nvSpPr>
        <p:spPr>
          <a:xfrm>
            <a:off x="686017" y="2066092"/>
            <a:ext cx="5486400" cy="5400674"/>
          </a:xfrm>
        </p:spPr>
        <p:txBody>
          <a:bodyPr/>
          <a:lstStyle/>
          <a:p>
            <a:r>
              <a:rPr lang="en-CA" b="1" dirty="0"/>
              <a:t>~ 2 minutes</a:t>
            </a:r>
            <a:endParaRPr lang="en-CA" dirty="0"/>
          </a:p>
          <a:p>
            <a:endParaRPr lang="en-CA" b="1" dirty="0"/>
          </a:p>
          <a:p>
            <a:r>
              <a:rPr lang="en-CA" i="1" dirty="0"/>
              <a:t>Read slide.</a:t>
            </a:r>
          </a:p>
        </p:txBody>
      </p:sp>
      <p:sp>
        <p:nvSpPr>
          <p:cNvPr id="4" name="Slide Number Placeholder 3">
            <a:extLst>
              <a:ext uri="{FF2B5EF4-FFF2-40B4-BE49-F238E27FC236}">
                <a16:creationId xmlns:a16="http://schemas.microsoft.com/office/drawing/2014/main" id="{D36F1D0E-0A7F-238D-F46F-01DDB8F628A4}"/>
              </a:ext>
            </a:extLst>
          </p:cNvPr>
          <p:cNvSpPr>
            <a:spLocks noGrp="1"/>
          </p:cNvSpPr>
          <p:nvPr>
            <p:ph type="sldNum" sz="quarter" idx="5"/>
          </p:nvPr>
        </p:nvSpPr>
        <p:spPr/>
        <p:txBody>
          <a:bodyPr/>
          <a:lstStyle/>
          <a:p>
            <a:fld id="{90F98BD7-5957-1441-A0D8-9B4D7BF7D927}" type="slidenum">
              <a:rPr lang="en-US" smtClean="0"/>
              <a:t>217</a:t>
            </a:fld>
            <a:endParaRPr lang="en-US"/>
          </a:p>
        </p:txBody>
      </p:sp>
    </p:spTree>
    <p:extLst>
      <p:ext uri="{BB962C8B-B14F-4D97-AF65-F5344CB8AC3E}">
        <p14:creationId xmlns:p14="http://schemas.microsoft.com/office/powerpoint/2010/main" val="3901628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468313"/>
            <a:ext cx="2857500" cy="1608137"/>
          </a:xfrm>
        </p:spPr>
      </p:sp>
      <p:sp>
        <p:nvSpPr>
          <p:cNvPr id="3" name="Notes Placeholder 2"/>
          <p:cNvSpPr>
            <a:spLocks noGrp="1"/>
          </p:cNvSpPr>
          <p:nvPr>
            <p:ph type="body" idx="1"/>
          </p:nvPr>
        </p:nvSpPr>
        <p:spPr>
          <a:xfrm>
            <a:off x="685800" y="2079656"/>
            <a:ext cx="5486400" cy="6428240"/>
          </a:xfrm>
        </p:spPr>
        <p:txBody>
          <a:bodyPr/>
          <a:lstStyle/>
          <a:p>
            <a:r>
              <a:rPr lang="en-CA" b="1" dirty="0"/>
              <a:t>~ 3 minutes</a:t>
            </a:r>
          </a:p>
          <a:p>
            <a:endParaRPr lang="en-CA" u="sng" dirty="0"/>
          </a:p>
          <a:p>
            <a:r>
              <a:rPr lang="en-CA" b="1" u="sng" dirty="0"/>
              <a:t>Three famous accounts of positive NDEs are</a:t>
            </a:r>
            <a:r>
              <a:rPr lang="en-CA" dirty="0"/>
              <a:t>:</a:t>
            </a:r>
          </a:p>
          <a:p>
            <a:pPr marL="271463" indent="-271463"/>
            <a:r>
              <a:rPr lang="en-CA" dirty="0"/>
              <a:t>1.	</a:t>
            </a:r>
            <a:r>
              <a:rPr lang="en-CA" i="1" dirty="0"/>
              <a:t>Heaven Is for Real</a:t>
            </a:r>
            <a:r>
              <a:rPr lang="en-CA" dirty="0"/>
              <a:t>, written by Todd Burpo, is about his four-year-old son Colton, who had appendicitis and purportedly visited heaven. Colton has since stated that he did not die, that his was a near-death experience.</a:t>
            </a:r>
            <a:r>
              <a:rPr lang="en-CA" baseline="30000" dirty="0"/>
              <a:t>82 </a:t>
            </a:r>
          </a:p>
          <a:p>
            <a:pPr marL="271463" indent="-271463"/>
            <a:r>
              <a:rPr lang="en-CA" dirty="0"/>
              <a:t>2.	</a:t>
            </a:r>
            <a:r>
              <a:rPr lang="en-CA" i="1" dirty="0"/>
              <a:t>Proof of Heaven </a:t>
            </a:r>
            <a:r>
              <a:rPr lang="en-CA" dirty="0"/>
              <a:t>is a first-hand account by Dr. Eben Alexander, a neurosurgeon who contracted encephalitis and supposedly died. His story has been discredited by physicians who knew him and cared for him.</a:t>
            </a:r>
            <a:r>
              <a:rPr lang="en-CA" baseline="30000" dirty="0"/>
              <a:t>83</a:t>
            </a:r>
            <a:endParaRPr lang="en-CA" dirty="0"/>
          </a:p>
          <a:p>
            <a:pPr marL="271463" indent="-271463"/>
            <a:r>
              <a:rPr lang="en-CA" dirty="0"/>
              <a:t>3.	</a:t>
            </a:r>
            <a:r>
              <a:rPr lang="en-CA" i="1" dirty="0"/>
              <a:t>The Boy Who Came Back from Heaven </a:t>
            </a:r>
            <a:r>
              <a:rPr lang="en-CA" dirty="0"/>
              <a:t>was written by father and son duo, Kevin and Alex Malarkey. Alex later retracted his story, saying it was a fairy tale that was expanded on by the publisher.</a:t>
            </a:r>
            <a:r>
              <a:rPr lang="en-CA" baseline="30000" dirty="0"/>
              <a:t>84</a:t>
            </a:r>
            <a:endParaRPr lang="en-CA" dirty="0"/>
          </a:p>
          <a:p>
            <a:endParaRPr lang="en-CA" dirty="0"/>
          </a:p>
          <a:p>
            <a:r>
              <a:rPr lang="en-CA" dirty="0"/>
              <a:t>There are many, many near-death accounts; some have been disproved, and others are still held to be true. Benjamin Radford, who researches paranormal accounts, believes such books sell well because they support a standard set of Western Christian beliefs about heaven.</a:t>
            </a:r>
            <a:r>
              <a:rPr lang="en-CA" baseline="30000" dirty="0"/>
              <a:t>85</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pPr indent="182563"/>
            <a:r>
              <a:rPr lang="en-CA" sz="1100" baseline="30000" dirty="0"/>
              <a:t>82 </a:t>
            </a:r>
            <a:r>
              <a:rPr lang="en-CA" sz="1100" dirty="0"/>
              <a:t>Todd Burpo with Lynn Vincent, </a:t>
            </a:r>
            <a:r>
              <a:rPr lang="en-CA" sz="1100" i="1" dirty="0"/>
              <a:t>Heaven Is for Real</a:t>
            </a:r>
            <a:r>
              <a:rPr lang="en-CA" sz="1100" dirty="0"/>
              <a:t>. (Nashville: Thomas Nelson, 2010).</a:t>
            </a:r>
          </a:p>
          <a:p>
            <a:pPr indent="182563"/>
            <a:r>
              <a:rPr lang="en-CA" sz="1100" baseline="30000" dirty="0"/>
              <a:t>83 </a:t>
            </a:r>
            <a:r>
              <a:rPr lang="en-CA" sz="1100" dirty="0"/>
              <a:t>Eben Alexander,  </a:t>
            </a:r>
            <a:r>
              <a:rPr lang="en-CA" sz="1100" i="1" dirty="0"/>
              <a:t>Proof of Heaven</a:t>
            </a:r>
            <a:r>
              <a:rPr lang="en-CA" sz="1100" dirty="0"/>
              <a:t>. (New York: Simon &amp; Schuster, 2012). </a:t>
            </a:r>
            <a:r>
              <a:rPr lang="en-US" sz="1100" u="sng" kern="100" dirty="0">
                <a:ea typeface="Aptos" panose="020B0004020202020204" pitchFamily="34" charset="0"/>
                <a:hlinkClick r:id="rId3">
                  <a:extLst>
                    <a:ext uri="{A12FA001-AC4F-418D-AE19-62706E023703}">
                      <ahyp:hlinkClr xmlns:ahyp="http://schemas.microsoft.com/office/drawing/2018/hyperlinkcolor" val="tx"/>
                    </a:ext>
                  </a:extLst>
                </a:hlinkClick>
              </a:rPr>
              <a:t>https://en. wikipedia.org/wiki/Eben_Alexander_(author)</a:t>
            </a:r>
            <a:r>
              <a:rPr lang="en-US" sz="1100" kern="100" dirty="0">
                <a:ea typeface="Aptos" panose="020B0004020202020204" pitchFamily="34" charset="0"/>
              </a:rPr>
              <a:t>.</a:t>
            </a:r>
            <a:endParaRPr lang="en-CA" sz="1100" dirty="0"/>
          </a:p>
          <a:p>
            <a:pPr indent="182563"/>
            <a:r>
              <a:rPr lang="en-CA" sz="1100" baseline="30000" dirty="0"/>
              <a:t>84 </a:t>
            </a:r>
            <a:r>
              <a:rPr lang="en-CA" sz="1100" dirty="0"/>
              <a:t>Kevin and Alex Malarkey. </a:t>
            </a:r>
            <a:r>
              <a:rPr lang="en-CA" sz="1100" i="1" dirty="0"/>
              <a:t>The Boy Who Came Back from Heaven. </a:t>
            </a:r>
            <a:r>
              <a:rPr lang="en-CA" sz="1100" dirty="0"/>
              <a:t>(Carol Stream: Tyndale House, 2010). </a:t>
            </a:r>
            <a:r>
              <a:rPr lang="en-US" sz="1100" u="sng" kern="100" dirty="0">
                <a:effectLst/>
                <a:ea typeface="Aptos" panose="020B0004020202020204" pitchFamily="34" charset="0"/>
                <a:hlinkClick r:id="rId4">
                  <a:extLst>
                    <a:ext uri="{A12FA001-AC4F-418D-AE19-62706E023703}">
                      <ahyp:hlinkClr xmlns:ahyp="http://schemas.microsoft.com/office/drawing/2018/hyperlinkcolor" val="tx"/>
                    </a:ext>
                  </a:extLst>
                </a:hlinkClick>
              </a:rPr>
              <a:t>https://en.wikipedia.org/wiki/The_Boy_Who_Came_Back_from_</a:t>
            </a:r>
          </a:p>
          <a:p>
            <a:pPr indent="7938"/>
            <a:r>
              <a:rPr lang="en-US" sz="1100" u="sng" kern="100" dirty="0">
                <a:effectLst/>
                <a:ea typeface="Aptos" panose="020B0004020202020204" pitchFamily="34" charset="0"/>
                <a:hlinkClick r:id="rId4">
                  <a:extLst>
                    <a:ext uri="{A12FA001-AC4F-418D-AE19-62706E023703}">
                      <ahyp:hlinkClr xmlns:ahyp="http://schemas.microsoft.com/office/drawing/2018/hyperlinkcolor" val="tx"/>
                    </a:ext>
                  </a:extLst>
                </a:hlinkClick>
              </a:rPr>
              <a:t>Heaven</a:t>
            </a:r>
            <a:r>
              <a:rPr lang="en-US" sz="1100" kern="100" dirty="0">
                <a:ea typeface="Aptos" panose="020B0004020202020204" pitchFamily="34" charset="0"/>
              </a:rPr>
              <a:t>.</a:t>
            </a:r>
            <a:endParaRPr lang="en-US" sz="1100" kern="100" dirty="0">
              <a:effectLst/>
              <a:ea typeface="Aptos" panose="020B0004020202020204" pitchFamily="34" charset="0"/>
            </a:endParaRPr>
          </a:p>
          <a:p>
            <a:pPr indent="182563"/>
            <a:r>
              <a:rPr lang="en-CA" sz="1100" baseline="30000" dirty="0"/>
              <a:t>85 </a:t>
            </a:r>
            <a:r>
              <a:rPr lang="en-CA" sz="1100" u="sng" dirty="0">
                <a:solidFill>
                  <a:srgbClr val="0563C1"/>
                </a:solidFill>
                <a:hlinkClick r:id="rId5">
                  <a:extLst>
                    <a:ext uri="{A12FA001-AC4F-418D-AE19-62706E023703}">
                      <ahyp:hlinkClr xmlns:ahyp="http://schemas.microsoft.com/office/drawing/2018/hyperlinkcolor" val="tx"/>
                    </a:ext>
                  </a:extLst>
                </a:hlinkClick>
              </a:rPr>
              <a:t>“</a:t>
            </a:r>
            <a:r>
              <a:rPr lang="en-CA" sz="1100" u="sng" dirty="0">
                <a:hlinkClick r:id="rId5">
                  <a:extLst>
                    <a:ext uri="{A12FA001-AC4F-418D-AE19-62706E023703}">
                      <ahyp:hlinkClr xmlns:ahyp="http://schemas.microsoft.com/office/drawing/2018/hyperlinkcolor" val="tx"/>
                    </a:ext>
                  </a:extLst>
                </a:hlinkClick>
              </a:rPr>
              <a:t>Why People Believed Boy’s ‘Visit </a:t>
            </a:r>
            <a:r>
              <a:rPr lang="en-CA" sz="1100" dirty="0">
                <a:hlinkClick r:id="rId5">
                  <a:extLst>
                    <a:ext uri="{A12FA001-AC4F-418D-AE19-62706E023703}">
                      <ahyp:hlinkClr xmlns:ahyp="http://schemas.microsoft.com/office/drawing/2018/hyperlinkcolor" val="tx"/>
                    </a:ext>
                  </a:extLst>
                </a:hlinkClick>
              </a:rPr>
              <a:t>to Heaven</a:t>
            </a:r>
            <a:r>
              <a:rPr lang="en-CA" sz="1100" u="sng" dirty="0">
                <a:hlinkClick r:id="rId5">
                  <a:extLst>
                    <a:ext uri="{A12FA001-AC4F-418D-AE19-62706E023703}">
                      <ahyp:hlinkClr xmlns:ahyp="http://schemas.microsoft.com/office/drawing/2018/hyperlinkcolor" val="tx"/>
                    </a:ext>
                  </a:extLst>
                </a:hlinkClick>
              </a:rPr>
              <a:t>’ Story</a:t>
            </a:r>
            <a:r>
              <a:rPr lang="en-CA" sz="1100" u="sng" dirty="0"/>
              <a:t>” </a:t>
            </a:r>
            <a:r>
              <a:rPr lang="en-CA" sz="1100" dirty="0" err="1"/>
              <a:t>news.discovery.com</a:t>
            </a:r>
            <a:r>
              <a:rPr lang="en-CA" sz="1100" dirty="0"/>
              <a:t>.</a:t>
            </a:r>
          </a:p>
          <a:p>
            <a:r>
              <a:rPr lang="en-CA" sz="1100" dirty="0"/>
              <a:t>Archived from the original on May 11, 2016. Retrieved January 30, 2015.</a:t>
            </a:r>
          </a:p>
        </p:txBody>
      </p:sp>
      <p:sp>
        <p:nvSpPr>
          <p:cNvPr id="4" name="Slide Number Placeholder 3">
            <a:extLst>
              <a:ext uri="{FF2B5EF4-FFF2-40B4-BE49-F238E27FC236}">
                <a16:creationId xmlns:a16="http://schemas.microsoft.com/office/drawing/2014/main" id="{E5A56C3D-5220-AE76-2099-506D5B36179D}"/>
              </a:ext>
            </a:extLst>
          </p:cNvPr>
          <p:cNvSpPr>
            <a:spLocks noGrp="1"/>
          </p:cNvSpPr>
          <p:nvPr>
            <p:ph type="sldNum" sz="quarter" idx="5"/>
          </p:nvPr>
        </p:nvSpPr>
        <p:spPr/>
        <p:txBody>
          <a:bodyPr/>
          <a:lstStyle/>
          <a:p>
            <a:fld id="{90F98BD7-5957-1441-A0D8-9B4D7BF7D927}" type="slidenum">
              <a:rPr lang="en-US" smtClean="0"/>
              <a:t>218</a:t>
            </a:fld>
            <a:endParaRPr lang="en-US"/>
          </a:p>
        </p:txBody>
      </p:sp>
    </p:spTree>
    <p:extLst>
      <p:ext uri="{BB962C8B-B14F-4D97-AF65-F5344CB8AC3E}">
        <p14:creationId xmlns:p14="http://schemas.microsoft.com/office/powerpoint/2010/main" val="78018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471488"/>
            <a:ext cx="2860675" cy="1609725"/>
          </a:xfrm>
        </p:spPr>
      </p:sp>
      <p:sp>
        <p:nvSpPr>
          <p:cNvPr id="3" name="Notes Placeholder 2"/>
          <p:cNvSpPr>
            <a:spLocks noGrp="1"/>
          </p:cNvSpPr>
          <p:nvPr>
            <p:ph type="body" idx="1"/>
          </p:nvPr>
        </p:nvSpPr>
        <p:spPr>
          <a:xfrm>
            <a:off x="695072" y="2081213"/>
            <a:ext cx="5486400" cy="5286374"/>
          </a:xfrm>
        </p:spPr>
        <p:txBody>
          <a:bodyPr/>
          <a:lstStyle/>
          <a:p>
            <a:r>
              <a:rPr lang="en-US" sz="1200" b="1" dirty="0">
                <a:latin typeface="Times New Roman" panose="02020603050405020304" pitchFamily="18" charset="0"/>
                <a:ea typeface="+mn-lt"/>
                <a:cs typeface="Times New Roman" panose="02020603050405020304" pitchFamily="18" charset="0"/>
              </a:rPr>
              <a:t>~ 2 minutes</a:t>
            </a:r>
          </a:p>
          <a:p>
            <a:endParaRPr lang="en-US" sz="1200" dirty="0">
              <a:latin typeface="Times New Roman" panose="02020603050405020304" pitchFamily="18" charset="0"/>
              <a:ea typeface="+mn-lt"/>
              <a:cs typeface="Times New Roman" panose="02020603050405020304" pitchFamily="18" charset="0"/>
            </a:endParaRPr>
          </a:p>
          <a:p>
            <a:r>
              <a:rPr lang="en-US" b="1" u="sng" dirty="0">
                <a:ea typeface="+mn-lt"/>
              </a:rPr>
              <a:t>My perspective on NDEs</a:t>
            </a:r>
            <a:endParaRPr lang="en-US" sz="1200" b="1" u="sng" dirty="0">
              <a:latin typeface="Times New Roman" panose="02020603050405020304" pitchFamily="18" charset="0"/>
              <a:ea typeface="+mn-lt"/>
              <a:cs typeface="Times New Roman" panose="02020603050405020304" pitchFamily="18" charset="0"/>
            </a:endParaRPr>
          </a:p>
          <a:p>
            <a:pPr marL="171450" indent="-171450">
              <a:buFont typeface="Arial" panose="020B0604020202020204" pitchFamily="34" charset="0"/>
              <a:buChar char="•"/>
            </a:pPr>
            <a:r>
              <a:rPr lang="en-CA" dirty="0"/>
              <a:t>NDEs are subjective experiences; each person interprets their NDE through the lens of their personal beliefs or pre-existing knowledge. </a:t>
            </a:r>
          </a:p>
          <a:p>
            <a:pPr marL="171450" indent="-171450">
              <a:buFont typeface="Arial" panose="020B0604020202020204" pitchFamily="34" charset="0"/>
              <a:buChar char="•"/>
            </a:pPr>
            <a:r>
              <a:rPr lang="en-US" dirty="0"/>
              <a:t>I do not doubt the experiences of NDEs</a:t>
            </a:r>
            <a:r>
              <a:rPr lang="en-CA" dirty="0"/>
              <a:t>; after all, dreams, apparitions, and visions seem real, too.</a:t>
            </a:r>
          </a:p>
          <a:p>
            <a:pPr marL="171450" indent="-171450">
              <a:buFont typeface="Arial" panose="020B0604020202020204" pitchFamily="34" charset="0"/>
              <a:buChar char="•"/>
            </a:pPr>
            <a:r>
              <a:rPr lang="en-CA" dirty="0"/>
              <a:t>I do question, however, the interpretation and the conclusions drawn from these experiences.</a:t>
            </a:r>
          </a:p>
          <a:p>
            <a:pPr marL="171450" indent="-171450">
              <a:buFont typeface="Arial" panose="020B0604020202020204" pitchFamily="34" charset="0"/>
              <a:buChar char="•"/>
            </a:pPr>
            <a:r>
              <a:rPr lang="en-CA" dirty="0"/>
              <a:t>These are stories of </a:t>
            </a:r>
            <a:r>
              <a:rPr lang="en-CA" i="1" dirty="0"/>
              <a:t>near</a:t>
            </a:r>
            <a:r>
              <a:rPr lang="en-CA" dirty="0"/>
              <a:t>-death experiences. According to the definition of death, the subjects </a:t>
            </a:r>
            <a:r>
              <a:rPr lang="en-CA" i="1" dirty="0"/>
              <a:t>nearly</a:t>
            </a:r>
            <a:r>
              <a:rPr lang="en-CA" dirty="0"/>
              <a:t> died—they </a:t>
            </a:r>
            <a:r>
              <a:rPr lang="en-CA" i="1" dirty="0"/>
              <a:t>did not die</a:t>
            </a:r>
            <a:r>
              <a:rPr lang="en-CA" dirty="0"/>
              <a:t>. </a:t>
            </a:r>
          </a:p>
          <a:p>
            <a:endParaRPr lang="en-CA" dirty="0"/>
          </a:p>
          <a:p>
            <a:r>
              <a:rPr lang="en-CA" dirty="0"/>
              <a:t>My conclusion is that rather than telling us </a:t>
            </a:r>
            <a:r>
              <a:rPr lang="en-CA" i="1" dirty="0"/>
              <a:t>what heaven is like</a:t>
            </a:r>
            <a:r>
              <a:rPr lang="en-CA" dirty="0"/>
              <a:t>, NDEs tell us </a:t>
            </a:r>
            <a:r>
              <a:rPr lang="en-CA" i="1" dirty="0"/>
              <a:t>what the dying process may be like</a:t>
            </a:r>
            <a:r>
              <a:rPr lang="en-CA" dirty="0"/>
              <a:t> since each person was brought back, not from death, but rather from the </a:t>
            </a:r>
            <a:r>
              <a:rPr lang="en-CA" i="1" dirty="0"/>
              <a:t>brink</a:t>
            </a:r>
            <a:r>
              <a:rPr lang="en-CA" dirty="0"/>
              <a:t> of death.</a:t>
            </a:r>
            <a:endParaRPr lang="en-US" dirty="0"/>
          </a:p>
          <a:p>
            <a:endParaRPr lang="en-US" sz="1200" dirty="0">
              <a:latin typeface="Times New Roman" panose="02020603050405020304" pitchFamily="18" charset="0"/>
              <a:ea typeface="+mn-lt"/>
              <a:cs typeface="Times New Roman" panose="02020603050405020304" pitchFamily="18" charset="0"/>
            </a:endParaRPr>
          </a:p>
          <a:p>
            <a:r>
              <a:rPr lang="en-US" b="1" u="sng" dirty="0">
                <a:ea typeface="+mn-lt"/>
              </a:rPr>
              <a:t>A common thread in the accounts</a:t>
            </a:r>
            <a:endParaRPr lang="en-US" sz="1200" b="1" u="sng" dirty="0">
              <a:latin typeface="Times New Roman" panose="02020603050405020304" pitchFamily="18" charset="0"/>
              <a:ea typeface="+mn-lt"/>
              <a:cs typeface="Times New Roman" panose="02020603050405020304" pitchFamily="18" charset="0"/>
            </a:endParaRPr>
          </a:p>
          <a:p>
            <a:r>
              <a:rPr lang="en-US" sz="1200" dirty="0">
                <a:latin typeface="Times New Roman" panose="02020603050405020304" pitchFamily="18" charset="0"/>
                <a:ea typeface="+mn-lt"/>
                <a:cs typeface="Times New Roman" panose="02020603050405020304" pitchFamily="18" charset="0"/>
              </a:rPr>
              <a:t>The common thread</a:t>
            </a:r>
            <a:r>
              <a:rPr lang="en-US" dirty="0">
                <a:ea typeface="+mn-lt"/>
              </a:rPr>
              <a:t> </a:t>
            </a:r>
            <a:r>
              <a:rPr lang="en-US" sz="1200" dirty="0">
                <a:latin typeface="Times New Roman" panose="02020603050405020304" pitchFamily="18" charset="0"/>
                <a:ea typeface="+mn-lt"/>
                <a:cs typeface="Times New Roman" panose="02020603050405020304" pitchFamily="18" charset="0"/>
              </a:rPr>
              <a:t>in NDEs (even across cultures and belief systems, in good and bad NDEs) is that the soul doesn’t die––the person continues to live outside their physical earthly body.</a:t>
            </a:r>
          </a:p>
          <a:p>
            <a:endParaRPr lang="en-US" dirty="0"/>
          </a:p>
        </p:txBody>
      </p:sp>
      <p:sp>
        <p:nvSpPr>
          <p:cNvPr id="4" name="Slide Number Placeholder 3">
            <a:extLst>
              <a:ext uri="{FF2B5EF4-FFF2-40B4-BE49-F238E27FC236}">
                <a16:creationId xmlns:a16="http://schemas.microsoft.com/office/drawing/2014/main" id="{0F9427E4-B7AE-D8EB-D120-38935A60D658}"/>
              </a:ext>
            </a:extLst>
          </p:cNvPr>
          <p:cNvSpPr>
            <a:spLocks noGrp="1"/>
          </p:cNvSpPr>
          <p:nvPr>
            <p:ph type="sldNum" sz="quarter" idx="5"/>
          </p:nvPr>
        </p:nvSpPr>
        <p:spPr/>
        <p:txBody>
          <a:bodyPr/>
          <a:lstStyle/>
          <a:p>
            <a:fld id="{90F98BD7-5957-1441-A0D8-9B4D7BF7D927}" type="slidenum">
              <a:rPr lang="en-US" smtClean="0"/>
              <a:t>219</a:t>
            </a:fld>
            <a:endParaRPr lang="en-US"/>
          </a:p>
        </p:txBody>
      </p:sp>
    </p:spTree>
    <p:extLst>
      <p:ext uri="{BB962C8B-B14F-4D97-AF65-F5344CB8AC3E}">
        <p14:creationId xmlns:p14="http://schemas.microsoft.com/office/powerpoint/2010/main" val="1309065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74663"/>
            <a:ext cx="2859087" cy="1609725"/>
          </a:xfrm>
        </p:spPr>
      </p:sp>
      <p:sp>
        <p:nvSpPr>
          <p:cNvPr id="3" name="Notes Placeholder 2"/>
          <p:cNvSpPr>
            <a:spLocks noGrp="1"/>
          </p:cNvSpPr>
          <p:nvPr>
            <p:ph type="body" idx="1"/>
          </p:nvPr>
        </p:nvSpPr>
        <p:spPr>
          <a:xfrm>
            <a:off x="696661" y="2091253"/>
            <a:ext cx="5486400" cy="5286374"/>
          </a:xfrm>
        </p:spPr>
        <p:txBody>
          <a:bodyPr/>
          <a:lstStyle/>
          <a:p>
            <a:r>
              <a:rPr lang="en-US" b="1" dirty="0"/>
              <a:t>~ 15 minutes</a:t>
            </a:r>
          </a:p>
          <a:p>
            <a:endParaRPr lang="en-US" dirty="0">
              <a:highlight>
                <a:srgbClr val="FFFF00"/>
              </a:highlight>
            </a:endParaRPr>
          </a:p>
          <a:p>
            <a:r>
              <a:rPr lang="en-US" b="1" u="sng" dirty="0"/>
              <a:t>Begin meeting</a:t>
            </a:r>
          </a:p>
          <a:p>
            <a:r>
              <a:rPr lang="en-US" i="1" dirty="0"/>
              <a:t>Welcome participants and invite them to “ketchup” on their week.</a:t>
            </a:r>
          </a:p>
          <a:p>
            <a:endParaRPr lang="en-US" i="1" dirty="0"/>
          </a:p>
          <a:p>
            <a:r>
              <a:rPr lang="en-US" i="1" dirty="0"/>
              <a:t>Invite one person to share a picture, memento, or special memory.</a:t>
            </a:r>
          </a:p>
          <a:p>
            <a:endParaRPr lang="en-US" i="1" dirty="0">
              <a:highlight>
                <a:srgbClr val="FFFF00"/>
              </a:highlight>
            </a:endParaRPr>
          </a:p>
          <a:p>
            <a:endParaRPr lang="en-US" i="1" dirty="0">
              <a:highlight>
                <a:srgbClr val="FFFF00"/>
              </a:highlight>
            </a:endParaRPr>
          </a:p>
          <a:p>
            <a:r>
              <a:rPr lang="en-US" b="1" dirty="0"/>
              <a:t>Pray.</a:t>
            </a:r>
          </a:p>
          <a:p>
            <a:endParaRPr lang="en-US" dirty="0"/>
          </a:p>
        </p:txBody>
      </p:sp>
      <p:sp>
        <p:nvSpPr>
          <p:cNvPr id="4" name="Slide Number Placeholder 3">
            <a:extLst>
              <a:ext uri="{FF2B5EF4-FFF2-40B4-BE49-F238E27FC236}">
                <a16:creationId xmlns:a16="http://schemas.microsoft.com/office/drawing/2014/main" id="{5D3A5492-C9B6-E03E-C224-DF110B294969}"/>
              </a:ext>
            </a:extLst>
          </p:cNvPr>
          <p:cNvSpPr>
            <a:spLocks noGrp="1"/>
          </p:cNvSpPr>
          <p:nvPr>
            <p:ph type="sldNum" sz="quarter" idx="5"/>
          </p:nvPr>
        </p:nvSpPr>
        <p:spPr/>
        <p:txBody>
          <a:bodyPr/>
          <a:lstStyle/>
          <a:p>
            <a:fld id="{90F98BD7-5957-1441-A0D8-9B4D7BF7D927}" type="slidenum">
              <a:rPr lang="en-US" smtClean="0"/>
              <a:t>202</a:t>
            </a:fld>
            <a:endParaRPr lang="en-US"/>
          </a:p>
        </p:txBody>
      </p:sp>
    </p:spTree>
    <p:extLst>
      <p:ext uri="{BB962C8B-B14F-4D97-AF65-F5344CB8AC3E}">
        <p14:creationId xmlns:p14="http://schemas.microsoft.com/office/powerpoint/2010/main" val="2383489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47675"/>
            <a:ext cx="2860675" cy="1609725"/>
          </a:xfrm>
        </p:spPr>
      </p:sp>
      <p:sp>
        <p:nvSpPr>
          <p:cNvPr id="3" name="Notes Placeholder 2"/>
          <p:cNvSpPr>
            <a:spLocks noGrp="1"/>
          </p:cNvSpPr>
          <p:nvPr>
            <p:ph type="body" idx="1"/>
          </p:nvPr>
        </p:nvSpPr>
        <p:spPr>
          <a:xfrm>
            <a:off x="686016" y="2074090"/>
            <a:ext cx="5486400" cy="6465611"/>
          </a:xfrm>
        </p:spPr>
        <p:txBody>
          <a:bodyPr/>
          <a:lstStyle/>
          <a:p>
            <a:r>
              <a:rPr lang="en-CA" b="1" dirty="0"/>
              <a:t>~ 5 minutes</a:t>
            </a:r>
          </a:p>
          <a:p>
            <a:endParaRPr lang="en-CA" b="1" dirty="0"/>
          </a:p>
          <a:p>
            <a:r>
              <a:rPr lang="en-CA" i="1" dirty="0"/>
              <a:t>Ask participants what they think.</a:t>
            </a:r>
          </a:p>
          <a:p>
            <a:endParaRPr lang="en-CA" dirty="0"/>
          </a:p>
          <a:p>
            <a:r>
              <a:rPr lang="en-CA" b="1" u="sng" dirty="0"/>
              <a:t>If the soul doesn’t die, what happens to it?</a:t>
            </a:r>
          </a:p>
          <a:p>
            <a:r>
              <a:rPr lang="en-CA" dirty="0"/>
              <a:t>Atheists – This is not a relevant question for them as they believe when they die, both the body and soul are dead and gone forever.</a:t>
            </a:r>
          </a:p>
          <a:p>
            <a:endParaRPr lang="en-CA" dirty="0"/>
          </a:p>
          <a:p>
            <a:r>
              <a:rPr lang="en-CA" dirty="0"/>
              <a:t>Animists – They believe the soul lives only as long as someone remembers that person.</a:t>
            </a:r>
          </a:p>
          <a:p>
            <a:endParaRPr lang="en-CA" dirty="0"/>
          </a:p>
          <a:p>
            <a:r>
              <a:rPr lang="en-CA" dirty="0"/>
              <a:t>Buddhists/Hindus – They believe that after death, the soul seeks out a new body to live in; it is a never-ending cycle of life, death, life, death, life, death, life, etc.</a:t>
            </a:r>
          </a:p>
          <a:p>
            <a:endParaRPr lang="en-CA" dirty="0"/>
          </a:p>
          <a:p>
            <a:r>
              <a:rPr lang="en-CA" dirty="0"/>
              <a:t>Sikhs –  the soul reunites with the universe from whence it came.</a:t>
            </a:r>
          </a:p>
          <a:p>
            <a:endParaRPr lang="en-CA" dirty="0"/>
          </a:p>
          <a:p>
            <a:r>
              <a:rPr lang="en-CA" dirty="0"/>
              <a:t>First Nations peoples –  Their traditional system believes that departed souls go to be with the ancestors or the universe.</a:t>
            </a:r>
          </a:p>
          <a:p>
            <a:endParaRPr lang="en-CA" dirty="0"/>
          </a:p>
          <a:p>
            <a:r>
              <a:rPr lang="en-CA" i="1" dirty="0"/>
              <a:t>Generally, </a:t>
            </a:r>
            <a:r>
              <a:rPr lang="en-CA" dirty="0"/>
              <a:t>followers of Christianity, Judaism, and Islam believe that when the body dies the soul goes either to heaven or hell until the soul and body are reunited at the  resurrection. (I say </a:t>
            </a:r>
            <a:r>
              <a:rPr lang="en-CA" i="1" dirty="0"/>
              <a:t>generally</a:t>
            </a:r>
            <a:r>
              <a:rPr lang="en-CA" dirty="0"/>
              <a:t>, because some do not believe in hell.) These beliefs are based on their sacred Scriptures (The Bible, The Tanakh, and The </a:t>
            </a:r>
            <a:r>
              <a:rPr lang="en-CA" dirty="0" err="1"/>
              <a:t>Qu’ran</a:t>
            </a:r>
            <a:r>
              <a:rPr lang="en-CA" dirty="0"/>
              <a:t>).</a:t>
            </a:r>
          </a:p>
          <a:p>
            <a:endParaRPr lang="en-CA" dirty="0"/>
          </a:p>
          <a:p>
            <a:r>
              <a:rPr lang="en-CA" dirty="0"/>
              <a:t>American poet Henry Wadsworth Longfellow captured the Christian view in his poem, </a:t>
            </a:r>
            <a:r>
              <a:rPr lang="en-CA" i="1" dirty="0"/>
              <a:t>A Psalm of Life</a:t>
            </a:r>
            <a:r>
              <a:rPr lang="en-CA" dirty="0"/>
              <a:t>, written in </a:t>
            </a:r>
            <a:r>
              <a:rPr lang="en-CA" dirty="0">
                <a:effectLst/>
              </a:rPr>
              <a:t>1838</a:t>
            </a:r>
            <a:r>
              <a:rPr lang="en-CA" b="0" i="0" u="none" strike="noStrike" dirty="0">
                <a:effectLst/>
              </a:rPr>
              <a:t> not long after the death of his first wife. </a:t>
            </a:r>
            <a:endParaRPr lang="en-CA" dirty="0"/>
          </a:p>
          <a:p>
            <a:endParaRPr lang="en-CA" dirty="0"/>
          </a:p>
          <a:p>
            <a:endParaRPr lang="en-CA" dirty="0"/>
          </a:p>
          <a:p>
            <a:endParaRPr lang="en-CA" dirty="0"/>
          </a:p>
        </p:txBody>
      </p:sp>
      <p:sp>
        <p:nvSpPr>
          <p:cNvPr id="4" name="Slide Number Placeholder 3">
            <a:extLst>
              <a:ext uri="{FF2B5EF4-FFF2-40B4-BE49-F238E27FC236}">
                <a16:creationId xmlns:a16="http://schemas.microsoft.com/office/drawing/2014/main" id="{315480CE-C225-FFBE-1DCA-80678FB2AE66}"/>
              </a:ext>
            </a:extLst>
          </p:cNvPr>
          <p:cNvSpPr>
            <a:spLocks noGrp="1"/>
          </p:cNvSpPr>
          <p:nvPr>
            <p:ph type="sldNum" sz="quarter" idx="5"/>
          </p:nvPr>
        </p:nvSpPr>
        <p:spPr/>
        <p:txBody>
          <a:bodyPr/>
          <a:lstStyle/>
          <a:p>
            <a:fld id="{90F98BD7-5957-1441-A0D8-9B4D7BF7D927}" type="slidenum">
              <a:rPr lang="en-US" smtClean="0"/>
              <a:t>220</a:t>
            </a:fld>
            <a:endParaRPr lang="en-US"/>
          </a:p>
        </p:txBody>
      </p:sp>
    </p:spTree>
    <p:extLst>
      <p:ext uri="{BB962C8B-B14F-4D97-AF65-F5344CB8AC3E}">
        <p14:creationId xmlns:p14="http://schemas.microsoft.com/office/powerpoint/2010/main" val="3125160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450850"/>
            <a:ext cx="2860675" cy="1609725"/>
          </a:xfrm>
        </p:spPr>
      </p:sp>
      <p:sp>
        <p:nvSpPr>
          <p:cNvPr id="3" name="Notes Placeholder 2"/>
          <p:cNvSpPr>
            <a:spLocks noGrp="1"/>
          </p:cNvSpPr>
          <p:nvPr>
            <p:ph type="body" idx="1"/>
          </p:nvPr>
        </p:nvSpPr>
        <p:spPr>
          <a:xfrm>
            <a:off x="676965" y="2077737"/>
            <a:ext cx="5486400" cy="5443536"/>
          </a:xfrm>
        </p:spPr>
        <p:txBody>
          <a:bodyPr/>
          <a:lstStyle/>
          <a:p>
            <a:r>
              <a:rPr lang="en-CA" b="1" dirty="0"/>
              <a:t>~ 3 minutes</a:t>
            </a:r>
          </a:p>
          <a:p>
            <a:endParaRPr lang="en-CA" b="1" dirty="0"/>
          </a:p>
          <a:p>
            <a:r>
              <a:rPr lang="en-CA" i="1" dirty="0"/>
              <a:t>Discuss Longfellow’s poem, A Psalm of Life, before moving to text below.</a:t>
            </a:r>
          </a:p>
          <a:p>
            <a:endParaRPr lang="en-CA" dirty="0"/>
          </a:p>
          <a:p>
            <a:r>
              <a:rPr lang="en-CA" dirty="0"/>
              <a:t>Graveside committal services often conclude with the minister or funeral officiant saying, “Dust to dust, ashes to ashes.” This comes from the biblical account of creation and the fall. Genesis says that God made Adam from “the dust of the ground and breathed into his nostrils the breath of life, and the man became a living soul (2:7). After Adam and Eve were expelled from the Garden of Eden, God said to them, ”By the sweat of your brow you will eat your food until you return to the ground, since from it you were taken; for dust you are and to dust you will return” (Gen. 3:19).</a:t>
            </a:r>
          </a:p>
          <a:p>
            <a:endParaRPr lang="en-CA" dirty="0"/>
          </a:p>
        </p:txBody>
      </p:sp>
      <p:sp>
        <p:nvSpPr>
          <p:cNvPr id="4" name="Slide Number Placeholder 3">
            <a:extLst>
              <a:ext uri="{FF2B5EF4-FFF2-40B4-BE49-F238E27FC236}">
                <a16:creationId xmlns:a16="http://schemas.microsoft.com/office/drawing/2014/main" id="{A93B5655-182B-DDBC-13DF-51590E94DE7F}"/>
              </a:ext>
            </a:extLst>
          </p:cNvPr>
          <p:cNvSpPr>
            <a:spLocks noGrp="1"/>
          </p:cNvSpPr>
          <p:nvPr>
            <p:ph type="sldNum" sz="quarter" idx="5"/>
          </p:nvPr>
        </p:nvSpPr>
        <p:spPr/>
        <p:txBody>
          <a:bodyPr/>
          <a:lstStyle/>
          <a:p>
            <a:fld id="{90F98BD7-5957-1441-A0D8-9B4D7BF7D927}" type="slidenum">
              <a:rPr lang="en-US" smtClean="0"/>
              <a:t>221</a:t>
            </a:fld>
            <a:endParaRPr lang="en-US"/>
          </a:p>
        </p:txBody>
      </p:sp>
    </p:spTree>
    <p:extLst>
      <p:ext uri="{BB962C8B-B14F-4D97-AF65-F5344CB8AC3E}">
        <p14:creationId xmlns:p14="http://schemas.microsoft.com/office/powerpoint/2010/main" val="169180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450850"/>
            <a:ext cx="2860675" cy="1609725"/>
          </a:xfrm>
        </p:spPr>
      </p:sp>
      <p:sp>
        <p:nvSpPr>
          <p:cNvPr id="3" name="Notes Placeholder 2"/>
          <p:cNvSpPr>
            <a:spLocks noGrp="1"/>
          </p:cNvSpPr>
          <p:nvPr>
            <p:ph type="body" idx="1"/>
          </p:nvPr>
        </p:nvSpPr>
        <p:spPr>
          <a:xfrm>
            <a:off x="685891" y="2059934"/>
            <a:ext cx="5486400" cy="5286374"/>
          </a:xfrm>
        </p:spPr>
        <p:txBody>
          <a:bodyPr/>
          <a:lstStyle/>
          <a:p>
            <a:r>
              <a:rPr lang="en-CA" b="1" dirty="0"/>
              <a:t>~ 2 minutes</a:t>
            </a:r>
          </a:p>
          <a:p>
            <a:endParaRPr lang="en-CA" b="1" dirty="0"/>
          </a:p>
          <a:p>
            <a:r>
              <a:rPr lang="en-CA" b="1" u="sng" dirty="0"/>
              <a:t>Christian view of life after death</a:t>
            </a:r>
          </a:p>
          <a:p>
            <a:r>
              <a:rPr lang="en-CA" dirty="0"/>
              <a:t>In contrast to Judaism and Islam whose followers believe people go to heaven based on their own righteousness––that is, how good they have lived––Christianity teaches that one gains entrance to heaven not through their own righteousness (let’s face it, as much as we strive to be good, we all fail) but through the righteousness of Christ, which is received by asking Christ’s forgiveness.</a:t>
            </a:r>
          </a:p>
          <a:p>
            <a:endParaRPr lang="en-CA" dirty="0"/>
          </a:p>
          <a:p>
            <a:r>
              <a:rPr lang="en-CA" dirty="0"/>
              <a:t>Jesus said that “I am the way and the truth and the life. No one comes to the Father except through me” (John 14:6).</a:t>
            </a:r>
          </a:p>
          <a:p>
            <a:endParaRPr lang="en-CA" dirty="0"/>
          </a:p>
          <a:p>
            <a:endParaRPr lang="en-CA" dirty="0"/>
          </a:p>
          <a:p>
            <a:endParaRPr lang="en-CA" i="1" dirty="0"/>
          </a:p>
          <a:p>
            <a:endParaRPr lang="en-CA" i="1" dirty="0"/>
          </a:p>
          <a:p>
            <a:endParaRPr lang="en-CA" dirty="0"/>
          </a:p>
        </p:txBody>
      </p:sp>
      <p:sp>
        <p:nvSpPr>
          <p:cNvPr id="4" name="Slide Number Placeholder 3">
            <a:extLst>
              <a:ext uri="{FF2B5EF4-FFF2-40B4-BE49-F238E27FC236}">
                <a16:creationId xmlns:a16="http://schemas.microsoft.com/office/drawing/2014/main" id="{2DAA6845-B1B8-0808-6646-C09589A46AEF}"/>
              </a:ext>
            </a:extLst>
          </p:cNvPr>
          <p:cNvSpPr>
            <a:spLocks noGrp="1"/>
          </p:cNvSpPr>
          <p:nvPr>
            <p:ph type="sldNum" sz="quarter" idx="5"/>
          </p:nvPr>
        </p:nvSpPr>
        <p:spPr/>
        <p:txBody>
          <a:bodyPr/>
          <a:lstStyle/>
          <a:p>
            <a:fld id="{90F98BD7-5957-1441-A0D8-9B4D7BF7D927}" type="slidenum">
              <a:rPr lang="en-US" smtClean="0"/>
              <a:t>222</a:t>
            </a:fld>
            <a:endParaRPr lang="en-US"/>
          </a:p>
        </p:txBody>
      </p:sp>
    </p:spTree>
    <p:extLst>
      <p:ext uri="{BB962C8B-B14F-4D97-AF65-F5344CB8AC3E}">
        <p14:creationId xmlns:p14="http://schemas.microsoft.com/office/powerpoint/2010/main" val="3747945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30213"/>
            <a:ext cx="2860675" cy="1609725"/>
          </a:xfrm>
        </p:spPr>
      </p:sp>
      <p:sp>
        <p:nvSpPr>
          <p:cNvPr id="3" name="Notes Placeholder 2"/>
          <p:cNvSpPr>
            <a:spLocks noGrp="1"/>
          </p:cNvSpPr>
          <p:nvPr>
            <p:ph type="body" idx="1"/>
          </p:nvPr>
        </p:nvSpPr>
        <p:spPr>
          <a:xfrm>
            <a:off x="686017" y="2049363"/>
            <a:ext cx="5486400" cy="5286374"/>
          </a:xfrm>
        </p:spPr>
        <p:txBody>
          <a:bodyPr/>
          <a:lstStyle/>
          <a:p>
            <a:r>
              <a:rPr lang="en-CA" b="1" dirty="0"/>
              <a:t>~ 1 minute</a:t>
            </a:r>
          </a:p>
          <a:p>
            <a:endParaRPr lang="en-CA" b="1" dirty="0"/>
          </a:p>
          <a:p>
            <a:r>
              <a:rPr lang="en-CA" dirty="0"/>
              <a:t>A familiar verse is John 3:16 - “God so loved the world, that He gave His only Son, so that everyone who believes in Him shall not perish but have </a:t>
            </a:r>
            <a:r>
              <a:rPr lang="en-CA" u="sng" dirty="0">
                <a:solidFill>
                  <a:srgbClr val="0070C0"/>
                </a:solidFill>
              </a:rPr>
              <a:t>eternal life</a:t>
            </a:r>
            <a:r>
              <a:rPr lang="en-CA" dirty="0"/>
              <a:t>.”(NASB)</a:t>
            </a:r>
          </a:p>
          <a:p>
            <a:pPr marL="4763"/>
            <a:endParaRPr lang="en-CA" dirty="0"/>
          </a:p>
          <a:p>
            <a:pPr marL="4763"/>
            <a:r>
              <a:rPr lang="en-CA" dirty="0"/>
              <a:t>It is important to note that this belief is based on one’s repentance, not on the church or denomination to which they belong, nor even on how much they understand. </a:t>
            </a:r>
          </a:p>
          <a:p>
            <a:pPr marL="4763"/>
            <a:endParaRPr lang="en-CA" dirty="0"/>
          </a:p>
          <a:p>
            <a:pPr marL="4763"/>
            <a:r>
              <a:rPr lang="en-CA" dirty="0"/>
              <a:t>God has revealed Himself to us in nature (Rom. 1:20) and in our hearts (Eccl. 3:11). </a:t>
            </a:r>
          </a:p>
          <a:p>
            <a:pPr marL="4763"/>
            <a:endParaRPr lang="en-CA" dirty="0"/>
          </a:p>
          <a:p>
            <a:pPr marL="4763"/>
            <a:r>
              <a:rPr lang="en-CA" dirty="0"/>
              <a:t>God reveals himself to anyone who seeks Him (Jer. 29:13).</a:t>
            </a:r>
          </a:p>
          <a:p>
            <a:endParaRPr lang="en-CA" b="1" dirty="0"/>
          </a:p>
        </p:txBody>
      </p:sp>
      <p:sp>
        <p:nvSpPr>
          <p:cNvPr id="5" name="Slide Number Placeholder 4">
            <a:extLst>
              <a:ext uri="{FF2B5EF4-FFF2-40B4-BE49-F238E27FC236}">
                <a16:creationId xmlns:a16="http://schemas.microsoft.com/office/drawing/2014/main" id="{8DC5E263-C98B-1B89-7D2D-26FB88D3FAD7}"/>
              </a:ext>
            </a:extLst>
          </p:cNvPr>
          <p:cNvSpPr>
            <a:spLocks noGrp="1"/>
          </p:cNvSpPr>
          <p:nvPr>
            <p:ph type="sldNum" sz="quarter" idx="5"/>
          </p:nvPr>
        </p:nvSpPr>
        <p:spPr/>
        <p:txBody>
          <a:bodyPr/>
          <a:lstStyle/>
          <a:p>
            <a:fld id="{90F98BD7-5957-1441-A0D8-9B4D7BF7D927}" type="slidenum">
              <a:rPr lang="en-US" smtClean="0"/>
              <a:t>223</a:t>
            </a:fld>
            <a:endParaRPr lang="en-US"/>
          </a:p>
        </p:txBody>
      </p:sp>
    </p:spTree>
    <p:extLst>
      <p:ext uri="{BB962C8B-B14F-4D97-AF65-F5344CB8AC3E}">
        <p14:creationId xmlns:p14="http://schemas.microsoft.com/office/powerpoint/2010/main" val="1227691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41325"/>
            <a:ext cx="2860675" cy="1609725"/>
          </a:xfrm>
        </p:spPr>
      </p:sp>
      <p:sp>
        <p:nvSpPr>
          <p:cNvPr id="3" name="Notes Placeholder 2"/>
          <p:cNvSpPr>
            <a:spLocks noGrp="1"/>
          </p:cNvSpPr>
          <p:nvPr>
            <p:ph type="body" idx="1"/>
          </p:nvPr>
        </p:nvSpPr>
        <p:spPr>
          <a:xfrm>
            <a:off x="685890" y="2050879"/>
            <a:ext cx="5489485" cy="6457581"/>
          </a:xfrm>
        </p:spPr>
        <p:txBody>
          <a:bodyPr/>
          <a:lstStyle/>
          <a:p>
            <a:pPr algn="l"/>
            <a:r>
              <a:rPr lang="en-CA" b="1" dirty="0">
                <a:solidFill>
                  <a:srgbClr val="202122"/>
                </a:solidFill>
              </a:rPr>
              <a:t>~ 5 minutes</a:t>
            </a:r>
            <a:r>
              <a:rPr lang="en-CA" dirty="0">
                <a:solidFill>
                  <a:srgbClr val="202122"/>
                </a:solidFill>
              </a:rPr>
              <a:t>, </a:t>
            </a:r>
            <a:r>
              <a:rPr lang="en-CA" i="1" dirty="0">
                <a:solidFill>
                  <a:srgbClr val="202122"/>
                </a:solidFill>
              </a:rPr>
              <a:t>including next page</a:t>
            </a:r>
            <a:endParaRPr lang="en-CA" dirty="0">
              <a:solidFill>
                <a:srgbClr val="202122"/>
              </a:solidFill>
            </a:endParaRPr>
          </a:p>
          <a:p>
            <a:pPr algn="l"/>
            <a:endParaRPr lang="en-CA" sz="1050" b="1" i="1" dirty="0">
              <a:solidFill>
                <a:srgbClr val="202122"/>
              </a:solidFill>
            </a:endParaRPr>
          </a:p>
          <a:p>
            <a:pPr algn="l"/>
            <a:r>
              <a:rPr lang="en-CA" b="1" i="1" u="none" strike="noStrike" dirty="0">
                <a:solidFill>
                  <a:srgbClr val="202122"/>
                </a:solidFill>
                <a:effectLst/>
              </a:rPr>
              <a:t>The $64,000 Question</a:t>
            </a:r>
            <a:r>
              <a:rPr lang="en-CA" b="0" i="0" u="none" strike="noStrike" dirty="0">
                <a:solidFill>
                  <a:srgbClr val="202122"/>
                </a:solidFill>
                <a:effectLst/>
              </a:rPr>
              <a:t> was an American game show broadcast in primetime on CBS-TV from 1955 to 1958. . . Contestants answered general knowledge questions, earning money which doubled as the questions became more difficult. The final question had a top prize of $64,000 (equivalent to $700,000 in 2022), hence the show’s title.</a:t>
            </a:r>
            <a:r>
              <a:rPr lang="en-CA" baseline="30000" dirty="0">
                <a:solidFill>
                  <a:srgbClr val="202122"/>
                </a:solidFill>
              </a:rPr>
              <a:t>86</a:t>
            </a:r>
            <a:endParaRPr lang="en-CA" b="0" i="0" u="none" strike="noStrike" baseline="30000" dirty="0">
              <a:solidFill>
                <a:srgbClr val="202122"/>
              </a:solidFill>
              <a:effectLst/>
            </a:endParaRPr>
          </a:p>
          <a:p>
            <a:pPr algn="l"/>
            <a:endParaRPr lang="en-CA" dirty="0">
              <a:solidFill>
                <a:srgbClr val="161616"/>
              </a:solidFill>
            </a:endParaRPr>
          </a:p>
          <a:p>
            <a:pPr algn="l"/>
            <a:r>
              <a:rPr lang="en-CA" dirty="0">
                <a:solidFill>
                  <a:srgbClr val="202122"/>
                </a:solidFill>
              </a:rPr>
              <a:t>For some of us, we have no doubt that our loved ones are with Jesus because we know that they asked Him into their hearts. But what if your loved one never made a public confession of Jesus as Lord and Saviour? As a believer, you may be desperately wanting to know if you will see your loved one again. </a:t>
            </a:r>
            <a:r>
              <a:rPr lang="en-CA" i="1" u="none" strike="noStrike" dirty="0">
                <a:solidFill>
                  <a:srgbClr val="202122"/>
                </a:solidFill>
                <a:effectLst/>
              </a:rPr>
              <a:t>The $64,000 Question</a:t>
            </a:r>
            <a:r>
              <a:rPr lang="en-CA" i="0" u="none" strike="noStrike" dirty="0">
                <a:solidFill>
                  <a:srgbClr val="202122"/>
                </a:solidFill>
                <a:effectLst/>
              </a:rPr>
              <a:t> for you might be, </a:t>
            </a:r>
            <a:r>
              <a:rPr lang="en-CA" i="1" u="none" strike="noStrike" dirty="0">
                <a:solidFill>
                  <a:srgbClr val="202122"/>
                </a:solidFill>
                <a:effectLst/>
              </a:rPr>
              <a:t>Is my loved one in heaven? </a:t>
            </a:r>
            <a:r>
              <a:rPr lang="en-CA" dirty="0">
                <a:solidFill>
                  <a:srgbClr val="202122"/>
                </a:solidFill>
              </a:rPr>
              <a:t>It is an agonizing and haunting question, the answer to which is worth far more than $64,000.</a:t>
            </a:r>
          </a:p>
          <a:p>
            <a:pPr algn="l"/>
            <a:endParaRPr lang="en-CA" b="0" i="0" u="none" strike="noStrike" dirty="0">
              <a:solidFill>
                <a:srgbClr val="202122"/>
              </a:solidFill>
              <a:effectLst/>
            </a:endParaRPr>
          </a:p>
          <a:p>
            <a:pPr algn="l"/>
            <a:r>
              <a:rPr lang="en-CA" b="0" i="0" u="none" strike="noStrike" dirty="0">
                <a:solidFill>
                  <a:srgbClr val="161616"/>
                </a:solidFill>
                <a:effectLst/>
              </a:rPr>
              <a:t>Randy Alcorn, author of </a:t>
            </a:r>
            <a:r>
              <a:rPr lang="en-CA" b="0" i="1" u="none" strike="noStrike" dirty="0">
                <a:solidFill>
                  <a:srgbClr val="161616"/>
                </a:solidFill>
                <a:effectLst/>
              </a:rPr>
              <a:t>Heaven,</a:t>
            </a:r>
            <a:r>
              <a:rPr lang="en-CA" b="0" i="0" u="none" strike="noStrike" dirty="0">
                <a:solidFill>
                  <a:srgbClr val="161616"/>
                </a:solidFill>
                <a:effectLst/>
              </a:rPr>
              <a:t> a comprehensive book on what </a:t>
            </a:r>
            <a:r>
              <a:rPr lang="en-CA" dirty="0">
                <a:solidFill>
                  <a:srgbClr val="161616"/>
                </a:solidFill>
              </a:rPr>
              <a:t>the Bible tells us heaven will be like</a:t>
            </a:r>
            <a:r>
              <a:rPr lang="en-CA" b="0" i="0" u="none" strike="noStrike" dirty="0">
                <a:solidFill>
                  <a:srgbClr val="161616"/>
                </a:solidFill>
                <a:effectLst/>
              </a:rPr>
              <a:t>, responded to the question this way: </a:t>
            </a:r>
          </a:p>
          <a:p>
            <a:pPr indent="360363" algn="l"/>
            <a:r>
              <a:rPr lang="en-CA" b="0" i="0" u="none" strike="noStrike" dirty="0">
                <a:solidFill>
                  <a:srgbClr val="161616"/>
                </a:solidFill>
                <a:effectLst/>
              </a:rPr>
              <a:t>We need to “realize that we do not know what happens inside a person before they die. We don’t know whether the Holy Spirit of God has done a work of grace in someone’s heart and life at the last moment. They may have been aware of the hours, minutes, even just seconds leading up to their death and cried out to God for deliverance.</a:t>
            </a:r>
          </a:p>
          <a:p>
            <a:pPr indent="360363" algn="l"/>
            <a:r>
              <a:rPr lang="en-CA" dirty="0">
                <a:solidFill>
                  <a:srgbClr val="161616"/>
                </a:solidFill>
              </a:rPr>
              <a:t>“</a:t>
            </a:r>
            <a:r>
              <a:rPr lang="en-CA" b="0" i="0" u="none" strike="noStrike" dirty="0">
                <a:solidFill>
                  <a:srgbClr val="161616"/>
                </a:solidFill>
                <a:effectLst/>
              </a:rPr>
              <a:t>Take the person who has been in a coma for a period of time and is unresponsive. Everyone might think, ‘They were in this accident. They didn’t know Christ when they left home that day, so obviously they still don’t know the Lord.’ But we don’t know what God is doing in someone’s heart and mind—bringing back to their memory aspects of the Gospel that have been shared with them, and things they’ve read and heard. In their weakness—in their most vulnerable, least </a:t>
            </a:r>
            <a:r>
              <a:rPr lang="en-CA" b="0" i="0" u="none" strike="noStrike" dirty="0">
                <a:effectLst/>
              </a:rPr>
              <a:t>independent, most dependent state—they </a:t>
            </a:r>
            <a:r>
              <a:rPr lang="en-CA" b="0" i="1" u="none" strike="noStrike" dirty="0">
                <a:effectLst/>
              </a:rPr>
              <a:t>could</a:t>
            </a:r>
            <a:r>
              <a:rPr lang="en-CA" b="0" i="0" u="none" strike="noStrike" dirty="0">
                <a:effectLst/>
              </a:rPr>
              <a:t> be turning to Christ in faith. We may be surprised and delighted to one day see them in the presence of Christ.”</a:t>
            </a:r>
            <a:r>
              <a:rPr lang="en-CA" baseline="30000" dirty="0"/>
              <a:t>87</a:t>
            </a:r>
            <a:endParaRPr lang="en-US" dirty="0"/>
          </a:p>
          <a:p>
            <a:endParaRPr lang="en-US" sz="1100" dirty="0"/>
          </a:p>
          <a:p>
            <a:endParaRPr lang="en-US" sz="1100" dirty="0"/>
          </a:p>
          <a:p>
            <a:endParaRPr lang="en-US" sz="1100" dirty="0"/>
          </a:p>
          <a:p>
            <a:pPr indent="184150"/>
            <a:r>
              <a:rPr lang="en-US" sz="1100" baseline="30000" dirty="0"/>
              <a:t>86 </a:t>
            </a:r>
            <a:r>
              <a:rPr lang="en-CA" sz="1100" dirty="0">
                <a:solidFill>
                  <a:srgbClr val="202122"/>
                </a:solidFill>
              </a:rPr>
              <a:t>https://</a:t>
            </a:r>
            <a:r>
              <a:rPr lang="en-CA" sz="1100" dirty="0" err="1">
                <a:solidFill>
                  <a:srgbClr val="202122"/>
                </a:solidFill>
              </a:rPr>
              <a:t>en.wikipedia.org</a:t>
            </a:r>
            <a:r>
              <a:rPr lang="en-CA" sz="1100" dirty="0">
                <a:solidFill>
                  <a:srgbClr val="202122"/>
                </a:solidFill>
              </a:rPr>
              <a:t>/wiki/The_$64,000_Question, accessed June 29, 2023.</a:t>
            </a:r>
          </a:p>
          <a:p>
            <a:pPr indent="184150"/>
            <a:r>
              <a:rPr lang="en-CA" sz="1100" baseline="30000" dirty="0">
                <a:solidFill>
                  <a:srgbClr val="202122"/>
                </a:solidFill>
              </a:rPr>
              <a:t>87 </a:t>
            </a:r>
            <a:r>
              <a:rPr lang="en-US" sz="1100" dirty="0">
                <a:hlinkClick r:id="rId3">
                  <a:extLst>
                    <a:ext uri="{A12FA001-AC4F-418D-AE19-62706E023703}">
                      <ahyp:hlinkClr xmlns:ahyp="http://schemas.microsoft.com/office/drawing/2018/hyperlinkcolor" val="tx"/>
                    </a:ext>
                  </a:extLst>
                </a:hlinkClick>
              </a:rPr>
              <a:t>https://www.epm.org/blog/2010/Oct/25/how-do-i-minister-unsaved-friend-whose-loved-one-d</a:t>
            </a:r>
            <a:r>
              <a:rPr lang="en-US" sz="1100" dirty="0"/>
              <a:t>, accessed June 29, 2023.</a:t>
            </a:r>
          </a:p>
          <a:p>
            <a:endParaRPr lang="en-CA" sz="1100" dirty="0">
              <a:solidFill>
                <a:srgbClr val="161616"/>
              </a:solidFill>
            </a:endParaRPr>
          </a:p>
          <a:p>
            <a:endParaRPr lang="en-US" sz="1100" baseline="30000" dirty="0"/>
          </a:p>
        </p:txBody>
      </p:sp>
      <p:sp>
        <p:nvSpPr>
          <p:cNvPr id="5" name="TextBox 4">
            <a:extLst>
              <a:ext uri="{FF2B5EF4-FFF2-40B4-BE49-F238E27FC236}">
                <a16:creationId xmlns:a16="http://schemas.microsoft.com/office/drawing/2014/main" id="{A1272784-794C-CA55-9EC1-48EED2047D39}"/>
              </a:ext>
            </a:extLst>
          </p:cNvPr>
          <p:cNvSpPr txBox="1"/>
          <p:nvPr/>
        </p:nvSpPr>
        <p:spPr>
          <a:xfrm>
            <a:off x="3884613" y="933819"/>
            <a:ext cx="2665344" cy="954107"/>
          </a:xfrm>
          <a:prstGeom prst="rect">
            <a:avLst/>
          </a:prstGeom>
          <a:noFill/>
        </p:spPr>
        <p:txBody>
          <a:bodyPr wrap="square" rtlCol="0">
            <a:spAutoFit/>
          </a:bodyPr>
          <a:lstStyle/>
          <a:p>
            <a:pPr algn="ctr"/>
            <a:r>
              <a:rPr lang="en-CA" sz="1400" i="1" dirty="0">
                <a:solidFill>
                  <a:srgbClr val="202122"/>
                </a:solidFill>
                <a:latin typeface="Times New Roman" panose="02020603050405020304" pitchFamily="18" charset="0"/>
                <a:cs typeface="Times New Roman" panose="02020603050405020304" pitchFamily="18" charset="0"/>
              </a:rPr>
              <a:t>This slide and the next need only be part of the presentation if participants are concerned if their loved one is in heaven.</a:t>
            </a:r>
          </a:p>
        </p:txBody>
      </p:sp>
      <p:sp>
        <p:nvSpPr>
          <p:cNvPr id="6" name="Slide Number Placeholder 5">
            <a:extLst>
              <a:ext uri="{FF2B5EF4-FFF2-40B4-BE49-F238E27FC236}">
                <a16:creationId xmlns:a16="http://schemas.microsoft.com/office/drawing/2014/main" id="{6BD9B4B1-DB95-6B3F-BBDC-E2646EBE713F}"/>
              </a:ext>
            </a:extLst>
          </p:cNvPr>
          <p:cNvSpPr>
            <a:spLocks noGrp="1"/>
          </p:cNvSpPr>
          <p:nvPr>
            <p:ph type="sldNum" sz="quarter" idx="5"/>
          </p:nvPr>
        </p:nvSpPr>
        <p:spPr/>
        <p:txBody>
          <a:bodyPr/>
          <a:lstStyle/>
          <a:p>
            <a:fld id="{90F98BD7-5957-1441-A0D8-9B4D7BF7D927}" type="slidenum">
              <a:rPr lang="en-US" smtClean="0"/>
              <a:t>224</a:t>
            </a:fld>
            <a:endParaRPr lang="en-US"/>
          </a:p>
        </p:txBody>
      </p:sp>
    </p:spTree>
    <p:extLst>
      <p:ext uri="{BB962C8B-B14F-4D97-AF65-F5344CB8AC3E}">
        <p14:creationId xmlns:p14="http://schemas.microsoft.com/office/powerpoint/2010/main" val="1702877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41325"/>
            <a:ext cx="2860675" cy="1609725"/>
          </a:xfrm>
        </p:spPr>
      </p:sp>
      <p:sp>
        <p:nvSpPr>
          <p:cNvPr id="3" name="Notes Placeholder 2"/>
          <p:cNvSpPr>
            <a:spLocks noGrp="1"/>
          </p:cNvSpPr>
          <p:nvPr>
            <p:ph type="body" idx="1"/>
          </p:nvPr>
        </p:nvSpPr>
        <p:spPr>
          <a:xfrm>
            <a:off x="685890" y="2050879"/>
            <a:ext cx="5489485" cy="6220285"/>
          </a:xfrm>
        </p:spPr>
        <p:txBody>
          <a:bodyPr/>
          <a:lstStyle/>
          <a:p>
            <a:r>
              <a:rPr lang="en-CA" sz="1200" b="1" dirty="0">
                <a:solidFill>
                  <a:srgbClr val="202122"/>
                </a:solidFill>
              </a:rPr>
              <a:t>~ 5 </a:t>
            </a:r>
            <a:r>
              <a:rPr lang="en-CA" sz="1200" dirty="0">
                <a:solidFill>
                  <a:srgbClr val="202122"/>
                </a:solidFill>
              </a:rPr>
              <a:t>minutes, </a:t>
            </a:r>
            <a:r>
              <a:rPr lang="en-CA" sz="1200" i="1" dirty="0">
                <a:solidFill>
                  <a:srgbClr val="202122"/>
                </a:solidFill>
              </a:rPr>
              <a:t>including previous page</a:t>
            </a:r>
            <a:endParaRPr lang="en-CA" i="1" dirty="0">
              <a:solidFill>
                <a:srgbClr val="202122"/>
              </a:solidFill>
            </a:endParaRPr>
          </a:p>
          <a:p>
            <a:endParaRPr lang="en-US" dirty="0"/>
          </a:p>
          <a:p>
            <a:r>
              <a:rPr lang="en-CA" b="1" i="1" u="none" strike="noStrike" dirty="0">
                <a:solidFill>
                  <a:srgbClr val="081C2A"/>
                </a:solidFill>
                <a:effectLst/>
              </a:rPr>
              <a:t>We are not the judge of others.</a:t>
            </a:r>
            <a:r>
              <a:rPr lang="en-CA" b="0" i="0" u="none" strike="noStrike" dirty="0">
                <a:solidFill>
                  <a:srgbClr val="081C2A"/>
                </a:solidFill>
                <a:effectLst/>
              </a:rPr>
              <a:t> </a:t>
            </a:r>
            <a:r>
              <a:rPr lang="en-CA" b="0" i="1" u="none" strike="noStrike" dirty="0">
                <a:solidFill>
                  <a:srgbClr val="081C2A"/>
                </a:solidFill>
                <a:effectLst/>
              </a:rPr>
              <a:t>It is not for us to say who will be in heaven or who will not</a:t>
            </a:r>
            <a:r>
              <a:rPr lang="en-CA" b="0" i="0" u="none" strike="noStrike" dirty="0">
                <a:solidFill>
                  <a:srgbClr val="081C2A"/>
                </a:solidFill>
                <a:effectLst/>
              </a:rPr>
              <a:t>. </a:t>
            </a:r>
            <a:r>
              <a:rPr lang="en-CA" dirty="0">
                <a:solidFill>
                  <a:srgbClr val="081C2A"/>
                </a:solidFill>
              </a:rPr>
              <a:t>At the beginning of the Bible, we are told that that the Judge of all the earth will do </a:t>
            </a:r>
            <a:r>
              <a:rPr lang="en-CA" dirty="0"/>
              <a:t>right (Gen. 18:25). If you are agonizing over the eternal fate of your loved one’s soul, </a:t>
            </a:r>
            <a:r>
              <a:rPr lang="en-CA" dirty="0">
                <a:solidFill>
                  <a:srgbClr val="081C2A"/>
                </a:solidFill>
              </a:rPr>
              <a:t>let this verse give you comfort and hope.</a:t>
            </a:r>
            <a:r>
              <a:rPr lang="en-CA" b="0" i="0" u="none" strike="noStrike" dirty="0">
                <a:solidFill>
                  <a:srgbClr val="081C2A"/>
                </a:solidFill>
                <a:effectLst/>
              </a:rPr>
              <a:t> “God is a sovereign Judge of righteousness, full of grace and mercy to all who call upon Him. It is His very justice that offers a ‘way</a:t>
            </a:r>
            <a:r>
              <a:rPr lang="en-CA" dirty="0">
                <a:solidFill>
                  <a:srgbClr val="081C2A"/>
                </a:solidFill>
              </a:rPr>
              <a:t>’</a:t>
            </a:r>
            <a:r>
              <a:rPr lang="en-CA" b="0" i="0" u="none" strike="noStrike" dirty="0">
                <a:solidFill>
                  <a:srgbClr val="081C2A"/>
                </a:solidFill>
                <a:effectLst/>
              </a:rPr>
              <a:t> for all to escape the judgment of His righteousness, and it is in that justice that we must rest. It is grace that saves us, and it is grace in which we must stand when we go through the double grief of the death of a loved one who we may believe is unsaved.</a:t>
            </a:r>
            <a:endParaRPr lang="en-CA" dirty="0">
              <a:solidFill>
                <a:srgbClr val="081C2A"/>
              </a:solidFill>
            </a:endParaRPr>
          </a:p>
          <a:p>
            <a:endParaRPr lang="en-CA" dirty="0"/>
          </a:p>
          <a:p>
            <a:r>
              <a:rPr lang="en-CA" dirty="0">
                <a:effectLst/>
              </a:rPr>
              <a:t>Trust God, who feels your pain and will comfort you with His great love and mercy. Trust that he is not willing that any should perish (2 Peter 3:9), and that he will do all in his power to bring redemption to all who will believe on him.</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r>
              <a:rPr lang="en-CA" b="1" i="1" dirty="0"/>
              <a:t>FYI</a:t>
            </a:r>
            <a:r>
              <a:rPr lang="en-CA" dirty="0"/>
              <a:t> - The following resource may be useful to the discussion.  Alistair Begg, </a:t>
            </a:r>
            <a:r>
              <a:rPr lang="en-CA" i="1" dirty="0"/>
              <a:t>“The Man on the Middle Cross said I could come.” </a:t>
            </a:r>
            <a:r>
              <a:rPr lang="en-CA" dirty="0">
                <a:hlinkClick r:id="rId3">
                  <a:extLst>
                    <a:ext uri="{A12FA001-AC4F-418D-AE19-62706E023703}">
                      <ahyp:hlinkClr xmlns:ahyp="http://schemas.microsoft.com/office/drawing/2018/hyperlinkcolor" val="tx"/>
                    </a:ext>
                  </a:extLst>
                </a:hlinkClick>
              </a:rPr>
              <a:t>https://www.google.com/search?client= safari&amp;rls=en&amp;q=Alistair+Begg%2C+“The+Man+on+the+Middle+Cross+said+I+could+come.”&amp;ie=UTF-8&amp;oe=UTF-8</a:t>
            </a:r>
            <a:r>
              <a:rPr lang="en-CA" dirty="0"/>
              <a:t>, accessed May 3, 2023.</a:t>
            </a:r>
          </a:p>
        </p:txBody>
      </p:sp>
      <p:sp>
        <p:nvSpPr>
          <p:cNvPr id="6" name="TextBox 5">
            <a:extLst>
              <a:ext uri="{FF2B5EF4-FFF2-40B4-BE49-F238E27FC236}">
                <a16:creationId xmlns:a16="http://schemas.microsoft.com/office/drawing/2014/main" id="{3E4C5642-1244-0439-FDEC-48812EDD8071}"/>
              </a:ext>
            </a:extLst>
          </p:cNvPr>
          <p:cNvSpPr txBox="1"/>
          <p:nvPr/>
        </p:nvSpPr>
        <p:spPr>
          <a:xfrm>
            <a:off x="3770279" y="586521"/>
            <a:ext cx="2971800" cy="954107"/>
          </a:xfrm>
          <a:prstGeom prst="rect">
            <a:avLst/>
          </a:prstGeom>
          <a:noFill/>
        </p:spPr>
        <p:txBody>
          <a:bodyPr wrap="square">
            <a:spAutoFit/>
          </a:bodyPr>
          <a:lstStyle/>
          <a:p>
            <a:r>
              <a:rPr lang="en-CA" sz="1400" b="1" i="1" dirty="0">
                <a:solidFill>
                  <a:srgbClr val="202122"/>
                </a:solidFill>
                <a:highlight>
                  <a:srgbClr val="FFFF00"/>
                </a:highlight>
                <a:latin typeface="Times New Roman" panose="02020603050405020304" pitchFamily="18" charset="0"/>
                <a:cs typeface="Times New Roman" panose="02020603050405020304" pitchFamily="18" charset="0"/>
              </a:rPr>
              <a:t>This slide and the previous need only be part of the presentation if participants are concerned if their loved one is in heaven.</a:t>
            </a:r>
          </a:p>
        </p:txBody>
      </p:sp>
      <p:sp>
        <p:nvSpPr>
          <p:cNvPr id="5" name="Slide Number Placeholder 4">
            <a:extLst>
              <a:ext uri="{FF2B5EF4-FFF2-40B4-BE49-F238E27FC236}">
                <a16:creationId xmlns:a16="http://schemas.microsoft.com/office/drawing/2014/main" id="{174FF8EF-01BA-D541-B1B1-EA2479F55C3E}"/>
              </a:ext>
            </a:extLst>
          </p:cNvPr>
          <p:cNvSpPr>
            <a:spLocks noGrp="1"/>
          </p:cNvSpPr>
          <p:nvPr>
            <p:ph type="sldNum" sz="quarter" idx="5"/>
          </p:nvPr>
        </p:nvSpPr>
        <p:spPr/>
        <p:txBody>
          <a:bodyPr/>
          <a:lstStyle/>
          <a:p>
            <a:fld id="{90F98BD7-5957-1441-A0D8-9B4D7BF7D927}" type="slidenum">
              <a:rPr lang="en-US" smtClean="0"/>
              <a:t>225</a:t>
            </a:fld>
            <a:endParaRPr lang="en-US"/>
          </a:p>
        </p:txBody>
      </p:sp>
    </p:spTree>
    <p:extLst>
      <p:ext uri="{BB962C8B-B14F-4D97-AF65-F5344CB8AC3E}">
        <p14:creationId xmlns:p14="http://schemas.microsoft.com/office/powerpoint/2010/main" val="102218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471488"/>
            <a:ext cx="2860675" cy="1609725"/>
          </a:xfrm>
        </p:spPr>
      </p:sp>
      <p:sp>
        <p:nvSpPr>
          <p:cNvPr id="3" name="Notes Placeholder 2"/>
          <p:cNvSpPr>
            <a:spLocks noGrp="1"/>
          </p:cNvSpPr>
          <p:nvPr>
            <p:ph type="body" idx="1"/>
          </p:nvPr>
        </p:nvSpPr>
        <p:spPr>
          <a:xfrm>
            <a:off x="686019" y="2098847"/>
            <a:ext cx="5486400" cy="5173662"/>
          </a:xfrm>
        </p:spPr>
        <p:txBody>
          <a:bodyPr/>
          <a:lstStyle/>
          <a:p>
            <a:pPr marL="0"/>
            <a:r>
              <a:rPr lang="en-US" b="1" dirty="0"/>
              <a:t>~ 5 minutes</a:t>
            </a:r>
            <a:endParaRPr lang="en-US" sz="1200" b="1" dirty="0">
              <a:latin typeface="Times New Roman" panose="02020603050405020304" pitchFamily="18" charset="0"/>
              <a:cs typeface="Times New Roman" panose="02020603050405020304" pitchFamily="18" charset="0"/>
            </a:endParaRPr>
          </a:p>
          <a:p>
            <a:pPr marL="0"/>
            <a:endParaRPr lang="en-US" sz="1200" dirty="0">
              <a:latin typeface="Times New Roman" panose="02020603050405020304" pitchFamily="18" charset="0"/>
              <a:cs typeface="Times New Roman" panose="02020603050405020304" pitchFamily="18" charset="0"/>
            </a:endParaRPr>
          </a:p>
          <a:p>
            <a:pPr marL="0"/>
            <a:r>
              <a:rPr lang="en-US" sz="1200" dirty="0">
                <a:latin typeface="Times New Roman" panose="02020603050405020304" pitchFamily="18" charset="0"/>
                <a:cs typeface="Times New Roman" panose="02020603050405020304" pitchFamily="18" charset="0"/>
              </a:rPr>
              <a:t>What stands out for you from tonight’s presentation?</a:t>
            </a:r>
          </a:p>
          <a:p>
            <a:pPr marL="0"/>
            <a:endParaRPr lang="en-US" sz="1200" dirty="0">
              <a:latin typeface="Times New Roman" panose="02020603050405020304" pitchFamily="18" charset="0"/>
              <a:cs typeface="Times New Roman" panose="02020603050405020304" pitchFamily="18" charset="0"/>
            </a:endParaRPr>
          </a:p>
          <a:p>
            <a:pPr marL="0"/>
            <a:r>
              <a:rPr lang="en-US" sz="1200" dirty="0">
                <a:latin typeface="Times New Roman" panose="02020603050405020304" pitchFamily="18" charset="0"/>
                <a:cs typeface="Times New Roman" panose="02020603050405020304" pitchFamily="18" charset="0"/>
              </a:rPr>
              <a:t>What questions does tonight’s session raise for you?</a:t>
            </a:r>
          </a:p>
          <a:p>
            <a:endParaRPr lang="en-US" dirty="0"/>
          </a:p>
        </p:txBody>
      </p:sp>
      <p:sp>
        <p:nvSpPr>
          <p:cNvPr id="5" name="Slide Number Placeholder 4">
            <a:extLst>
              <a:ext uri="{FF2B5EF4-FFF2-40B4-BE49-F238E27FC236}">
                <a16:creationId xmlns:a16="http://schemas.microsoft.com/office/drawing/2014/main" id="{D4726C0E-20DA-21BA-F67B-48C66166CA87}"/>
              </a:ext>
            </a:extLst>
          </p:cNvPr>
          <p:cNvSpPr>
            <a:spLocks noGrp="1"/>
          </p:cNvSpPr>
          <p:nvPr>
            <p:ph type="sldNum" sz="quarter" idx="5"/>
          </p:nvPr>
        </p:nvSpPr>
        <p:spPr/>
        <p:txBody>
          <a:bodyPr/>
          <a:lstStyle/>
          <a:p>
            <a:fld id="{90F98BD7-5957-1441-A0D8-9B4D7BF7D927}" type="slidenum">
              <a:rPr lang="en-US" smtClean="0"/>
              <a:t>226</a:t>
            </a:fld>
            <a:endParaRPr lang="en-US"/>
          </a:p>
        </p:txBody>
      </p:sp>
    </p:spTree>
    <p:extLst>
      <p:ext uri="{BB962C8B-B14F-4D97-AF65-F5344CB8AC3E}">
        <p14:creationId xmlns:p14="http://schemas.microsoft.com/office/powerpoint/2010/main" val="2740593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687388" y="434975"/>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4784442374_1_13:notes"/>
          <p:cNvSpPr txBox="1">
            <a:spLocks noGrp="1"/>
          </p:cNvSpPr>
          <p:nvPr>
            <p:ph type="body" idx="1"/>
          </p:nvPr>
        </p:nvSpPr>
        <p:spPr>
          <a:xfrm>
            <a:off x="695072" y="2053224"/>
            <a:ext cx="5479391" cy="57007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b="1" dirty="0">
                <a:latin typeface="Times New Roman" panose="02020603050405020304" pitchFamily="18" charset="0"/>
                <a:cs typeface="Times New Roman" panose="02020603050405020304" pitchFamily="18" charset="0"/>
              </a:rPr>
              <a:t>~ </a:t>
            </a:r>
            <a:r>
              <a:rPr lang="en-CA" sz="1200" b="1">
                <a:latin typeface="Times New Roman" panose="02020603050405020304" pitchFamily="18" charset="0"/>
                <a:cs typeface="Times New Roman" panose="02020603050405020304" pitchFamily="18" charset="0"/>
              </a:rPr>
              <a:t>5 minutes</a:t>
            </a:r>
            <a:endParaRPr lang="en-CA" sz="1200" b="1"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9A4E30A-C603-72B5-4AE9-8C48BA7E742E}"/>
              </a:ext>
            </a:extLst>
          </p:cNvPr>
          <p:cNvSpPr>
            <a:spLocks noGrp="1"/>
          </p:cNvSpPr>
          <p:nvPr>
            <p:ph type="sldNum" sz="quarter" idx="5"/>
          </p:nvPr>
        </p:nvSpPr>
        <p:spPr/>
        <p:txBody>
          <a:bodyPr/>
          <a:lstStyle/>
          <a:p>
            <a:fld id="{90F98BD7-5957-1441-A0D8-9B4D7BF7D927}" type="slidenum">
              <a:rPr lang="en-US" smtClean="0"/>
              <a:t>227</a:t>
            </a:fld>
            <a:endParaRPr lang="en-US"/>
          </a:p>
        </p:txBody>
      </p:sp>
    </p:spTree>
    <p:extLst>
      <p:ext uri="{BB962C8B-B14F-4D97-AF65-F5344CB8AC3E}">
        <p14:creationId xmlns:p14="http://schemas.microsoft.com/office/powerpoint/2010/main" val="3093316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69900"/>
            <a:ext cx="2859088" cy="1609725"/>
          </a:xfrm>
        </p:spPr>
      </p:sp>
      <p:sp>
        <p:nvSpPr>
          <p:cNvPr id="3" name="Notes Placeholder 2"/>
          <p:cNvSpPr>
            <a:spLocks noGrp="1"/>
          </p:cNvSpPr>
          <p:nvPr>
            <p:ph type="body" idx="1"/>
          </p:nvPr>
        </p:nvSpPr>
        <p:spPr>
          <a:xfrm>
            <a:off x="679450" y="2099185"/>
            <a:ext cx="5486400" cy="6440515"/>
          </a:xfrm>
        </p:spPr>
        <p:txBody>
          <a:bodyPr/>
          <a:lstStyle/>
          <a:p>
            <a:r>
              <a:rPr lang="en-US" b="1" dirty="0"/>
              <a:t>~ 4 minutes</a:t>
            </a:r>
          </a:p>
          <a:p>
            <a:endParaRPr lang="en-US" b="1" dirty="0"/>
          </a:p>
          <a:p>
            <a:endParaRPr lang="en-US" b="1" dirty="0"/>
          </a:p>
          <a:p>
            <a:r>
              <a:rPr lang="en-US" dirty="0"/>
              <a:t>Play video, </a:t>
            </a:r>
            <a:r>
              <a:rPr lang="en-US" i="1" dirty="0"/>
              <a:t>In the Light of Eternity.</a:t>
            </a:r>
            <a:r>
              <a:rPr lang="en-US" baseline="30000" dirty="0"/>
              <a:t>88</a:t>
            </a:r>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100" dirty="0"/>
          </a:p>
          <a:p>
            <a:pPr indent="182563"/>
            <a:r>
              <a:rPr lang="en-US" sz="1100" baseline="30000" dirty="0"/>
              <a:t>88 </a:t>
            </a:r>
            <a:r>
              <a:rPr lang="en-US" sz="1100" i="1" dirty="0"/>
              <a:t>“Heaven Changes Everything,”</a:t>
            </a:r>
            <a:r>
              <a:rPr lang="en-US" sz="1100" dirty="0"/>
              <a:t> sung by Bib Daddy Weave. </a:t>
            </a:r>
            <a:r>
              <a:rPr lang="en-US" sz="1100" dirty="0">
                <a:hlinkClick r:id="rId3"/>
              </a:rPr>
              <a:t>https://www.youtube.com/watch?v=z3mpo2VEDaI</a:t>
            </a:r>
            <a:r>
              <a:rPr lang="en-US" sz="1100" dirty="0"/>
              <a:t> .</a:t>
            </a:r>
          </a:p>
        </p:txBody>
      </p:sp>
      <p:sp>
        <p:nvSpPr>
          <p:cNvPr id="5" name="Slide Number Placeholder 4">
            <a:extLst>
              <a:ext uri="{FF2B5EF4-FFF2-40B4-BE49-F238E27FC236}">
                <a16:creationId xmlns:a16="http://schemas.microsoft.com/office/drawing/2014/main" id="{B95695D2-1A74-E41E-B7D5-BFE5C467DAD0}"/>
              </a:ext>
            </a:extLst>
          </p:cNvPr>
          <p:cNvSpPr>
            <a:spLocks noGrp="1"/>
          </p:cNvSpPr>
          <p:nvPr>
            <p:ph type="sldNum" sz="quarter" idx="5"/>
          </p:nvPr>
        </p:nvSpPr>
        <p:spPr/>
        <p:txBody>
          <a:bodyPr/>
          <a:lstStyle/>
          <a:p>
            <a:fld id="{90F98BD7-5957-1441-A0D8-9B4D7BF7D927}" type="slidenum">
              <a:rPr lang="en-US" smtClean="0"/>
              <a:t>228</a:t>
            </a:fld>
            <a:endParaRPr lang="en-US"/>
          </a:p>
        </p:txBody>
      </p:sp>
    </p:spTree>
    <p:extLst>
      <p:ext uri="{BB962C8B-B14F-4D97-AF65-F5344CB8AC3E}">
        <p14:creationId xmlns:p14="http://schemas.microsoft.com/office/powerpoint/2010/main" val="42172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468313"/>
            <a:ext cx="2851150" cy="1604962"/>
          </a:xfrm>
        </p:spPr>
      </p:sp>
      <p:sp>
        <p:nvSpPr>
          <p:cNvPr id="3" name="Notes Placeholder 2"/>
          <p:cNvSpPr>
            <a:spLocks noGrp="1"/>
          </p:cNvSpPr>
          <p:nvPr>
            <p:ph type="body" idx="1"/>
          </p:nvPr>
        </p:nvSpPr>
        <p:spPr>
          <a:xfrm>
            <a:off x="690768" y="2082328"/>
            <a:ext cx="5497308" cy="5329238"/>
          </a:xfrm>
        </p:spPr>
        <p:txBody>
          <a:bodyPr/>
          <a:lstStyle/>
          <a:p>
            <a:r>
              <a:rPr lang="en-US" b="1" dirty="0"/>
              <a:t>~ 3 minutes</a:t>
            </a:r>
          </a:p>
          <a:p>
            <a:endParaRPr lang="en-US" b="1" dirty="0"/>
          </a:p>
          <a:p>
            <a:r>
              <a:rPr lang="en-US" b="1" u="sng" dirty="0"/>
              <a:t>Next week’s topic</a:t>
            </a:r>
          </a:p>
          <a:p>
            <a:r>
              <a:rPr lang="en-CA" i="1" dirty="0"/>
              <a:t>What now? How do I go on living?</a:t>
            </a:r>
          </a:p>
          <a:p>
            <a:endParaRPr lang="en-US" dirty="0"/>
          </a:p>
          <a:p>
            <a:r>
              <a:rPr lang="en-US" b="1" dirty="0"/>
              <a:t>Pray.</a:t>
            </a:r>
          </a:p>
          <a:p>
            <a:endParaRPr lang="en-US" dirty="0"/>
          </a:p>
          <a:p>
            <a:endParaRPr lang="en-US" dirty="0"/>
          </a:p>
          <a:p>
            <a:endParaRPr lang="en-US" dirty="0"/>
          </a:p>
          <a:p>
            <a:pPr marL="228600" indent="-228600">
              <a:buAutoNum type="arabicParenR"/>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FAC61DC8-9BC7-8490-0EA4-3478C94D9097}"/>
              </a:ext>
            </a:extLst>
          </p:cNvPr>
          <p:cNvSpPr>
            <a:spLocks noGrp="1"/>
          </p:cNvSpPr>
          <p:nvPr>
            <p:ph type="sldNum" sz="quarter" idx="5"/>
          </p:nvPr>
        </p:nvSpPr>
        <p:spPr/>
        <p:txBody>
          <a:bodyPr/>
          <a:lstStyle/>
          <a:p>
            <a:fld id="{90F98BD7-5957-1441-A0D8-9B4D7BF7D927}" type="slidenum">
              <a:rPr lang="en-US" smtClean="0"/>
              <a:t>229</a:t>
            </a:fld>
            <a:endParaRPr lang="en-US"/>
          </a:p>
        </p:txBody>
      </p:sp>
    </p:spTree>
    <p:extLst>
      <p:ext uri="{BB962C8B-B14F-4D97-AF65-F5344CB8AC3E}">
        <p14:creationId xmlns:p14="http://schemas.microsoft.com/office/powerpoint/2010/main" val="970996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679450" y="471488"/>
            <a:ext cx="2862263"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 name="Notes Placeholder 3">
            <a:extLst>
              <a:ext uri="{FF2B5EF4-FFF2-40B4-BE49-F238E27FC236}">
                <a16:creationId xmlns:a16="http://schemas.microsoft.com/office/drawing/2014/main" id="{9A91F313-3A2C-8C53-6BED-9D651F0C5750}"/>
              </a:ext>
            </a:extLst>
          </p:cNvPr>
          <p:cNvSpPr>
            <a:spLocks noGrp="1"/>
          </p:cNvSpPr>
          <p:nvPr>
            <p:ph type="body" idx="1"/>
          </p:nvPr>
        </p:nvSpPr>
        <p:spPr>
          <a:xfrm>
            <a:off x="684454" y="2087817"/>
            <a:ext cx="5486400" cy="3877554"/>
          </a:xfrm>
        </p:spPr>
        <p:txBody>
          <a:bodyPr/>
          <a:lstStyle/>
          <a:p>
            <a:r>
              <a:rPr lang="en-US" b="1" dirty="0"/>
              <a:t>~ 15 minutes</a:t>
            </a:r>
          </a:p>
          <a:p>
            <a:endParaRPr lang="en-US" b="1" dirty="0"/>
          </a:p>
          <a:p>
            <a:r>
              <a:rPr lang="en-US" dirty="0"/>
              <a:t>Last week, we looked at continuing our bonds with the person who died.</a:t>
            </a:r>
          </a:p>
          <a:p>
            <a:endParaRPr lang="en-US" i="1" dirty="0"/>
          </a:p>
          <a:p>
            <a:r>
              <a:rPr lang="en-US" i="1" dirty="0"/>
              <a:t>Invite participants to share what they wrote.</a:t>
            </a:r>
          </a:p>
          <a:p>
            <a:endParaRPr lang="en-US" i="1"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495774B5-0851-38B2-966B-515BE7ACD31F}"/>
              </a:ext>
            </a:extLst>
          </p:cNvPr>
          <p:cNvSpPr>
            <a:spLocks noGrp="1"/>
          </p:cNvSpPr>
          <p:nvPr>
            <p:ph type="sldNum" sz="quarter" idx="5"/>
          </p:nvPr>
        </p:nvSpPr>
        <p:spPr/>
        <p:txBody>
          <a:bodyPr/>
          <a:lstStyle/>
          <a:p>
            <a:fld id="{90F98BD7-5957-1441-A0D8-9B4D7BF7D927}" type="slidenum">
              <a:rPr lang="en-US" smtClean="0"/>
              <a:t>203</a:t>
            </a:fld>
            <a:endParaRPr lang="en-US"/>
          </a:p>
        </p:txBody>
      </p:sp>
    </p:spTree>
    <p:extLst>
      <p:ext uri="{BB962C8B-B14F-4D97-AF65-F5344CB8AC3E}">
        <p14:creationId xmlns:p14="http://schemas.microsoft.com/office/powerpoint/2010/main" val="3093316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0F98BD7-5957-1441-A0D8-9B4D7BF7D927}" type="slidenum">
              <a:rPr lang="en-US" smtClean="0"/>
              <a:t>230</a:t>
            </a:fld>
            <a:endParaRPr lang="en-US"/>
          </a:p>
        </p:txBody>
      </p:sp>
      <p:sp>
        <p:nvSpPr>
          <p:cNvPr id="2" name="TextBox 1">
            <a:extLst>
              <a:ext uri="{FF2B5EF4-FFF2-40B4-BE49-F238E27FC236}">
                <a16:creationId xmlns:a16="http://schemas.microsoft.com/office/drawing/2014/main" id="{197BD132-F664-CB03-C461-07086CF96243}"/>
              </a:ext>
            </a:extLst>
          </p:cNvPr>
          <p:cNvSpPr txBox="1"/>
          <p:nvPr/>
        </p:nvSpPr>
        <p:spPr>
          <a:xfrm>
            <a:off x="1947333" y="372533"/>
            <a:ext cx="2963334" cy="461665"/>
          </a:xfrm>
          <a:prstGeom prst="rect">
            <a:avLst/>
          </a:prstGeom>
          <a:noFill/>
        </p:spPr>
        <p:txBody>
          <a:bodyPr wrap="square" rtlCol="0">
            <a:spAutoFit/>
          </a:bodyPr>
          <a:lstStyle/>
          <a:p>
            <a:pPr algn="ctr"/>
            <a:endParaRPr lang="en-US" sz="1200" i="1" dirty="0">
              <a:latin typeface="Times New Roman" panose="02020603050405020304" pitchFamily="18" charset="0"/>
              <a:cs typeface="Times New Roman" panose="02020603050405020304" pitchFamily="18" charset="0"/>
            </a:endParaRPr>
          </a:p>
          <a:p>
            <a:pPr algn="ctr"/>
            <a:r>
              <a:rPr lang="en-US" sz="1200" i="1" dirty="0">
                <a:latin typeface="Times New Roman" panose="02020603050405020304" pitchFamily="18" charset="0"/>
                <a:cs typeface="Times New Roman" panose="02020603050405020304" pitchFamily="18" charset="0"/>
              </a:rPr>
              <a:t>This page is intentionally blank.</a:t>
            </a:r>
          </a:p>
        </p:txBody>
      </p:sp>
    </p:spTree>
    <p:extLst>
      <p:ext uri="{BB962C8B-B14F-4D97-AF65-F5344CB8AC3E}">
        <p14:creationId xmlns:p14="http://schemas.microsoft.com/office/powerpoint/2010/main" val="3664513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471488"/>
            <a:ext cx="2860675" cy="1609725"/>
          </a:xfrm>
        </p:spPr>
      </p:sp>
      <p:sp>
        <p:nvSpPr>
          <p:cNvPr id="4" name="TextBox 3">
            <a:extLst>
              <a:ext uri="{FF2B5EF4-FFF2-40B4-BE49-F238E27FC236}">
                <a16:creationId xmlns:a16="http://schemas.microsoft.com/office/drawing/2014/main" id="{49F3AA31-2D3A-1238-3A77-5DB589CE6A3D}"/>
              </a:ext>
            </a:extLst>
          </p:cNvPr>
          <p:cNvSpPr txBox="1"/>
          <p:nvPr/>
        </p:nvSpPr>
        <p:spPr>
          <a:xfrm>
            <a:off x="686014" y="2090266"/>
            <a:ext cx="5497503" cy="646331"/>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5 minutes</a:t>
            </a:r>
          </a:p>
          <a:p>
            <a:endParaRPr lang="en-US" sz="1200" b="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Before we delve </a:t>
            </a:r>
            <a:r>
              <a:rPr lang="en-US" sz="1200">
                <a:latin typeface="Times New Roman" panose="02020603050405020304" pitchFamily="18" charset="0"/>
                <a:cs typeface="Times New Roman" panose="02020603050405020304" pitchFamily="18" charset="0"/>
              </a:rPr>
              <a:t>into today’s </a:t>
            </a:r>
            <a:r>
              <a:rPr lang="en-US" sz="1200" dirty="0">
                <a:latin typeface="Times New Roman" panose="02020603050405020304" pitchFamily="18" charset="0"/>
                <a:cs typeface="Times New Roman" panose="02020603050405020304" pitchFamily="18" charset="0"/>
              </a:rPr>
              <a:t>topic, let’s take a 5-minute break.</a:t>
            </a:r>
          </a:p>
        </p:txBody>
      </p:sp>
      <p:sp>
        <p:nvSpPr>
          <p:cNvPr id="5" name="Slide Number Placeholder 4">
            <a:extLst>
              <a:ext uri="{FF2B5EF4-FFF2-40B4-BE49-F238E27FC236}">
                <a16:creationId xmlns:a16="http://schemas.microsoft.com/office/drawing/2014/main" id="{AE8405E0-65B0-89C3-C023-3633F856D1D1}"/>
              </a:ext>
            </a:extLst>
          </p:cNvPr>
          <p:cNvSpPr>
            <a:spLocks noGrp="1"/>
          </p:cNvSpPr>
          <p:nvPr>
            <p:ph type="sldNum" sz="quarter" idx="5"/>
          </p:nvPr>
        </p:nvSpPr>
        <p:spPr/>
        <p:txBody>
          <a:bodyPr/>
          <a:lstStyle/>
          <a:p>
            <a:fld id="{90F98BD7-5957-1441-A0D8-9B4D7BF7D927}" type="slidenum">
              <a:rPr lang="en-US" smtClean="0"/>
              <a:t>204</a:t>
            </a:fld>
            <a:endParaRPr lang="en-US"/>
          </a:p>
        </p:txBody>
      </p:sp>
    </p:spTree>
    <p:extLst>
      <p:ext uri="{BB962C8B-B14F-4D97-AF65-F5344CB8AC3E}">
        <p14:creationId xmlns:p14="http://schemas.microsoft.com/office/powerpoint/2010/main" val="3978988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C0DB476C-99D6-2183-112F-116D8007C112}"/>
            </a:ext>
          </a:extLst>
        </p:cNvPr>
        <p:cNvGrpSpPr/>
        <p:nvPr/>
      </p:nvGrpSpPr>
      <p:grpSpPr>
        <a:xfrm>
          <a:off x="0" y="0"/>
          <a:ext cx="0" cy="0"/>
          <a:chOff x="0" y="0"/>
          <a:chExt cx="0" cy="0"/>
        </a:xfrm>
      </p:grpSpPr>
      <p:sp>
        <p:nvSpPr>
          <p:cNvPr id="145" name="Google Shape;145;g14784442374_1_13:notes">
            <a:extLst>
              <a:ext uri="{FF2B5EF4-FFF2-40B4-BE49-F238E27FC236}">
                <a16:creationId xmlns:a16="http://schemas.microsoft.com/office/drawing/2014/main" id="{32D82136-1038-C8DC-59C5-3D96BEDD8688}"/>
              </a:ext>
            </a:extLst>
          </p:cNvPr>
          <p:cNvSpPr>
            <a:spLocks noGrp="1" noRot="1" noChangeAspect="1"/>
          </p:cNvSpPr>
          <p:nvPr>
            <p:ph type="sldImg" idx="2"/>
          </p:nvPr>
        </p:nvSpPr>
        <p:spPr>
          <a:xfrm>
            <a:off x="665163" y="454025"/>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4784442374_1_13:notes">
            <a:extLst>
              <a:ext uri="{FF2B5EF4-FFF2-40B4-BE49-F238E27FC236}">
                <a16:creationId xmlns:a16="http://schemas.microsoft.com/office/drawing/2014/main" id="{C93D1A4B-D1A6-28EA-7CFE-84241BDDB5CE}"/>
              </a:ext>
            </a:extLst>
          </p:cNvPr>
          <p:cNvSpPr txBox="1">
            <a:spLocks noGrp="1"/>
          </p:cNvSpPr>
          <p:nvPr>
            <p:ph type="body" idx="1"/>
          </p:nvPr>
        </p:nvSpPr>
        <p:spPr>
          <a:xfrm>
            <a:off x="686017" y="2078587"/>
            <a:ext cx="5497500" cy="6483522"/>
          </a:xfrm>
          <a:prstGeom prst="rect">
            <a:avLst/>
          </a:prstGeom>
        </p:spPr>
        <p:txBody>
          <a:bodyPr spcFirstLastPara="1" wrap="square" lIns="91425" tIns="91425" rIns="91425" bIns="91425" anchor="t" anchorCtr="0">
            <a:noAutofit/>
          </a:bodyPr>
          <a:lstStyle/>
          <a:p>
            <a:pPr lvl="0" indent="0" algn="l" rtl="0">
              <a:buNone/>
            </a:pPr>
            <a:r>
              <a:rPr lang="en-CA" b="1" dirty="0"/>
              <a:t>~ 5 minutes,  </a:t>
            </a:r>
            <a:r>
              <a:rPr lang="en-CA" i="1" dirty="0"/>
              <a:t>including the next page</a:t>
            </a:r>
            <a:endParaRPr lang="en-CA" b="1" dirty="0"/>
          </a:p>
          <a:p>
            <a:pPr lvl="0" indent="0" algn="l" rtl="0">
              <a:buNone/>
            </a:pPr>
            <a:endParaRPr lang="en-CA" b="1" dirty="0"/>
          </a:p>
          <a:p>
            <a:pPr lvl="0" indent="0" algn="l" rtl="0">
              <a:buNone/>
            </a:pPr>
            <a:r>
              <a:rPr lang="en-CA" b="1" u="sng" dirty="0"/>
              <a:t>Where we’re headed</a:t>
            </a:r>
          </a:p>
          <a:p>
            <a:pPr lvl="0" indent="0" algn="l" rtl="0">
              <a:buNone/>
            </a:pPr>
            <a:r>
              <a:rPr lang="en-CA" dirty="0"/>
              <a:t>Today, we will look at what happens when we die and if there is life after death.</a:t>
            </a:r>
          </a:p>
          <a:p>
            <a:pPr lvl="0" indent="0" algn="l" rtl="0">
              <a:buNone/>
            </a:pPr>
            <a:endParaRPr lang="en-CA" u="sng" kern="100" dirty="0">
              <a:solidFill>
                <a:srgbClr val="000000"/>
              </a:solidFill>
              <a:effectLst/>
              <a:ea typeface="Aptos" panose="020B0004020202020204" pitchFamily="34" charset="0"/>
            </a:endParaRPr>
          </a:p>
          <a:p>
            <a:pPr lvl="0" indent="0" algn="l" rtl="0">
              <a:buNone/>
            </a:pPr>
            <a:r>
              <a:rPr lang="en-CA" kern="100" dirty="0">
                <a:solidFill>
                  <a:srgbClr val="000000"/>
                </a:solidFill>
                <a:effectLst/>
                <a:ea typeface="Aptos" panose="020B0004020202020204" pitchFamily="34" charset="0"/>
              </a:rPr>
              <a:t>In grief, we become keenly aware of song lyrics that reference death and an afterlife. </a:t>
            </a:r>
          </a:p>
          <a:p>
            <a:pPr lvl="0" indent="0" algn="l" rtl="0">
              <a:buNone/>
            </a:pPr>
            <a:endParaRPr lang="en-CA" kern="100" dirty="0">
              <a:solidFill>
                <a:srgbClr val="000000"/>
              </a:solidFill>
              <a:ea typeface="Aptos" panose="020B0004020202020204" pitchFamily="34" charset="0"/>
            </a:endParaRPr>
          </a:p>
          <a:p>
            <a:pPr lvl="0" indent="0" algn="l" rtl="0">
              <a:buNone/>
            </a:pPr>
            <a:r>
              <a:rPr lang="en-CA" b="1" i="1" kern="100" dirty="0">
                <a:solidFill>
                  <a:srgbClr val="000000"/>
                </a:solidFill>
                <a:effectLst/>
                <a:ea typeface="Aptos" panose="020B0004020202020204" pitchFamily="34" charset="0"/>
              </a:rPr>
              <a:t>Popular songs </a:t>
            </a:r>
            <a:r>
              <a:rPr lang="en-CA" kern="100" dirty="0">
                <a:solidFill>
                  <a:srgbClr val="000000"/>
                </a:solidFill>
                <a:effectLst/>
                <a:ea typeface="Aptos" panose="020B0004020202020204" pitchFamily="34" charset="0"/>
              </a:rPr>
              <a:t>include [bracketed info is for facilitators and does not need to be read]:</a:t>
            </a:r>
          </a:p>
          <a:p>
            <a:pPr marL="171450" marR="0" indent="-171450">
              <a:buFont typeface="Arial" panose="020B0604020202020204" pitchFamily="34" charset="0"/>
              <a:buChar char="•"/>
            </a:pPr>
            <a:r>
              <a:rPr lang="en-CA" i="1" dirty="0"/>
              <a:t>This House is Not Haunted </a:t>
            </a:r>
            <a:r>
              <a:rPr lang="en-CA" dirty="0"/>
              <a:t>by The Men That Will Not Be Blamed For Nothing’s [denies an afterlife].</a:t>
            </a:r>
          </a:p>
          <a:p>
            <a:pPr marL="171450" marR="0" indent="-171450">
              <a:buFont typeface="Arial" panose="020B0604020202020204" pitchFamily="34" charset="0"/>
              <a:buChar char="•"/>
            </a:pPr>
            <a:r>
              <a:rPr lang="en-CA" i="1" kern="100" dirty="0">
                <a:solidFill>
                  <a:srgbClr val="000000"/>
                </a:solidFill>
                <a:effectLst/>
                <a:ea typeface="Aptos" panose="020B0004020202020204" pitchFamily="34" charset="0"/>
              </a:rPr>
              <a:t>What’s It All About, Alfie?</a:t>
            </a:r>
            <a:r>
              <a:rPr lang="en-CA" i="1" kern="100" dirty="0">
                <a:solidFill>
                  <a:srgbClr val="000000"/>
                </a:solidFill>
                <a:ea typeface="Aptos" panose="020B0004020202020204" pitchFamily="34" charset="0"/>
              </a:rPr>
              <a:t> </a:t>
            </a:r>
            <a:r>
              <a:rPr lang="en-CA" kern="100" dirty="0">
                <a:solidFill>
                  <a:srgbClr val="000000"/>
                </a:solidFill>
                <a:effectLst/>
                <a:ea typeface="Aptos" panose="020B0004020202020204" pitchFamily="34" charset="0"/>
              </a:rPr>
              <a:t>sung by Barbra Streisand [asks what are the meaning and purpose of life].</a:t>
            </a:r>
          </a:p>
          <a:p>
            <a:pPr marL="171450" marR="0" indent="-171450">
              <a:buFont typeface="Arial" panose="020B0604020202020204" pitchFamily="34" charset="0"/>
              <a:buChar char="•"/>
            </a:pPr>
            <a:r>
              <a:rPr lang="en-CA" i="1" kern="100" dirty="0" err="1">
                <a:solidFill>
                  <a:srgbClr val="000000"/>
                </a:solidFill>
                <a:effectLst/>
                <a:ea typeface="Aptos" panose="020B0004020202020204" pitchFamily="34" charset="0"/>
              </a:rPr>
              <a:t>Knockin</a:t>
            </a:r>
            <a:r>
              <a:rPr lang="en-CA" i="1" kern="100" dirty="0">
                <a:solidFill>
                  <a:srgbClr val="000000"/>
                </a:solidFill>
                <a:effectLst/>
                <a:ea typeface="Aptos" panose="020B0004020202020204" pitchFamily="34" charset="0"/>
              </a:rPr>
              <a:t>’ On Heaven’s Door </a:t>
            </a:r>
            <a:r>
              <a:rPr lang="en-CA" kern="100" dirty="0">
                <a:solidFill>
                  <a:srgbClr val="000000"/>
                </a:solidFill>
                <a:effectLst/>
                <a:ea typeface="Aptos" panose="020B0004020202020204" pitchFamily="34" charset="0"/>
              </a:rPr>
              <a:t>by</a:t>
            </a:r>
            <a:r>
              <a:rPr lang="en-CA" kern="100" dirty="0">
                <a:solidFill>
                  <a:srgbClr val="000000"/>
                </a:solidFill>
                <a:ea typeface="Aptos" panose="020B0004020202020204" pitchFamily="34" charset="0"/>
              </a:rPr>
              <a:t> Bob Dylan [references the final moments of life].</a:t>
            </a:r>
            <a:endParaRPr lang="en-CA" kern="100" dirty="0">
              <a:solidFill>
                <a:srgbClr val="000000"/>
              </a:solidFill>
              <a:effectLst/>
              <a:ea typeface="Aptos" panose="020B0004020202020204" pitchFamily="34" charset="0"/>
            </a:endParaRPr>
          </a:p>
          <a:p>
            <a:pPr marL="171450" marR="0" indent="-171450">
              <a:buFont typeface="Arial" panose="020B0604020202020204" pitchFamily="34" charset="0"/>
              <a:buChar char="•"/>
            </a:pPr>
            <a:r>
              <a:rPr lang="en-CA" i="1" kern="100" dirty="0">
                <a:solidFill>
                  <a:srgbClr val="000000"/>
                </a:solidFill>
                <a:effectLst/>
                <a:ea typeface="Aptos" panose="020B0004020202020204" pitchFamily="34" charset="0"/>
              </a:rPr>
              <a:t>Everyone Wants To Go to Heaven</a:t>
            </a:r>
            <a:r>
              <a:rPr lang="en-CA" kern="100" dirty="0">
                <a:solidFill>
                  <a:srgbClr val="000000"/>
                </a:solidFill>
                <a:effectLst/>
                <a:ea typeface="Aptos" panose="020B0004020202020204" pitchFamily="34" charset="0"/>
              </a:rPr>
              <a:t> by Kenny Chesney [about the universal desire for a perfect afterlife</a:t>
            </a:r>
            <a:r>
              <a:rPr lang="en-CA" kern="100" dirty="0">
                <a:solidFill>
                  <a:srgbClr val="000000"/>
                </a:solidFill>
                <a:ea typeface="Aptos" panose="020B0004020202020204" pitchFamily="34" charset="0"/>
              </a:rPr>
              <a:t> </a:t>
            </a:r>
            <a:r>
              <a:rPr lang="en-CA" kern="100" dirty="0">
                <a:solidFill>
                  <a:srgbClr val="000000"/>
                </a:solidFill>
                <a:effectLst/>
                <a:ea typeface="Aptos" panose="020B0004020202020204" pitchFamily="34" charset="0"/>
              </a:rPr>
              <a:t>but expresses the fear of dying and leaving the life we know].</a:t>
            </a:r>
          </a:p>
          <a:p>
            <a:pPr marL="171450" marR="0" indent="-171450">
              <a:buFont typeface="Arial" panose="020B0604020202020204" pitchFamily="34" charset="0"/>
              <a:buChar char="•"/>
            </a:pPr>
            <a:r>
              <a:rPr lang="en-CA" i="1" kern="100" dirty="0">
                <a:solidFill>
                  <a:srgbClr val="000000"/>
                </a:solidFill>
                <a:ea typeface="Aptos" panose="020B0004020202020204" pitchFamily="34" charset="0"/>
              </a:rPr>
              <a:t>T</a:t>
            </a:r>
            <a:r>
              <a:rPr lang="en-CA" i="1" kern="100" dirty="0">
                <a:solidFill>
                  <a:srgbClr val="000000"/>
                </a:solidFill>
                <a:effectLst/>
                <a:ea typeface="Aptos" panose="020B0004020202020204" pitchFamily="34" charset="0"/>
              </a:rPr>
              <a:t>ears In Heaven </a:t>
            </a:r>
            <a:r>
              <a:rPr lang="en-CA" kern="100" dirty="0">
                <a:solidFill>
                  <a:srgbClr val="000000"/>
                </a:solidFill>
                <a:effectLst/>
                <a:ea typeface="Aptos" panose="020B0004020202020204" pitchFamily="34" charset="0"/>
              </a:rPr>
              <a:t>by Eric Clapton [written after the tragic death of his 4-year-old son; it asks if they will recognize each other in heaven and expresses the father’s question of how he can go on living until </a:t>
            </a:r>
            <a:r>
              <a:rPr lang="en-CA" kern="100" dirty="0">
                <a:solidFill>
                  <a:srgbClr val="000000"/>
                </a:solidFill>
                <a:ea typeface="Aptos" panose="020B0004020202020204" pitchFamily="34" charset="0"/>
              </a:rPr>
              <a:t>then</a:t>
            </a:r>
            <a:r>
              <a:rPr lang="en-CA" kern="100" dirty="0">
                <a:solidFill>
                  <a:srgbClr val="000000"/>
                </a:solidFill>
                <a:effectLst/>
                <a:ea typeface="Aptos" panose="020B0004020202020204" pitchFamily="34" charset="0"/>
              </a:rPr>
              <a:t>].</a:t>
            </a:r>
          </a:p>
          <a:p>
            <a:pPr marL="171450" marR="0" indent="-171450">
              <a:buFont typeface="Arial" panose="020B0604020202020204" pitchFamily="34" charset="0"/>
              <a:buChar char="•"/>
            </a:pPr>
            <a:r>
              <a:rPr lang="en-CA" i="1" kern="100" dirty="0">
                <a:solidFill>
                  <a:srgbClr val="000000"/>
                </a:solidFill>
                <a:effectLst/>
                <a:ea typeface="Aptos" panose="020B0004020202020204" pitchFamily="34" charset="0"/>
              </a:rPr>
              <a:t>If Heaven Wasn’t So Far Away</a:t>
            </a:r>
            <a:r>
              <a:rPr lang="en-CA" i="1" kern="100" dirty="0">
                <a:solidFill>
                  <a:srgbClr val="000000"/>
                </a:solidFill>
                <a:ea typeface="Aptos" panose="020B0004020202020204" pitchFamily="34" charset="0"/>
              </a:rPr>
              <a:t> </a:t>
            </a:r>
            <a:r>
              <a:rPr lang="en-CA" kern="100" dirty="0">
                <a:solidFill>
                  <a:srgbClr val="000000"/>
                </a:solidFill>
                <a:effectLst/>
                <a:ea typeface="Aptos" panose="020B0004020202020204" pitchFamily="34" charset="0"/>
              </a:rPr>
              <a:t>by Justin Moore [expresses the wish to visit loved ones in heaven and to introduce to them those born after their deaths].</a:t>
            </a:r>
          </a:p>
          <a:p>
            <a:pPr marL="171450" marR="0" indent="-171450">
              <a:buFont typeface="Arial" panose="020B0604020202020204" pitchFamily="34" charset="0"/>
              <a:buChar char="•"/>
            </a:pPr>
            <a:r>
              <a:rPr lang="en-CA" i="1" kern="100" dirty="0">
                <a:solidFill>
                  <a:srgbClr val="000000"/>
                </a:solidFill>
                <a:effectLst/>
                <a:ea typeface="Aptos" panose="020B0004020202020204" pitchFamily="34" charset="0"/>
              </a:rPr>
              <a:t>Dancing in the Sky </a:t>
            </a:r>
            <a:r>
              <a:rPr lang="en-CA" kern="100" dirty="0">
                <a:solidFill>
                  <a:srgbClr val="000000"/>
                </a:solidFill>
                <a:effectLst/>
                <a:ea typeface="Aptos" panose="020B0004020202020204" pitchFamily="34" charset="0"/>
              </a:rPr>
              <a:t>by Dani and Lizzy [expresses the wish to know that a departed loved one is enjoying a pain-free, happy afterlife].</a:t>
            </a:r>
          </a:p>
          <a:p>
            <a:pPr marL="171450" marR="0" indent="-171450">
              <a:buFont typeface="Arial" panose="020B0604020202020204" pitchFamily="34" charset="0"/>
              <a:buChar char="•"/>
            </a:pPr>
            <a:r>
              <a:rPr lang="en-CA" i="1" kern="100" dirty="0">
                <a:solidFill>
                  <a:srgbClr val="000000"/>
                </a:solidFill>
                <a:effectLst/>
                <a:ea typeface="Aptos" panose="020B0004020202020204" pitchFamily="34" charset="0"/>
              </a:rPr>
              <a:t>Heaven</a:t>
            </a:r>
            <a:r>
              <a:rPr lang="en-CA" kern="100" dirty="0">
                <a:solidFill>
                  <a:srgbClr val="000000"/>
                </a:solidFill>
                <a:effectLst/>
                <a:ea typeface="Aptos" panose="020B0004020202020204" pitchFamily="34" charset="0"/>
              </a:rPr>
              <a:t> by Beyoncé [reflects that a well-lived life helps bring closure to mourners].</a:t>
            </a:r>
          </a:p>
          <a:p>
            <a:pPr marL="171450" marR="0" indent="-171450">
              <a:buFont typeface="Arial" panose="020B0604020202020204" pitchFamily="34" charset="0"/>
              <a:buChar char="•"/>
            </a:pPr>
            <a:r>
              <a:rPr lang="en-CA" i="1" kern="100" dirty="0">
                <a:solidFill>
                  <a:srgbClr val="000000"/>
                </a:solidFill>
                <a:effectLst/>
                <a:ea typeface="Aptos" panose="020B0004020202020204" pitchFamily="34" charset="0"/>
              </a:rPr>
              <a:t>Heaven Is Closed </a:t>
            </a:r>
            <a:r>
              <a:rPr lang="en-CA" kern="100" dirty="0">
                <a:solidFill>
                  <a:srgbClr val="000000"/>
                </a:solidFill>
                <a:effectLst/>
                <a:ea typeface="Aptos" panose="020B0004020202020204" pitchFamily="34" charset="0"/>
              </a:rPr>
              <a:t>by Willie Nelson [expresses his feeling that the door to heaven is shut for him].</a:t>
            </a:r>
          </a:p>
          <a:p>
            <a:pPr marL="171450" marR="0" indent="-171450">
              <a:buFont typeface="Arial" panose="020B0604020202020204" pitchFamily="34" charset="0"/>
              <a:buChar char="•"/>
            </a:pPr>
            <a:r>
              <a:rPr lang="en-CA" i="1" kern="100" dirty="0">
                <a:solidFill>
                  <a:srgbClr val="000000"/>
                </a:solidFill>
                <a:ea typeface="Aptos" panose="020B0004020202020204" pitchFamily="34" charset="0"/>
              </a:rPr>
              <a:t>When I Get Where I Am Going </a:t>
            </a:r>
            <a:r>
              <a:rPr lang="en-CA" kern="100" dirty="0">
                <a:solidFill>
                  <a:srgbClr val="000000"/>
                </a:solidFill>
                <a:ea typeface="Aptos" panose="020B0004020202020204" pitchFamily="34" charset="0"/>
              </a:rPr>
              <a:t>by Brad Paisley and sung with Dolly Parton. When I first heard it, it brought a flood a tears. </a:t>
            </a:r>
            <a:r>
              <a:rPr lang="en-CA" dirty="0"/>
              <a:t>My oldest grandson and my husband shared a very close bond. Zachary was ten when his poppa died, and from time-to-time he would tell me how much he missed his poppa. </a:t>
            </a:r>
            <a:r>
              <a:rPr lang="en-CA" kern="100" dirty="0">
                <a:solidFill>
                  <a:srgbClr val="000000"/>
                </a:solidFill>
              </a:rPr>
              <a:t>After Zachary died, we found this song</a:t>
            </a:r>
            <a:r>
              <a:rPr lang="en-CA" kern="100" dirty="0">
                <a:solidFill>
                  <a:srgbClr val="000000"/>
                </a:solidFill>
                <a:effectLst/>
                <a:ea typeface="Aptos" panose="020B0004020202020204" pitchFamily="34" charset="0"/>
              </a:rPr>
              <a:t> on his playlist. Verse three is about one of the things the lyricist imagines doing when they get to heaven: “</a:t>
            </a:r>
            <a:r>
              <a:rPr lang="en-CA" dirty="0"/>
              <a:t>I’m </a:t>
            </a:r>
            <a:r>
              <a:rPr lang="en-CA" dirty="0" err="1"/>
              <a:t>gonna</a:t>
            </a:r>
            <a:r>
              <a:rPr lang="en-CA" dirty="0"/>
              <a:t> walk with my grandaddy, And he’ll match me step for step, And I’ll tell him how I’ve missed him, Every minute since he left, And then I'll hug his neck.” Now with a smile, I often picture them walking together in heaven.</a:t>
            </a:r>
          </a:p>
        </p:txBody>
      </p:sp>
      <p:sp>
        <p:nvSpPr>
          <p:cNvPr id="2" name="Slide Number Placeholder 1">
            <a:extLst>
              <a:ext uri="{FF2B5EF4-FFF2-40B4-BE49-F238E27FC236}">
                <a16:creationId xmlns:a16="http://schemas.microsoft.com/office/drawing/2014/main" id="{E5F2A724-9148-A412-9A5C-5D6075C34190}"/>
              </a:ext>
            </a:extLst>
          </p:cNvPr>
          <p:cNvSpPr>
            <a:spLocks noGrp="1"/>
          </p:cNvSpPr>
          <p:nvPr>
            <p:ph type="sldNum" sz="quarter" idx="5"/>
          </p:nvPr>
        </p:nvSpPr>
        <p:spPr/>
        <p:txBody>
          <a:bodyPr/>
          <a:lstStyle/>
          <a:p>
            <a:fld id="{90F98BD7-5957-1441-A0D8-9B4D7BF7D927}" type="slidenum">
              <a:rPr lang="en-US" smtClean="0"/>
              <a:t>205</a:t>
            </a:fld>
            <a:endParaRPr lang="en-US"/>
          </a:p>
        </p:txBody>
      </p:sp>
    </p:spTree>
    <p:extLst>
      <p:ext uri="{BB962C8B-B14F-4D97-AF65-F5344CB8AC3E}">
        <p14:creationId xmlns:p14="http://schemas.microsoft.com/office/powerpoint/2010/main" val="2211750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665163" y="454025"/>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4784442374_1_13:notes"/>
          <p:cNvSpPr txBox="1">
            <a:spLocks noGrp="1"/>
          </p:cNvSpPr>
          <p:nvPr>
            <p:ph type="body" idx="1"/>
          </p:nvPr>
        </p:nvSpPr>
        <p:spPr>
          <a:xfrm>
            <a:off x="686017" y="2078586"/>
            <a:ext cx="5497500" cy="6319240"/>
          </a:xfrm>
          <a:prstGeom prst="rect">
            <a:avLst/>
          </a:prstGeom>
        </p:spPr>
        <p:txBody>
          <a:bodyPr spcFirstLastPara="1" wrap="square" lIns="91425" tIns="91425" rIns="91425" bIns="91425" anchor="t" anchorCtr="0">
            <a:noAutofit/>
          </a:bodyPr>
          <a:lstStyle/>
          <a:p>
            <a:pPr lvl="0" indent="0" algn="l" rtl="0">
              <a:buNone/>
            </a:pPr>
            <a:r>
              <a:rPr lang="en-CA" b="1" dirty="0"/>
              <a:t>~ 5 minutes</a:t>
            </a:r>
            <a:r>
              <a:rPr lang="en-CA" dirty="0"/>
              <a:t>, </a:t>
            </a:r>
            <a:r>
              <a:rPr lang="en-CA" i="1" dirty="0"/>
              <a:t>including the previous page</a:t>
            </a:r>
            <a:endParaRPr lang="en-CA" b="1" dirty="0"/>
          </a:p>
          <a:p>
            <a:pPr marR="0"/>
            <a:endParaRPr lang="en-CA" kern="100" dirty="0">
              <a:solidFill>
                <a:srgbClr val="000000"/>
              </a:solidFill>
              <a:effectLst/>
              <a:ea typeface="Aptos" panose="020B0004020202020204" pitchFamily="34" charset="0"/>
            </a:endParaRPr>
          </a:p>
          <a:p>
            <a:r>
              <a:rPr lang="en-US" kern="100" dirty="0">
                <a:solidFill>
                  <a:srgbClr val="000000"/>
                </a:solidFill>
                <a:effectLst/>
                <a:ea typeface="Aptos" panose="020B0004020202020204" pitchFamily="34" charset="0"/>
              </a:rPr>
              <a:t>Many </a:t>
            </a:r>
            <a:r>
              <a:rPr lang="en-CA" b="1" i="1" kern="100" dirty="0">
                <a:solidFill>
                  <a:srgbClr val="000000"/>
                </a:solidFill>
                <a:effectLst/>
                <a:ea typeface="Aptos" panose="020B0004020202020204" pitchFamily="34" charset="0"/>
              </a:rPr>
              <a:t>Christian hymns and choruses </a:t>
            </a:r>
            <a:r>
              <a:rPr lang="en-CA" kern="100" dirty="0">
                <a:solidFill>
                  <a:srgbClr val="000000"/>
                </a:solidFill>
                <a:effectLst/>
                <a:ea typeface="Aptos" panose="020B0004020202020204" pitchFamily="34" charset="0"/>
              </a:rPr>
              <a:t>reference heaven, reflecting on the Bible’s teachings about heaven and expressing believers’ assurance of going there when they die. Some of these hymns include:</a:t>
            </a:r>
          </a:p>
          <a:p>
            <a:pPr marL="171450" indent="-171450">
              <a:buFont typeface="Arial" panose="020B0604020202020204" pitchFamily="34" charset="0"/>
              <a:buChar char="•"/>
            </a:pPr>
            <a:r>
              <a:rPr lang="en-CA" i="1" kern="100" dirty="0">
                <a:solidFill>
                  <a:srgbClr val="000000"/>
                </a:solidFill>
                <a:effectLst/>
                <a:ea typeface="Aptos" panose="020B0004020202020204" pitchFamily="34" charset="0"/>
              </a:rPr>
              <a:t>Blessed Assurance</a:t>
            </a:r>
            <a:r>
              <a:rPr lang="en-CA" kern="100" dirty="0">
                <a:solidFill>
                  <a:srgbClr val="000000"/>
                </a:solidFill>
                <a:effectLst/>
                <a:ea typeface="Aptos" panose="020B0004020202020204" pitchFamily="34" charset="0"/>
              </a:rPr>
              <a:t> written by Fanny Crosby,</a:t>
            </a:r>
          </a:p>
          <a:p>
            <a:pPr marL="171450" indent="-171450">
              <a:buFont typeface="Arial" panose="020B0604020202020204" pitchFamily="34" charset="0"/>
              <a:buChar char="•"/>
            </a:pPr>
            <a:r>
              <a:rPr lang="en-CA" i="1" kern="100" dirty="0">
                <a:solidFill>
                  <a:srgbClr val="000000"/>
                </a:solidFill>
                <a:effectLst/>
                <a:ea typeface="Aptos" panose="020B0004020202020204" pitchFamily="34" charset="0"/>
              </a:rPr>
              <a:t>Rock of Ages</a:t>
            </a:r>
            <a:r>
              <a:rPr lang="en-CA" kern="100" dirty="0">
                <a:solidFill>
                  <a:srgbClr val="000000"/>
                </a:solidFill>
                <a:effectLst/>
                <a:ea typeface="Aptos" panose="020B0004020202020204" pitchFamily="34" charset="0"/>
              </a:rPr>
              <a:t> by Augustus </a:t>
            </a:r>
            <a:r>
              <a:rPr lang="en-CA" kern="100" dirty="0" err="1">
                <a:solidFill>
                  <a:srgbClr val="000000"/>
                </a:solidFill>
                <a:effectLst/>
                <a:ea typeface="Aptos" panose="020B0004020202020204" pitchFamily="34" charset="0"/>
              </a:rPr>
              <a:t>Toplady</a:t>
            </a:r>
            <a:r>
              <a:rPr lang="en-CA" kern="100" dirty="0">
                <a:solidFill>
                  <a:srgbClr val="000000"/>
                </a:solidFill>
                <a:effectLst/>
                <a:ea typeface="Aptos" panose="020B0004020202020204" pitchFamily="34" charset="0"/>
              </a:rPr>
              <a:t>,</a:t>
            </a:r>
          </a:p>
          <a:p>
            <a:pPr marL="171450" indent="-171450">
              <a:buFont typeface="Arial" panose="020B0604020202020204" pitchFamily="34" charset="0"/>
              <a:buChar char="•"/>
            </a:pPr>
            <a:r>
              <a:rPr lang="en-CA" i="1" kern="100" dirty="0">
                <a:solidFill>
                  <a:srgbClr val="000000"/>
                </a:solidFill>
                <a:effectLst/>
                <a:ea typeface="Aptos" panose="020B0004020202020204" pitchFamily="34" charset="0"/>
              </a:rPr>
              <a:t>Be Still, My Soul</a:t>
            </a:r>
            <a:r>
              <a:rPr lang="en-CA" kern="100" dirty="0">
                <a:solidFill>
                  <a:srgbClr val="000000"/>
                </a:solidFill>
                <a:effectLst/>
                <a:ea typeface="Aptos" panose="020B0004020202020204" pitchFamily="34" charset="0"/>
              </a:rPr>
              <a:t> by Kathrina von Schlegel,</a:t>
            </a:r>
          </a:p>
          <a:p>
            <a:pPr marL="171450" indent="-171450">
              <a:buFont typeface="Arial" panose="020B0604020202020204" pitchFamily="34" charset="0"/>
              <a:buChar char="•"/>
            </a:pPr>
            <a:r>
              <a:rPr lang="en-CA" i="1" kern="100" dirty="0">
                <a:solidFill>
                  <a:srgbClr val="000000"/>
                </a:solidFill>
                <a:effectLst/>
                <a:ea typeface="Aptos" panose="020B0004020202020204" pitchFamily="34" charset="0"/>
              </a:rPr>
              <a:t>Nearer, My God, to Thee</a:t>
            </a:r>
            <a:r>
              <a:rPr lang="en-CA" kern="100" dirty="0">
                <a:solidFill>
                  <a:srgbClr val="000000"/>
                </a:solidFill>
                <a:effectLst/>
                <a:ea typeface="Aptos" panose="020B0004020202020204" pitchFamily="34" charset="0"/>
              </a:rPr>
              <a:t> by Sarah Fuller Flower Adams,</a:t>
            </a:r>
          </a:p>
          <a:p>
            <a:pPr marL="171450" indent="-171450">
              <a:buFont typeface="Arial" panose="020B0604020202020204" pitchFamily="34" charset="0"/>
              <a:buChar char="•"/>
            </a:pPr>
            <a:r>
              <a:rPr lang="en-CA" i="1" kern="100" dirty="0">
                <a:solidFill>
                  <a:srgbClr val="000000"/>
                </a:solidFill>
                <a:effectLst/>
                <a:ea typeface="Aptos" panose="020B0004020202020204" pitchFamily="34" charset="0"/>
              </a:rPr>
              <a:t>I’ll Fly Away</a:t>
            </a:r>
            <a:r>
              <a:rPr lang="en-CA" kern="100" dirty="0">
                <a:solidFill>
                  <a:srgbClr val="000000"/>
                </a:solidFill>
                <a:effectLst/>
                <a:ea typeface="Aptos" panose="020B0004020202020204" pitchFamily="34" charset="0"/>
              </a:rPr>
              <a:t> by Albert Brumley,</a:t>
            </a:r>
          </a:p>
          <a:p>
            <a:pPr marL="171450" indent="-171450">
              <a:buFont typeface="Arial" panose="020B0604020202020204" pitchFamily="34" charset="0"/>
              <a:buChar char="•"/>
            </a:pPr>
            <a:r>
              <a:rPr lang="en-CA" i="1" kern="100" dirty="0">
                <a:solidFill>
                  <a:srgbClr val="000000"/>
                </a:solidFill>
                <a:effectLst/>
                <a:ea typeface="Aptos" panose="020B0004020202020204" pitchFamily="34" charset="0"/>
              </a:rPr>
              <a:t>The Holy City</a:t>
            </a:r>
            <a:r>
              <a:rPr lang="en-CA" kern="100" dirty="0">
                <a:solidFill>
                  <a:srgbClr val="000000"/>
                </a:solidFill>
                <a:effectLst/>
                <a:ea typeface="Aptos" panose="020B0004020202020204" pitchFamily="34" charset="0"/>
              </a:rPr>
              <a:t> sung by Mahalia Jackson,</a:t>
            </a:r>
          </a:p>
          <a:p>
            <a:pPr marL="171450" indent="-171450">
              <a:buFont typeface="Arial" panose="020B0604020202020204" pitchFamily="34" charset="0"/>
              <a:buChar char="•"/>
            </a:pPr>
            <a:r>
              <a:rPr lang="en-CA" i="1" kern="100" dirty="0">
                <a:solidFill>
                  <a:srgbClr val="000000"/>
                </a:solidFill>
                <a:effectLst/>
                <a:ea typeface="Aptos" panose="020B0004020202020204" pitchFamily="34" charset="0"/>
              </a:rPr>
              <a:t>Swing Low, Sweet Chariot</a:t>
            </a:r>
            <a:r>
              <a:rPr lang="en-CA" kern="100" dirty="0">
                <a:solidFill>
                  <a:srgbClr val="000000"/>
                </a:solidFill>
                <a:effectLst/>
                <a:ea typeface="Aptos" panose="020B0004020202020204" pitchFamily="34" charset="0"/>
              </a:rPr>
              <a:t> an African-American spiritual, </a:t>
            </a:r>
          </a:p>
          <a:p>
            <a:pPr marL="171450" indent="-171450">
              <a:buFont typeface="Arial" panose="020B0604020202020204" pitchFamily="34" charset="0"/>
              <a:buChar char="•"/>
            </a:pPr>
            <a:r>
              <a:rPr lang="en-CA" i="1" kern="100" dirty="0">
                <a:solidFill>
                  <a:srgbClr val="000000"/>
                </a:solidFill>
                <a:effectLst/>
                <a:ea typeface="Aptos" panose="020B0004020202020204" pitchFamily="34" charset="0"/>
              </a:rPr>
              <a:t>O That Will Be Glory</a:t>
            </a:r>
            <a:r>
              <a:rPr lang="en-CA" kern="100" dirty="0">
                <a:solidFill>
                  <a:srgbClr val="000000"/>
                </a:solidFill>
                <a:effectLst/>
                <a:ea typeface="Aptos" panose="020B0004020202020204" pitchFamily="34" charset="0"/>
              </a:rPr>
              <a:t> by Charles Gabriel, </a:t>
            </a:r>
          </a:p>
          <a:p>
            <a:pPr marL="171450" indent="-171450">
              <a:buFont typeface="Arial" panose="020B0604020202020204" pitchFamily="34" charset="0"/>
              <a:buChar char="•"/>
            </a:pPr>
            <a:r>
              <a:rPr lang="en-CA" i="1" kern="100" dirty="0">
                <a:solidFill>
                  <a:srgbClr val="000000"/>
                </a:solidFill>
                <a:effectLst/>
                <a:ea typeface="Aptos" panose="020B0004020202020204" pitchFamily="34" charset="0"/>
              </a:rPr>
              <a:t>I Can Only Imagine </a:t>
            </a:r>
            <a:r>
              <a:rPr lang="en-CA" kern="100" dirty="0">
                <a:solidFill>
                  <a:srgbClr val="000000"/>
                </a:solidFill>
                <a:effectLst/>
                <a:ea typeface="Aptos" panose="020B0004020202020204" pitchFamily="34" charset="0"/>
              </a:rPr>
              <a:t>by Bart Millard of the Christian rock band MercyMe, and</a:t>
            </a:r>
          </a:p>
          <a:p>
            <a:pPr marL="171450" indent="-171450">
              <a:buFont typeface="Arial" panose="020B0604020202020204" pitchFamily="34" charset="0"/>
              <a:buChar char="•"/>
            </a:pPr>
            <a:r>
              <a:rPr lang="en-CA" i="1" kern="100" dirty="0">
                <a:solidFill>
                  <a:srgbClr val="000000"/>
                </a:solidFill>
                <a:ea typeface="Aptos" panose="020B0004020202020204" pitchFamily="34" charset="0"/>
              </a:rPr>
              <a:t>Jesus Reigns, So Shall I</a:t>
            </a:r>
            <a:r>
              <a:rPr lang="en-CA" kern="100" dirty="0">
                <a:solidFill>
                  <a:srgbClr val="000000"/>
                </a:solidFill>
                <a:ea typeface="Aptos" panose="020B0004020202020204" pitchFamily="34" charset="0"/>
              </a:rPr>
              <a:t> by Nathan Partain.</a:t>
            </a:r>
            <a:endParaRPr lang="en-CA" i="1" kern="100" dirty="0">
              <a:effectLst/>
              <a:ea typeface="Aptos" panose="020B0004020202020204" pitchFamily="34" charset="0"/>
            </a:endParaRPr>
          </a:p>
          <a:p>
            <a:pPr marR="0" indent="7938">
              <a:buNone/>
            </a:pPr>
            <a:endParaRPr lang="en-CA" i="1" kern="100" dirty="0">
              <a:solidFill>
                <a:srgbClr val="000000"/>
              </a:solidFill>
            </a:endParaRPr>
          </a:p>
          <a:p>
            <a:pPr marR="0" indent="7938">
              <a:buNone/>
            </a:pPr>
            <a:r>
              <a:rPr lang="en-CA" i="1" dirty="0"/>
              <a:t>Ask participants what popular songs or hymns come to their mind.</a:t>
            </a:r>
          </a:p>
          <a:p>
            <a:pPr marR="0" indent="7938">
              <a:buNone/>
            </a:pPr>
            <a:endParaRPr lang="en-CA" i="1" kern="100" dirty="0">
              <a:solidFill>
                <a:srgbClr val="000000"/>
              </a:solidFill>
              <a:effectLst/>
              <a:ea typeface="Aptos" panose="020B0004020202020204" pitchFamily="34" charset="0"/>
            </a:endParaRPr>
          </a:p>
          <a:p>
            <a:pPr algn="l"/>
            <a:endParaRPr lang="en-CA" b="1" i="1" dirty="0"/>
          </a:p>
        </p:txBody>
      </p:sp>
      <p:sp>
        <p:nvSpPr>
          <p:cNvPr id="2" name="Slide Number Placeholder 1">
            <a:extLst>
              <a:ext uri="{FF2B5EF4-FFF2-40B4-BE49-F238E27FC236}">
                <a16:creationId xmlns:a16="http://schemas.microsoft.com/office/drawing/2014/main" id="{1003705C-6BEE-5D22-41EF-C64751EA5473}"/>
              </a:ext>
            </a:extLst>
          </p:cNvPr>
          <p:cNvSpPr>
            <a:spLocks noGrp="1"/>
          </p:cNvSpPr>
          <p:nvPr>
            <p:ph type="sldNum" sz="quarter" idx="5"/>
          </p:nvPr>
        </p:nvSpPr>
        <p:spPr/>
        <p:txBody>
          <a:bodyPr/>
          <a:lstStyle/>
          <a:p>
            <a:fld id="{90F98BD7-5957-1441-A0D8-9B4D7BF7D927}" type="slidenum">
              <a:rPr lang="en-US" smtClean="0"/>
              <a:t>206</a:t>
            </a:fld>
            <a:endParaRPr lang="en-US"/>
          </a:p>
        </p:txBody>
      </p:sp>
    </p:spTree>
    <p:extLst>
      <p:ext uri="{BB962C8B-B14F-4D97-AF65-F5344CB8AC3E}">
        <p14:creationId xmlns:p14="http://schemas.microsoft.com/office/powerpoint/2010/main" val="309331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458788"/>
            <a:ext cx="2860675" cy="1609725"/>
          </a:xfrm>
        </p:spPr>
      </p:sp>
      <p:sp>
        <p:nvSpPr>
          <p:cNvPr id="3" name="Notes Placeholder 2"/>
          <p:cNvSpPr>
            <a:spLocks noGrp="1"/>
          </p:cNvSpPr>
          <p:nvPr>
            <p:ph type="body" idx="1"/>
          </p:nvPr>
        </p:nvSpPr>
        <p:spPr>
          <a:xfrm>
            <a:off x="686018" y="2075206"/>
            <a:ext cx="5529263" cy="5514975"/>
          </a:xfrm>
        </p:spPr>
        <p:txBody>
          <a:bodyPr/>
          <a:lstStyle/>
          <a:p>
            <a:r>
              <a:rPr lang="en-CA" b="1" dirty="0"/>
              <a:t>~ 7 minutes</a:t>
            </a:r>
          </a:p>
          <a:p>
            <a:endParaRPr lang="en-CA" b="1" dirty="0"/>
          </a:p>
          <a:p>
            <a:r>
              <a:rPr lang="en-CA" b="1" u="sng" dirty="0"/>
              <a:t>Is there life after death?</a:t>
            </a:r>
          </a:p>
          <a:p>
            <a:r>
              <a:rPr lang="en-CA" i="1" dirty="0"/>
              <a:t>Show one point at a time and give participants time to respond to each question.</a:t>
            </a:r>
          </a:p>
          <a:p>
            <a:endParaRPr lang="en-CA" i="1" dirty="0"/>
          </a:p>
          <a:p>
            <a:r>
              <a:rPr lang="en-CA" kern="100" dirty="0">
                <a:solidFill>
                  <a:srgbClr val="000000"/>
                </a:solidFill>
                <a:effectLst/>
                <a:ea typeface="Aptos" panose="020B0004020202020204" pitchFamily="34" charset="0"/>
              </a:rPr>
              <a:t>When we are confronted by death, our thoughts often turn to age-old questions. We may wonder if there is life after death, why we believe there is or is not</a:t>
            </a:r>
            <a:r>
              <a:rPr lang="en-US" kern="100" dirty="0">
                <a:solidFill>
                  <a:srgbClr val="000000"/>
                </a:solidFill>
                <a:effectLst/>
                <a:ea typeface="Aptos" panose="020B0004020202020204" pitchFamily="34" charset="0"/>
              </a:rPr>
              <a:t>, or what influences our belief? For some who don’t believe in life after death, they may suddenly want to believe—hoping desperately that they will see their loved one(s) again.</a:t>
            </a:r>
            <a:endParaRPr lang="en-CA" kern="100" dirty="0">
              <a:effectLst/>
              <a:ea typeface="Aptos" panose="020B0004020202020204" pitchFamily="34" charset="0"/>
            </a:endParaRPr>
          </a:p>
          <a:p>
            <a:endParaRPr lang="en-CA" kern="100" dirty="0">
              <a:solidFill>
                <a:srgbClr val="000000"/>
              </a:solidFill>
              <a:effectLst/>
              <a:ea typeface="Aptos" panose="020B0004020202020204" pitchFamily="34" charset="0"/>
            </a:endParaRPr>
          </a:p>
          <a:p>
            <a:r>
              <a:rPr lang="en-CA" kern="100" dirty="0">
                <a:solidFill>
                  <a:srgbClr val="000000"/>
                </a:solidFill>
                <a:effectLst/>
                <a:ea typeface="Aptos" panose="020B0004020202020204" pitchFamily="34" charset="0"/>
              </a:rPr>
              <a:t>After the death of his ten children, Job pondered whether there is life after death. He asked simply: “If someone dies, will they live again?” (Job 14:14).</a:t>
            </a:r>
          </a:p>
          <a:p>
            <a:endParaRPr lang="en-CA" kern="100" dirty="0">
              <a:solidFill>
                <a:srgbClr val="000000"/>
              </a:solidFill>
              <a:ea typeface="Aptos" panose="020B0004020202020204" pitchFamily="34" charset="0"/>
            </a:endParaRPr>
          </a:p>
          <a:p>
            <a:r>
              <a:rPr lang="en-CA" kern="100" dirty="0">
                <a:solidFill>
                  <a:srgbClr val="000000"/>
                </a:solidFill>
                <a:effectLst/>
                <a:ea typeface="Aptos" panose="020B0004020202020204" pitchFamily="34" charset="0"/>
              </a:rPr>
              <a:t>Ancient philosophers Socrates and Plato pondered these questions, as did poets Homer and Virgil.</a:t>
            </a:r>
          </a:p>
          <a:p>
            <a:endParaRPr lang="en-CA" kern="100" dirty="0">
              <a:solidFill>
                <a:srgbClr val="000000"/>
              </a:solidFill>
              <a:ea typeface="Aptos" panose="020B0004020202020204" pitchFamily="34" charset="0"/>
            </a:endParaRPr>
          </a:p>
          <a:p>
            <a:r>
              <a:rPr lang="en-CA" kern="100" dirty="0">
                <a:solidFill>
                  <a:srgbClr val="000000"/>
                </a:solidFill>
                <a:effectLst/>
                <a:ea typeface="Aptos" panose="020B0004020202020204" pitchFamily="34" charset="0"/>
              </a:rPr>
              <a:t>The questions continue into modern times.</a:t>
            </a:r>
            <a:endParaRPr lang="en-CA" dirty="0"/>
          </a:p>
        </p:txBody>
      </p:sp>
      <p:sp>
        <p:nvSpPr>
          <p:cNvPr id="4" name="Slide Number Placeholder 3">
            <a:extLst>
              <a:ext uri="{FF2B5EF4-FFF2-40B4-BE49-F238E27FC236}">
                <a16:creationId xmlns:a16="http://schemas.microsoft.com/office/drawing/2014/main" id="{05CB714B-3783-2F67-6CB8-AAB96402CEDE}"/>
              </a:ext>
            </a:extLst>
          </p:cNvPr>
          <p:cNvSpPr>
            <a:spLocks noGrp="1"/>
          </p:cNvSpPr>
          <p:nvPr>
            <p:ph type="sldNum" sz="quarter" idx="5"/>
          </p:nvPr>
        </p:nvSpPr>
        <p:spPr/>
        <p:txBody>
          <a:bodyPr/>
          <a:lstStyle/>
          <a:p>
            <a:fld id="{90F98BD7-5957-1441-A0D8-9B4D7BF7D927}" type="slidenum">
              <a:rPr lang="en-US" smtClean="0"/>
              <a:t>207</a:t>
            </a:fld>
            <a:endParaRPr lang="en-US"/>
          </a:p>
        </p:txBody>
      </p:sp>
    </p:spTree>
    <p:extLst>
      <p:ext uri="{BB962C8B-B14F-4D97-AF65-F5344CB8AC3E}">
        <p14:creationId xmlns:p14="http://schemas.microsoft.com/office/powerpoint/2010/main" val="2465116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449263"/>
            <a:ext cx="2860675" cy="1609725"/>
          </a:xfrm>
        </p:spPr>
      </p:sp>
      <p:sp>
        <p:nvSpPr>
          <p:cNvPr id="4" name="Slide Number Placeholder 3">
            <a:extLst>
              <a:ext uri="{FF2B5EF4-FFF2-40B4-BE49-F238E27FC236}">
                <a16:creationId xmlns:a16="http://schemas.microsoft.com/office/drawing/2014/main" id="{385EB58D-3151-2645-AA9F-23B6FF41AA5C}"/>
              </a:ext>
            </a:extLst>
          </p:cNvPr>
          <p:cNvSpPr>
            <a:spLocks noGrp="1"/>
          </p:cNvSpPr>
          <p:nvPr>
            <p:ph type="sldNum" sz="quarter" idx="5"/>
          </p:nvPr>
        </p:nvSpPr>
        <p:spPr/>
        <p:txBody>
          <a:bodyPr/>
          <a:lstStyle/>
          <a:p>
            <a:fld id="{90F98BD7-5957-1441-A0D8-9B4D7BF7D927}" type="slidenum">
              <a:rPr lang="en-US" smtClean="0"/>
              <a:t>208</a:t>
            </a:fld>
            <a:endParaRPr lang="en-US"/>
          </a:p>
        </p:txBody>
      </p:sp>
      <p:sp>
        <p:nvSpPr>
          <p:cNvPr id="6" name="Notes Placeholder 5">
            <a:extLst>
              <a:ext uri="{FF2B5EF4-FFF2-40B4-BE49-F238E27FC236}">
                <a16:creationId xmlns:a16="http://schemas.microsoft.com/office/drawing/2014/main" id="{B1725BFE-0C14-00FD-22FE-25EF3BB575ED}"/>
              </a:ext>
            </a:extLst>
          </p:cNvPr>
          <p:cNvSpPr>
            <a:spLocks noGrp="1"/>
          </p:cNvSpPr>
          <p:nvPr>
            <p:ph type="body" sz="quarter" idx="3"/>
          </p:nvPr>
        </p:nvSpPr>
        <p:spPr>
          <a:xfrm>
            <a:off x="692150" y="2134569"/>
            <a:ext cx="5486400" cy="6427539"/>
          </a:xfrm>
        </p:spPr>
        <p:txBody>
          <a:bodyPr/>
          <a:lstStyle/>
          <a:p>
            <a:r>
              <a:rPr lang="en-US" b="1" dirty="0"/>
              <a:t>~ 3 minutes</a:t>
            </a:r>
          </a:p>
          <a:p>
            <a:endParaRPr lang="en-US" dirty="0"/>
          </a:p>
          <a:p>
            <a:r>
              <a:rPr lang="en-US" i="1" dirty="0"/>
              <a:t>Read slide.</a:t>
            </a:r>
            <a:r>
              <a:rPr lang="en-US" baseline="30000" dirty="0"/>
              <a:t>79</a:t>
            </a:r>
            <a:endParaRPr lang="en-US" dirty="0"/>
          </a:p>
          <a:p>
            <a:endParaRPr lang="en-US" i="1" dirty="0"/>
          </a:p>
          <a:p>
            <a:endParaRPr lang="en-US" i="1" dirty="0"/>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endParaRPr lang="en-CA" dirty="0">
              <a:ea typeface="Aptos" panose="020B0004020202020204" pitchFamily="34" charset="0"/>
            </a:endParaRPr>
          </a:p>
          <a:p>
            <a:pPr indent="179388"/>
            <a:r>
              <a:rPr lang="en-CA" baseline="30000" dirty="0">
                <a:ea typeface="Aptos" panose="020B0004020202020204" pitchFamily="34" charset="0"/>
              </a:rPr>
              <a:t>79</a:t>
            </a:r>
            <a:r>
              <a:rPr lang="en-CA" dirty="0">
                <a:ea typeface="Aptos" panose="020B0004020202020204" pitchFamily="34" charset="0"/>
              </a:rPr>
              <a:t>Angus Reid Institute. “Is There Life after Death?” March 27, 2024. </a:t>
            </a:r>
            <a:r>
              <a:rPr lang="en-CA" u="sng" dirty="0">
                <a:ea typeface="Aptos" panose="020B0004020202020204" pitchFamily="34" charset="0"/>
                <a:hlinkClick r:id="rId3">
                  <a:extLst>
                    <a:ext uri="{A12FA001-AC4F-418D-AE19-62706E023703}">
                      <ahyp:hlinkClr xmlns:ahyp="http://schemas.microsoft.com/office/drawing/2018/hyperlinkcolor" val="tx"/>
                    </a:ext>
                  </a:extLst>
                </a:hlinkClick>
              </a:rPr>
              <a:t>https://angusreid. org/do-canadians-believe-life-after-death-afterlife-reincarnation/</a:t>
            </a:r>
            <a:r>
              <a:rPr lang="en-CA" dirty="0">
                <a:ea typeface="Aptos" panose="020B0004020202020204" pitchFamily="34" charset="0"/>
              </a:rPr>
              <a:t>, accessed April 2024.</a:t>
            </a:r>
            <a:r>
              <a:rPr lang="en-CA" dirty="0"/>
              <a:t> </a:t>
            </a:r>
            <a:endParaRPr lang="en-CA" dirty="0">
              <a:ea typeface="Aptos" panose="020B0004020202020204" pitchFamily="34" charset="0"/>
            </a:endParaRPr>
          </a:p>
          <a:p>
            <a:endParaRPr lang="en-US" i="1" dirty="0"/>
          </a:p>
        </p:txBody>
      </p:sp>
    </p:spTree>
    <p:extLst>
      <p:ext uri="{BB962C8B-B14F-4D97-AF65-F5344CB8AC3E}">
        <p14:creationId xmlns:p14="http://schemas.microsoft.com/office/powerpoint/2010/main" val="3416488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377825"/>
            <a:ext cx="2860675" cy="1609725"/>
          </a:xfrm>
        </p:spPr>
      </p:sp>
      <p:sp>
        <p:nvSpPr>
          <p:cNvPr id="3" name="Notes Placeholder 2"/>
          <p:cNvSpPr>
            <a:spLocks noGrp="1"/>
          </p:cNvSpPr>
          <p:nvPr>
            <p:ph type="body" idx="1"/>
          </p:nvPr>
        </p:nvSpPr>
        <p:spPr/>
        <p:txBody>
          <a:bodyPr/>
          <a:lstStyle/>
          <a:p>
            <a:r>
              <a:rPr lang="en-US" b="1" dirty="0"/>
              <a:t>~ 1 minute</a:t>
            </a:r>
          </a:p>
          <a:p>
            <a:endParaRPr lang="en-US" dirty="0"/>
          </a:p>
          <a:p>
            <a:r>
              <a:rPr lang="en-US" b="1" u="sng" dirty="0"/>
              <a:t>Views about life after death</a:t>
            </a:r>
          </a:p>
          <a:p>
            <a:r>
              <a:rPr lang="en-US" dirty="0"/>
              <a:t>There are three primary views of life after death . . .</a:t>
            </a:r>
          </a:p>
          <a:p>
            <a:pPr marL="228600" indent="-228600">
              <a:buFont typeface="+mj-lt"/>
              <a:buAutoNum type="arabicPeriod"/>
            </a:pPr>
            <a:r>
              <a:rPr lang="en-US" dirty="0"/>
              <a:t>materialism,</a:t>
            </a:r>
          </a:p>
          <a:p>
            <a:pPr marL="228600" indent="-228600">
              <a:buFont typeface="+mj-lt"/>
              <a:buAutoNum type="arabicPeriod"/>
            </a:pPr>
            <a:r>
              <a:rPr lang="en-US" dirty="0"/>
              <a:t>theism, and</a:t>
            </a:r>
          </a:p>
          <a:p>
            <a:pPr marL="228600" indent="-228600">
              <a:buFont typeface="+mj-lt"/>
              <a:buAutoNum type="arabicPeriod"/>
            </a:pPr>
            <a:r>
              <a:rPr lang="en-US" dirty="0"/>
              <a:t>reincarnation.</a:t>
            </a:r>
          </a:p>
          <a:p>
            <a:endParaRPr lang="en-US" dirty="0"/>
          </a:p>
        </p:txBody>
      </p:sp>
      <p:sp>
        <p:nvSpPr>
          <p:cNvPr id="5" name="Slide Number Placeholder 4">
            <a:extLst>
              <a:ext uri="{FF2B5EF4-FFF2-40B4-BE49-F238E27FC236}">
                <a16:creationId xmlns:a16="http://schemas.microsoft.com/office/drawing/2014/main" id="{71EEF4CF-4899-A0CA-F788-FC8B2FB60950}"/>
              </a:ext>
            </a:extLst>
          </p:cNvPr>
          <p:cNvSpPr>
            <a:spLocks noGrp="1"/>
          </p:cNvSpPr>
          <p:nvPr>
            <p:ph type="sldNum" sz="quarter" idx="5"/>
          </p:nvPr>
        </p:nvSpPr>
        <p:spPr/>
        <p:txBody>
          <a:bodyPr/>
          <a:lstStyle/>
          <a:p>
            <a:fld id="{90F98BD7-5957-1441-A0D8-9B4D7BF7D927}" type="slidenum">
              <a:rPr lang="en-US" smtClean="0"/>
              <a:t>209</a:t>
            </a:fld>
            <a:endParaRPr lang="en-US"/>
          </a:p>
        </p:txBody>
      </p:sp>
    </p:spTree>
    <p:extLst>
      <p:ext uri="{BB962C8B-B14F-4D97-AF65-F5344CB8AC3E}">
        <p14:creationId xmlns:p14="http://schemas.microsoft.com/office/powerpoint/2010/main" val="3499991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77765-48BD-EF4B-9094-65569465B1AD}" type="datetime1">
              <a:rPr lang="en-CA" smtClean="0"/>
              <a:t>2025-11-25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04459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48C089-BA30-F840-8A54-F3FE337CFAFF}" type="datetime1">
              <a:rPr lang="en-CA" smtClean="0"/>
              <a:t>2025-11-25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98835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5DAEC-468D-0644-A196-D190E234F83D}" type="datetime1">
              <a:rPr lang="en-CA" smtClean="0"/>
              <a:t>2025-11-25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7590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B3103F9-CF42-974A-957C-C6C0886E0435}" type="datetime1">
              <a:rPr lang="en-CA" smtClean="0"/>
              <a:t>2025-11-25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7802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title and description" userDrawn="1">
  <p:cSld name="1_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7" name="Google Shape;37;p9"/>
          <p:cNvSpPr txBox="1">
            <a:spLocks noGrp="1"/>
          </p:cNvSpPr>
          <p:nvPr>
            <p:ph type="title"/>
          </p:nvPr>
        </p:nvSpPr>
        <p:spPr>
          <a:xfrm>
            <a:off x="457400" y="2440633"/>
            <a:ext cx="5393600" cy="1976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sz="26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438018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82366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6770DC-7288-5D4F-B6BF-92D8893228D1}" type="datetime1">
              <a:rPr lang="en-CA" smtClean="0"/>
              <a:t>2025-11-25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7462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6F1B14-2212-1645-B22D-EF4EDABCD8D4}" type="datetime1">
              <a:rPr lang="en-CA" smtClean="0"/>
              <a:t>2025-11-25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815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AA7454-C3A0-C14F-A528-05770F21B136}" type="datetime1">
              <a:rPr lang="en-CA" smtClean="0"/>
              <a:t>2025-11-25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167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677CA2-D3FF-1E48-9630-3BE836B44D69}" type="datetime1">
              <a:rPr lang="en-CA" smtClean="0"/>
              <a:t>2025-11-25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19666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38C892-65D8-CA4C-AF24-AD90F83DF362}" type="datetime1">
              <a:rPr lang="en-CA" smtClean="0"/>
              <a:t>2025-11-25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7091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69AE71-87D1-8C48-9ED2-A2FA28692362}" type="datetime1">
              <a:rPr lang="en-CA" smtClean="0"/>
              <a:t>2025-11-25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09295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8A960C-73EE-2841-BA96-2ADD83A0550A}" type="datetime1">
              <a:rPr lang="en-CA" smtClean="0"/>
              <a:t>2025-11-25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6096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929245-7A26-7F4D-BAE7-599E5398547E}" type="datetime1">
              <a:rPr lang="en-CA" smtClean="0"/>
              <a:t>2025-11-25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50768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4E4A8-F12D-DB4E-A5EF-5535B50EB528}" type="datetime1">
              <a:rPr lang="en-CA" smtClean="0"/>
              <a:t>2025-11-25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5629594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7" r:id="rId12"/>
    <p:sldLayoutId id="2147483789" r:id="rId13"/>
    <p:sldLayoutId id="214748379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xhere.com/zh/photo/86205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www.philipcrouch.org/afterlife.html" TargetMode="External"/><Relationship Id="rId5" Type="http://schemas.openxmlformats.org/officeDocument/2006/relationships/image" Target="../media/image10.jpg"/><Relationship Id="rId4" Type="http://schemas.openxmlformats.org/officeDocument/2006/relationships/hyperlink" Target="https://gokulheartspace.blogspot.com/p/film-reincarnation.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hyperlink" Target="https://gatheringgraces.wordpress.com/2015/11/01/what-is-all-saints-da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hyperlink" Target="https://tscpl.org/books-movies-music/local-events-day-of-the-dead-greek-food-jazz-food-trucks-and-mor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www.pixnio.com/science/medical-science/stethoscop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mappingignorance.org/2019/04/01/why-people-believe-in-the-soul-2-near-death-and-mystical-experienc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www.goodfreephotos.com/people/person-walking-in-a-tunnel.jpg.php"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en.wikipedia.org/wiki/Buddhist_medita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tms.asbpress.org/breaking-news-principal-intervie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www.flickr.com/photos/mukluk/17468875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flickr.com/photos/jeepersmedia/26133396314"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s://www.goodfreephotos.com/other-photos/angel-entering-heaven-with-light.jpg.php"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www.goodfreephotos.com/other-photos/angel-entering-heaven-with-light.jpg.ph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hyperlink" Target="https://pixabay.com/illustrations/feedback-report-back-balloons-4746811/" TargetMode="External"/><Relationship Id="rId5" Type="http://schemas.openxmlformats.org/officeDocument/2006/relationships/image" Target="../media/image27.png"/><Relationship Id="rId4" Type="http://schemas.openxmlformats.org/officeDocument/2006/relationships/hyperlink" Target="https://freepngimg.com/png/85354-text-question-blog-questions-logo-an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s://www.flickr.com/photos/nunonunes/3176882234/"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https://www.youtube.com/embed/z3mpo2VEDaI?feature=oembed" TargetMode="Externa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flickr.com/photos/nunonunes/3176882234/"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www.pexels.com/photo/beverage-black-coffee-break-time-coffee-60624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courses.lumenlearning.com/wm-microeconomics/chapter/rationality-and-self-interes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ngusreid.org/do-canadians-believe-life-after-death-afterlife-reincarnation/"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https://www.flickr.com/photos/safari_vacation/10362491406/" TargetMode="Externa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s://berlinconfidencial.com/2017/09/25/herejes-en-la-ciencia-2-pim-van-lommel-conciencia-no-local-mas-alla-de-la-vida-b/"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7069797" y="1016228"/>
            <a:ext cx="4555465" cy="2042657"/>
          </a:xfrm>
          <a:prstGeom prst="rect">
            <a:avLst/>
          </a:prstGeom>
        </p:spPr>
        <p:txBody>
          <a:bodyPr spcFirstLastPara="1" vert="horz" wrap="square" lIns="121900" tIns="121900" rIns="121900" bIns="121900" rtlCol="0" anchor="b" anchorCtr="0">
            <a:normAutofit/>
          </a:bodyPr>
          <a:lstStyle/>
          <a:p>
            <a:pPr algn="ctr">
              <a:spcBef>
                <a:spcPts val="0"/>
              </a:spcBef>
            </a:pPr>
            <a:r>
              <a:rPr lang="en-GB" sz="4000" b="1" dirty="0">
                <a:latin typeface="Comic Sans MS" panose="030F0902030302020204" pitchFamily="66" charset="0"/>
              </a:rPr>
              <a:t>Welcome to Grief Care</a:t>
            </a:r>
            <a:endParaRPr sz="4000" b="1" dirty="0">
              <a:latin typeface="Comic Sans MS" panose="030F0902030302020204" pitchFamily="66" charset="0"/>
            </a:endParaRPr>
          </a:p>
        </p:txBody>
      </p:sp>
      <p:sp>
        <p:nvSpPr>
          <p:cNvPr id="2" name="TextBox 1">
            <a:extLst>
              <a:ext uri="{FF2B5EF4-FFF2-40B4-BE49-F238E27FC236}">
                <a16:creationId xmlns:a16="http://schemas.microsoft.com/office/drawing/2014/main" id="{94D792E3-388D-2BFA-337E-1FBCE295F553}"/>
              </a:ext>
            </a:extLst>
          </p:cNvPr>
          <p:cNvSpPr txBox="1"/>
          <p:nvPr/>
        </p:nvSpPr>
        <p:spPr>
          <a:xfrm>
            <a:off x="6096000" y="3972228"/>
            <a:ext cx="5932301" cy="1354217"/>
          </a:xfrm>
          <a:prstGeom prst="rect">
            <a:avLst/>
          </a:prstGeom>
          <a:noFill/>
        </p:spPr>
        <p:txBody>
          <a:bodyPr wrap="square" rtlCol="0">
            <a:spAutoFit/>
          </a:bodyPr>
          <a:lstStyle/>
          <a:p>
            <a:pPr algn="ctr">
              <a:spcAft>
                <a:spcPts val="600"/>
              </a:spcAft>
            </a:pPr>
            <a:r>
              <a:rPr lang="en-US" sz="2400" dirty="0">
                <a:latin typeface="Comic Sans MS" panose="030F0902030302020204" pitchFamily="66" charset="0"/>
              </a:rPr>
              <a:t>Week #9</a:t>
            </a:r>
          </a:p>
          <a:p>
            <a:pPr algn="ctr">
              <a:spcAft>
                <a:spcPts val="600"/>
              </a:spcAft>
            </a:pPr>
            <a:r>
              <a:rPr lang="en-US" sz="2400" dirty="0">
                <a:latin typeface="Comic Sans MS" panose="030F0902030302020204" pitchFamily="66" charset="0"/>
              </a:rPr>
              <a:t>What happens when we die?</a:t>
            </a:r>
          </a:p>
          <a:p>
            <a:pPr algn="ctr">
              <a:spcAft>
                <a:spcPts val="600"/>
              </a:spcAft>
            </a:pPr>
            <a:r>
              <a:rPr lang="en-US" sz="2400" dirty="0">
                <a:latin typeface="Comic Sans MS" panose="030F0902030302020204" pitchFamily="66" charset="0"/>
              </a:rPr>
              <a:t>Is there life after death?</a:t>
            </a:r>
          </a:p>
        </p:txBody>
      </p:sp>
      <p:sp>
        <p:nvSpPr>
          <p:cNvPr id="4" name="Slide Number Placeholder 3">
            <a:extLst>
              <a:ext uri="{FF2B5EF4-FFF2-40B4-BE49-F238E27FC236}">
                <a16:creationId xmlns:a16="http://schemas.microsoft.com/office/drawing/2014/main" id="{737003B8-9097-7290-68C1-465C129E0B7F}"/>
              </a:ext>
            </a:extLst>
          </p:cNvPr>
          <p:cNvSpPr>
            <a:spLocks noGrp="1"/>
          </p:cNvSpPr>
          <p:nvPr>
            <p:ph type="sldNum" sz="quarter" idx="12"/>
          </p:nvPr>
        </p:nvSpPr>
        <p:spPr>
          <a:xfrm>
            <a:off x="9285101" y="6239788"/>
            <a:ext cx="2743200" cy="365125"/>
          </a:xfrm>
        </p:spPr>
        <p:txBody>
          <a:bodyPr/>
          <a:lstStyle/>
          <a:p>
            <a:fld id="{6D22F896-40B5-4ADD-8801-0D06FADFA095}" type="slidenum">
              <a:rPr lang="en-US" smtClean="0"/>
              <a:t>201</a:t>
            </a:fld>
            <a:endParaRPr lang="en-US" dirty="0"/>
          </a:p>
        </p:txBody>
      </p:sp>
      <p:pic>
        <p:nvPicPr>
          <p:cNvPr id="3" name="Picture 2" descr="A bridge over a dirt path in a forest&#10;&#10;AI-generated content may be incorrect.">
            <a:extLst>
              <a:ext uri="{FF2B5EF4-FFF2-40B4-BE49-F238E27FC236}">
                <a16:creationId xmlns:a16="http://schemas.microsoft.com/office/drawing/2014/main" id="{F3F77D8E-5AB5-674E-B2B7-69D3A2DC6CC1}"/>
              </a:ext>
            </a:extLst>
          </p:cNvPr>
          <p:cNvPicPr>
            <a:picLocks noChangeAspect="1"/>
          </p:cNvPicPr>
          <p:nvPr/>
        </p:nvPicPr>
        <p:blipFill>
          <a:blip r:embed="rId3">
            <a:extLst>
              <a:ext uri="{837473B0-CC2E-450A-ABE3-18F120FF3D39}">
                <a1611:picAttrSrcUrl xmlns:a1611="http://schemas.microsoft.com/office/drawing/2016/11/main" r:id="rId4"/>
              </a:ext>
            </a:extLst>
          </a:blip>
          <a:srcRect l="15683" r="34385" b="-2"/>
          <a:stretch>
            <a:fillRect/>
          </a:stretch>
        </p:blipFill>
        <p:spPr>
          <a:xfrm>
            <a:off x="0" y="1"/>
            <a:ext cx="6357257"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CA7B0E-18FD-46DA-BEF0-80833F8E2C24}"/>
              </a:ext>
            </a:extLst>
          </p:cNvPr>
          <p:cNvSpPr>
            <a:spLocks noGrp="1"/>
          </p:cNvSpPr>
          <p:nvPr>
            <p:ph type="body" sz="half" idx="15"/>
          </p:nvPr>
        </p:nvSpPr>
        <p:spPr>
          <a:xfrm>
            <a:off x="4489879" y="790322"/>
            <a:ext cx="7088480" cy="1484585"/>
          </a:xfrm>
        </p:spPr>
        <p:txBody>
          <a:bodyPr>
            <a:noAutofit/>
          </a:bodyPr>
          <a:lstStyle/>
          <a:p>
            <a:pPr>
              <a:lnSpc>
                <a:spcPct val="100000"/>
              </a:lnSpc>
              <a:spcBef>
                <a:spcPts val="0"/>
              </a:spcBef>
            </a:pPr>
            <a:r>
              <a:rPr lang="en-US" sz="2400" b="1" u="sng" dirty="0">
                <a:latin typeface="Comic Sans MS" panose="030F0902030302020204" pitchFamily="66" charset="0"/>
              </a:rPr>
              <a:t>Materialism</a:t>
            </a:r>
          </a:p>
          <a:p>
            <a:pPr marL="285750" indent="-285750">
              <a:lnSpc>
                <a:spcPct val="100000"/>
              </a:lnSpc>
              <a:spcBef>
                <a:spcPts val="0"/>
              </a:spcBef>
              <a:buFont typeface="Arial" panose="020B0604020202020204" pitchFamily="34" charset="0"/>
              <a:buChar char="•"/>
            </a:pPr>
            <a:r>
              <a:rPr lang="en-US" sz="2000" dirty="0">
                <a:latin typeface="Comic Sans MS" panose="030F0902030302020204" pitchFamily="66" charset="0"/>
              </a:rPr>
              <a:t>This life is as good as it gets.</a:t>
            </a:r>
          </a:p>
          <a:p>
            <a:pPr marL="285750" indent="-285750">
              <a:lnSpc>
                <a:spcPct val="100000"/>
              </a:lnSpc>
              <a:spcBef>
                <a:spcPts val="0"/>
              </a:spcBef>
              <a:buFont typeface="Arial" panose="020B0604020202020204" pitchFamily="34" charset="0"/>
              <a:buChar char="•"/>
            </a:pPr>
            <a:r>
              <a:rPr lang="en-US" sz="2000" dirty="0">
                <a:latin typeface="Comic Sans MS" panose="030F0902030302020204" pitchFamily="66" charset="0"/>
              </a:rPr>
              <a:t>There is no life after death—only oblivion. At death, the body and the spirit/soul die.</a:t>
            </a:r>
          </a:p>
        </p:txBody>
      </p:sp>
      <p:sp>
        <p:nvSpPr>
          <p:cNvPr id="6" name="Text Placeholder 5">
            <a:extLst>
              <a:ext uri="{FF2B5EF4-FFF2-40B4-BE49-F238E27FC236}">
                <a16:creationId xmlns:a16="http://schemas.microsoft.com/office/drawing/2014/main" id="{0CFA1F1A-84CF-4280-9C89-8D2958F2951B}"/>
              </a:ext>
            </a:extLst>
          </p:cNvPr>
          <p:cNvSpPr>
            <a:spLocks noGrp="1"/>
          </p:cNvSpPr>
          <p:nvPr>
            <p:ph type="body" sz="half" idx="16"/>
          </p:nvPr>
        </p:nvSpPr>
        <p:spPr>
          <a:xfrm>
            <a:off x="4665345" y="2719275"/>
            <a:ext cx="6913014" cy="1348516"/>
          </a:xfrm>
        </p:spPr>
        <p:txBody>
          <a:bodyPr>
            <a:normAutofit fontScale="92500"/>
          </a:bodyPr>
          <a:lstStyle/>
          <a:p>
            <a:pPr>
              <a:lnSpc>
                <a:spcPct val="100000"/>
              </a:lnSpc>
              <a:spcBef>
                <a:spcPts val="0"/>
              </a:spcBef>
            </a:pPr>
            <a:r>
              <a:rPr lang="en-US" sz="2600" b="1" u="sng" dirty="0">
                <a:latin typeface="Comic Sans MS" panose="030F0902030302020204" pitchFamily="66" charset="0"/>
              </a:rPr>
              <a:t>Theism</a:t>
            </a:r>
          </a:p>
          <a:p>
            <a:pPr marL="285750" indent="-285750">
              <a:lnSpc>
                <a:spcPct val="100000"/>
              </a:lnSpc>
              <a:spcBef>
                <a:spcPts val="0"/>
              </a:spcBef>
              <a:buFont typeface="Arial" panose="020B0604020202020204" pitchFamily="34" charset="0"/>
              <a:buChar char="•"/>
            </a:pPr>
            <a:r>
              <a:rPr lang="en-US" sz="2200" dirty="0">
                <a:latin typeface="Comic Sans MS" panose="030F0902030302020204" pitchFamily="66" charset="0"/>
              </a:rPr>
              <a:t>At death, the body dies but the spirit/soul live on.</a:t>
            </a:r>
          </a:p>
          <a:p>
            <a:pPr marL="285750" indent="-285750">
              <a:lnSpc>
                <a:spcPct val="100000"/>
              </a:lnSpc>
              <a:spcBef>
                <a:spcPts val="0"/>
              </a:spcBef>
              <a:buFont typeface="Arial" panose="020B0604020202020204" pitchFamily="34" charset="0"/>
              <a:buChar char="•"/>
            </a:pPr>
            <a:r>
              <a:rPr lang="en-US" sz="2200" dirty="0">
                <a:latin typeface="Comic Sans MS" panose="030F0902030302020204" pitchFamily="66" charset="0"/>
              </a:rPr>
              <a:t>Some believe that the body and soul may be reunited.</a:t>
            </a:r>
          </a:p>
        </p:txBody>
      </p:sp>
      <p:sp>
        <p:nvSpPr>
          <p:cNvPr id="8" name="Text Placeholder 7">
            <a:extLst>
              <a:ext uri="{FF2B5EF4-FFF2-40B4-BE49-F238E27FC236}">
                <a16:creationId xmlns:a16="http://schemas.microsoft.com/office/drawing/2014/main" id="{099C401E-C61B-4D71-B79F-65B18353EE6C}"/>
              </a:ext>
            </a:extLst>
          </p:cNvPr>
          <p:cNvSpPr>
            <a:spLocks noGrp="1"/>
          </p:cNvSpPr>
          <p:nvPr>
            <p:ph type="body" sz="half" idx="17"/>
          </p:nvPr>
        </p:nvSpPr>
        <p:spPr>
          <a:xfrm>
            <a:off x="4767611" y="4755122"/>
            <a:ext cx="6586189" cy="1348515"/>
          </a:xfrm>
        </p:spPr>
        <p:txBody>
          <a:bodyPr>
            <a:noAutofit/>
          </a:bodyPr>
          <a:lstStyle/>
          <a:p>
            <a:pPr>
              <a:lnSpc>
                <a:spcPct val="100000"/>
              </a:lnSpc>
              <a:spcBef>
                <a:spcPts val="0"/>
              </a:spcBef>
            </a:pPr>
            <a:r>
              <a:rPr lang="en-US" sz="2400" b="1" u="sng" dirty="0">
                <a:latin typeface="Comic Sans MS" panose="030F0902030302020204" pitchFamily="66" charset="0"/>
              </a:rPr>
              <a:t>Reincarnation</a:t>
            </a:r>
          </a:p>
          <a:p>
            <a:pPr marL="342900" indent="-342900">
              <a:lnSpc>
                <a:spcPct val="100000"/>
              </a:lnSpc>
              <a:spcBef>
                <a:spcPts val="0"/>
              </a:spcBef>
              <a:buFont typeface="Arial" panose="020B0604020202020204" pitchFamily="34" charset="0"/>
              <a:buChar char="•"/>
            </a:pPr>
            <a:r>
              <a:rPr lang="en-US" sz="2000" dirty="0">
                <a:latin typeface="Comic Sans MS" panose="030F0902030302020204" pitchFamily="66" charset="0"/>
              </a:rPr>
              <a:t>At death, the body dies, but the spirit/soul live on.</a:t>
            </a:r>
          </a:p>
          <a:p>
            <a:pPr marL="342900" indent="-342900">
              <a:lnSpc>
                <a:spcPct val="100000"/>
              </a:lnSpc>
              <a:spcBef>
                <a:spcPts val="0"/>
              </a:spcBef>
              <a:buFont typeface="Arial" panose="020B0604020202020204" pitchFamily="34" charset="0"/>
              <a:buChar char="•"/>
            </a:pPr>
            <a:r>
              <a:rPr lang="en-US" sz="2000" dirty="0">
                <a:latin typeface="Comic Sans MS" panose="030F0902030302020204" pitchFamily="66" charset="0"/>
              </a:rPr>
              <a:t>The soul continues to return in some form until it is perfected and reaches Nirvana.</a:t>
            </a:r>
          </a:p>
        </p:txBody>
      </p:sp>
      <p:pic>
        <p:nvPicPr>
          <p:cNvPr id="19" name="Picture 18">
            <a:extLst>
              <a:ext uri="{FF2B5EF4-FFF2-40B4-BE49-F238E27FC236}">
                <a16:creationId xmlns:a16="http://schemas.microsoft.com/office/drawing/2014/main" id="{1E561194-EBBC-9F0C-FF36-8EFF02B966F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3641" y="4791929"/>
            <a:ext cx="3312000" cy="1353600"/>
          </a:xfrm>
          <a:prstGeom prst="rect">
            <a:avLst/>
          </a:prstGeom>
        </p:spPr>
      </p:pic>
      <p:pic>
        <p:nvPicPr>
          <p:cNvPr id="22" name="Picture 21">
            <a:extLst>
              <a:ext uri="{FF2B5EF4-FFF2-40B4-BE49-F238E27FC236}">
                <a16:creationId xmlns:a16="http://schemas.microsoft.com/office/drawing/2014/main" id="{9B059E05-9D74-CDE2-4F7E-17857BCF063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13642" y="2719274"/>
            <a:ext cx="3312000" cy="1296000"/>
          </a:xfrm>
          <a:prstGeom prst="rect">
            <a:avLst/>
          </a:prstGeom>
        </p:spPr>
      </p:pic>
      <p:pic>
        <p:nvPicPr>
          <p:cNvPr id="16" name="Picture 15" descr="A screenshot of a computer screen&#10;&#10;Description automatically generated with medium confidence">
            <a:extLst>
              <a:ext uri="{FF2B5EF4-FFF2-40B4-BE49-F238E27FC236}">
                <a16:creationId xmlns:a16="http://schemas.microsoft.com/office/drawing/2014/main" id="{CADBF7F7-49DB-DC82-61C2-EE20DC11BC7A}"/>
              </a:ext>
            </a:extLst>
          </p:cNvPr>
          <p:cNvPicPr>
            <a:picLocks noChangeAspect="1"/>
          </p:cNvPicPr>
          <p:nvPr/>
        </p:nvPicPr>
        <p:blipFill rotWithShape="1">
          <a:blip r:embed="rId7"/>
          <a:srcRect l="76658" t="38351" r="6534" b="42164"/>
          <a:stretch/>
        </p:blipFill>
        <p:spPr>
          <a:xfrm>
            <a:off x="613641" y="711081"/>
            <a:ext cx="3312000" cy="1354990"/>
          </a:xfrm>
          <a:prstGeom prst="rect">
            <a:avLst/>
          </a:prstGeom>
        </p:spPr>
      </p:pic>
      <p:sp>
        <p:nvSpPr>
          <p:cNvPr id="2" name="Slide Number Placeholder 1">
            <a:extLst>
              <a:ext uri="{FF2B5EF4-FFF2-40B4-BE49-F238E27FC236}">
                <a16:creationId xmlns:a16="http://schemas.microsoft.com/office/drawing/2014/main" id="{3EF5E818-A9D1-A7A7-8D1D-B2C4A86B6850}"/>
              </a:ext>
            </a:extLst>
          </p:cNvPr>
          <p:cNvSpPr>
            <a:spLocks noGrp="1"/>
          </p:cNvSpPr>
          <p:nvPr>
            <p:ph type="sldNum" sz="quarter" idx="12"/>
          </p:nvPr>
        </p:nvSpPr>
        <p:spPr/>
        <p:txBody>
          <a:bodyPr/>
          <a:lstStyle/>
          <a:p>
            <a:fld id="{6D22F896-40B5-4ADD-8801-0D06FADFA095}" type="slidenum">
              <a:rPr lang="en-US" smtClean="0"/>
              <a:t>210</a:t>
            </a:fld>
            <a:endParaRPr lang="en-US" dirty="0"/>
          </a:p>
        </p:txBody>
      </p:sp>
    </p:spTree>
    <p:extLst>
      <p:ext uri="{BB962C8B-B14F-4D97-AF65-F5344CB8AC3E}">
        <p14:creationId xmlns:p14="http://schemas.microsoft.com/office/powerpoint/2010/main" val="283153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EED64-13DE-48BF-AFEE-17E6BE6FFB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06299-AB74-A7A6-4F35-BAD94B5DF214}"/>
              </a:ext>
            </a:extLst>
          </p:cNvPr>
          <p:cNvSpPr>
            <a:spLocks noGrp="1"/>
          </p:cNvSpPr>
          <p:nvPr>
            <p:ph type="title"/>
          </p:nvPr>
        </p:nvSpPr>
        <p:spPr>
          <a:xfrm>
            <a:off x="569400" y="641835"/>
            <a:ext cx="10784400" cy="629754"/>
          </a:xfrm>
        </p:spPr>
        <p:txBody>
          <a:bodyPr anchor="t">
            <a:noAutofit/>
          </a:bodyPr>
          <a:lstStyle/>
          <a:p>
            <a:r>
              <a:rPr lang="en-US" sz="3400" dirty="0">
                <a:latin typeface="Comic Sans MS" panose="030F0902030302020204" pitchFamily="66" charset="0"/>
                <a:ea typeface="+mj-lt"/>
                <a:cs typeface="+mj-lt"/>
              </a:rPr>
              <a:t>Traditional Celebrations/Observances of the Dead</a:t>
            </a:r>
            <a:br>
              <a:rPr lang="en-US" sz="3400" dirty="0">
                <a:latin typeface="Comic Sans MS" panose="030F0902030302020204" pitchFamily="66" charset="0"/>
                <a:ea typeface="+mj-lt"/>
                <a:cs typeface="+mj-lt"/>
              </a:rPr>
            </a:br>
            <a:br>
              <a:rPr lang="en-US" sz="3400" dirty="0">
                <a:latin typeface="Comic Sans MS" panose="030F0902030302020204" pitchFamily="66" charset="0"/>
                <a:ea typeface="+mj-lt"/>
                <a:cs typeface="+mj-lt"/>
              </a:rPr>
            </a:br>
            <a:endParaRPr lang="en-US" sz="3400" dirty="0">
              <a:ea typeface="+mj-lt"/>
              <a:cs typeface="+mj-lt"/>
            </a:endParaRPr>
          </a:p>
        </p:txBody>
      </p:sp>
      <p:sp>
        <p:nvSpPr>
          <p:cNvPr id="5" name="TextBox 4">
            <a:extLst>
              <a:ext uri="{FF2B5EF4-FFF2-40B4-BE49-F238E27FC236}">
                <a16:creationId xmlns:a16="http://schemas.microsoft.com/office/drawing/2014/main" id="{1F05D678-0133-C3E2-448A-CD8AC91EF595}"/>
              </a:ext>
            </a:extLst>
          </p:cNvPr>
          <p:cNvSpPr txBox="1"/>
          <p:nvPr/>
        </p:nvSpPr>
        <p:spPr>
          <a:xfrm>
            <a:off x="2839452" y="4099558"/>
            <a:ext cx="8973256" cy="793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b="1" u="sng" dirty="0">
                <a:latin typeface="Comic Sans MS" panose="030F0902030302020204" pitchFamily="66" charset="0"/>
                <a:ea typeface="+mn-lt"/>
                <a:cs typeface="+mn-lt"/>
              </a:rPr>
              <a:t>All Soul’s Day</a:t>
            </a:r>
            <a:r>
              <a:rPr lang="en-US" sz="2400" b="1" dirty="0">
                <a:latin typeface="Comic Sans MS" panose="030F0902030302020204" pitchFamily="66" charset="0"/>
                <a:ea typeface="+mn-lt"/>
                <a:cs typeface="+mn-lt"/>
              </a:rPr>
              <a:t> </a:t>
            </a:r>
            <a:r>
              <a:rPr lang="en-US" sz="2400" dirty="0">
                <a:latin typeface="Comic Sans MS" panose="030F0902030302020204" pitchFamily="66" charset="0"/>
                <a:ea typeface="+mn-lt"/>
                <a:cs typeface="+mn-lt"/>
              </a:rPr>
              <a:t>(Catholics and Anglicans) – November 2</a:t>
            </a:r>
            <a:endParaRPr lang="en-US" sz="2400" dirty="0">
              <a:latin typeface="Comic Sans MS" panose="030F0902030302020204" pitchFamily="66" charset="0"/>
            </a:endParaRPr>
          </a:p>
          <a:p>
            <a:pPr marL="300038" lvl="1" indent="-300038">
              <a:lnSpc>
                <a:spcPct val="90000"/>
              </a:lnSpc>
              <a:spcBef>
                <a:spcPts val="500"/>
              </a:spcBef>
              <a:buFont typeface="Arial"/>
              <a:buChar char="•"/>
            </a:pPr>
            <a:r>
              <a:rPr lang="en-US" sz="2200" dirty="0">
                <a:latin typeface="Comic Sans MS" panose="030F0902030302020204" pitchFamily="66" charset="0"/>
                <a:ea typeface="+mn-lt"/>
                <a:cs typeface="+mn-lt"/>
              </a:rPr>
              <a:t>Remember and pray for the dead and </a:t>
            </a:r>
            <a:r>
              <a:rPr lang="en-US" sz="2200" b="1" dirty="0">
                <a:latin typeface="Comic Sans MS" panose="030F0902030302020204" pitchFamily="66" charset="0"/>
                <a:ea typeface="+mn-lt"/>
                <a:cs typeface="+mn-lt"/>
              </a:rPr>
              <a:t>their passage to heaven.</a:t>
            </a:r>
            <a:endParaRPr lang="en-US" sz="2200" b="1" dirty="0">
              <a:latin typeface="Comic Sans MS" panose="030F0902030302020204" pitchFamily="66" charset="0"/>
            </a:endParaRPr>
          </a:p>
        </p:txBody>
      </p:sp>
      <p:pic>
        <p:nvPicPr>
          <p:cNvPr id="14" name="Picture 13">
            <a:extLst>
              <a:ext uri="{FF2B5EF4-FFF2-40B4-BE49-F238E27FC236}">
                <a16:creationId xmlns:a16="http://schemas.microsoft.com/office/drawing/2014/main" id="{0C06FCD8-0D36-2673-C366-D93404BCD06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2280" y="2120681"/>
            <a:ext cx="1611092" cy="1275522"/>
          </a:xfrm>
          <a:prstGeom prst="rect">
            <a:avLst/>
          </a:prstGeom>
        </p:spPr>
      </p:pic>
      <p:sp>
        <p:nvSpPr>
          <p:cNvPr id="7" name="Slide Number Placeholder 6">
            <a:extLst>
              <a:ext uri="{FF2B5EF4-FFF2-40B4-BE49-F238E27FC236}">
                <a16:creationId xmlns:a16="http://schemas.microsoft.com/office/drawing/2014/main" id="{C09D42E1-B26B-8E0B-C7E5-220DBEA56094}"/>
              </a:ext>
            </a:extLst>
          </p:cNvPr>
          <p:cNvSpPr>
            <a:spLocks noGrp="1"/>
          </p:cNvSpPr>
          <p:nvPr>
            <p:ph type="sldNum" sz="quarter" idx="12"/>
          </p:nvPr>
        </p:nvSpPr>
        <p:spPr/>
        <p:txBody>
          <a:bodyPr/>
          <a:lstStyle/>
          <a:p>
            <a:fld id="{6D22F896-40B5-4ADD-8801-0D06FADFA095}" type="slidenum">
              <a:rPr lang="en-US" smtClean="0"/>
              <a:t>211</a:t>
            </a:fld>
            <a:endParaRPr lang="en-US" dirty="0"/>
          </a:p>
        </p:txBody>
      </p:sp>
      <p:sp>
        <p:nvSpPr>
          <p:cNvPr id="9" name="TextBox 8">
            <a:extLst>
              <a:ext uri="{FF2B5EF4-FFF2-40B4-BE49-F238E27FC236}">
                <a16:creationId xmlns:a16="http://schemas.microsoft.com/office/drawing/2014/main" id="{295B68B9-6D6D-A063-E3BB-1F519A706E28}"/>
              </a:ext>
            </a:extLst>
          </p:cNvPr>
          <p:cNvSpPr txBox="1"/>
          <p:nvPr/>
        </p:nvSpPr>
        <p:spPr>
          <a:xfrm>
            <a:off x="2839452" y="2120681"/>
            <a:ext cx="8075595" cy="1836913"/>
          </a:xfrm>
          <a:prstGeom prst="rect">
            <a:avLst/>
          </a:prstGeom>
          <a:noFill/>
        </p:spPr>
        <p:txBody>
          <a:bodyPr wrap="square" rtlCol="0">
            <a:spAutoFit/>
          </a:bodyPr>
          <a:lstStyle/>
          <a:p>
            <a:pPr>
              <a:lnSpc>
                <a:spcPct val="90000"/>
              </a:lnSpc>
              <a:spcBef>
                <a:spcPts val="1000"/>
              </a:spcBef>
            </a:pPr>
            <a:r>
              <a:rPr lang="en-US" sz="2400" b="1" u="sng" dirty="0">
                <a:latin typeface="Comic Sans MS" panose="030F0902030302020204" pitchFamily="66" charset="0"/>
              </a:rPr>
              <a:t>All Saint’s Day</a:t>
            </a:r>
            <a:r>
              <a:rPr lang="en-US" sz="2400" dirty="0">
                <a:latin typeface="Comic Sans MS" panose="030F0902030302020204" pitchFamily="66" charset="0"/>
              </a:rPr>
              <a:t> </a:t>
            </a:r>
            <a:r>
              <a:rPr lang="en-US" sz="2400" dirty="0">
                <a:latin typeface="Comic Sans MS" panose="030F0902030302020204" pitchFamily="66" charset="0"/>
                <a:ea typeface="+mn-lt"/>
                <a:cs typeface="+mn-lt"/>
              </a:rPr>
              <a:t>(Catholics and Anglicans) – November 1</a:t>
            </a:r>
            <a:endParaRPr lang="en-US" sz="2400" dirty="0">
              <a:latin typeface="Comic Sans MS" panose="030F0902030302020204" pitchFamily="66" charset="0"/>
            </a:endParaRPr>
          </a:p>
          <a:p>
            <a:pPr marL="300038" lvl="1" indent="-300038">
              <a:lnSpc>
                <a:spcPct val="90000"/>
              </a:lnSpc>
              <a:spcBef>
                <a:spcPts val="500"/>
              </a:spcBef>
              <a:buFont typeface="Arial"/>
              <a:buChar char="•"/>
            </a:pPr>
            <a:r>
              <a:rPr lang="en-US" sz="2200" dirty="0">
                <a:latin typeface="Comic Sans MS" panose="030F0902030302020204" pitchFamily="66" charset="0"/>
                <a:ea typeface="+mn-lt"/>
                <a:cs typeface="+mn-lt"/>
              </a:rPr>
              <a:t>Remember and honor all saints, canonized and uncanonized, in heaven.</a:t>
            </a:r>
            <a:endParaRPr lang="en-US" sz="2200" b="1" dirty="0">
              <a:latin typeface="Comic Sans MS" panose="030F0902030302020204" pitchFamily="66" charset="0"/>
            </a:endParaRPr>
          </a:p>
          <a:p>
            <a:endParaRPr lang="en-US" sz="2400" dirty="0">
              <a:latin typeface="Comic Sans MS" panose="030F0902030302020204" pitchFamily="66" charset="0"/>
            </a:endParaRPr>
          </a:p>
          <a:p>
            <a:endParaRPr lang="en-US" sz="2400" dirty="0">
              <a:latin typeface="Comic Sans MS" panose="030F0902030302020204" pitchFamily="66" charset="0"/>
            </a:endParaRPr>
          </a:p>
        </p:txBody>
      </p:sp>
      <p:pic>
        <p:nvPicPr>
          <p:cNvPr id="12" name="Picture 11" descr="A screenshot of a computer&#10;&#10;AI-generated content may be incorrect.">
            <a:extLst>
              <a:ext uri="{FF2B5EF4-FFF2-40B4-BE49-F238E27FC236}">
                <a16:creationId xmlns:a16="http://schemas.microsoft.com/office/drawing/2014/main" id="{BCE6813C-0117-783D-443A-0629FED0E8F2}"/>
              </a:ext>
            </a:extLst>
          </p:cNvPr>
          <p:cNvPicPr>
            <a:picLocks noChangeAspect="1"/>
          </p:cNvPicPr>
          <p:nvPr/>
        </p:nvPicPr>
        <p:blipFill>
          <a:blip r:embed="rId5"/>
          <a:srcRect l="12342" t="23975" r="33292" b="17771"/>
          <a:stretch/>
        </p:blipFill>
        <p:spPr>
          <a:xfrm>
            <a:off x="752280" y="4099558"/>
            <a:ext cx="1611092" cy="1275522"/>
          </a:xfrm>
          <a:prstGeom prst="rect">
            <a:avLst/>
          </a:prstGeom>
        </p:spPr>
      </p:pic>
    </p:spTree>
    <p:extLst>
      <p:ext uri="{BB962C8B-B14F-4D97-AF65-F5344CB8AC3E}">
        <p14:creationId xmlns:p14="http://schemas.microsoft.com/office/powerpoint/2010/main" val="306531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3B63-BE00-4C14-911D-C683C37039BE}"/>
              </a:ext>
            </a:extLst>
          </p:cNvPr>
          <p:cNvSpPr>
            <a:spLocks noGrp="1"/>
          </p:cNvSpPr>
          <p:nvPr>
            <p:ph type="title"/>
          </p:nvPr>
        </p:nvSpPr>
        <p:spPr>
          <a:xfrm>
            <a:off x="569398" y="684195"/>
            <a:ext cx="10875039" cy="629754"/>
          </a:xfrm>
        </p:spPr>
        <p:txBody>
          <a:bodyPr anchor="t">
            <a:noAutofit/>
          </a:bodyPr>
          <a:lstStyle/>
          <a:p>
            <a:r>
              <a:rPr lang="en-US" sz="3400" dirty="0">
                <a:latin typeface="Comic Sans MS" panose="030F0902030302020204" pitchFamily="66" charset="0"/>
                <a:ea typeface="+mj-lt"/>
                <a:cs typeface="+mj-lt"/>
              </a:rPr>
              <a:t>Traditional Celebrations/Observances of the Dead</a:t>
            </a:r>
            <a:br>
              <a:rPr lang="en-US" sz="3400" dirty="0">
                <a:latin typeface="Comic Sans MS" panose="030F0902030302020204" pitchFamily="66" charset="0"/>
                <a:ea typeface="+mj-lt"/>
                <a:cs typeface="+mj-lt"/>
              </a:rPr>
            </a:br>
            <a:endParaRPr lang="en-US" sz="3400" dirty="0">
              <a:ea typeface="+mj-lt"/>
              <a:cs typeface="+mj-lt"/>
            </a:endParaRPr>
          </a:p>
        </p:txBody>
      </p:sp>
      <p:sp>
        <p:nvSpPr>
          <p:cNvPr id="3" name="TextBox 2">
            <a:extLst>
              <a:ext uri="{FF2B5EF4-FFF2-40B4-BE49-F238E27FC236}">
                <a16:creationId xmlns:a16="http://schemas.microsoft.com/office/drawing/2014/main" id="{6F5518D3-764E-4392-9067-766B06F5FA7F}"/>
              </a:ext>
            </a:extLst>
          </p:cNvPr>
          <p:cNvSpPr txBox="1"/>
          <p:nvPr/>
        </p:nvSpPr>
        <p:spPr>
          <a:xfrm>
            <a:off x="2649342" y="1877709"/>
            <a:ext cx="8973257" cy="2204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b="1" u="sng" dirty="0">
                <a:latin typeface="Comic Sans MS" panose="030F0902030302020204" pitchFamily="66" charset="0"/>
                <a:ea typeface="+mn-lt"/>
                <a:cs typeface="+mn-lt"/>
              </a:rPr>
              <a:t>Day of the Dead</a:t>
            </a:r>
            <a:r>
              <a:rPr lang="en-US" sz="2400" b="1" dirty="0">
                <a:latin typeface="Comic Sans MS" panose="030F0902030302020204" pitchFamily="66" charset="0"/>
                <a:ea typeface="+mn-lt"/>
                <a:cs typeface="+mn-lt"/>
              </a:rPr>
              <a:t> </a:t>
            </a:r>
            <a:r>
              <a:rPr lang="en-US" sz="2400" dirty="0">
                <a:latin typeface="Comic Sans MS" panose="030F0902030302020204" pitchFamily="66" charset="0"/>
                <a:ea typeface="+mn-lt"/>
                <a:cs typeface="+mn-lt"/>
              </a:rPr>
              <a:t>(Mexico, Philippines)</a:t>
            </a:r>
            <a:endParaRPr lang="en-US" sz="2400" dirty="0">
              <a:latin typeface="Comic Sans MS" panose="030F0902030302020204" pitchFamily="66" charset="0"/>
            </a:endParaRPr>
          </a:p>
          <a:p>
            <a:pPr marL="300038" lvl="1" indent="-300038">
              <a:lnSpc>
                <a:spcPct val="90000"/>
              </a:lnSpc>
              <a:spcBef>
                <a:spcPts val="500"/>
              </a:spcBef>
              <a:buFont typeface="Arial"/>
              <a:buChar char="•"/>
            </a:pPr>
            <a:r>
              <a:rPr lang="en-US" sz="2200" dirty="0">
                <a:latin typeface="Comic Sans MS" panose="030F0902030302020204" pitchFamily="66" charset="0"/>
                <a:ea typeface="+mn-lt"/>
                <a:cs typeface="+mn-lt"/>
              </a:rPr>
              <a:t>Dates back thousands of years before arrival of Spanish settlers (Aztecs and indigenous peoples).</a:t>
            </a:r>
          </a:p>
          <a:p>
            <a:pPr marL="300038" lvl="1" indent="-300038">
              <a:lnSpc>
                <a:spcPct val="90000"/>
              </a:lnSpc>
              <a:spcBef>
                <a:spcPts val="500"/>
              </a:spcBef>
              <a:buFont typeface="Arial"/>
              <a:buChar char="•"/>
            </a:pPr>
            <a:r>
              <a:rPr lang="en-US" sz="2200" dirty="0">
                <a:latin typeface="Comic Sans MS" panose="030F0902030302020204" pitchFamily="66" charset="0"/>
                <a:ea typeface="+mn-lt"/>
                <a:cs typeface="+mn-lt"/>
              </a:rPr>
              <a:t>Now is a blend of Catholic tradition and Mexican mysticism.</a:t>
            </a:r>
          </a:p>
          <a:p>
            <a:pPr marL="300038" lvl="1" indent="-300038">
              <a:lnSpc>
                <a:spcPct val="90000"/>
              </a:lnSpc>
              <a:spcBef>
                <a:spcPts val="500"/>
              </a:spcBef>
              <a:buFont typeface="Arial"/>
              <a:buChar char="•"/>
            </a:pPr>
            <a:r>
              <a:rPr lang="en-US" sz="2200" dirty="0">
                <a:latin typeface="Comic Sans MS" panose="030F0902030302020204" pitchFamily="66" charset="0"/>
                <a:ea typeface="+mn-lt"/>
                <a:cs typeface="+mn-lt"/>
              </a:rPr>
              <a:t>Adherents believe that the dead come back to visit on that day.</a:t>
            </a:r>
          </a:p>
          <a:p>
            <a:pPr marL="300038" lvl="1" indent="-300038">
              <a:lnSpc>
                <a:spcPct val="90000"/>
              </a:lnSpc>
              <a:spcBef>
                <a:spcPts val="500"/>
              </a:spcBef>
              <a:buFont typeface="Arial"/>
              <a:buChar char="•"/>
            </a:pPr>
            <a:r>
              <a:rPr lang="en-US" sz="2200" dirty="0">
                <a:latin typeface="Comic Sans MS" panose="030F0902030302020204" pitchFamily="66" charset="0"/>
                <a:ea typeface="+mn-lt"/>
                <a:cs typeface="+mn-lt"/>
              </a:rPr>
              <a:t>The living decorate their homes, have parades, street fairs, etc.</a:t>
            </a:r>
            <a:endParaRPr lang="en-US" sz="2200" dirty="0">
              <a:latin typeface="Comic Sans MS" panose="030F0902030302020204" pitchFamily="66" charset="0"/>
            </a:endParaRPr>
          </a:p>
        </p:txBody>
      </p:sp>
      <p:sp>
        <p:nvSpPr>
          <p:cNvPr id="6" name="TextBox 5">
            <a:extLst>
              <a:ext uri="{FF2B5EF4-FFF2-40B4-BE49-F238E27FC236}">
                <a16:creationId xmlns:a16="http://schemas.microsoft.com/office/drawing/2014/main" id="{55113D99-4B48-4FF2-9472-90000F53CF88}"/>
              </a:ext>
            </a:extLst>
          </p:cNvPr>
          <p:cNvSpPr txBox="1"/>
          <p:nvPr/>
        </p:nvSpPr>
        <p:spPr>
          <a:xfrm>
            <a:off x="2687629" y="4696214"/>
            <a:ext cx="8934970" cy="14393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200" b="1" u="sng" dirty="0">
                <a:latin typeface="Comic Sans MS" panose="030F0902030302020204" pitchFamily="66" charset="0"/>
              </a:rPr>
              <a:t>Qingming Festival/Tomb Sweeping</a:t>
            </a:r>
            <a:endParaRPr lang="en-US" sz="2200" dirty="0">
              <a:latin typeface="Comic Sans MS" panose="030F0902030302020204" pitchFamily="66" charset="0"/>
            </a:endParaRPr>
          </a:p>
          <a:p>
            <a:pPr marL="342900" indent="-342900">
              <a:lnSpc>
                <a:spcPct val="90000"/>
              </a:lnSpc>
              <a:spcBef>
                <a:spcPts val="1000"/>
              </a:spcBef>
              <a:buFont typeface="Arial" panose="020B0604020202020204" pitchFamily="34" charset="0"/>
              <a:buChar char="•"/>
            </a:pPr>
            <a:r>
              <a:rPr lang="en-US" sz="2200" dirty="0">
                <a:latin typeface="Comic Sans MS" panose="030F0902030302020204" pitchFamily="66" charset="0"/>
              </a:rPr>
              <a:t>During this festival, Chinese and other Asian families clean the graves and may offer the deceased food, flowers, and paper money.  </a:t>
            </a:r>
          </a:p>
        </p:txBody>
      </p:sp>
      <p:pic>
        <p:nvPicPr>
          <p:cNvPr id="11" name="Picture 10">
            <a:extLst>
              <a:ext uri="{FF2B5EF4-FFF2-40B4-BE49-F238E27FC236}">
                <a16:creationId xmlns:a16="http://schemas.microsoft.com/office/drawing/2014/main" id="{292B9241-3AC9-390E-2911-61BD1D8534E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9399" y="2029419"/>
            <a:ext cx="1611091" cy="1500252"/>
          </a:xfrm>
          <a:prstGeom prst="rect">
            <a:avLst/>
          </a:prstGeom>
        </p:spPr>
      </p:pic>
      <p:sp>
        <p:nvSpPr>
          <p:cNvPr id="7" name="Slide Number Placeholder 6">
            <a:extLst>
              <a:ext uri="{FF2B5EF4-FFF2-40B4-BE49-F238E27FC236}">
                <a16:creationId xmlns:a16="http://schemas.microsoft.com/office/drawing/2014/main" id="{0746E806-9ECF-E61B-BB0E-0D93B07313E0}"/>
              </a:ext>
            </a:extLst>
          </p:cNvPr>
          <p:cNvSpPr>
            <a:spLocks noGrp="1"/>
          </p:cNvSpPr>
          <p:nvPr>
            <p:ph type="sldNum" sz="quarter" idx="12"/>
          </p:nvPr>
        </p:nvSpPr>
        <p:spPr/>
        <p:txBody>
          <a:bodyPr/>
          <a:lstStyle/>
          <a:p>
            <a:fld id="{6D22F896-40B5-4ADD-8801-0D06FADFA095}" type="slidenum">
              <a:rPr lang="en-US" smtClean="0"/>
              <a:t>212</a:t>
            </a:fld>
            <a:endParaRPr lang="en-US" dirty="0"/>
          </a:p>
        </p:txBody>
      </p:sp>
      <p:pic>
        <p:nvPicPr>
          <p:cNvPr id="10" name="Picture 9">
            <a:extLst>
              <a:ext uri="{FF2B5EF4-FFF2-40B4-BE49-F238E27FC236}">
                <a16:creationId xmlns:a16="http://schemas.microsoft.com/office/drawing/2014/main" id="{2FE3E449-62B9-CA25-B585-244356E0B1B0}"/>
              </a:ext>
            </a:extLst>
          </p:cNvPr>
          <p:cNvPicPr>
            <a:picLocks noChangeAspect="1"/>
          </p:cNvPicPr>
          <p:nvPr/>
        </p:nvPicPr>
        <p:blipFill>
          <a:blip r:embed="rId5"/>
          <a:srcRect l="35423" t="21189" r="13880" b="10223"/>
          <a:stretch/>
        </p:blipFill>
        <p:spPr>
          <a:xfrm>
            <a:off x="673229" y="4696213"/>
            <a:ext cx="1507261" cy="1439367"/>
          </a:xfrm>
          <a:prstGeom prst="rect">
            <a:avLst/>
          </a:prstGeom>
        </p:spPr>
      </p:pic>
    </p:spTree>
    <p:extLst>
      <p:ext uri="{BB962C8B-B14F-4D97-AF65-F5344CB8AC3E}">
        <p14:creationId xmlns:p14="http://schemas.microsoft.com/office/powerpoint/2010/main" val="95518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113D99-4B48-4FF2-9472-90000F53CF88}"/>
              </a:ext>
            </a:extLst>
          </p:cNvPr>
          <p:cNvSpPr txBox="1"/>
          <p:nvPr/>
        </p:nvSpPr>
        <p:spPr>
          <a:xfrm>
            <a:off x="6270173" y="1065984"/>
            <a:ext cx="5399315" cy="42411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pPr>
            <a:endParaRPr lang="en-US" sz="2400" b="1" u="sng" dirty="0">
              <a:latin typeface="Comic Sans MS" panose="030F0902030302020204" pitchFamily="66" charset="0"/>
            </a:endParaRPr>
          </a:p>
          <a:p>
            <a:pPr marL="300038" lvl="1" indent="-300038" algn="ctr">
              <a:buFont typeface="Arial"/>
              <a:buChar char="•"/>
            </a:pPr>
            <a:endParaRPr lang="en-US" sz="3200" dirty="0">
              <a:latin typeface="Comic Sans MS" panose="030F0902030302020204" pitchFamily="66" charset="0"/>
              <a:ea typeface="+mn-lt"/>
              <a:cs typeface="+mn-lt"/>
            </a:endParaRPr>
          </a:p>
          <a:p>
            <a:pPr marL="0" lvl="1" algn="ctr"/>
            <a:r>
              <a:rPr lang="en-US" sz="3200" b="1" dirty="0">
                <a:latin typeface="Comic Sans MS" panose="030F0902030302020204" pitchFamily="66" charset="0"/>
                <a:ea typeface="+mn-lt"/>
                <a:cs typeface="+mn-lt"/>
              </a:rPr>
              <a:t>Death</a:t>
            </a:r>
          </a:p>
          <a:p>
            <a:pPr marL="0" lvl="1" algn="ctr"/>
            <a:endParaRPr lang="en-US" sz="1600" dirty="0">
              <a:latin typeface="Comic Sans MS" panose="030F0902030302020204" pitchFamily="66" charset="0"/>
              <a:ea typeface="+mn-lt"/>
              <a:cs typeface="+mn-lt"/>
            </a:endParaRPr>
          </a:p>
          <a:p>
            <a:pPr marL="0" lvl="1" algn="ctr"/>
            <a:r>
              <a:rPr lang="en-US" sz="3200" dirty="0">
                <a:latin typeface="Comic Sans MS" panose="030F0902030302020204" pitchFamily="66" charset="0"/>
                <a:ea typeface="+mn-lt"/>
                <a:cs typeface="+mn-lt"/>
              </a:rPr>
              <a:t>Death is the permanent cessation of heart, lung, and brain activity.</a:t>
            </a:r>
          </a:p>
          <a:p>
            <a:pPr marL="0" lvl="1" algn="ctr"/>
            <a:endParaRPr lang="en-US" sz="1600" dirty="0">
              <a:latin typeface="Comic Sans MS" panose="030F0902030302020204" pitchFamily="66" charset="0"/>
              <a:ea typeface="+mn-lt"/>
              <a:cs typeface="+mn-lt"/>
            </a:endParaRPr>
          </a:p>
          <a:p>
            <a:pPr marL="0" lvl="1" algn="ctr"/>
            <a:r>
              <a:rPr lang="en-US" sz="3200" dirty="0">
                <a:latin typeface="Comic Sans MS" panose="030F0902030302020204" pitchFamily="66" charset="0"/>
                <a:ea typeface="+mn-lt"/>
                <a:cs typeface="+mn-lt"/>
              </a:rPr>
              <a:t>It is irreversible.</a:t>
            </a:r>
          </a:p>
          <a:p>
            <a:pPr marL="0" lvl="1"/>
            <a:endParaRPr lang="en-US" sz="2400" dirty="0">
              <a:latin typeface="Comic Sans MS" panose="030F0902030302020204" pitchFamily="66" charset="0"/>
              <a:ea typeface="+mn-lt"/>
              <a:cs typeface="+mn-lt"/>
            </a:endParaRPr>
          </a:p>
        </p:txBody>
      </p:sp>
      <p:sp>
        <p:nvSpPr>
          <p:cNvPr id="2" name="Slide Number Placeholder 1">
            <a:extLst>
              <a:ext uri="{FF2B5EF4-FFF2-40B4-BE49-F238E27FC236}">
                <a16:creationId xmlns:a16="http://schemas.microsoft.com/office/drawing/2014/main" id="{1AF420B5-A3C1-9DE2-D8C4-AC5C79C38648}"/>
              </a:ext>
            </a:extLst>
          </p:cNvPr>
          <p:cNvSpPr>
            <a:spLocks noGrp="1"/>
          </p:cNvSpPr>
          <p:nvPr>
            <p:ph type="sldNum" sz="quarter" idx="12"/>
          </p:nvPr>
        </p:nvSpPr>
        <p:spPr/>
        <p:txBody>
          <a:bodyPr/>
          <a:lstStyle/>
          <a:p>
            <a:fld id="{6D22F896-40B5-4ADD-8801-0D06FADFA095}" type="slidenum">
              <a:rPr lang="en-US" smtClean="0"/>
              <a:t>213</a:t>
            </a:fld>
            <a:endParaRPr lang="en-US" dirty="0"/>
          </a:p>
        </p:txBody>
      </p:sp>
      <p:pic>
        <p:nvPicPr>
          <p:cNvPr id="4" name="Picture 3" descr="A stethoscope on a table&#10;&#10;AI-generated content may be incorrect.">
            <a:extLst>
              <a:ext uri="{FF2B5EF4-FFF2-40B4-BE49-F238E27FC236}">
                <a16:creationId xmlns:a16="http://schemas.microsoft.com/office/drawing/2014/main" id="{5D137BA2-AFD7-0607-A26E-778E39B8965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5725886" cy="6858000"/>
          </a:xfrm>
          <a:prstGeom prst="rect">
            <a:avLst/>
          </a:prstGeom>
        </p:spPr>
      </p:pic>
    </p:spTree>
    <p:extLst>
      <p:ext uri="{BB962C8B-B14F-4D97-AF65-F5344CB8AC3E}">
        <p14:creationId xmlns:p14="http://schemas.microsoft.com/office/powerpoint/2010/main" val="279452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3B63-BE00-4C14-911D-C683C37039BE}"/>
              </a:ext>
            </a:extLst>
          </p:cNvPr>
          <p:cNvSpPr>
            <a:spLocks noGrp="1"/>
          </p:cNvSpPr>
          <p:nvPr>
            <p:ph type="title"/>
          </p:nvPr>
        </p:nvSpPr>
        <p:spPr>
          <a:xfrm>
            <a:off x="571349" y="1502637"/>
            <a:ext cx="4913243" cy="899692"/>
          </a:xfrm>
        </p:spPr>
        <p:txBody>
          <a:bodyPr>
            <a:normAutofit/>
          </a:bodyPr>
          <a:lstStyle/>
          <a:p>
            <a:r>
              <a:rPr lang="en-US" sz="3600">
                <a:latin typeface="Comic Sans MS" panose="030F0902030302020204" pitchFamily="66" charset="0"/>
              </a:rPr>
              <a:t>NDEs . . . </a:t>
            </a:r>
          </a:p>
        </p:txBody>
      </p:sp>
      <p:sp>
        <p:nvSpPr>
          <p:cNvPr id="3" name="TextBox 2">
            <a:extLst>
              <a:ext uri="{FF2B5EF4-FFF2-40B4-BE49-F238E27FC236}">
                <a16:creationId xmlns:a16="http://schemas.microsoft.com/office/drawing/2014/main" id="{6F5518D3-764E-4392-9067-766B06F5FA7F}"/>
              </a:ext>
            </a:extLst>
          </p:cNvPr>
          <p:cNvSpPr txBox="1"/>
          <p:nvPr/>
        </p:nvSpPr>
        <p:spPr>
          <a:xfrm>
            <a:off x="713055" y="2976909"/>
            <a:ext cx="491324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5400" lvl="1"/>
            <a:r>
              <a:rPr lang="en-US" sz="2400">
                <a:latin typeface="Comic Sans MS" panose="030F0902030302020204" pitchFamily="66" charset="0"/>
                <a:ea typeface="+mn-lt"/>
                <a:cs typeface="+mn-lt"/>
              </a:rPr>
              <a:t>Near-death experiences</a:t>
            </a:r>
            <a:endParaRPr lang="en-US" sz="2400">
              <a:latin typeface="Comic Sans MS" panose="030F0902030302020204" pitchFamily="66" charset="0"/>
            </a:endParaRPr>
          </a:p>
          <a:p>
            <a:pPr marL="285750" indent="-285750">
              <a:buFont typeface="Arial"/>
              <a:buChar char="•"/>
            </a:pPr>
            <a:endParaRPr lang="en-US" sz="2400"/>
          </a:p>
          <a:p>
            <a:pPr algn="l"/>
            <a:endParaRPr lang="en-US"/>
          </a:p>
        </p:txBody>
      </p:sp>
      <p:pic>
        <p:nvPicPr>
          <p:cNvPr id="10" name="Picture 9">
            <a:extLst>
              <a:ext uri="{FF2B5EF4-FFF2-40B4-BE49-F238E27FC236}">
                <a16:creationId xmlns:a16="http://schemas.microsoft.com/office/drawing/2014/main" id="{EE8735CE-E7BF-F76E-0BB6-7CA83421949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726440" y="0"/>
            <a:ext cx="6465560" cy="6858000"/>
          </a:xfrm>
          <a:prstGeom prst="rect">
            <a:avLst/>
          </a:prstGeom>
        </p:spPr>
      </p:pic>
      <p:sp>
        <p:nvSpPr>
          <p:cNvPr id="5" name="Slide Number Placeholder 4">
            <a:extLst>
              <a:ext uri="{FF2B5EF4-FFF2-40B4-BE49-F238E27FC236}">
                <a16:creationId xmlns:a16="http://schemas.microsoft.com/office/drawing/2014/main" id="{1DB38881-A955-5E42-14C6-8968AFE2EB30}"/>
              </a:ext>
            </a:extLst>
          </p:cNvPr>
          <p:cNvSpPr>
            <a:spLocks noGrp="1"/>
          </p:cNvSpPr>
          <p:nvPr>
            <p:ph type="sldNum" sz="quarter" idx="12"/>
          </p:nvPr>
        </p:nvSpPr>
        <p:spPr/>
        <p:txBody>
          <a:bodyPr/>
          <a:lstStyle/>
          <a:p>
            <a:fld id="{6D22F896-40B5-4ADD-8801-0D06FADFA095}" type="slidenum">
              <a:rPr lang="en-US" smtClean="0"/>
              <a:t>214</a:t>
            </a:fld>
            <a:endParaRPr lang="en-US" dirty="0"/>
          </a:p>
        </p:txBody>
      </p:sp>
    </p:spTree>
    <p:extLst>
      <p:ext uri="{BB962C8B-B14F-4D97-AF65-F5344CB8AC3E}">
        <p14:creationId xmlns:p14="http://schemas.microsoft.com/office/powerpoint/2010/main" val="69405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3B63-BE00-4C14-911D-C683C37039BE}"/>
              </a:ext>
            </a:extLst>
          </p:cNvPr>
          <p:cNvSpPr>
            <a:spLocks noGrp="1"/>
          </p:cNvSpPr>
          <p:nvPr>
            <p:ph type="title"/>
          </p:nvPr>
        </p:nvSpPr>
        <p:spPr>
          <a:xfrm>
            <a:off x="267546" y="347128"/>
            <a:ext cx="5597996" cy="1395409"/>
          </a:xfrm>
        </p:spPr>
        <p:txBody>
          <a:bodyPr>
            <a:normAutofit fontScale="90000"/>
          </a:bodyPr>
          <a:lstStyle/>
          <a:p>
            <a:pPr algn="l"/>
            <a:r>
              <a:rPr lang="en-US" sz="3600" dirty="0">
                <a:latin typeface="Comic Sans MS" panose="030F0902030302020204" pitchFamily="66" charset="0"/>
                <a:ea typeface="+mj-lt"/>
                <a:cs typeface="+mj-lt"/>
              </a:rPr>
              <a:t>Common near-death</a:t>
            </a:r>
            <a:br>
              <a:rPr lang="en-US" sz="3600" dirty="0">
                <a:latin typeface="Comic Sans MS" panose="030F0902030302020204" pitchFamily="66" charset="0"/>
                <a:ea typeface="+mj-lt"/>
                <a:cs typeface="+mj-lt"/>
              </a:rPr>
            </a:br>
            <a:r>
              <a:rPr lang="en-US" sz="3600" dirty="0">
                <a:latin typeface="Comic Sans MS" panose="030F0902030302020204" pitchFamily="66" charset="0"/>
                <a:ea typeface="+mj-lt"/>
                <a:cs typeface="+mj-lt"/>
              </a:rPr>
              <a:t>experiences may include . . .</a:t>
            </a:r>
          </a:p>
        </p:txBody>
      </p:sp>
      <p:sp>
        <p:nvSpPr>
          <p:cNvPr id="3" name="TextBox 2">
            <a:extLst>
              <a:ext uri="{FF2B5EF4-FFF2-40B4-BE49-F238E27FC236}">
                <a16:creationId xmlns:a16="http://schemas.microsoft.com/office/drawing/2014/main" id="{6F5518D3-764E-4392-9067-766B06F5FA7F}"/>
              </a:ext>
            </a:extLst>
          </p:cNvPr>
          <p:cNvSpPr txBox="1"/>
          <p:nvPr/>
        </p:nvSpPr>
        <p:spPr>
          <a:xfrm>
            <a:off x="267546" y="1894224"/>
            <a:ext cx="5597996"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600"/>
              </a:spcBef>
              <a:buFont typeface="Arial" panose="020B0604020202020204" pitchFamily="34" charset="0"/>
              <a:buChar char="•"/>
            </a:pPr>
            <a:r>
              <a:rPr lang="en-US" sz="2400" dirty="0">
                <a:latin typeface="Comic Sans MS" panose="030F0902030302020204" pitchFamily="66" charset="0"/>
                <a:ea typeface="+mn-lt"/>
                <a:cs typeface="+mn-lt"/>
              </a:rPr>
              <a:t>Being pain free.</a:t>
            </a:r>
            <a:endParaRPr lang="en-US" sz="2400" dirty="0">
              <a:latin typeface="Comic Sans MS" panose="030F0902030302020204" pitchFamily="66" charset="0"/>
            </a:endParaRPr>
          </a:p>
          <a:p>
            <a:pPr marL="342900" indent="-342900">
              <a:spcBef>
                <a:spcPts val="600"/>
              </a:spcBef>
              <a:buFont typeface="Arial" panose="020B0604020202020204" pitchFamily="34" charset="0"/>
              <a:buChar char="•"/>
            </a:pPr>
            <a:r>
              <a:rPr lang="en-US" sz="2400" dirty="0">
                <a:latin typeface="Comic Sans MS" panose="030F0902030302020204" pitchFamily="66" charset="0"/>
                <a:ea typeface="+mn-lt"/>
                <a:cs typeface="+mn-lt"/>
              </a:rPr>
              <a:t>Seeing bright light or other visual phenomena.</a:t>
            </a:r>
          </a:p>
          <a:p>
            <a:pPr marL="342900" indent="-342900">
              <a:spcBef>
                <a:spcPts val="600"/>
              </a:spcBef>
              <a:buFont typeface="Arial" panose="020B0604020202020204" pitchFamily="34" charset="0"/>
              <a:buChar char="•"/>
            </a:pPr>
            <a:r>
              <a:rPr lang="en-US" sz="2400" dirty="0">
                <a:latin typeface="Comic Sans MS" panose="030F0902030302020204" pitchFamily="66" charset="0"/>
                <a:ea typeface="+mn-lt"/>
                <a:cs typeface="+mn-lt"/>
              </a:rPr>
              <a:t>Feeling of floating out of one’s body.</a:t>
            </a:r>
          </a:p>
          <a:p>
            <a:pPr marL="342900" indent="-342900">
              <a:spcBef>
                <a:spcPts val="600"/>
              </a:spcBef>
              <a:buFont typeface="Arial" panose="020B0604020202020204" pitchFamily="34" charset="0"/>
              <a:buChar char="•"/>
            </a:pPr>
            <a:r>
              <a:rPr lang="en-US" sz="2400" dirty="0">
                <a:latin typeface="Comic Sans MS" panose="030F0902030302020204" pitchFamily="66" charset="0"/>
                <a:ea typeface="+mn-lt"/>
                <a:cs typeface="+mn-lt"/>
              </a:rPr>
              <a:t>Seeing living and dead persons or other spiritual beings.</a:t>
            </a:r>
          </a:p>
          <a:p>
            <a:pPr marL="342900" indent="-342900">
              <a:spcBef>
                <a:spcPts val="600"/>
              </a:spcBef>
              <a:buFont typeface="Arial" panose="020B0604020202020204" pitchFamily="34" charset="0"/>
              <a:buChar char="•"/>
            </a:pPr>
            <a:endParaRPr lang="en-US" sz="2400" dirty="0">
              <a:latin typeface="Comic Sans MS" panose="030F0902030302020204" pitchFamily="66" charset="0"/>
              <a:ea typeface="+mn-lt"/>
              <a:cs typeface="+mn-lt"/>
            </a:endParaRPr>
          </a:p>
          <a:p>
            <a:r>
              <a:rPr lang="en-US" sz="2400" dirty="0">
                <a:latin typeface="Comic Sans MS" panose="030F0902030302020204" pitchFamily="66" charset="0"/>
                <a:ea typeface="+mn-lt"/>
                <a:cs typeface="+mn-lt"/>
              </a:rPr>
              <a:t>Experiences vary from culture to culture, from religion to religion,</a:t>
            </a:r>
          </a:p>
          <a:p>
            <a:r>
              <a:rPr lang="en-US" sz="2400" dirty="0">
                <a:latin typeface="Comic Sans MS" panose="030F0902030302020204" pitchFamily="66" charset="0"/>
                <a:ea typeface="+mn-lt"/>
                <a:cs typeface="+mn-lt"/>
              </a:rPr>
              <a:t>and among the non-religious.</a:t>
            </a:r>
          </a:p>
        </p:txBody>
      </p:sp>
      <p:pic>
        <p:nvPicPr>
          <p:cNvPr id="13" name="Picture 12">
            <a:extLst>
              <a:ext uri="{FF2B5EF4-FFF2-40B4-BE49-F238E27FC236}">
                <a16:creationId xmlns:a16="http://schemas.microsoft.com/office/drawing/2014/main" id="{BA8CA5E2-CA77-7F08-F6A0-0ABDE3FE4F0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40599" y="1431854"/>
            <a:ext cx="4315865" cy="4284098"/>
          </a:xfrm>
          <a:prstGeom prst="rect">
            <a:avLst/>
          </a:prstGeom>
        </p:spPr>
      </p:pic>
      <p:sp>
        <p:nvSpPr>
          <p:cNvPr id="5" name="Slide Number Placeholder 4">
            <a:extLst>
              <a:ext uri="{FF2B5EF4-FFF2-40B4-BE49-F238E27FC236}">
                <a16:creationId xmlns:a16="http://schemas.microsoft.com/office/drawing/2014/main" id="{06C083F8-215D-6894-DB38-2992F650A919}"/>
              </a:ext>
            </a:extLst>
          </p:cNvPr>
          <p:cNvSpPr>
            <a:spLocks noGrp="1"/>
          </p:cNvSpPr>
          <p:nvPr>
            <p:ph type="sldNum" idx="12"/>
          </p:nvPr>
        </p:nvSpPr>
        <p:spPr/>
        <p:txBody>
          <a:bodyPr/>
          <a:lstStyle/>
          <a:p>
            <a:fld id="{00000000-1234-1234-1234-123412341234}" type="slidenum">
              <a:rPr lang="en-GB" smtClean="0"/>
              <a:pPr/>
              <a:t>215</a:t>
            </a:fld>
            <a:endParaRPr lang="en-GB" dirty="0"/>
          </a:p>
        </p:txBody>
      </p:sp>
    </p:spTree>
    <p:extLst>
      <p:ext uri="{BB962C8B-B14F-4D97-AF65-F5344CB8AC3E}">
        <p14:creationId xmlns:p14="http://schemas.microsoft.com/office/powerpoint/2010/main" val="54220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3B63-BE00-4C14-911D-C683C37039BE}"/>
              </a:ext>
            </a:extLst>
          </p:cNvPr>
          <p:cNvSpPr>
            <a:spLocks noGrp="1"/>
          </p:cNvSpPr>
          <p:nvPr>
            <p:ph type="title"/>
          </p:nvPr>
        </p:nvSpPr>
        <p:spPr>
          <a:xfrm>
            <a:off x="169002" y="584653"/>
            <a:ext cx="5393600" cy="1976400"/>
          </a:xfrm>
        </p:spPr>
        <p:txBody>
          <a:bodyPr anchor="t">
            <a:noAutofit/>
          </a:bodyPr>
          <a:lstStyle/>
          <a:p>
            <a:pPr algn="l"/>
            <a:r>
              <a:rPr lang="en-US" sz="3600" dirty="0">
                <a:latin typeface="Comic Sans MS" panose="030F0902030302020204" pitchFamily="66" charset="0"/>
                <a:ea typeface="+mj-lt"/>
                <a:cs typeface="+mj-lt"/>
              </a:rPr>
              <a:t>Similar experiences can  occur in non-death events, such as . . .</a:t>
            </a:r>
            <a:endParaRPr lang="en-US" sz="3600" dirty="0">
              <a:latin typeface="Comic Sans MS" panose="030F0902030302020204" pitchFamily="66" charset="0"/>
            </a:endParaRPr>
          </a:p>
        </p:txBody>
      </p:sp>
      <p:sp>
        <p:nvSpPr>
          <p:cNvPr id="3" name="TextBox 2">
            <a:extLst>
              <a:ext uri="{FF2B5EF4-FFF2-40B4-BE49-F238E27FC236}">
                <a16:creationId xmlns:a16="http://schemas.microsoft.com/office/drawing/2014/main" id="{6F5518D3-764E-4392-9067-766B06F5FA7F}"/>
              </a:ext>
            </a:extLst>
          </p:cNvPr>
          <p:cNvSpPr txBox="1"/>
          <p:nvPr/>
        </p:nvSpPr>
        <p:spPr>
          <a:xfrm>
            <a:off x="169002" y="2561053"/>
            <a:ext cx="5788886" cy="4139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spcBef>
                <a:spcPts val="600"/>
              </a:spcBef>
              <a:buFont typeface="Arial"/>
              <a:buChar char="•"/>
            </a:pPr>
            <a:r>
              <a:rPr lang="en-US" sz="2400" dirty="0">
                <a:latin typeface="Comic Sans MS" panose="030F0902030302020204" pitchFamily="66" charset="0"/>
                <a:ea typeface="+mn-lt"/>
                <a:cs typeface="+mn-lt"/>
              </a:rPr>
              <a:t>The use of psychedelic and hallucinogenic drugs (legal and illegal).</a:t>
            </a:r>
          </a:p>
          <a:p>
            <a:pPr marL="342900" indent="-342900">
              <a:lnSpc>
                <a:spcPct val="150000"/>
              </a:lnSpc>
              <a:spcBef>
                <a:spcPts val="600"/>
              </a:spcBef>
              <a:buFont typeface="Arial"/>
              <a:buChar char="•"/>
            </a:pPr>
            <a:r>
              <a:rPr lang="en-US" sz="2400" dirty="0">
                <a:latin typeface="Comic Sans MS" panose="030F0902030302020204" pitchFamily="66" charset="0"/>
                <a:ea typeface="+mn-lt"/>
                <a:cs typeface="+mn-lt"/>
              </a:rPr>
              <a:t>During seizures.</a:t>
            </a:r>
          </a:p>
          <a:p>
            <a:pPr marL="342900" indent="-342900">
              <a:lnSpc>
                <a:spcPct val="150000"/>
              </a:lnSpc>
              <a:spcBef>
                <a:spcPts val="600"/>
              </a:spcBef>
              <a:buFont typeface="Arial"/>
              <a:buChar char="•"/>
            </a:pPr>
            <a:r>
              <a:rPr lang="en-US" sz="2400" dirty="0">
                <a:latin typeface="Comic Sans MS" panose="030F0902030302020204" pitchFamily="66" charset="0"/>
                <a:ea typeface="+mn-lt"/>
                <a:cs typeface="+mn-lt"/>
              </a:rPr>
              <a:t>In electroshock therapy.</a:t>
            </a:r>
          </a:p>
          <a:p>
            <a:pPr marL="342900" indent="-342900">
              <a:lnSpc>
                <a:spcPct val="150000"/>
              </a:lnSpc>
              <a:spcBef>
                <a:spcPts val="600"/>
              </a:spcBef>
              <a:buFont typeface="Arial"/>
              <a:buChar char="•"/>
            </a:pPr>
            <a:r>
              <a:rPr lang="en-US" sz="2400" dirty="0">
                <a:latin typeface="Comic Sans MS" panose="030F0902030302020204" pitchFamily="66" charset="0"/>
                <a:ea typeface="+mn-lt"/>
                <a:cs typeface="+mn-lt"/>
              </a:rPr>
              <a:t>In deep meditative states, such as practiced by Buddhist monks.</a:t>
            </a:r>
            <a:endParaRPr lang="en-US" sz="2400" dirty="0">
              <a:latin typeface="Comic Sans MS" panose="030F0902030302020204" pitchFamily="66" charset="0"/>
            </a:endParaRPr>
          </a:p>
        </p:txBody>
      </p:sp>
      <p:pic>
        <p:nvPicPr>
          <p:cNvPr id="9" name="Picture 8">
            <a:extLst>
              <a:ext uri="{FF2B5EF4-FFF2-40B4-BE49-F238E27FC236}">
                <a16:creationId xmlns:a16="http://schemas.microsoft.com/office/drawing/2014/main" id="{DED61C38-54AB-1D33-18B9-0321D27B653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89091" y="1407505"/>
            <a:ext cx="4414832" cy="4300568"/>
          </a:xfrm>
          <a:prstGeom prst="rect">
            <a:avLst/>
          </a:prstGeom>
        </p:spPr>
      </p:pic>
      <p:sp>
        <p:nvSpPr>
          <p:cNvPr id="5" name="Slide Number Placeholder 4">
            <a:extLst>
              <a:ext uri="{FF2B5EF4-FFF2-40B4-BE49-F238E27FC236}">
                <a16:creationId xmlns:a16="http://schemas.microsoft.com/office/drawing/2014/main" id="{77551C9E-625B-13EC-631F-F66E0D27218E}"/>
              </a:ext>
            </a:extLst>
          </p:cNvPr>
          <p:cNvSpPr>
            <a:spLocks noGrp="1"/>
          </p:cNvSpPr>
          <p:nvPr>
            <p:ph type="sldNum" idx="12"/>
          </p:nvPr>
        </p:nvSpPr>
        <p:spPr/>
        <p:txBody>
          <a:bodyPr/>
          <a:lstStyle/>
          <a:p>
            <a:fld id="{00000000-1234-1234-1234-123412341234}" type="slidenum">
              <a:rPr lang="en-GB" smtClean="0"/>
              <a:pPr/>
              <a:t>216</a:t>
            </a:fld>
            <a:endParaRPr lang="en-GB" dirty="0"/>
          </a:p>
        </p:txBody>
      </p:sp>
    </p:spTree>
    <p:extLst>
      <p:ext uri="{BB962C8B-B14F-4D97-AF65-F5344CB8AC3E}">
        <p14:creationId xmlns:p14="http://schemas.microsoft.com/office/powerpoint/2010/main" val="343623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3B63-BE00-4C14-911D-C683C37039BE}"/>
              </a:ext>
            </a:extLst>
          </p:cNvPr>
          <p:cNvSpPr>
            <a:spLocks noGrp="1"/>
          </p:cNvSpPr>
          <p:nvPr>
            <p:ph type="title"/>
          </p:nvPr>
        </p:nvSpPr>
        <p:spPr>
          <a:xfrm>
            <a:off x="252268" y="389655"/>
            <a:ext cx="5393600" cy="1976400"/>
          </a:xfrm>
        </p:spPr>
        <p:txBody>
          <a:bodyPr>
            <a:normAutofit/>
          </a:bodyPr>
          <a:lstStyle/>
          <a:p>
            <a:pPr algn="l">
              <a:lnSpc>
                <a:spcPct val="100000"/>
              </a:lnSpc>
              <a:spcBef>
                <a:spcPts val="600"/>
              </a:spcBef>
            </a:pPr>
            <a:r>
              <a:rPr lang="en-US" sz="3600" dirty="0">
                <a:latin typeface="Comic Sans MS" panose="030F0902030302020204" pitchFamily="66" charset="0"/>
                <a:ea typeface="+mj-lt"/>
                <a:cs typeface="+mj-lt"/>
              </a:rPr>
              <a:t>An NDE can be positive or negative . . .</a:t>
            </a:r>
            <a:endParaRPr lang="en-US" sz="3600" dirty="0">
              <a:latin typeface="Comic Sans MS" panose="030F0902030302020204" pitchFamily="66" charset="0"/>
            </a:endParaRPr>
          </a:p>
        </p:txBody>
      </p:sp>
      <p:sp>
        <p:nvSpPr>
          <p:cNvPr id="3" name="TextBox 2">
            <a:extLst>
              <a:ext uri="{FF2B5EF4-FFF2-40B4-BE49-F238E27FC236}">
                <a16:creationId xmlns:a16="http://schemas.microsoft.com/office/drawing/2014/main" id="{6F5518D3-764E-4392-9067-766B06F5FA7F}"/>
              </a:ext>
            </a:extLst>
          </p:cNvPr>
          <p:cNvSpPr txBox="1"/>
          <p:nvPr/>
        </p:nvSpPr>
        <p:spPr>
          <a:xfrm>
            <a:off x="252268" y="2399258"/>
            <a:ext cx="5499603"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600"/>
              </a:spcBef>
              <a:buFont typeface="Arial"/>
              <a:buChar char="•"/>
            </a:pPr>
            <a:r>
              <a:rPr lang="en-US" sz="2400" dirty="0">
                <a:latin typeface="Comic Sans MS" panose="030F0902030302020204" pitchFamily="66" charset="0"/>
                <a:ea typeface="+mn-lt"/>
                <a:cs typeface="+mn-lt"/>
              </a:rPr>
              <a:t>Positive ones get a lot of press.</a:t>
            </a:r>
          </a:p>
          <a:p>
            <a:pPr>
              <a:spcBef>
                <a:spcPts val="600"/>
              </a:spcBef>
            </a:pPr>
            <a:endParaRPr lang="en-US" sz="2400" dirty="0">
              <a:latin typeface="Comic Sans MS" panose="030F0902030302020204" pitchFamily="66" charset="0"/>
              <a:ea typeface="+mn-lt"/>
              <a:cs typeface="+mn-lt"/>
            </a:endParaRPr>
          </a:p>
          <a:p>
            <a:pPr marL="342900" indent="-342900">
              <a:spcBef>
                <a:spcPts val="600"/>
              </a:spcBef>
              <a:buFont typeface="Arial"/>
              <a:buChar char="•"/>
            </a:pPr>
            <a:r>
              <a:rPr lang="en-US" sz="2400" dirty="0">
                <a:latin typeface="Comic Sans MS" panose="030F0902030302020204" pitchFamily="66" charset="0"/>
                <a:ea typeface="+mn-lt"/>
                <a:cs typeface="+mn-lt"/>
              </a:rPr>
              <a:t>Negative ones? - Perhaps these are under-reported because of shame, social stigma, and social pressures to conform to happy NDEs.</a:t>
            </a:r>
            <a:endParaRPr lang="en-US" sz="2400" dirty="0">
              <a:latin typeface="Comic Sans MS" panose="030F0902030302020204" pitchFamily="66" charset="0"/>
            </a:endParaRPr>
          </a:p>
          <a:p>
            <a:pPr marL="342900" indent="-342900">
              <a:buFont typeface="Arial"/>
              <a:buChar char="•"/>
            </a:pPr>
            <a:endParaRPr lang="en-US" dirty="0"/>
          </a:p>
          <a:p>
            <a:pPr marL="285750" indent="-285750">
              <a:buFont typeface="Arial"/>
              <a:buChar char="•"/>
            </a:pPr>
            <a:endParaRPr lang="en-US" sz="2400" dirty="0"/>
          </a:p>
          <a:p>
            <a:endParaRPr lang="en-US" dirty="0"/>
          </a:p>
        </p:txBody>
      </p:sp>
      <p:pic>
        <p:nvPicPr>
          <p:cNvPr id="7" name="Picture 6">
            <a:extLst>
              <a:ext uri="{FF2B5EF4-FFF2-40B4-BE49-F238E27FC236}">
                <a16:creationId xmlns:a16="http://schemas.microsoft.com/office/drawing/2014/main" id="{EDAF5D11-BE04-D0C1-6CFE-58683A36D80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58426" y="1150143"/>
            <a:ext cx="4483100" cy="4557713"/>
          </a:xfrm>
          <a:prstGeom prst="rect">
            <a:avLst/>
          </a:prstGeom>
        </p:spPr>
      </p:pic>
      <p:sp>
        <p:nvSpPr>
          <p:cNvPr id="5" name="Slide Number Placeholder 4">
            <a:extLst>
              <a:ext uri="{FF2B5EF4-FFF2-40B4-BE49-F238E27FC236}">
                <a16:creationId xmlns:a16="http://schemas.microsoft.com/office/drawing/2014/main" id="{BCA61533-E65D-1FC1-BB4A-A34C261E73F0}"/>
              </a:ext>
            </a:extLst>
          </p:cNvPr>
          <p:cNvSpPr>
            <a:spLocks noGrp="1"/>
          </p:cNvSpPr>
          <p:nvPr>
            <p:ph type="sldNum" idx="12"/>
          </p:nvPr>
        </p:nvSpPr>
        <p:spPr/>
        <p:txBody>
          <a:bodyPr/>
          <a:lstStyle/>
          <a:p>
            <a:fld id="{00000000-1234-1234-1234-123412341234}" type="slidenum">
              <a:rPr lang="en-GB" smtClean="0"/>
              <a:pPr/>
              <a:t>217</a:t>
            </a:fld>
            <a:endParaRPr lang="en-GB" dirty="0"/>
          </a:p>
        </p:txBody>
      </p:sp>
    </p:spTree>
    <p:extLst>
      <p:ext uri="{BB962C8B-B14F-4D97-AF65-F5344CB8AC3E}">
        <p14:creationId xmlns:p14="http://schemas.microsoft.com/office/powerpoint/2010/main" val="34014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3B63-BE00-4C14-911D-C683C37039BE}"/>
              </a:ext>
            </a:extLst>
          </p:cNvPr>
          <p:cNvSpPr>
            <a:spLocks noGrp="1"/>
          </p:cNvSpPr>
          <p:nvPr>
            <p:ph type="title"/>
          </p:nvPr>
        </p:nvSpPr>
        <p:spPr/>
        <p:txBody>
          <a:bodyPr>
            <a:normAutofit/>
          </a:bodyPr>
          <a:lstStyle/>
          <a:p>
            <a:r>
              <a:rPr lang="en-US" sz="3600" dirty="0">
                <a:latin typeface="Comic Sans MS" panose="030F0902030302020204" pitchFamily="66" charset="0"/>
                <a:ea typeface="+mj-lt"/>
                <a:cs typeface="+mj-lt"/>
              </a:rPr>
              <a:t>Famous accounts . . .</a:t>
            </a:r>
            <a:endParaRPr lang="en-US" sz="3600" dirty="0">
              <a:latin typeface="Comic Sans MS" panose="030F0902030302020204" pitchFamily="66" charset="0"/>
            </a:endParaRPr>
          </a:p>
        </p:txBody>
      </p:sp>
      <p:sp>
        <p:nvSpPr>
          <p:cNvPr id="3" name="TextBox 2">
            <a:extLst>
              <a:ext uri="{FF2B5EF4-FFF2-40B4-BE49-F238E27FC236}">
                <a16:creationId xmlns:a16="http://schemas.microsoft.com/office/drawing/2014/main" id="{6F5518D3-764E-4392-9067-766B06F5FA7F}"/>
              </a:ext>
            </a:extLst>
          </p:cNvPr>
          <p:cNvSpPr txBox="1"/>
          <p:nvPr/>
        </p:nvSpPr>
        <p:spPr>
          <a:xfrm>
            <a:off x="714033" y="4206341"/>
            <a:ext cx="3434849"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ea typeface="+mn-lt"/>
                <a:cs typeface="+mn-lt"/>
              </a:rPr>
              <a:t>Colton </a:t>
            </a:r>
            <a:r>
              <a:rPr lang="en-US" sz="2000" b="1" dirty="0" err="1">
                <a:ea typeface="+mn-lt"/>
                <a:cs typeface="+mn-lt"/>
              </a:rPr>
              <a:t>Burpo</a:t>
            </a:r>
            <a:endParaRPr lang="en-US" sz="2000" b="1" dirty="0">
              <a:ea typeface="+mn-lt"/>
              <a:cs typeface="+mn-lt"/>
            </a:endParaRPr>
          </a:p>
          <a:p>
            <a:pPr algn="ctr"/>
            <a:r>
              <a:rPr lang="en-US" sz="2000" dirty="0">
                <a:ea typeface="+mn-lt"/>
                <a:cs typeface="+mn-lt"/>
              </a:rPr>
              <a:t>young child with appendicitis</a:t>
            </a:r>
          </a:p>
          <a:p>
            <a:pPr algn="ctr"/>
            <a:r>
              <a:rPr lang="en-US" sz="2000" i="1" dirty="0">
                <a:ea typeface="+mn-lt"/>
                <a:cs typeface="+mn-lt"/>
              </a:rPr>
              <a:t>Heaven Is for Real.</a:t>
            </a:r>
            <a:endParaRPr lang="en-US" sz="2000" dirty="0">
              <a:ea typeface="+mn-lt"/>
              <a:cs typeface="+mn-lt"/>
            </a:endParaRPr>
          </a:p>
          <a:p>
            <a:pPr marL="285750" indent="-285750">
              <a:buFont typeface="Arial"/>
              <a:buChar char="•"/>
            </a:pPr>
            <a:endParaRPr lang="en-US" sz="2400" dirty="0"/>
          </a:p>
          <a:p>
            <a:endParaRPr lang="en-US" dirty="0"/>
          </a:p>
        </p:txBody>
      </p:sp>
      <p:sp>
        <p:nvSpPr>
          <p:cNvPr id="5" name="TextBox 4">
            <a:extLst>
              <a:ext uri="{FF2B5EF4-FFF2-40B4-BE49-F238E27FC236}">
                <a16:creationId xmlns:a16="http://schemas.microsoft.com/office/drawing/2014/main" id="{2164C860-BD90-485E-AF86-DD3BD907DCB9}"/>
              </a:ext>
            </a:extLst>
          </p:cNvPr>
          <p:cNvSpPr txBox="1"/>
          <p:nvPr/>
        </p:nvSpPr>
        <p:spPr>
          <a:xfrm>
            <a:off x="4878803" y="4167498"/>
            <a:ext cx="294883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ea typeface="+mn-lt"/>
                <a:cs typeface="+mn-lt"/>
              </a:rPr>
              <a:t>Dr. </a:t>
            </a:r>
            <a:r>
              <a:rPr lang="en-US" sz="2000" b="1" dirty="0" err="1">
                <a:ea typeface="+mn-lt"/>
                <a:cs typeface="+mn-lt"/>
              </a:rPr>
              <a:t>Eben</a:t>
            </a:r>
            <a:r>
              <a:rPr lang="en-US" sz="2000" b="1" dirty="0">
                <a:ea typeface="+mn-lt"/>
                <a:cs typeface="+mn-lt"/>
              </a:rPr>
              <a:t> Alexander</a:t>
            </a:r>
            <a:r>
              <a:rPr lang="en-US" sz="2000" dirty="0">
                <a:ea typeface="+mn-lt"/>
                <a:cs typeface="+mn-lt"/>
              </a:rPr>
              <a:t> neurosurgeon with a form of encephalitis</a:t>
            </a:r>
          </a:p>
          <a:p>
            <a:pPr algn="ctr"/>
            <a:r>
              <a:rPr lang="en-US" sz="2000" i="1" dirty="0">
                <a:ea typeface="+mn-lt"/>
                <a:cs typeface="+mn-lt"/>
              </a:rPr>
              <a:t>Proof of Heaven.</a:t>
            </a:r>
            <a:endParaRPr lang="en-US" sz="2000" dirty="0">
              <a:ea typeface="+mn-lt"/>
              <a:cs typeface="+mn-lt"/>
            </a:endParaRPr>
          </a:p>
        </p:txBody>
      </p:sp>
      <p:sp>
        <p:nvSpPr>
          <p:cNvPr id="8" name="TextBox 7">
            <a:extLst>
              <a:ext uri="{FF2B5EF4-FFF2-40B4-BE49-F238E27FC236}">
                <a16:creationId xmlns:a16="http://schemas.microsoft.com/office/drawing/2014/main" id="{8142CD3F-EE6A-4976-AEF7-EA6E52E1B66A}"/>
              </a:ext>
            </a:extLst>
          </p:cNvPr>
          <p:cNvSpPr txBox="1"/>
          <p:nvPr/>
        </p:nvSpPr>
        <p:spPr>
          <a:xfrm>
            <a:off x="8122429" y="4163413"/>
            <a:ext cx="3434849"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ea typeface="+mn-lt"/>
                <a:cs typeface="+mn-lt"/>
              </a:rPr>
              <a:t>Alex Malarkey</a:t>
            </a:r>
            <a:endParaRPr lang="en-US" sz="2000" dirty="0">
              <a:ea typeface="+mn-lt"/>
              <a:cs typeface="+mn-lt"/>
            </a:endParaRPr>
          </a:p>
          <a:p>
            <a:pPr algn="ctr"/>
            <a:r>
              <a:rPr lang="en-US" sz="2000" dirty="0">
                <a:ea typeface="+mn-lt"/>
                <a:cs typeface="+mn-lt"/>
              </a:rPr>
              <a:t>later retracted his story, saying it was a fairy tale that got expanded on and sold well.</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3A6C271D-C1DA-25D6-554E-BF651CF321B6}"/>
              </a:ext>
            </a:extLst>
          </p:cNvPr>
          <p:cNvPicPr>
            <a:picLocks noChangeAspect="1"/>
          </p:cNvPicPr>
          <p:nvPr/>
        </p:nvPicPr>
        <p:blipFill>
          <a:blip r:embed="rId3"/>
          <a:stretch>
            <a:fillRect/>
          </a:stretch>
        </p:blipFill>
        <p:spPr>
          <a:xfrm>
            <a:off x="1739308" y="1574225"/>
            <a:ext cx="1384300" cy="2184400"/>
          </a:xfrm>
          <a:prstGeom prst="rect">
            <a:avLst/>
          </a:prstGeom>
        </p:spPr>
      </p:pic>
      <p:pic>
        <p:nvPicPr>
          <p:cNvPr id="7" name="Picture 6">
            <a:extLst>
              <a:ext uri="{FF2B5EF4-FFF2-40B4-BE49-F238E27FC236}">
                <a16:creationId xmlns:a16="http://schemas.microsoft.com/office/drawing/2014/main" id="{31A0E976-E457-EB2C-A478-C769FCA0A0DC}"/>
              </a:ext>
            </a:extLst>
          </p:cNvPr>
          <p:cNvPicPr>
            <a:picLocks noChangeAspect="1"/>
          </p:cNvPicPr>
          <p:nvPr/>
        </p:nvPicPr>
        <p:blipFill>
          <a:blip r:embed="rId4"/>
          <a:stretch>
            <a:fillRect/>
          </a:stretch>
        </p:blipFill>
        <p:spPr>
          <a:xfrm>
            <a:off x="5458090" y="1565689"/>
            <a:ext cx="1542920" cy="2317936"/>
          </a:xfrm>
          <a:prstGeom prst="rect">
            <a:avLst/>
          </a:prstGeom>
        </p:spPr>
      </p:pic>
      <p:pic>
        <p:nvPicPr>
          <p:cNvPr id="9" name="Picture 8">
            <a:extLst>
              <a:ext uri="{FF2B5EF4-FFF2-40B4-BE49-F238E27FC236}">
                <a16:creationId xmlns:a16="http://schemas.microsoft.com/office/drawing/2014/main" id="{4456F51B-0740-995B-C23A-A7646B96A22F}"/>
              </a:ext>
            </a:extLst>
          </p:cNvPr>
          <p:cNvPicPr>
            <a:picLocks noChangeAspect="1"/>
          </p:cNvPicPr>
          <p:nvPr/>
        </p:nvPicPr>
        <p:blipFill>
          <a:blip r:embed="rId5"/>
          <a:stretch>
            <a:fillRect/>
          </a:stretch>
        </p:blipFill>
        <p:spPr>
          <a:xfrm>
            <a:off x="9114059" y="1690688"/>
            <a:ext cx="1451588" cy="2180608"/>
          </a:xfrm>
          <a:prstGeom prst="rect">
            <a:avLst/>
          </a:prstGeom>
        </p:spPr>
      </p:pic>
      <p:sp>
        <p:nvSpPr>
          <p:cNvPr id="10" name="Slide Number Placeholder 9">
            <a:extLst>
              <a:ext uri="{FF2B5EF4-FFF2-40B4-BE49-F238E27FC236}">
                <a16:creationId xmlns:a16="http://schemas.microsoft.com/office/drawing/2014/main" id="{ED30CA06-0B71-3B65-7C62-1E63A2E84817}"/>
              </a:ext>
            </a:extLst>
          </p:cNvPr>
          <p:cNvSpPr>
            <a:spLocks noGrp="1"/>
          </p:cNvSpPr>
          <p:nvPr>
            <p:ph type="sldNum" sz="quarter" idx="12"/>
          </p:nvPr>
        </p:nvSpPr>
        <p:spPr/>
        <p:txBody>
          <a:bodyPr/>
          <a:lstStyle/>
          <a:p>
            <a:fld id="{6D22F896-40B5-4ADD-8801-0D06FADFA095}" type="slidenum">
              <a:rPr lang="en-US" smtClean="0"/>
              <a:t>218</a:t>
            </a:fld>
            <a:endParaRPr lang="en-US" dirty="0"/>
          </a:p>
        </p:txBody>
      </p:sp>
    </p:spTree>
    <p:extLst>
      <p:ext uri="{BB962C8B-B14F-4D97-AF65-F5344CB8AC3E}">
        <p14:creationId xmlns:p14="http://schemas.microsoft.com/office/powerpoint/2010/main" val="198825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470B-BCEA-F55B-4DD3-1F55E68D7889}"/>
              </a:ext>
            </a:extLst>
          </p:cNvPr>
          <p:cNvSpPr>
            <a:spLocks noGrp="1"/>
          </p:cNvSpPr>
          <p:nvPr>
            <p:ph type="title"/>
          </p:nvPr>
        </p:nvSpPr>
        <p:spPr/>
        <p:txBody>
          <a:bodyPr>
            <a:normAutofit/>
          </a:bodyPr>
          <a:lstStyle/>
          <a:p>
            <a:r>
              <a:rPr lang="en-US" sz="3600" b="1" dirty="0">
                <a:latin typeface="Comic Sans MS" panose="030F0902030302020204" pitchFamily="66" charset="0"/>
                <a:ea typeface="+mj-lt"/>
                <a:cs typeface="+mj-lt"/>
              </a:rPr>
              <a:t>My thoughts . . .</a:t>
            </a:r>
            <a:endParaRPr lang="en-US" sz="3600" b="1" dirty="0"/>
          </a:p>
        </p:txBody>
      </p:sp>
      <p:sp>
        <p:nvSpPr>
          <p:cNvPr id="3" name="Text Placeholder 2">
            <a:extLst>
              <a:ext uri="{FF2B5EF4-FFF2-40B4-BE49-F238E27FC236}">
                <a16:creationId xmlns:a16="http://schemas.microsoft.com/office/drawing/2014/main" id="{BA86A88A-D3A9-12F7-6833-098744874268}"/>
              </a:ext>
            </a:extLst>
          </p:cNvPr>
          <p:cNvSpPr>
            <a:spLocks noGrp="1"/>
          </p:cNvSpPr>
          <p:nvPr>
            <p:ph type="body" idx="2"/>
          </p:nvPr>
        </p:nvSpPr>
        <p:spPr/>
        <p:txBody>
          <a:bodyPr/>
          <a:lstStyle/>
          <a:p>
            <a:pPr marL="152396" indent="0">
              <a:buNone/>
            </a:pPr>
            <a:endParaRPr lang="en-US" dirty="0"/>
          </a:p>
        </p:txBody>
      </p:sp>
      <p:pic>
        <p:nvPicPr>
          <p:cNvPr id="5" name="Picture 4">
            <a:extLst>
              <a:ext uri="{FF2B5EF4-FFF2-40B4-BE49-F238E27FC236}">
                <a16:creationId xmlns:a16="http://schemas.microsoft.com/office/drawing/2014/main" id="{AC10FC59-AEFC-5310-0F8F-72B1C496820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69772" y="806860"/>
            <a:ext cx="4932228" cy="5243945"/>
          </a:xfrm>
          <a:prstGeom prst="rect">
            <a:avLst/>
          </a:prstGeom>
        </p:spPr>
      </p:pic>
      <p:sp>
        <p:nvSpPr>
          <p:cNvPr id="6" name="Slide Number Placeholder 5">
            <a:extLst>
              <a:ext uri="{FF2B5EF4-FFF2-40B4-BE49-F238E27FC236}">
                <a16:creationId xmlns:a16="http://schemas.microsoft.com/office/drawing/2014/main" id="{32ADF30A-FEDC-0B4A-1611-23B985719847}"/>
              </a:ext>
            </a:extLst>
          </p:cNvPr>
          <p:cNvSpPr>
            <a:spLocks noGrp="1"/>
          </p:cNvSpPr>
          <p:nvPr>
            <p:ph type="sldNum" idx="12"/>
          </p:nvPr>
        </p:nvSpPr>
        <p:spPr/>
        <p:txBody>
          <a:bodyPr/>
          <a:lstStyle/>
          <a:p>
            <a:fld id="{00000000-1234-1234-1234-123412341234}" type="slidenum">
              <a:rPr lang="en-GB" smtClean="0"/>
              <a:pPr/>
              <a:t>219</a:t>
            </a:fld>
            <a:endParaRPr lang="en-GB" dirty="0"/>
          </a:p>
        </p:txBody>
      </p:sp>
    </p:spTree>
    <p:extLst>
      <p:ext uri="{BB962C8B-B14F-4D97-AF65-F5344CB8AC3E}">
        <p14:creationId xmlns:p14="http://schemas.microsoft.com/office/powerpoint/2010/main" val="854487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AF28C-961F-44AE-0025-DB28E19121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835" y="-126670"/>
            <a:ext cx="12302836" cy="7125196"/>
          </a:xfrm>
          <a:prstGeom prst="rect">
            <a:avLst/>
          </a:prstGeom>
        </p:spPr>
      </p:pic>
      <p:sp>
        <p:nvSpPr>
          <p:cNvPr id="3" name="Slide Number Placeholder 2">
            <a:extLst>
              <a:ext uri="{FF2B5EF4-FFF2-40B4-BE49-F238E27FC236}">
                <a16:creationId xmlns:a16="http://schemas.microsoft.com/office/drawing/2014/main" id="{BB89A0F7-153D-2919-2467-D9E43D9B2C96}"/>
              </a:ext>
            </a:extLst>
          </p:cNvPr>
          <p:cNvSpPr>
            <a:spLocks noGrp="1"/>
          </p:cNvSpPr>
          <p:nvPr>
            <p:ph type="sldNum" sz="quarter" idx="12"/>
          </p:nvPr>
        </p:nvSpPr>
        <p:spPr/>
        <p:txBody>
          <a:bodyPr/>
          <a:lstStyle/>
          <a:p>
            <a:fld id="{6D22F896-40B5-4ADD-8801-0D06FADFA095}" type="slidenum">
              <a:rPr lang="en-US" smtClean="0"/>
              <a:t>202</a:t>
            </a:fld>
            <a:endParaRPr lang="en-US" dirty="0"/>
          </a:p>
        </p:txBody>
      </p:sp>
    </p:spTree>
    <p:extLst>
      <p:ext uri="{BB962C8B-B14F-4D97-AF65-F5344CB8AC3E}">
        <p14:creationId xmlns:p14="http://schemas.microsoft.com/office/powerpoint/2010/main" val="1086930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46AFAE-6C17-47F1-96CE-51B10E7432A8}"/>
              </a:ext>
            </a:extLst>
          </p:cNvPr>
          <p:cNvSpPr txBox="1"/>
          <p:nvPr/>
        </p:nvSpPr>
        <p:spPr>
          <a:xfrm>
            <a:off x="1577775" y="2628781"/>
            <a:ext cx="8516317" cy="1554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3600" b="1" dirty="0">
                <a:latin typeface="Comic Sans MS" panose="030F0902030302020204" pitchFamily="66" charset="0"/>
              </a:rPr>
              <a:t>If then the soul doesn’t die,</a:t>
            </a:r>
          </a:p>
          <a:p>
            <a:pPr algn="ctr">
              <a:spcBef>
                <a:spcPts val="600"/>
              </a:spcBef>
            </a:pPr>
            <a:r>
              <a:rPr lang="en-US" sz="3600" b="1" dirty="0">
                <a:latin typeface="Comic Sans MS" panose="030F0902030302020204" pitchFamily="66" charset="0"/>
              </a:rPr>
              <a:t>where does it go?</a:t>
            </a:r>
          </a:p>
          <a:p>
            <a:endParaRPr lang="en-US" dirty="0"/>
          </a:p>
        </p:txBody>
      </p:sp>
      <p:sp>
        <p:nvSpPr>
          <p:cNvPr id="4" name="Slide Number Placeholder 3">
            <a:extLst>
              <a:ext uri="{FF2B5EF4-FFF2-40B4-BE49-F238E27FC236}">
                <a16:creationId xmlns:a16="http://schemas.microsoft.com/office/drawing/2014/main" id="{FEDB7107-C756-E4CA-66B6-8D4FA1C042DA}"/>
              </a:ext>
            </a:extLst>
          </p:cNvPr>
          <p:cNvSpPr>
            <a:spLocks noGrp="1"/>
          </p:cNvSpPr>
          <p:nvPr>
            <p:ph type="sldNum" sz="quarter" idx="12"/>
          </p:nvPr>
        </p:nvSpPr>
        <p:spPr/>
        <p:txBody>
          <a:bodyPr/>
          <a:lstStyle/>
          <a:p>
            <a:fld id="{6D22F896-40B5-4ADD-8801-0D06FADFA095}" type="slidenum">
              <a:rPr lang="en-US" smtClean="0"/>
              <a:t>220</a:t>
            </a:fld>
            <a:endParaRPr lang="en-US" dirty="0"/>
          </a:p>
        </p:txBody>
      </p:sp>
    </p:spTree>
    <p:extLst>
      <p:ext uri="{BB962C8B-B14F-4D97-AF65-F5344CB8AC3E}">
        <p14:creationId xmlns:p14="http://schemas.microsoft.com/office/powerpoint/2010/main" val="2086732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46AFAE-6C17-47F1-96CE-51B10E7432A8}"/>
              </a:ext>
            </a:extLst>
          </p:cNvPr>
          <p:cNvSpPr txBox="1"/>
          <p:nvPr/>
        </p:nvSpPr>
        <p:spPr>
          <a:xfrm>
            <a:off x="2062684" y="2675805"/>
            <a:ext cx="851631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Comic Sans MS" panose="030F0902030302020204" pitchFamily="66" charset="0"/>
              </a:rPr>
              <a:t>Life is real! Life is earnest!</a:t>
            </a:r>
          </a:p>
          <a:p>
            <a:pPr algn="ctr"/>
            <a:r>
              <a:rPr lang="en-US" sz="2800" b="1" dirty="0">
                <a:latin typeface="Comic Sans MS" panose="030F0902030302020204" pitchFamily="66" charset="0"/>
              </a:rPr>
              <a:t>And the grave is not the goal;</a:t>
            </a:r>
          </a:p>
          <a:p>
            <a:pPr algn="ctr"/>
            <a:r>
              <a:rPr lang="en-US" sz="2800" b="1" dirty="0">
                <a:latin typeface="Comic Sans MS" panose="030F0902030302020204" pitchFamily="66" charset="0"/>
              </a:rPr>
              <a:t>Dust thou art, to dust </a:t>
            </a:r>
            <a:r>
              <a:rPr lang="en-US" sz="2800" b="1" dirty="0" err="1">
                <a:latin typeface="Comic Sans MS" panose="030F0902030302020204" pitchFamily="66" charset="0"/>
              </a:rPr>
              <a:t>returnest</a:t>
            </a:r>
            <a:r>
              <a:rPr lang="en-US" sz="2800" b="1" dirty="0">
                <a:latin typeface="Comic Sans MS" panose="030F0902030302020204" pitchFamily="66" charset="0"/>
              </a:rPr>
              <a:t>,</a:t>
            </a:r>
          </a:p>
          <a:p>
            <a:pPr algn="ctr"/>
            <a:r>
              <a:rPr lang="en-US" sz="2800" b="1" dirty="0">
                <a:latin typeface="Comic Sans MS" panose="030F0902030302020204" pitchFamily="66" charset="0"/>
              </a:rPr>
              <a:t>Was not spoken of the soul.</a:t>
            </a:r>
          </a:p>
        </p:txBody>
      </p:sp>
      <p:sp>
        <p:nvSpPr>
          <p:cNvPr id="3" name="TextBox 2">
            <a:extLst>
              <a:ext uri="{FF2B5EF4-FFF2-40B4-BE49-F238E27FC236}">
                <a16:creationId xmlns:a16="http://schemas.microsoft.com/office/drawing/2014/main" id="{E0EB53B6-7514-964B-BE74-806136A92B21}"/>
              </a:ext>
            </a:extLst>
          </p:cNvPr>
          <p:cNvSpPr txBox="1"/>
          <p:nvPr/>
        </p:nvSpPr>
        <p:spPr>
          <a:xfrm>
            <a:off x="514350" y="1508760"/>
            <a:ext cx="5669280" cy="461665"/>
          </a:xfrm>
          <a:prstGeom prst="rect">
            <a:avLst/>
          </a:prstGeom>
          <a:noFill/>
        </p:spPr>
        <p:txBody>
          <a:bodyPr wrap="square" rtlCol="0">
            <a:spAutoFit/>
          </a:bodyPr>
          <a:lstStyle/>
          <a:p>
            <a:r>
              <a:rPr lang="en-CA" sz="2400">
                <a:latin typeface="Comic Sans MS" panose="030F0902030302020204" pitchFamily="66" charset="0"/>
              </a:rPr>
              <a:t>Henry Wadsworth Longfellow:</a:t>
            </a:r>
          </a:p>
        </p:txBody>
      </p:sp>
      <p:sp>
        <p:nvSpPr>
          <p:cNvPr id="5" name="TextBox 4">
            <a:extLst>
              <a:ext uri="{FF2B5EF4-FFF2-40B4-BE49-F238E27FC236}">
                <a16:creationId xmlns:a16="http://schemas.microsoft.com/office/drawing/2014/main" id="{37248ACD-838D-D70C-D299-D3C1FCAEF46A}"/>
              </a:ext>
            </a:extLst>
          </p:cNvPr>
          <p:cNvSpPr txBox="1"/>
          <p:nvPr/>
        </p:nvSpPr>
        <p:spPr>
          <a:xfrm>
            <a:off x="9900745" y="5849007"/>
            <a:ext cx="1608083" cy="369332"/>
          </a:xfrm>
          <a:prstGeom prst="rect">
            <a:avLst/>
          </a:prstGeom>
          <a:noFill/>
        </p:spPr>
        <p:txBody>
          <a:bodyPr wrap="square" rtlCol="0">
            <a:spAutoFit/>
          </a:bodyPr>
          <a:lstStyle/>
          <a:p>
            <a:r>
              <a:rPr lang="en-US" i="1" dirty="0"/>
              <a:t>A Psalm of Life</a:t>
            </a:r>
          </a:p>
        </p:txBody>
      </p:sp>
      <p:sp>
        <p:nvSpPr>
          <p:cNvPr id="6" name="Slide Number Placeholder 5">
            <a:extLst>
              <a:ext uri="{FF2B5EF4-FFF2-40B4-BE49-F238E27FC236}">
                <a16:creationId xmlns:a16="http://schemas.microsoft.com/office/drawing/2014/main" id="{8D328DD4-E7A1-DDBE-A93C-6D1C27D46AAB}"/>
              </a:ext>
            </a:extLst>
          </p:cNvPr>
          <p:cNvSpPr>
            <a:spLocks noGrp="1"/>
          </p:cNvSpPr>
          <p:nvPr>
            <p:ph type="sldNum" sz="quarter" idx="12"/>
          </p:nvPr>
        </p:nvSpPr>
        <p:spPr/>
        <p:txBody>
          <a:bodyPr/>
          <a:lstStyle/>
          <a:p>
            <a:fld id="{6D22F896-40B5-4ADD-8801-0D06FADFA095}" type="slidenum">
              <a:rPr lang="en-US" smtClean="0"/>
              <a:t>221</a:t>
            </a:fld>
            <a:endParaRPr lang="en-US" dirty="0"/>
          </a:p>
        </p:txBody>
      </p:sp>
    </p:spTree>
    <p:extLst>
      <p:ext uri="{BB962C8B-B14F-4D97-AF65-F5344CB8AC3E}">
        <p14:creationId xmlns:p14="http://schemas.microsoft.com/office/powerpoint/2010/main" val="228282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46AFAE-6C17-47F1-96CE-51B10E7432A8}"/>
              </a:ext>
            </a:extLst>
          </p:cNvPr>
          <p:cNvSpPr txBox="1"/>
          <p:nvPr/>
        </p:nvSpPr>
        <p:spPr>
          <a:xfrm>
            <a:off x="942109" y="2351088"/>
            <a:ext cx="10086109" cy="33393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2800" b="1" dirty="0">
                <a:latin typeface="Comic Sans MS" panose="030F0902030302020204" pitchFamily="66" charset="0"/>
              </a:rPr>
              <a:t>One of the men being crucified with Jesus, said to Jesus:</a:t>
            </a:r>
          </a:p>
          <a:p>
            <a:pPr algn="ctr">
              <a:spcBef>
                <a:spcPts val="600"/>
              </a:spcBef>
            </a:pPr>
            <a:r>
              <a:rPr lang="en-US" sz="2800" b="1" dirty="0">
                <a:latin typeface="Comic Sans MS" panose="030F0902030302020204" pitchFamily="66" charset="0"/>
              </a:rPr>
              <a:t>“Remember me when you begin ruling as king!” </a:t>
            </a:r>
          </a:p>
          <a:p>
            <a:pPr algn="ctr">
              <a:spcBef>
                <a:spcPts val="600"/>
              </a:spcBef>
            </a:pPr>
            <a:endParaRPr lang="en-US" sz="2800" b="1" dirty="0">
              <a:latin typeface="Comic Sans MS" panose="030F0902030302020204" pitchFamily="66" charset="0"/>
            </a:endParaRPr>
          </a:p>
          <a:p>
            <a:pPr algn="ctr">
              <a:spcBef>
                <a:spcPts val="600"/>
              </a:spcBef>
            </a:pPr>
            <a:r>
              <a:rPr lang="en-US" sz="2800" b="1" dirty="0">
                <a:latin typeface="Comic Sans MS" panose="030F0902030302020204" pitchFamily="66" charset="0"/>
              </a:rPr>
              <a:t>Jesus replied,</a:t>
            </a:r>
          </a:p>
          <a:p>
            <a:pPr algn="ctr">
              <a:spcBef>
                <a:spcPts val="600"/>
              </a:spcBef>
            </a:pPr>
            <a:r>
              <a:rPr lang="en-US" sz="2800" b="1" dirty="0">
                <a:latin typeface="Comic Sans MS" panose="030F0902030302020204" pitchFamily="66" charset="0"/>
              </a:rPr>
              <a:t>“I promise you, today you will be with me in </a:t>
            </a:r>
            <a:r>
              <a:rPr lang="en-US" sz="2800" b="1" u="sng" dirty="0">
                <a:solidFill>
                  <a:srgbClr val="0070C0"/>
                </a:solidFill>
                <a:latin typeface="Comic Sans MS" panose="030F0902030302020204" pitchFamily="66" charset="0"/>
              </a:rPr>
              <a:t>paradise</a:t>
            </a:r>
            <a:r>
              <a:rPr lang="en-US" sz="2800" b="1" dirty="0">
                <a:latin typeface="Comic Sans MS" panose="030F0902030302020204" pitchFamily="66" charset="0"/>
              </a:rPr>
              <a:t>.”</a:t>
            </a:r>
          </a:p>
          <a:p>
            <a:pPr algn="ctr">
              <a:spcBef>
                <a:spcPts val="600"/>
              </a:spcBef>
            </a:pPr>
            <a:r>
              <a:rPr lang="en-CA" sz="2800" dirty="0">
                <a:latin typeface="Comic Sans MS" panose="030F0902030302020204" pitchFamily="66" charset="0"/>
              </a:rPr>
              <a:t>Luke 23:42-43, ERV</a:t>
            </a:r>
          </a:p>
          <a:p>
            <a:pPr algn="ctr"/>
            <a:endParaRPr lang="en-US" b="1" dirty="0"/>
          </a:p>
        </p:txBody>
      </p:sp>
      <p:sp>
        <p:nvSpPr>
          <p:cNvPr id="3" name="Slide Number Placeholder 2">
            <a:extLst>
              <a:ext uri="{FF2B5EF4-FFF2-40B4-BE49-F238E27FC236}">
                <a16:creationId xmlns:a16="http://schemas.microsoft.com/office/drawing/2014/main" id="{50D1FF82-DB2C-B7CC-7AA3-21A7D0E73A74}"/>
              </a:ext>
            </a:extLst>
          </p:cNvPr>
          <p:cNvSpPr>
            <a:spLocks noGrp="1"/>
          </p:cNvSpPr>
          <p:nvPr>
            <p:ph type="sldNum" sz="quarter" idx="12"/>
          </p:nvPr>
        </p:nvSpPr>
        <p:spPr/>
        <p:txBody>
          <a:bodyPr/>
          <a:lstStyle/>
          <a:p>
            <a:fld id="{6D22F896-40B5-4ADD-8801-0D06FADFA095}" type="slidenum">
              <a:rPr lang="en-US" smtClean="0"/>
              <a:t>222</a:t>
            </a:fld>
            <a:endParaRPr lang="en-US" dirty="0"/>
          </a:p>
        </p:txBody>
      </p:sp>
    </p:spTree>
    <p:extLst>
      <p:ext uri="{BB962C8B-B14F-4D97-AF65-F5344CB8AC3E}">
        <p14:creationId xmlns:p14="http://schemas.microsoft.com/office/powerpoint/2010/main" val="409966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47FE3E-1932-11FF-90A1-AA85D3C73897}"/>
              </a:ext>
            </a:extLst>
          </p:cNvPr>
          <p:cNvSpPr txBox="1"/>
          <p:nvPr/>
        </p:nvSpPr>
        <p:spPr>
          <a:xfrm>
            <a:off x="1837841" y="2226251"/>
            <a:ext cx="8516317"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CA" sz="2800" b="1" dirty="0">
                <a:latin typeface="Comic Sans MS" panose="030F0902030302020204" pitchFamily="66" charset="0"/>
              </a:rPr>
              <a:t>“God so loved the world, that He gave His only Son, so that everyone who believes in Him shall not perish but have </a:t>
            </a:r>
            <a:r>
              <a:rPr lang="en-CA" sz="2800" u="sng" dirty="0">
                <a:solidFill>
                  <a:srgbClr val="0070C0"/>
                </a:solidFill>
                <a:latin typeface="Comic Sans MS" panose="030F0902030302020204" pitchFamily="66" charset="0"/>
              </a:rPr>
              <a:t>eternal life</a:t>
            </a:r>
            <a:r>
              <a:rPr lang="en-CA" sz="2800" b="1" dirty="0">
                <a:latin typeface="Comic Sans MS" panose="030F0902030302020204" pitchFamily="66" charset="0"/>
              </a:rPr>
              <a:t>.”</a:t>
            </a:r>
          </a:p>
          <a:p>
            <a:pPr algn="ctr">
              <a:spcBef>
                <a:spcPts val="600"/>
              </a:spcBef>
            </a:pPr>
            <a:r>
              <a:rPr lang="en-CA" sz="2800" dirty="0">
                <a:latin typeface="Comic Sans MS" panose="030F0902030302020204" pitchFamily="66" charset="0"/>
              </a:rPr>
              <a:t>John 3:16 NASB </a:t>
            </a:r>
          </a:p>
          <a:p>
            <a:pPr algn="ctr"/>
            <a:endParaRPr lang="en-US" b="1" dirty="0"/>
          </a:p>
        </p:txBody>
      </p:sp>
      <p:sp>
        <p:nvSpPr>
          <p:cNvPr id="2" name="Slide Number Placeholder 1">
            <a:extLst>
              <a:ext uri="{FF2B5EF4-FFF2-40B4-BE49-F238E27FC236}">
                <a16:creationId xmlns:a16="http://schemas.microsoft.com/office/drawing/2014/main" id="{3F32A7EE-125F-79B6-B9CC-67B6680E8593}"/>
              </a:ext>
            </a:extLst>
          </p:cNvPr>
          <p:cNvSpPr>
            <a:spLocks noGrp="1"/>
          </p:cNvSpPr>
          <p:nvPr>
            <p:ph type="sldNum" sz="quarter" idx="12"/>
          </p:nvPr>
        </p:nvSpPr>
        <p:spPr/>
        <p:txBody>
          <a:bodyPr/>
          <a:lstStyle/>
          <a:p>
            <a:fld id="{6D22F896-40B5-4ADD-8801-0D06FADFA095}" type="slidenum">
              <a:rPr lang="en-US" smtClean="0"/>
              <a:t>223</a:t>
            </a:fld>
            <a:endParaRPr lang="en-US" dirty="0"/>
          </a:p>
        </p:txBody>
      </p:sp>
    </p:spTree>
    <p:extLst>
      <p:ext uri="{BB962C8B-B14F-4D97-AF65-F5344CB8AC3E}">
        <p14:creationId xmlns:p14="http://schemas.microsoft.com/office/powerpoint/2010/main" val="689649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F404903-933B-5726-913A-D4C04377F93F}"/>
              </a:ext>
            </a:extLst>
          </p:cNvPr>
          <p:cNvSpPr>
            <a:spLocks noGrp="1"/>
          </p:cNvSpPr>
          <p:nvPr>
            <p:ph type="title"/>
          </p:nvPr>
        </p:nvSpPr>
        <p:spPr/>
        <p:txBody>
          <a:bodyPr>
            <a:normAutofit/>
          </a:bodyPr>
          <a:lstStyle/>
          <a:p>
            <a:r>
              <a:rPr lang="en-US" sz="4000" b="1" dirty="0">
                <a:latin typeface="Comic Sans MS" panose="030F0902030302020204" pitchFamily="66" charset="0"/>
              </a:rPr>
              <a:t>The</a:t>
            </a:r>
            <a:br>
              <a:rPr lang="en-US" sz="4000" b="1" dirty="0">
                <a:latin typeface="Comic Sans MS" panose="030F0902030302020204" pitchFamily="66" charset="0"/>
              </a:rPr>
            </a:br>
            <a:r>
              <a:rPr lang="en-US" sz="4000" b="1" dirty="0">
                <a:latin typeface="Comic Sans MS" panose="030F0902030302020204" pitchFamily="66" charset="0"/>
              </a:rPr>
              <a:t>$64,000</a:t>
            </a:r>
            <a:br>
              <a:rPr lang="en-US" sz="4000" b="1" dirty="0">
                <a:latin typeface="Comic Sans MS" panose="030F0902030302020204" pitchFamily="66" charset="0"/>
              </a:rPr>
            </a:br>
            <a:r>
              <a:rPr lang="en-US" sz="4000" b="1" dirty="0">
                <a:latin typeface="Comic Sans MS" panose="030F0902030302020204" pitchFamily="66" charset="0"/>
              </a:rPr>
              <a:t>Question</a:t>
            </a:r>
          </a:p>
        </p:txBody>
      </p:sp>
      <p:pic>
        <p:nvPicPr>
          <p:cNvPr id="10" name="Picture 9" descr="A picture containing sky, cloud, fountain, building&#10;&#10;Description automatically generated">
            <a:extLst>
              <a:ext uri="{FF2B5EF4-FFF2-40B4-BE49-F238E27FC236}">
                <a16:creationId xmlns:a16="http://schemas.microsoft.com/office/drawing/2014/main" id="{759CB46E-F46D-BABB-2964-10F7D6B66A6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7999"/>
          </a:xfrm>
          <a:prstGeom prst="rect">
            <a:avLst/>
          </a:prstGeom>
        </p:spPr>
      </p:pic>
      <p:sp>
        <p:nvSpPr>
          <p:cNvPr id="3" name="Slide Number Placeholder 2">
            <a:extLst>
              <a:ext uri="{FF2B5EF4-FFF2-40B4-BE49-F238E27FC236}">
                <a16:creationId xmlns:a16="http://schemas.microsoft.com/office/drawing/2014/main" id="{4962F833-9EA4-3290-44E3-94FB8B006AD0}"/>
              </a:ext>
            </a:extLst>
          </p:cNvPr>
          <p:cNvSpPr>
            <a:spLocks noGrp="1"/>
          </p:cNvSpPr>
          <p:nvPr>
            <p:ph type="sldNum" idx="12"/>
          </p:nvPr>
        </p:nvSpPr>
        <p:spPr/>
        <p:txBody>
          <a:bodyPr/>
          <a:lstStyle/>
          <a:p>
            <a:fld id="{00000000-1234-1234-1234-123412341234}" type="slidenum">
              <a:rPr lang="en-GB" smtClean="0"/>
              <a:pPr/>
              <a:t>224</a:t>
            </a:fld>
            <a:endParaRPr lang="en-GB" dirty="0"/>
          </a:p>
        </p:txBody>
      </p:sp>
    </p:spTree>
    <p:extLst>
      <p:ext uri="{BB962C8B-B14F-4D97-AF65-F5344CB8AC3E}">
        <p14:creationId xmlns:p14="http://schemas.microsoft.com/office/powerpoint/2010/main" val="391326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F404903-933B-5726-913A-D4C04377F93F}"/>
              </a:ext>
            </a:extLst>
          </p:cNvPr>
          <p:cNvSpPr>
            <a:spLocks noGrp="1"/>
          </p:cNvSpPr>
          <p:nvPr>
            <p:ph type="title"/>
          </p:nvPr>
        </p:nvSpPr>
        <p:spPr/>
        <p:txBody>
          <a:bodyPr>
            <a:normAutofit/>
          </a:bodyPr>
          <a:lstStyle/>
          <a:p>
            <a:r>
              <a:rPr lang="en-US" sz="4000" b="1" dirty="0">
                <a:latin typeface="Comic Sans MS" panose="030F0902030302020204" pitchFamily="66" charset="0"/>
              </a:rPr>
              <a:t>The</a:t>
            </a:r>
            <a:br>
              <a:rPr lang="en-US" sz="4000" b="1" dirty="0">
                <a:latin typeface="Comic Sans MS" panose="030F0902030302020204" pitchFamily="66" charset="0"/>
              </a:rPr>
            </a:br>
            <a:r>
              <a:rPr lang="en-US" sz="4000" b="1" dirty="0">
                <a:latin typeface="Comic Sans MS" panose="030F0902030302020204" pitchFamily="66" charset="0"/>
              </a:rPr>
              <a:t>$64,000</a:t>
            </a:r>
            <a:br>
              <a:rPr lang="en-US" sz="4000" b="1" dirty="0">
                <a:latin typeface="Comic Sans MS" panose="030F0902030302020204" pitchFamily="66" charset="0"/>
              </a:rPr>
            </a:br>
            <a:r>
              <a:rPr lang="en-US" sz="4000" b="1" dirty="0">
                <a:latin typeface="Comic Sans MS" panose="030F0902030302020204" pitchFamily="66" charset="0"/>
              </a:rPr>
              <a:t>Question</a:t>
            </a:r>
          </a:p>
        </p:txBody>
      </p:sp>
      <p:pic>
        <p:nvPicPr>
          <p:cNvPr id="10" name="Picture 9" descr="A picture containing sky, cloud, fountain, building&#10;&#10;Description automatically generated">
            <a:extLst>
              <a:ext uri="{FF2B5EF4-FFF2-40B4-BE49-F238E27FC236}">
                <a16:creationId xmlns:a16="http://schemas.microsoft.com/office/drawing/2014/main" id="{759CB46E-F46D-BABB-2964-10F7D6B66A6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7999"/>
          </a:xfrm>
          <a:prstGeom prst="rect">
            <a:avLst/>
          </a:prstGeom>
        </p:spPr>
      </p:pic>
      <p:sp>
        <p:nvSpPr>
          <p:cNvPr id="3" name="Slide Number Placeholder 2">
            <a:extLst>
              <a:ext uri="{FF2B5EF4-FFF2-40B4-BE49-F238E27FC236}">
                <a16:creationId xmlns:a16="http://schemas.microsoft.com/office/drawing/2014/main" id="{4962F833-9EA4-3290-44E3-94FB8B006AD0}"/>
              </a:ext>
            </a:extLst>
          </p:cNvPr>
          <p:cNvSpPr>
            <a:spLocks noGrp="1"/>
          </p:cNvSpPr>
          <p:nvPr>
            <p:ph type="sldNum" idx="12"/>
          </p:nvPr>
        </p:nvSpPr>
        <p:spPr/>
        <p:txBody>
          <a:bodyPr/>
          <a:lstStyle/>
          <a:p>
            <a:fld id="{00000000-1234-1234-1234-123412341234}" type="slidenum">
              <a:rPr lang="en-GB" smtClean="0"/>
              <a:pPr/>
              <a:t>225</a:t>
            </a:fld>
            <a:endParaRPr lang="en-GB" dirty="0"/>
          </a:p>
        </p:txBody>
      </p:sp>
    </p:spTree>
    <p:extLst>
      <p:ext uri="{BB962C8B-B14F-4D97-AF65-F5344CB8AC3E}">
        <p14:creationId xmlns:p14="http://schemas.microsoft.com/office/powerpoint/2010/main" val="396646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A85605-4B3F-6FC4-74BB-97FE48B5B3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171" y="702736"/>
            <a:ext cx="4680824" cy="3369128"/>
          </a:xfrm>
          <a:prstGeom prst="rect">
            <a:avLst/>
          </a:prstGeom>
        </p:spPr>
      </p:pic>
      <p:pic>
        <p:nvPicPr>
          <p:cNvPr id="18" name="Picture 17">
            <a:extLst>
              <a:ext uri="{FF2B5EF4-FFF2-40B4-BE49-F238E27FC236}">
                <a16:creationId xmlns:a16="http://schemas.microsoft.com/office/drawing/2014/main" id="{6C10D028-8559-49AD-3157-5251526304F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60458" y="2735943"/>
            <a:ext cx="5312228" cy="3541485"/>
          </a:xfrm>
          <a:prstGeom prst="rect">
            <a:avLst/>
          </a:prstGeom>
        </p:spPr>
      </p:pic>
      <p:sp>
        <p:nvSpPr>
          <p:cNvPr id="2" name="Slide Number Placeholder 1">
            <a:extLst>
              <a:ext uri="{FF2B5EF4-FFF2-40B4-BE49-F238E27FC236}">
                <a16:creationId xmlns:a16="http://schemas.microsoft.com/office/drawing/2014/main" id="{34FCEE18-A189-D12B-7F30-FA78303616DC}"/>
              </a:ext>
            </a:extLst>
          </p:cNvPr>
          <p:cNvSpPr>
            <a:spLocks noGrp="1"/>
          </p:cNvSpPr>
          <p:nvPr>
            <p:ph type="sldNum" idx="12"/>
          </p:nvPr>
        </p:nvSpPr>
        <p:spPr/>
        <p:txBody>
          <a:bodyPr/>
          <a:lstStyle/>
          <a:p>
            <a:fld id="{00000000-1234-1234-1234-123412341234}" type="slidenum">
              <a:rPr lang="en-GB" smtClean="0"/>
              <a:pPr/>
              <a:t>226</a:t>
            </a:fld>
            <a:endParaRPr lang="en-GB"/>
          </a:p>
        </p:txBody>
      </p:sp>
    </p:spTree>
    <p:extLst>
      <p:ext uri="{BB962C8B-B14F-4D97-AF65-F5344CB8AC3E}">
        <p14:creationId xmlns:p14="http://schemas.microsoft.com/office/powerpoint/2010/main" val="406662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702400" y="965600"/>
            <a:ext cx="5393600" cy="1453480"/>
          </a:xfrm>
        </p:spPr>
        <p:txBody>
          <a:bodyPr spcFirstLastPara="1" vert="horz" wrap="square" lIns="121900" tIns="121900" rIns="121900" bIns="121900" rtlCol="0" anchor="b" anchorCtr="0">
            <a:normAutofit/>
          </a:bodyPr>
          <a:lstStyle/>
          <a:p>
            <a:r>
              <a:rPr lang="en-CA" sz="3600" dirty="0">
                <a:latin typeface="Comic Sans MS" panose="030F0902030302020204" pitchFamily="66" charset="0"/>
              </a:rPr>
              <a:t>Journal</a:t>
            </a:r>
            <a:br>
              <a:rPr lang="en-CA" sz="3600" dirty="0">
                <a:latin typeface="Comic Sans MS" panose="030F0902030302020204" pitchFamily="66" charset="0"/>
              </a:rPr>
            </a:br>
            <a:r>
              <a:rPr lang="en-CA" sz="3600" dirty="0">
                <a:latin typeface="Comic Sans MS" panose="030F0902030302020204" pitchFamily="66" charset="0"/>
              </a:rPr>
              <a:t>assignment</a:t>
            </a:r>
          </a:p>
        </p:txBody>
      </p:sp>
      <p:sp>
        <p:nvSpPr>
          <p:cNvPr id="149" name="Google Shape;149;p28"/>
          <p:cNvSpPr txBox="1">
            <a:spLocks noGrp="1"/>
          </p:cNvSpPr>
          <p:nvPr>
            <p:ph type="body" idx="2"/>
          </p:nvPr>
        </p:nvSpPr>
        <p:spPr>
          <a:xfrm>
            <a:off x="6433599" y="965600"/>
            <a:ext cx="5393599" cy="4926800"/>
          </a:xfrm>
        </p:spPr>
        <p:txBody>
          <a:bodyPr spcFirstLastPara="1" vert="horz" wrap="square" lIns="121900" tIns="121900" rIns="121900" bIns="121900" rtlCol="0" anchor="ctr" anchorCtr="0">
            <a:normAutofit/>
          </a:bodyPr>
          <a:lstStyle/>
          <a:p>
            <a:pPr>
              <a:lnSpc>
                <a:spcPct val="100000"/>
              </a:lnSpc>
              <a:spcBef>
                <a:spcPts val="600"/>
              </a:spcBef>
              <a:spcAft>
                <a:spcPts val="800"/>
              </a:spcAft>
              <a:buFont typeface="+mj-lt"/>
              <a:buAutoNum type="arabicPeriod"/>
            </a:pPr>
            <a:r>
              <a:rPr lang="en-US" sz="2400" dirty="0">
                <a:latin typeface="Comic Sans MS" panose="030F0902030302020204" pitchFamily="66" charset="0"/>
              </a:rPr>
              <a:t>What do you think happens to the soul/spirit after death?</a:t>
            </a:r>
          </a:p>
          <a:p>
            <a:pPr>
              <a:lnSpc>
                <a:spcPct val="100000"/>
              </a:lnSpc>
              <a:spcBef>
                <a:spcPts val="600"/>
              </a:spcBef>
              <a:spcAft>
                <a:spcPts val="800"/>
              </a:spcAft>
              <a:buFont typeface="+mj-lt"/>
              <a:buAutoNum type="arabicPeriod"/>
            </a:pPr>
            <a:r>
              <a:rPr lang="en-US" sz="2400" dirty="0">
                <a:latin typeface="Comic Sans MS" panose="030F0902030302020204" pitchFamily="66" charset="0"/>
              </a:rPr>
              <a:t>How did you reach this conclusion?</a:t>
            </a:r>
          </a:p>
          <a:p>
            <a:pPr>
              <a:lnSpc>
                <a:spcPct val="100000"/>
              </a:lnSpc>
              <a:spcBef>
                <a:spcPts val="600"/>
              </a:spcBef>
              <a:spcAft>
                <a:spcPts val="800"/>
              </a:spcAft>
              <a:buFont typeface="+mj-lt"/>
              <a:buAutoNum type="arabicPeriod"/>
            </a:pPr>
            <a:r>
              <a:rPr lang="en-US" sz="2400" dirty="0">
                <a:latin typeface="Comic Sans MS" panose="030F0902030302020204" pitchFamily="66" charset="0"/>
              </a:rPr>
              <a:t>How should our belief or non-belief in life after </a:t>
            </a:r>
            <a:r>
              <a:rPr lang="en-US" sz="2400">
                <a:latin typeface="Comic Sans MS" panose="030F0902030302020204" pitchFamily="66" charset="0"/>
              </a:rPr>
              <a:t>death affect </a:t>
            </a:r>
            <a:r>
              <a:rPr lang="en-US" sz="2400" dirty="0">
                <a:latin typeface="Comic Sans MS" panose="030F0902030302020204" pitchFamily="66" charset="0"/>
              </a:rPr>
              <a:t>our decisions about how we live now?</a:t>
            </a:r>
          </a:p>
        </p:txBody>
      </p:sp>
      <p:pic>
        <p:nvPicPr>
          <p:cNvPr id="7" name="Picture 6">
            <a:extLst>
              <a:ext uri="{FF2B5EF4-FFF2-40B4-BE49-F238E27FC236}">
                <a16:creationId xmlns:a16="http://schemas.microsoft.com/office/drawing/2014/main" id="{5775FA52-3949-B4CC-ED36-B4A89959D4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67200" y="2933240"/>
            <a:ext cx="4064000" cy="3011362"/>
          </a:xfrm>
          <a:prstGeom prst="rect">
            <a:avLst/>
          </a:prstGeom>
        </p:spPr>
      </p:pic>
      <p:sp>
        <p:nvSpPr>
          <p:cNvPr id="3" name="Slide Number Placeholder 2">
            <a:extLst>
              <a:ext uri="{FF2B5EF4-FFF2-40B4-BE49-F238E27FC236}">
                <a16:creationId xmlns:a16="http://schemas.microsoft.com/office/drawing/2014/main" id="{B05BB85E-8D7C-57C4-439A-13FCC5596F5B}"/>
              </a:ext>
            </a:extLst>
          </p:cNvPr>
          <p:cNvSpPr>
            <a:spLocks noGrp="1"/>
          </p:cNvSpPr>
          <p:nvPr>
            <p:ph type="sldNum" idx="12"/>
          </p:nvPr>
        </p:nvSpPr>
        <p:spPr/>
        <p:txBody>
          <a:bodyPr/>
          <a:lstStyle/>
          <a:p>
            <a:fld id="{00000000-1234-1234-1234-123412341234}" type="slidenum">
              <a:rPr lang="en-GB" smtClean="0"/>
              <a:pPr/>
              <a:t>227</a:t>
            </a:fld>
            <a:endParaRPr lang="en-GB" dirty="0"/>
          </a:p>
        </p:txBody>
      </p:sp>
    </p:spTree>
    <p:extLst>
      <p:ext uri="{BB962C8B-B14F-4D97-AF65-F5344CB8AC3E}">
        <p14:creationId xmlns:p14="http://schemas.microsoft.com/office/powerpoint/2010/main" val="133597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6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descr="Big Daddy Weave - Heaven Changes Everything (Official Lyric Video)">
            <a:hlinkClick r:id="" action="ppaction://media"/>
            <a:extLst>
              <a:ext uri="{FF2B5EF4-FFF2-40B4-BE49-F238E27FC236}">
                <a16:creationId xmlns:a16="http://schemas.microsoft.com/office/drawing/2014/main" id="{7F6239C8-7675-22C5-ADB9-1D14B23A8CA1}"/>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
        <p:nvSpPr>
          <p:cNvPr id="2" name="Slide Number Placeholder 1">
            <a:extLst>
              <a:ext uri="{FF2B5EF4-FFF2-40B4-BE49-F238E27FC236}">
                <a16:creationId xmlns:a16="http://schemas.microsoft.com/office/drawing/2014/main" id="{7900F485-2237-0CAD-0534-1E1C423DA9F6}"/>
              </a:ext>
            </a:extLst>
          </p:cNvPr>
          <p:cNvSpPr>
            <a:spLocks noGrp="1"/>
          </p:cNvSpPr>
          <p:nvPr>
            <p:ph type="sldNum" sz="quarter" idx="12"/>
          </p:nvPr>
        </p:nvSpPr>
        <p:spPr>
          <a:xfrm>
            <a:off x="8610600" y="6356350"/>
            <a:ext cx="2743200" cy="365125"/>
          </a:xfrm>
        </p:spPr>
        <p:txBody>
          <a:bodyPr>
            <a:normAutofit/>
          </a:bodyPr>
          <a:lstStyle/>
          <a:p>
            <a:pPr>
              <a:spcAft>
                <a:spcPts val="600"/>
              </a:spcAft>
            </a:pPr>
            <a:fld id="{6D22F896-40B5-4ADD-8801-0D06FADFA095}" type="slidenum">
              <a:rPr lang="en-US">
                <a:solidFill>
                  <a:srgbClr val="FFFFFF"/>
                </a:solidFill>
              </a:rPr>
              <a:pPr>
                <a:spcAft>
                  <a:spcPts val="600"/>
                </a:spcAft>
              </a:pPr>
              <a:t>228</a:t>
            </a:fld>
            <a:endParaRPr lang="en-US">
              <a:solidFill>
                <a:srgbClr val="FFFFFF"/>
              </a:solidFill>
            </a:endParaRPr>
          </a:p>
        </p:txBody>
      </p:sp>
    </p:spTree>
    <p:extLst>
      <p:ext uri="{BB962C8B-B14F-4D97-AF65-F5344CB8AC3E}">
        <p14:creationId xmlns:p14="http://schemas.microsoft.com/office/powerpoint/2010/main" val="408687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4B591-B122-AE6E-1AA5-15C5CA6293E8}"/>
              </a:ext>
            </a:extLst>
          </p:cNvPr>
          <p:cNvSpPr>
            <a:spLocks noGrp="1"/>
          </p:cNvSpPr>
          <p:nvPr>
            <p:ph type="body" idx="1"/>
          </p:nvPr>
        </p:nvSpPr>
        <p:spPr>
          <a:xfrm>
            <a:off x="415600" y="2568777"/>
            <a:ext cx="11360800" cy="1969827"/>
          </a:xfrm>
        </p:spPr>
        <p:txBody>
          <a:bodyPr>
            <a:normAutofit/>
          </a:bodyPr>
          <a:lstStyle/>
          <a:p>
            <a:pPr marL="152396" indent="0" algn="ctr">
              <a:lnSpc>
                <a:spcPct val="100000"/>
              </a:lnSpc>
              <a:spcBef>
                <a:spcPts val="600"/>
              </a:spcBef>
              <a:buNone/>
            </a:pPr>
            <a:r>
              <a:rPr lang="en-US" sz="2400" dirty="0">
                <a:latin typeface="Comic Sans MS" panose="030F0902030302020204" pitchFamily="66" charset="0"/>
              </a:rPr>
              <a:t>Next week (our closing session)</a:t>
            </a:r>
          </a:p>
          <a:p>
            <a:pPr marL="152396" indent="0" algn="ctr">
              <a:lnSpc>
                <a:spcPct val="100000"/>
              </a:lnSpc>
              <a:spcBef>
                <a:spcPts val="600"/>
              </a:spcBef>
              <a:buNone/>
            </a:pPr>
            <a:endParaRPr lang="en-US" sz="2000" dirty="0">
              <a:latin typeface="Comic Sans MS" panose="030F0902030302020204" pitchFamily="66" charset="0"/>
            </a:endParaRPr>
          </a:p>
          <a:p>
            <a:pPr marL="152396" indent="0" algn="ctr">
              <a:buNone/>
            </a:pPr>
            <a:r>
              <a:rPr lang="en-CA" dirty="0">
                <a:latin typeface="Comic Sans MS" panose="030F0902030302020204" pitchFamily="66" charset="0"/>
              </a:rPr>
              <a:t>What now?</a:t>
            </a:r>
          </a:p>
          <a:p>
            <a:pPr marL="152396" indent="0" algn="ctr">
              <a:buNone/>
            </a:pPr>
            <a:r>
              <a:rPr lang="en-CA" dirty="0">
                <a:latin typeface="Comic Sans MS" panose="030F0902030302020204" pitchFamily="66" charset="0"/>
              </a:rPr>
              <a:t>How do I go on living?</a:t>
            </a:r>
          </a:p>
        </p:txBody>
      </p:sp>
      <p:sp>
        <p:nvSpPr>
          <p:cNvPr id="2" name="Slide Number Placeholder 1">
            <a:extLst>
              <a:ext uri="{FF2B5EF4-FFF2-40B4-BE49-F238E27FC236}">
                <a16:creationId xmlns:a16="http://schemas.microsoft.com/office/drawing/2014/main" id="{93572088-6517-D0C1-89FC-860935262C09}"/>
              </a:ext>
            </a:extLst>
          </p:cNvPr>
          <p:cNvSpPr>
            <a:spLocks noGrp="1"/>
          </p:cNvSpPr>
          <p:nvPr>
            <p:ph type="sldNum" idx="12"/>
          </p:nvPr>
        </p:nvSpPr>
        <p:spPr/>
        <p:txBody>
          <a:bodyPr/>
          <a:lstStyle/>
          <a:p>
            <a:fld id="{00000000-1234-1234-1234-123412341234}" type="slidenum">
              <a:rPr lang="en-GB" smtClean="0"/>
              <a:pPr/>
              <a:t>229</a:t>
            </a:fld>
            <a:endParaRPr lang="en-GB"/>
          </a:p>
        </p:txBody>
      </p:sp>
    </p:spTree>
    <p:extLst>
      <p:ext uri="{BB962C8B-B14F-4D97-AF65-F5344CB8AC3E}">
        <p14:creationId xmlns:p14="http://schemas.microsoft.com/office/powerpoint/2010/main" val="395106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200025" y="965600"/>
            <a:ext cx="5895975" cy="1453480"/>
          </a:xfrm>
        </p:spPr>
        <p:txBody>
          <a:bodyPr spcFirstLastPara="1" vert="horz" wrap="square" lIns="121900" tIns="121900" rIns="121900" bIns="121900" rtlCol="0" anchor="b" anchorCtr="0">
            <a:noAutofit/>
          </a:bodyPr>
          <a:lstStyle/>
          <a:p>
            <a:r>
              <a:rPr lang="en-CA" sz="2800" b="1" dirty="0">
                <a:latin typeface="Comic Sans MS" panose="030F0902030302020204" pitchFamily="66" charset="0"/>
              </a:rPr>
              <a:t>Review of last week’s</a:t>
            </a:r>
            <a:br>
              <a:rPr lang="en-CA" sz="2800" b="1" dirty="0">
                <a:latin typeface="Comic Sans MS" panose="030F0902030302020204" pitchFamily="66" charset="0"/>
              </a:rPr>
            </a:br>
            <a:r>
              <a:rPr lang="en-CA" sz="2800" b="1" dirty="0">
                <a:latin typeface="Comic Sans MS" panose="030F0902030302020204" pitchFamily="66" charset="0"/>
              </a:rPr>
              <a:t>journal assignment</a:t>
            </a:r>
          </a:p>
        </p:txBody>
      </p:sp>
      <p:pic>
        <p:nvPicPr>
          <p:cNvPr id="7" name="Picture 6">
            <a:extLst>
              <a:ext uri="{FF2B5EF4-FFF2-40B4-BE49-F238E27FC236}">
                <a16:creationId xmlns:a16="http://schemas.microsoft.com/office/drawing/2014/main" id="{5775FA52-3949-B4CC-ED36-B4A89959D4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67200" y="2933240"/>
            <a:ext cx="4064000" cy="3011362"/>
          </a:xfrm>
          <a:prstGeom prst="rect">
            <a:avLst/>
          </a:prstGeom>
        </p:spPr>
      </p:pic>
      <p:sp>
        <p:nvSpPr>
          <p:cNvPr id="5" name="TextBox 4">
            <a:extLst>
              <a:ext uri="{FF2B5EF4-FFF2-40B4-BE49-F238E27FC236}">
                <a16:creationId xmlns:a16="http://schemas.microsoft.com/office/drawing/2014/main" id="{0761ECFD-E384-B4D9-7E95-5B47E1B73003}"/>
              </a:ext>
            </a:extLst>
          </p:cNvPr>
          <p:cNvSpPr txBox="1"/>
          <p:nvPr/>
        </p:nvSpPr>
        <p:spPr>
          <a:xfrm>
            <a:off x="6443103" y="1382286"/>
            <a:ext cx="5110972" cy="4093428"/>
          </a:xfrm>
          <a:prstGeom prst="rect">
            <a:avLst/>
          </a:prstGeom>
          <a:noFill/>
        </p:spPr>
        <p:txBody>
          <a:bodyPr wrap="square">
            <a:spAutoFit/>
          </a:bodyPr>
          <a:lstStyle/>
          <a:p>
            <a:pPr marL="450850" indent="-301625">
              <a:lnSpc>
                <a:spcPct val="100000"/>
              </a:lnSpc>
              <a:spcAft>
                <a:spcPts val="600"/>
              </a:spcAft>
              <a:buSzPct val="32000"/>
              <a:buNone/>
            </a:pPr>
            <a:r>
              <a:rPr lang="en-US" sz="2400" dirty="0">
                <a:latin typeface="Comic Sans MS" panose="030F0902030302020204" pitchFamily="66" charset="0"/>
              </a:rPr>
              <a:t>1.	What memories do I need to shed in order to move toward healing?</a:t>
            </a:r>
          </a:p>
          <a:p>
            <a:pPr marL="450850" indent="-301625">
              <a:lnSpc>
                <a:spcPct val="100000"/>
              </a:lnSpc>
              <a:spcAft>
                <a:spcPts val="600"/>
              </a:spcAft>
              <a:buSzPct val="32000"/>
              <a:buNone/>
            </a:pPr>
            <a:endParaRPr lang="en-US" sz="2400" dirty="0">
              <a:latin typeface="Comic Sans MS" panose="030F0902030302020204" pitchFamily="66" charset="0"/>
            </a:endParaRPr>
          </a:p>
          <a:p>
            <a:pPr marL="450850" indent="-301625">
              <a:lnSpc>
                <a:spcPct val="100000"/>
              </a:lnSpc>
              <a:spcAft>
                <a:spcPts val="600"/>
              </a:spcAft>
              <a:buSzPct val="32000"/>
              <a:buNone/>
            </a:pPr>
            <a:r>
              <a:rPr lang="en-US" sz="2400" dirty="0">
                <a:latin typeface="Comic Sans MS" panose="030F0902030302020204" pitchFamily="66" charset="0"/>
              </a:rPr>
              <a:t>2.	How can I continue the bonds with my loved one in a healthy manner?</a:t>
            </a:r>
          </a:p>
          <a:p>
            <a:pPr marL="450850" indent="-301625">
              <a:lnSpc>
                <a:spcPct val="100000"/>
              </a:lnSpc>
              <a:spcAft>
                <a:spcPts val="600"/>
              </a:spcAft>
              <a:buSzPct val="32000"/>
              <a:buNone/>
            </a:pPr>
            <a:endParaRPr lang="en-US" sz="2400" dirty="0">
              <a:latin typeface="Comic Sans MS" panose="030F0902030302020204" pitchFamily="66" charset="0"/>
            </a:endParaRPr>
          </a:p>
          <a:p>
            <a:pPr marL="450850" indent="-301625">
              <a:lnSpc>
                <a:spcPct val="100000"/>
              </a:lnSpc>
              <a:spcAft>
                <a:spcPts val="600"/>
              </a:spcAft>
              <a:buSzPct val="32000"/>
              <a:buNone/>
            </a:pPr>
            <a:r>
              <a:rPr lang="en-US" sz="2400" dirty="0">
                <a:latin typeface="Comic Sans MS" panose="030F0902030302020204" pitchFamily="66" charset="0"/>
              </a:rPr>
              <a:t>3.	How can I honor their life, provide a lasting legacy?</a:t>
            </a:r>
          </a:p>
        </p:txBody>
      </p:sp>
      <p:sp>
        <p:nvSpPr>
          <p:cNvPr id="2" name="Slide Number Placeholder 1">
            <a:extLst>
              <a:ext uri="{FF2B5EF4-FFF2-40B4-BE49-F238E27FC236}">
                <a16:creationId xmlns:a16="http://schemas.microsoft.com/office/drawing/2014/main" id="{78823D36-0535-7CEB-711B-560C6CFFCCD7}"/>
              </a:ext>
            </a:extLst>
          </p:cNvPr>
          <p:cNvSpPr>
            <a:spLocks noGrp="1"/>
          </p:cNvSpPr>
          <p:nvPr>
            <p:ph type="sldNum" idx="12"/>
          </p:nvPr>
        </p:nvSpPr>
        <p:spPr/>
        <p:txBody>
          <a:bodyPr/>
          <a:lstStyle/>
          <a:p>
            <a:fld id="{00000000-1234-1234-1234-123412341234}" type="slidenum">
              <a:rPr lang="en-GB" smtClean="0"/>
              <a:pPr/>
              <a:t>203</a:t>
            </a:fld>
            <a:endParaRPr lang="en-GB" dirty="0"/>
          </a:p>
        </p:txBody>
      </p:sp>
    </p:spTree>
    <p:extLst>
      <p:ext uri="{BB962C8B-B14F-4D97-AF65-F5344CB8AC3E}">
        <p14:creationId xmlns:p14="http://schemas.microsoft.com/office/powerpoint/2010/main" val="3488177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4AB3-5BAA-B27E-88DC-946B6245C4F3}"/>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2D42D3ED-47A3-E03A-5615-02CF0BA08D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A9280E-EAF3-38BE-10A6-CCCB0886EEF4}"/>
              </a:ext>
            </a:extLst>
          </p:cNvPr>
          <p:cNvSpPr>
            <a:spLocks noGrp="1"/>
          </p:cNvSpPr>
          <p:nvPr>
            <p:ph type="sldNum" idx="12"/>
          </p:nvPr>
        </p:nvSpPr>
        <p:spPr/>
        <p:txBody>
          <a:bodyPr/>
          <a:lstStyle/>
          <a:p>
            <a:fld id="{00000000-1234-1234-1234-123412341234}" type="slidenum">
              <a:rPr lang="en-GB" smtClean="0"/>
              <a:pPr/>
              <a:t>230</a:t>
            </a:fld>
            <a:endParaRPr lang="en-GB"/>
          </a:p>
        </p:txBody>
      </p:sp>
    </p:spTree>
    <p:extLst>
      <p:ext uri="{BB962C8B-B14F-4D97-AF65-F5344CB8AC3E}">
        <p14:creationId xmlns:p14="http://schemas.microsoft.com/office/powerpoint/2010/main" val="468716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C633F2-A33A-473A-85B9-8241D04B2B2F}"/>
              </a:ext>
            </a:extLst>
          </p:cNvPr>
          <p:cNvSpPr>
            <a:spLocks noGrp="1"/>
          </p:cNvSpPr>
          <p:nvPr>
            <p:ph type="title"/>
          </p:nvPr>
        </p:nvSpPr>
        <p:spPr/>
        <p:txBody>
          <a:bodyPr>
            <a:normAutofit/>
          </a:bodyPr>
          <a:lstStyle/>
          <a:p>
            <a:r>
              <a:rPr lang="en-US" sz="3600" b="1" dirty="0">
                <a:latin typeface="Comic Sans MS" panose="030F0902030302020204" pitchFamily="66" charset="0"/>
              </a:rPr>
              <a:t>Take 5</a:t>
            </a:r>
          </a:p>
        </p:txBody>
      </p:sp>
      <p:pic>
        <p:nvPicPr>
          <p:cNvPr id="10" name="Picture 9" descr="A cup of coffee&#10;&#10;Description automatically generated with medium confidence">
            <a:extLst>
              <a:ext uri="{FF2B5EF4-FFF2-40B4-BE49-F238E27FC236}">
                <a16:creationId xmlns:a16="http://schemas.microsoft.com/office/drawing/2014/main" id="{07C5E5AE-9044-00DD-84B8-BD996BC8676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128" t="3061" b="-1375"/>
          <a:stretch/>
        </p:blipFill>
        <p:spPr>
          <a:xfrm>
            <a:off x="6096000" y="1"/>
            <a:ext cx="6096000" cy="7000406"/>
          </a:xfrm>
          <a:prstGeom prst="rect">
            <a:avLst/>
          </a:prstGeom>
        </p:spPr>
      </p:pic>
      <p:sp>
        <p:nvSpPr>
          <p:cNvPr id="2" name="Slide Number Placeholder 1">
            <a:extLst>
              <a:ext uri="{FF2B5EF4-FFF2-40B4-BE49-F238E27FC236}">
                <a16:creationId xmlns:a16="http://schemas.microsoft.com/office/drawing/2014/main" id="{747FAA0A-54BC-BF21-8D1D-5888AC7B6A02}"/>
              </a:ext>
            </a:extLst>
          </p:cNvPr>
          <p:cNvSpPr>
            <a:spLocks noGrp="1"/>
          </p:cNvSpPr>
          <p:nvPr>
            <p:ph type="sldNum" idx="12"/>
          </p:nvPr>
        </p:nvSpPr>
        <p:spPr/>
        <p:txBody>
          <a:bodyPr/>
          <a:lstStyle/>
          <a:p>
            <a:fld id="{00000000-1234-1234-1234-123412341234}" type="slidenum">
              <a:rPr lang="en-GB" smtClean="0"/>
              <a:pPr/>
              <a:t>204</a:t>
            </a:fld>
            <a:endParaRPr lang="en-GB" dirty="0"/>
          </a:p>
        </p:txBody>
      </p:sp>
    </p:spTree>
    <p:extLst>
      <p:ext uri="{BB962C8B-B14F-4D97-AF65-F5344CB8AC3E}">
        <p14:creationId xmlns:p14="http://schemas.microsoft.com/office/powerpoint/2010/main" val="2028973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3E8752B2-F728-2464-CDEA-249EB252C435}"/>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FB200D5B-58E7-80BD-A95D-E3AE282223FC}"/>
              </a:ext>
            </a:extLst>
          </p:cNvPr>
          <p:cNvSpPr txBox="1">
            <a:spLocks noGrp="1"/>
          </p:cNvSpPr>
          <p:nvPr>
            <p:ph type="title"/>
          </p:nvPr>
        </p:nvSpPr>
        <p:spPr>
          <a:xfrm>
            <a:off x="490000" y="1402582"/>
            <a:ext cx="5393600" cy="3843337"/>
          </a:xfrm>
        </p:spPr>
        <p:txBody>
          <a:bodyPr spcFirstLastPara="1" vert="horz" wrap="square" lIns="121900" tIns="121900" rIns="121900" bIns="121900" rtlCol="0" anchor="b" anchorCtr="0">
            <a:normAutofit fontScale="90000"/>
          </a:bodyPr>
          <a:lstStyle/>
          <a:p>
            <a:pPr>
              <a:lnSpc>
                <a:spcPct val="150000"/>
              </a:lnSpc>
              <a:spcAft>
                <a:spcPts val="600"/>
              </a:spcAft>
            </a:pPr>
            <a:r>
              <a:rPr lang="en-CA" sz="3600" b="1" dirty="0">
                <a:latin typeface="Comic Sans MS" panose="030F0902030302020204" pitchFamily="66" charset="0"/>
              </a:rPr>
              <a:t>What happens</a:t>
            </a:r>
            <a:br>
              <a:rPr lang="en-CA" sz="3600" b="1" dirty="0">
                <a:latin typeface="Comic Sans MS" panose="030F0902030302020204" pitchFamily="66" charset="0"/>
              </a:rPr>
            </a:br>
            <a:r>
              <a:rPr lang="en-CA" sz="3600" b="1" dirty="0">
                <a:latin typeface="Comic Sans MS" panose="030F0902030302020204" pitchFamily="66" charset="0"/>
              </a:rPr>
              <a:t>when we die?</a:t>
            </a:r>
            <a:br>
              <a:rPr lang="en-CA" sz="3600" b="1" dirty="0">
                <a:latin typeface="Comic Sans MS" panose="030F0902030302020204" pitchFamily="66" charset="0"/>
              </a:rPr>
            </a:br>
            <a:br>
              <a:rPr lang="en-CA" sz="1800" b="1" dirty="0">
                <a:latin typeface="Comic Sans MS" panose="030F0902030302020204" pitchFamily="66" charset="0"/>
              </a:rPr>
            </a:br>
            <a:r>
              <a:rPr lang="en-CA" sz="3600" b="1" dirty="0">
                <a:latin typeface="Comic Sans MS" panose="030F0902030302020204" pitchFamily="66" charset="0"/>
              </a:rPr>
              <a:t>Is there life</a:t>
            </a:r>
            <a:br>
              <a:rPr lang="en-CA" sz="3600" b="1" dirty="0">
                <a:latin typeface="Comic Sans MS" panose="030F0902030302020204" pitchFamily="66" charset="0"/>
              </a:rPr>
            </a:br>
            <a:r>
              <a:rPr lang="en-CA" sz="3600" b="1" dirty="0">
                <a:latin typeface="Comic Sans MS" panose="030F0902030302020204" pitchFamily="66" charset="0"/>
              </a:rPr>
              <a:t>after death?</a:t>
            </a:r>
          </a:p>
        </p:txBody>
      </p:sp>
      <p:sp>
        <p:nvSpPr>
          <p:cNvPr id="3" name="Text Placeholder 2">
            <a:extLst>
              <a:ext uri="{FF2B5EF4-FFF2-40B4-BE49-F238E27FC236}">
                <a16:creationId xmlns:a16="http://schemas.microsoft.com/office/drawing/2014/main" id="{FC3C91B7-2EFE-F381-BA2C-FF1E8E385831}"/>
              </a:ext>
            </a:extLst>
          </p:cNvPr>
          <p:cNvSpPr>
            <a:spLocks noGrp="1"/>
          </p:cNvSpPr>
          <p:nvPr>
            <p:ph type="body" idx="2"/>
          </p:nvPr>
        </p:nvSpPr>
        <p:spPr/>
        <p:txBody>
          <a:bodyPr/>
          <a:lstStyle/>
          <a:p>
            <a:endParaRPr lang="en-US"/>
          </a:p>
        </p:txBody>
      </p:sp>
      <p:pic>
        <p:nvPicPr>
          <p:cNvPr id="10" name="Picture 9" descr="A lit candle and a white flower">
            <a:extLst>
              <a:ext uri="{FF2B5EF4-FFF2-40B4-BE49-F238E27FC236}">
                <a16:creationId xmlns:a16="http://schemas.microsoft.com/office/drawing/2014/main" id="{DD76B690-F9F5-1FB4-DBEA-72F7138BA1A1}"/>
              </a:ext>
            </a:extLst>
          </p:cNvPr>
          <p:cNvPicPr>
            <a:picLocks noChangeAspect="1"/>
          </p:cNvPicPr>
          <p:nvPr/>
        </p:nvPicPr>
        <p:blipFill>
          <a:blip r:embed="rId3"/>
          <a:stretch>
            <a:fillRect/>
          </a:stretch>
        </p:blipFill>
        <p:spPr>
          <a:xfrm>
            <a:off x="6436819" y="775924"/>
            <a:ext cx="5393598" cy="5096655"/>
          </a:xfrm>
          <a:prstGeom prst="rect">
            <a:avLst/>
          </a:prstGeom>
        </p:spPr>
      </p:pic>
      <p:sp>
        <p:nvSpPr>
          <p:cNvPr id="4" name="Slide Number Placeholder 3">
            <a:extLst>
              <a:ext uri="{FF2B5EF4-FFF2-40B4-BE49-F238E27FC236}">
                <a16:creationId xmlns:a16="http://schemas.microsoft.com/office/drawing/2014/main" id="{B9A6C1F2-4E9B-BFAA-52F3-438ADB1B1C4B}"/>
              </a:ext>
            </a:extLst>
          </p:cNvPr>
          <p:cNvSpPr>
            <a:spLocks noGrp="1"/>
          </p:cNvSpPr>
          <p:nvPr>
            <p:ph type="sldNum" idx="12"/>
          </p:nvPr>
        </p:nvSpPr>
        <p:spPr/>
        <p:txBody>
          <a:bodyPr/>
          <a:lstStyle/>
          <a:p>
            <a:fld id="{00000000-1234-1234-1234-123412341234}" type="slidenum">
              <a:rPr lang="en-GB" smtClean="0"/>
              <a:pPr/>
              <a:t>205</a:t>
            </a:fld>
            <a:endParaRPr lang="en-GB" dirty="0"/>
          </a:p>
        </p:txBody>
      </p:sp>
    </p:spTree>
    <p:extLst>
      <p:ext uri="{BB962C8B-B14F-4D97-AF65-F5344CB8AC3E}">
        <p14:creationId xmlns:p14="http://schemas.microsoft.com/office/powerpoint/2010/main" val="3178063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490000" y="1402582"/>
            <a:ext cx="5393600" cy="3843337"/>
          </a:xfrm>
        </p:spPr>
        <p:txBody>
          <a:bodyPr spcFirstLastPara="1" vert="horz" wrap="square" lIns="121900" tIns="121900" rIns="121900" bIns="121900" rtlCol="0" anchor="b" anchorCtr="0">
            <a:normAutofit fontScale="90000"/>
          </a:bodyPr>
          <a:lstStyle/>
          <a:p>
            <a:pPr>
              <a:lnSpc>
                <a:spcPct val="150000"/>
              </a:lnSpc>
              <a:spcAft>
                <a:spcPts val="600"/>
              </a:spcAft>
            </a:pPr>
            <a:r>
              <a:rPr lang="en-CA" sz="3600" b="1" dirty="0">
                <a:latin typeface="Comic Sans MS" panose="030F0902030302020204" pitchFamily="66" charset="0"/>
              </a:rPr>
              <a:t>What happens</a:t>
            </a:r>
            <a:br>
              <a:rPr lang="en-CA" sz="3600" b="1" dirty="0">
                <a:latin typeface="Comic Sans MS" panose="030F0902030302020204" pitchFamily="66" charset="0"/>
              </a:rPr>
            </a:br>
            <a:r>
              <a:rPr lang="en-CA" sz="3600" b="1" dirty="0">
                <a:latin typeface="Comic Sans MS" panose="030F0902030302020204" pitchFamily="66" charset="0"/>
              </a:rPr>
              <a:t>when we die?</a:t>
            </a:r>
            <a:br>
              <a:rPr lang="en-CA" sz="3600" b="1" dirty="0">
                <a:latin typeface="Comic Sans MS" panose="030F0902030302020204" pitchFamily="66" charset="0"/>
              </a:rPr>
            </a:br>
            <a:br>
              <a:rPr lang="en-CA" sz="1800" b="1" dirty="0">
                <a:latin typeface="Comic Sans MS" panose="030F0902030302020204" pitchFamily="66" charset="0"/>
              </a:rPr>
            </a:br>
            <a:r>
              <a:rPr lang="en-CA" sz="3600" b="1" dirty="0">
                <a:latin typeface="Comic Sans MS" panose="030F0902030302020204" pitchFamily="66" charset="0"/>
              </a:rPr>
              <a:t>Is there life</a:t>
            </a:r>
            <a:br>
              <a:rPr lang="en-CA" sz="3600" b="1" dirty="0">
                <a:latin typeface="Comic Sans MS" panose="030F0902030302020204" pitchFamily="66" charset="0"/>
              </a:rPr>
            </a:br>
            <a:r>
              <a:rPr lang="en-CA" sz="3600" b="1" dirty="0">
                <a:latin typeface="Comic Sans MS" panose="030F0902030302020204" pitchFamily="66" charset="0"/>
              </a:rPr>
              <a:t>after death?</a:t>
            </a:r>
          </a:p>
        </p:txBody>
      </p:sp>
      <p:sp>
        <p:nvSpPr>
          <p:cNvPr id="3" name="Text Placeholder 2">
            <a:extLst>
              <a:ext uri="{FF2B5EF4-FFF2-40B4-BE49-F238E27FC236}">
                <a16:creationId xmlns:a16="http://schemas.microsoft.com/office/drawing/2014/main" id="{58F5451E-79D4-F981-7F1F-92800409286B}"/>
              </a:ext>
            </a:extLst>
          </p:cNvPr>
          <p:cNvSpPr>
            <a:spLocks noGrp="1"/>
          </p:cNvSpPr>
          <p:nvPr>
            <p:ph type="body" idx="2"/>
          </p:nvPr>
        </p:nvSpPr>
        <p:spPr/>
        <p:txBody>
          <a:bodyPr/>
          <a:lstStyle/>
          <a:p>
            <a:endParaRPr lang="en-US"/>
          </a:p>
        </p:txBody>
      </p:sp>
      <p:pic>
        <p:nvPicPr>
          <p:cNvPr id="10" name="Picture 9" descr="A lit candle and a white flower">
            <a:extLst>
              <a:ext uri="{FF2B5EF4-FFF2-40B4-BE49-F238E27FC236}">
                <a16:creationId xmlns:a16="http://schemas.microsoft.com/office/drawing/2014/main" id="{CD5AE87C-1D32-B7F0-7A30-B704354DB903}"/>
              </a:ext>
            </a:extLst>
          </p:cNvPr>
          <p:cNvPicPr>
            <a:picLocks noChangeAspect="1"/>
          </p:cNvPicPr>
          <p:nvPr/>
        </p:nvPicPr>
        <p:blipFill>
          <a:blip r:embed="rId3"/>
          <a:stretch>
            <a:fillRect/>
          </a:stretch>
        </p:blipFill>
        <p:spPr>
          <a:xfrm>
            <a:off x="6436819" y="775924"/>
            <a:ext cx="5393598" cy="5096655"/>
          </a:xfrm>
          <a:prstGeom prst="rect">
            <a:avLst/>
          </a:prstGeom>
        </p:spPr>
      </p:pic>
      <p:sp>
        <p:nvSpPr>
          <p:cNvPr id="4" name="Slide Number Placeholder 3">
            <a:extLst>
              <a:ext uri="{FF2B5EF4-FFF2-40B4-BE49-F238E27FC236}">
                <a16:creationId xmlns:a16="http://schemas.microsoft.com/office/drawing/2014/main" id="{255AE1E7-DD96-E4C8-C434-1E2840076919}"/>
              </a:ext>
            </a:extLst>
          </p:cNvPr>
          <p:cNvSpPr>
            <a:spLocks noGrp="1"/>
          </p:cNvSpPr>
          <p:nvPr>
            <p:ph type="sldNum" idx="12"/>
          </p:nvPr>
        </p:nvSpPr>
        <p:spPr/>
        <p:txBody>
          <a:bodyPr/>
          <a:lstStyle/>
          <a:p>
            <a:fld id="{00000000-1234-1234-1234-123412341234}" type="slidenum">
              <a:rPr lang="en-GB" smtClean="0"/>
              <a:pPr/>
              <a:t>206</a:t>
            </a:fld>
            <a:endParaRPr lang="en-GB" dirty="0"/>
          </a:p>
        </p:txBody>
      </p:sp>
    </p:spTree>
    <p:extLst>
      <p:ext uri="{BB962C8B-B14F-4D97-AF65-F5344CB8AC3E}">
        <p14:creationId xmlns:p14="http://schemas.microsoft.com/office/powerpoint/2010/main" val="317128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3B63-BE00-4C14-911D-C683C37039BE}"/>
              </a:ext>
            </a:extLst>
          </p:cNvPr>
          <p:cNvSpPr>
            <a:spLocks noGrp="1"/>
          </p:cNvSpPr>
          <p:nvPr>
            <p:ph type="title"/>
          </p:nvPr>
        </p:nvSpPr>
        <p:spPr>
          <a:xfrm>
            <a:off x="415727" y="521370"/>
            <a:ext cx="5323470" cy="1235763"/>
          </a:xfrm>
        </p:spPr>
        <p:txBody>
          <a:bodyPr>
            <a:normAutofit/>
          </a:bodyPr>
          <a:lstStyle/>
          <a:p>
            <a:pPr algn="l"/>
            <a:r>
              <a:rPr lang="en-US" sz="3600" b="1" dirty="0">
                <a:latin typeface="Comic Sans MS" panose="030F0902030302020204" pitchFamily="66" charset="0"/>
              </a:rPr>
              <a:t>What do you think?</a:t>
            </a:r>
          </a:p>
        </p:txBody>
      </p:sp>
      <p:sp>
        <p:nvSpPr>
          <p:cNvPr id="3" name="TextBox 2">
            <a:extLst>
              <a:ext uri="{FF2B5EF4-FFF2-40B4-BE49-F238E27FC236}">
                <a16:creationId xmlns:a16="http://schemas.microsoft.com/office/drawing/2014/main" id="{6F5518D3-764E-4392-9067-766B06F5FA7F}"/>
              </a:ext>
            </a:extLst>
          </p:cNvPr>
          <p:cNvSpPr txBox="1"/>
          <p:nvPr/>
        </p:nvSpPr>
        <p:spPr>
          <a:xfrm>
            <a:off x="280416" y="1757133"/>
            <a:ext cx="5815584"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buFont typeface="Arial"/>
              <a:buChar char="•"/>
            </a:pPr>
            <a:r>
              <a:rPr lang="en-US" sz="2200" dirty="0">
                <a:latin typeface="Comic Sans MS" panose="030F0902030302020204" pitchFamily="66" charset="0"/>
                <a:ea typeface="+mn-lt"/>
                <a:cs typeface="+mn-lt"/>
              </a:rPr>
              <a:t>Is there life after death?</a:t>
            </a:r>
          </a:p>
          <a:p>
            <a:pPr marL="285750" indent="-285750">
              <a:spcBef>
                <a:spcPts val="600"/>
              </a:spcBef>
              <a:buFont typeface="Arial"/>
              <a:buChar char="•"/>
            </a:pPr>
            <a:endParaRPr lang="en-US" sz="2200" dirty="0">
              <a:latin typeface="Comic Sans MS" panose="030F0902030302020204" pitchFamily="66" charset="0"/>
              <a:ea typeface="+mn-lt"/>
              <a:cs typeface="+mn-lt"/>
            </a:endParaRPr>
          </a:p>
          <a:p>
            <a:pPr marL="285750" indent="-285750">
              <a:spcBef>
                <a:spcPts val="600"/>
              </a:spcBef>
              <a:buFont typeface="Arial"/>
              <a:buChar char="•"/>
            </a:pPr>
            <a:r>
              <a:rPr lang="en-US" sz="2200" dirty="0">
                <a:latin typeface="Comic Sans MS" panose="030F0902030302020204" pitchFamily="66" charset="0"/>
                <a:ea typeface="+mn-lt"/>
                <a:cs typeface="+mn-lt"/>
              </a:rPr>
              <a:t>What makes you think there is or is not? </a:t>
            </a:r>
          </a:p>
          <a:p>
            <a:pPr marL="285750" indent="-285750">
              <a:spcBef>
                <a:spcPts val="600"/>
              </a:spcBef>
              <a:buFont typeface="Arial"/>
              <a:buChar char="•"/>
            </a:pPr>
            <a:endParaRPr lang="en-US" sz="2200" dirty="0">
              <a:latin typeface="Comic Sans MS" panose="030F0902030302020204" pitchFamily="66" charset="0"/>
              <a:ea typeface="+mn-lt"/>
              <a:cs typeface="+mn-lt"/>
            </a:endParaRPr>
          </a:p>
          <a:p>
            <a:pPr marL="285750" indent="-285750">
              <a:spcBef>
                <a:spcPts val="600"/>
              </a:spcBef>
              <a:buFont typeface="Arial"/>
              <a:buChar char="•"/>
            </a:pPr>
            <a:r>
              <a:rPr lang="en-US" sz="2200" dirty="0">
                <a:latin typeface="Comic Sans MS" panose="030F0902030302020204" pitchFamily="66" charset="0"/>
                <a:ea typeface="+mn-lt"/>
                <a:cs typeface="+mn-lt"/>
              </a:rPr>
              <a:t>What influences your thoughts about life after death?</a:t>
            </a:r>
          </a:p>
          <a:p>
            <a:pPr marL="285750" indent="-285750">
              <a:spcBef>
                <a:spcPts val="600"/>
              </a:spcBef>
              <a:buFont typeface="Arial"/>
              <a:buChar char="•"/>
            </a:pPr>
            <a:endParaRPr lang="en-US" sz="2200" dirty="0">
              <a:latin typeface="Comic Sans MS" panose="030F0902030302020204" pitchFamily="66" charset="0"/>
              <a:ea typeface="+mn-lt"/>
              <a:cs typeface="+mn-lt"/>
            </a:endParaRPr>
          </a:p>
          <a:p>
            <a:pPr marL="285750" indent="-285750">
              <a:spcBef>
                <a:spcPts val="600"/>
              </a:spcBef>
              <a:buFont typeface="Arial"/>
              <a:buChar char="•"/>
            </a:pPr>
            <a:r>
              <a:rPr lang="en-US" sz="2200" dirty="0">
                <a:latin typeface="Comic Sans MS" panose="030F0902030302020204" pitchFamily="66" charset="0"/>
                <a:ea typeface="+mn-lt"/>
                <a:cs typeface="+mn-lt"/>
              </a:rPr>
              <a:t>Have your thoughts changed since the death of your loved one?</a:t>
            </a:r>
          </a:p>
          <a:p>
            <a:pPr marL="285750" indent="-285750">
              <a:spcBef>
                <a:spcPts val="600"/>
              </a:spcBef>
              <a:buFont typeface="Arial"/>
              <a:buChar char="•"/>
            </a:pPr>
            <a:endParaRPr lang="en-US" sz="2200" dirty="0">
              <a:latin typeface="Comic Sans MS" panose="030F0902030302020204" pitchFamily="66" charset="0"/>
              <a:ea typeface="+mn-lt"/>
              <a:cs typeface="+mn-lt"/>
            </a:endParaRPr>
          </a:p>
          <a:p>
            <a:pPr marL="285750" indent="-285750">
              <a:spcBef>
                <a:spcPts val="600"/>
              </a:spcBef>
              <a:buFont typeface="Arial"/>
              <a:buChar char="•"/>
            </a:pPr>
            <a:r>
              <a:rPr lang="en-US" sz="2200" dirty="0">
                <a:latin typeface="Comic Sans MS" panose="030F0902030302020204" pitchFamily="66" charset="0"/>
                <a:ea typeface="+mn-lt"/>
                <a:cs typeface="+mn-lt"/>
              </a:rPr>
              <a:t>If they have changed, how so and why?</a:t>
            </a:r>
            <a:endParaRPr lang="en-US" sz="2200" dirty="0">
              <a:latin typeface="Comic Sans MS" panose="030F0902030302020204" pitchFamily="66" charset="0"/>
            </a:endParaRPr>
          </a:p>
        </p:txBody>
      </p:sp>
      <p:pic>
        <p:nvPicPr>
          <p:cNvPr id="14" name="Picture 13">
            <a:extLst>
              <a:ext uri="{FF2B5EF4-FFF2-40B4-BE49-F238E27FC236}">
                <a16:creationId xmlns:a16="http://schemas.microsoft.com/office/drawing/2014/main" id="{915CF4DF-6EB0-003E-A39D-92F3DAEB64F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28014" y="1139252"/>
            <a:ext cx="4997837" cy="4676931"/>
          </a:xfrm>
          <a:prstGeom prst="rect">
            <a:avLst/>
          </a:prstGeom>
        </p:spPr>
      </p:pic>
      <p:sp>
        <p:nvSpPr>
          <p:cNvPr id="4" name="Slide Number Placeholder 3">
            <a:extLst>
              <a:ext uri="{FF2B5EF4-FFF2-40B4-BE49-F238E27FC236}">
                <a16:creationId xmlns:a16="http://schemas.microsoft.com/office/drawing/2014/main" id="{6B2DF34B-EB16-3A32-9C98-9BAF3FF3FD53}"/>
              </a:ext>
            </a:extLst>
          </p:cNvPr>
          <p:cNvSpPr>
            <a:spLocks noGrp="1"/>
          </p:cNvSpPr>
          <p:nvPr>
            <p:ph type="sldNum" idx="12"/>
          </p:nvPr>
        </p:nvSpPr>
        <p:spPr/>
        <p:txBody>
          <a:bodyPr/>
          <a:lstStyle/>
          <a:p>
            <a:fld id="{00000000-1234-1234-1234-123412341234}" type="slidenum">
              <a:rPr lang="en-GB" smtClean="0"/>
              <a:pPr/>
              <a:t>207</a:t>
            </a:fld>
            <a:endParaRPr lang="en-GB" dirty="0"/>
          </a:p>
        </p:txBody>
      </p:sp>
    </p:spTree>
    <p:extLst>
      <p:ext uri="{BB962C8B-B14F-4D97-AF65-F5344CB8AC3E}">
        <p14:creationId xmlns:p14="http://schemas.microsoft.com/office/powerpoint/2010/main" val="395170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B3B63-BE00-4C14-911D-C683C37039BE}"/>
              </a:ext>
            </a:extLst>
          </p:cNvPr>
          <p:cNvSpPr>
            <a:spLocks noGrp="1"/>
          </p:cNvSpPr>
          <p:nvPr>
            <p:ph type="title"/>
          </p:nvPr>
        </p:nvSpPr>
        <p:spPr>
          <a:xfrm>
            <a:off x="276627" y="334671"/>
            <a:ext cx="6019398" cy="1161494"/>
          </a:xfrm>
        </p:spPr>
        <p:txBody>
          <a:bodyPr>
            <a:normAutofit/>
          </a:bodyPr>
          <a:lstStyle/>
          <a:p>
            <a:pPr algn="l"/>
            <a:r>
              <a:rPr lang="en-US" sz="3600" dirty="0">
                <a:latin typeface="Comic Sans MS" panose="030F0902030302020204" pitchFamily="66" charset="0"/>
              </a:rPr>
              <a:t>Angus Reid Survey, 2024</a:t>
            </a:r>
          </a:p>
        </p:txBody>
      </p:sp>
      <p:sp>
        <p:nvSpPr>
          <p:cNvPr id="3" name="TextBox 2">
            <a:extLst>
              <a:ext uri="{FF2B5EF4-FFF2-40B4-BE49-F238E27FC236}">
                <a16:creationId xmlns:a16="http://schemas.microsoft.com/office/drawing/2014/main" id="{6F5518D3-764E-4392-9067-766B06F5FA7F}"/>
              </a:ext>
            </a:extLst>
          </p:cNvPr>
          <p:cNvSpPr txBox="1"/>
          <p:nvPr/>
        </p:nvSpPr>
        <p:spPr>
          <a:xfrm>
            <a:off x="382282" y="1496165"/>
            <a:ext cx="5116000"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600"/>
              </a:spcBef>
              <a:buFont typeface="Arial"/>
              <a:buChar char="•"/>
            </a:pPr>
            <a:r>
              <a:rPr lang="en-US" sz="2400" dirty="0">
                <a:latin typeface="Comic Sans MS" panose="030F0902030302020204" pitchFamily="66" charset="0"/>
                <a:ea typeface="+mn-lt"/>
                <a:cs typeface="+mn-lt"/>
              </a:rPr>
              <a:t>30% do not believe there is life after death.</a:t>
            </a:r>
            <a:endParaRPr lang="en-US" sz="2400" dirty="0">
              <a:latin typeface="Comic Sans MS" panose="030F0902030302020204" pitchFamily="66" charset="0"/>
            </a:endParaRPr>
          </a:p>
          <a:p>
            <a:pPr marL="342900" indent="-342900">
              <a:spcBef>
                <a:spcPts val="600"/>
              </a:spcBef>
              <a:buFont typeface="Arial"/>
              <a:buChar char="•"/>
            </a:pPr>
            <a:endParaRPr lang="en-US" sz="2400" dirty="0">
              <a:latin typeface="Comic Sans MS" panose="030F0902030302020204" pitchFamily="66" charset="0"/>
              <a:ea typeface="+mn-lt"/>
              <a:cs typeface="+mn-lt"/>
            </a:endParaRPr>
          </a:p>
          <a:p>
            <a:pPr marL="342900" indent="-342900">
              <a:spcBef>
                <a:spcPts val="600"/>
              </a:spcBef>
              <a:buFont typeface="Arial"/>
              <a:buChar char="•"/>
            </a:pPr>
            <a:r>
              <a:rPr lang="en-US" sz="2400" dirty="0">
                <a:latin typeface="Comic Sans MS" panose="030F0902030302020204" pitchFamily="66" charset="0"/>
                <a:ea typeface="+mn-lt"/>
                <a:cs typeface="+mn-lt"/>
              </a:rPr>
              <a:t>60% of Canadians  believe life continues in some way after we die.</a:t>
            </a:r>
          </a:p>
          <a:p>
            <a:pPr>
              <a:spcBef>
                <a:spcPts val="600"/>
              </a:spcBef>
            </a:pPr>
            <a:endParaRPr lang="en-US" sz="2400" dirty="0">
              <a:latin typeface="Comic Sans MS" panose="030F0902030302020204" pitchFamily="66" charset="0"/>
              <a:ea typeface="+mn-lt"/>
              <a:cs typeface="+mn-lt"/>
            </a:endParaRPr>
          </a:p>
          <a:p>
            <a:pPr marL="342900" indent="-342900">
              <a:spcBef>
                <a:spcPts val="600"/>
              </a:spcBef>
              <a:buFont typeface="Arial"/>
              <a:buChar char="•"/>
            </a:pPr>
            <a:r>
              <a:rPr lang="en-US" sz="2400" dirty="0">
                <a:latin typeface="Comic Sans MS" panose="030F0902030302020204" pitchFamily="66" charset="0"/>
                <a:ea typeface="+mn-lt"/>
                <a:cs typeface="+mn-lt"/>
              </a:rPr>
              <a:t>13% aren’t sure</a:t>
            </a:r>
            <a:r>
              <a:rPr lang="en-US" sz="2400" dirty="0">
                <a:latin typeface="Comic Sans MS" panose="030F0902030302020204" pitchFamily="66" charset="0"/>
              </a:rPr>
              <a:t>.</a:t>
            </a:r>
          </a:p>
          <a:p>
            <a:pPr algn="r">
              <a:spcBef>
                <a:spcPts val="600"/>
              </a:spcBef>
            </a:pPr>
            <a:endParaRPr lang="en-CA" i="1" dirty="0"/>
          </a:p>
          <a:p>
            <a:pPr algn="ctr">
              <a:spcBef>
                <a:spcPts val="600"/>
              </a:spcBef>
            </a:pPr>
            <a:r>
              <a:rPr lang="en-CA" i="1" dirty="0"/>
              <a:t>NB - The variance is due to margins of error.</a:t>
            </a:r>
          </a:p>
          <a:p>
            <a:pPr algn="r">
              <a:spcBef>
                <a:spcPts val="600"/>
              </a:spcBef>
            </a:pPr>
            <a:endParaRPr lang="en-CA" sz="1200" dirty="0">
              <a:ea typeface="Aptos" panose="020B0004020202020204" pitchFamily="34" charset="0"/>
            </a:endParaRPr>
          </a:p>
          <a:p>
            <a:pPr algn="r">
              <a:spcBef>
                <a:spcPts val="600"/>
              </a:spcBef>
            </a:pPr>
            <a:r>
              <a:rPr lang="en-CA" sz="1100" baseline="30000" dirty="0">
                <a:ea typeface="Aptos" panose="020B0004020202020204" pitchFamily="34" charset="0"/>
              </a:rPr>
              <a:t>58</a:t>
            </a:r>
            <a:r>
              <a:rPr lang="en-CA" sz="1100" dirty="0">
                <a:ea typeface="Aptos" panose="020B0004020202020204" pitchFamily="34" charset="0"/>
              </a:rPr>
              <a:t>Angus Reid Institute. “Is There Life after Death?” March 27, 2024. </a:t>
            </a:r>
            <a:r>
              <a:rPr lang="en-CA" sz="1100" u="sng" dirty="0">
                <a:ea typeface="Aptos" panose="020B0004020202020204" pitchFamily="34" charset="0"/>
                <a:hlinkClick r:id="rId3">
                  <a:extLst>
                    <a:ext uri="{A12FA001-AC4F-418D-AE19-62706E023703}">
                      <ahyp:hlinkClr xmlns:ahyp="http://schemas.microsoft.com/office/drawing/2018/hyperlinkcolor" val="tx"/>
                    </a:ext>
                  </a:extLst>
                </a:hlinkClick>
              </a:rPr>
              <a:t>https://angusreid. org/do-canadians-believe-life-after-death-afterlife-reincarnation/</a:t>
            </a:r>
            <a:r>
              <a:rPr lang="en-CA" sz="1100" dirty="0">
                <a:ea typeface="Aptos" panose="020B0004020202020204" pitchFamily="34" charset="0"/>
              </a:rPr>
              <a:t>, accessed April 2024.</a:t>
            </a:r>
            <a:r>
              <a:rPr lang="en-CA" sz="1100" dirty="0"/>
              <a:t> </a:t>
            </a:r>
            <a:endParaRPr lang="en-US" sz="1100" dirty="0"/>
          </a:p>
        </p:txBody>
      </p:sp>
      <p:pic>
        <p:nvPicPr>
          <p:cNvPr id="9" name="Picture 8">
            <a:extLst>
              <a:ext uri="{FF2B5EF4-FFF2-40B4-BE49-F238E27FC236}">
                <a16:creationId xmlns:a16="http://schemas.microsoft.com/office/drawing/2014/main" id="{F05242EC-6410-F683-1945-A6E8FCE4603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456170" y="1086868"/>
            <a:ext cx="4087505" cy="4462704"/>
          </a:xfrm>
          <a:prstGeom prst="rect">
            <a:avLst/>
          </a:prstGeom>
        </p:spPr>
      </p:pic>
      <p:sp>
        <p:nvSpPr>
          <p:cNvPr id="4" name="Slide Number Placeholder 3">
            <a:extLst>
              <a:ext uri="{FF2B5EF4-FFF2-40B4-BE49-F238E27FC236}">
                <a16:creationId xmlns:a16="http://schemas.microsoft.com/office/drawing/2014/main" id="{A37072DD-D967-A6D9-54FF-2173BB1B8F00}"/>
              </a:ext>
            </a:extLst>
          </p:cNvPr>
          <p:cNvSpPr>
            <a:spLocks noGrp="1"/>
          </p:cNvSpPr>
          <p:nvPr>
            <p:ph type="sldNum" idx="12"/>
          </p:nvPr>
        </p:nvSpPr>
        <p:spPr/>
        <p:txBody>
          <a:bodyPr/>
          <a:lstStyle/>
          <a:p>
            <a:fld id="{00000000-1234-1234-1234-123412341234}" type="slidenum">
              <a:rPr lang="en-GB" smtClean="0"/>
              <a:pPr/>
              <a:t>208</a:t>
            </a:fld>
            <a:endParaRPr lang="en-GB" dirty="0"/>
          </a:p>
        </p:txBody>
      </p:sp>
    </p:spTree>
    <p:extLst>
      <p:ext uri="{BB962C8B-B14F-4D97-AF65-F5344CB8AC3E}">
        <p14:creationId xmlns:p14="http://schemas.microsoft.com/office/powerpoint/2010/main" val="271037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74B87-7196-F6F8-A9E4-112EFB9D1949}"/>
              </a:ext>
            </a:extLst>
          </p:cNvPr>
          <p:cNvSpPr>
            <a:spLocks noGrp="1"/>
          </p:cNvSpPr>
          <p:nvPr>
            <p:ph type="title"/>
          </p:nvPr>
        </p:nvSpPr>
        <p:spPr>
          <a:xfrm>
            <a:off x="212401" y="762409"/>
            <a:ext cx="5393600" cy="1976400"/>
          </a:xfrm>
        </p:spPr>
        <p:txBody>
          <a:bodyPr>
            <a:normAutofit/>
          </a:bodyPr>
          <a:lstStyle/>
          <a:p>
            <a:r>
              <a:rPr lang="en-US" sz="4000" dirty="0">
                <a:latin typeface="Comic Sans MS" panose="030F0902030302020204" pitchFamily="66" charset="0"/>
              </a:rPr>
              <a:t>Primary views of life after death . . .</a:t>
            </a:r>
            <a:br>
              <a:rPr lang="en-US" sz="3600" dirty="0">
                <a:latin typeface="Comic Sans MS" panose="030F0902030302020204" pitchFamily="66" charset="0"/>
              </a:rPr>
            </a:br>
            <a:endParaRPr lang="en-US" sz="3600" dirty="0">
              <a:latin typeface="Comic Sans MS" panose="030F0902030302020204" pitchFamily="66" charset="0"/>
            </a:endParaRPr>
          </a:p>
        </p:txBody>
      </p:sp>
      <p:sp>
        <p:nvSpPr>
          <p:cNvPr id="4" name="Slide Number Placeholder 3">
            <a:extLst>
              <a:ext uri="{FF2B5EF4-FFF2-40B4-BE49-F238E27FC236}">
                <a16:creationId xmlns:a16="http://schemas.microsoft.com/office/drawing/2014/main" id="{D4C9794F-3EF5-7E68-947C-8ADC96A3561F}"/>
              </a:ext>
            </a:extLst>
          </p:cNvPr>
          <p:cNvSpPr>
            <a:spLocks noGrp="1"/>
          </p:cNvSpPr>
          <p:nvPr>
            <p:ph type="sldNum" idx="12"/>
          </p:nvPr>
        </p:nvSpPr>
        <p:spPr/>
        <p:txBody>
          <a:bodyPr/>
          <a:lstStyle/>
          <a:p>
            <a:fld id="{00000000-1234-1234-1234-123412341234}" type="slidenum">
              <a:rPr lang="en-GB" smtClean="0"/>
              <a:pPr/>
              <a:t>209</a:t>
            </a:fld>
            <a:endParaRPr lang="en-GB" dirty="0"/>
          </a:p>
        </p:txBody>
      </p:sp>
      <p:sp>
        <p:nvSpPr>
          <p:cNvPr id="21" name="TextBox 20">
            <a:extLst>
              <a:ext uri="{FF2B5EF4-FFF2-40B4-BE49-F238E27FC236}">
                <a16:creationId xmlns:a16="http://schemas.microsoft.com/office/drawing/2014/main" id="{FF5B12CC-6091-64D4-6F6A-43B9E939E6E2}"/>
              </a:ext>
            </a:extLst>
          </p:cNvPr>
          <p:cNvSpPr txBox="1"/>
          <p:nvPr/>
        </p:nvSpPr>
        <p:spPr>
          <a:xfrm>
            <a:off x="901624" y="2223513"/>
            <a:ext cx="4015154" cy="3211520"/>
          </a:xfrm>
          <a:prstGeom prst="rect">
            <a:avLst/>
          </a:prstGeom>
          <a:noFill/>
        </p:spPr>
        <p:txBody>
          <a:bodyPr wrap="square" rtlCol="0">
            <a:spAutoFit/>
          </a:bodyPr>
          <a:lstStyle/>
          <a:p>
            <a:pPr marL="342900" indent="-342900">
              <a:lnSpc>
                <a:spcPct val="200000"/>
              </a:lnSpc>
              <a:spcBef>
                <a:spcPts val="600"/>
              </a:spcBef>
              <a:spcAft>
                <a:spcPts val="600"/>
              </a:spcAft>
              <a:buFont typeface="+mj-lt"/>
              <a:buAutoNum type="arabicPeriod"/>
            </a:pPr>
            <a:r>
              <a:rPr lang="en-US" sz="3200" dirty="0">
                <a:latin typeface="Comic Sans MS" panose="030F0902030302020204" pitchFamily="66" charset="0"/>
              </a:rPr>
              <a:t>  Materialism</a:t>
            </a:r>
          </a:p>
          <a:p>
            <a:pPr marL="342900" indent="-342900">
              <a:lnSpc>
                <a:spcPct val="200000"/>
              </a:lnSpc>
              <a:spcBef>
                <a:spcPts val="600"/>
              </a:spcBef>
              <a:spcAft>
                <a:spcPts val="600"/>
              </a:spcAft>
              <a:buFont typeface="+mj-lt"/>
              <a:buAutoNum type="arabicPeriod"/>
            </a:pPr>
            <a:r>
              <a:rPr lang="en-US" sz="3200" dirty="0">
                <a:latin typeface="Comic Sans MS" panose="030F0902030302020204" pitchFamily="66" charset="0"/>
              </a:rPr>
              <a:t>  Theism</a:t>
            </a:r>
          </a:p>
          <a:p>
            <a:pPr marL="342900" indent="-342900">
              <a:lnSpc>
                <a:spcPct val="200000"/>
              </a:lnSpc>
              <a:spcBef>
                <a:spcPts val="600"/>
              </a:spcBef>
              <a:spcAft>
                <a:spcPts val="600"/>
              </a:spcAft>
              <a:buFont typeface="+mj-lt"/>
              <a:buAutoNum type="arabicPeriod"/>
            </a:pPr>
            <a:r>
              <a:rPr lang="en-US" sz="3200" dirty="0">
                <a:latin typeface="Comic Sans MS" panose="030F0902030302020204" pitchFamily="66" charset="0"/>
              </a:rPr>
              <a:t>  Reincarnation</a:t>
            </a:r>
          </a:p>
        </p:txBody>
      </p:sp>
      <p:pic>
        <p:nvPicPr>
          <p:cNvPr id="26" name="Picture 25" descr="A sun shining through clouds&#10;&#10;Description automatically generated">
            <a:extLst>
              <a:ext uri="{FF2B5EF4-FFF2-40B4-BE49-F238E27FC236}">
                <a16:creationId xmlns:a16="http://schemas.microsoft.com/office/drawing/2014/main" id="{00BEDEFB-7BAF-6127-68ED-AA342D75430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0"/>
            <a:ext cx="6096000" cy="6857999"/>
          </a:xfrm>
          <a:prstGeom prst="rect">
            <a:avLst/>
          </a:prstGeom>
        </p:spPr>
      </p:pic>
    </p:spTree>
    <p:extLst>
      <p:ext uri="{BB962C8B-B14F-4D97-AF65-F5344CB8AC3E}">
        <p14:creationId xmlns:p14="http://schemas.microsoft.com/office/powerpoint/2010/main" val="3416875928"/>
      </p:ext>
    </p:extLst>
  </p:cSld>
  <p:clrMapOvr>
    <a:masterClrMapping/>
  </p:clrMapOvr>
</p:sld>
</file>

<file path=ppt/theme/theme1.xml><?xml version="1.0" encoding="utf-8"?>
<a:theme xmlns:a="http://schemas.openxmlformats.org/drawingml/2006/main" name="Office Theme">
  <a:themeElements>
    <a:clrScheme name="GC slide background colour">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10627</TotalTime>
  <Words>5021</Words>
  <Application>Microsoft Macintosh PowerPoint</Application>
  <PresentationFormat>Widescreen</PresentationFormat>
  <Paragraphs>553</Paragraphs>
  <Slides>30</Slides>
  <Notes>30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Arial</vt:lpstr>
      <vt:lpstr>Calibri</vt:lpstr>
      <vt:lpstr>Calibri Light</vt:lpstr>
      <vt:lpstr>Comic Sans MS</vt:lpstr>
      <vt:lpstr>Times New Roman</vt:lpstr>
      <vt:lpstr>Office Theme</vt:lpstr>
      <vt:lpstr>Welcome to Grief Care</vt:lpstr>
      <vt:lpstr>PowerPoint Presentation</vt:lpstr>
      <vt:lpstr>Review of last week’s journal assignment</vt:lpstr>
      <vt:lpstr>Take 5</vt:lpstr>
      <vt:lpstr>What happens when we die?  Is there life after death?</vt:lpstr>
      <vt:lpstr>What happens when we die?  Is there life after death?</vt:lpstr>
      <vt:lpstr>What do you think?</vt:lpstr>
      <vt:lpstr>Angus Reid Survey, 2024</vt:lpstr>
      <vt:lpstr>Primary views of life after death . . . </vt:lpstr>
      <vt:lpstr>PowerPoint Presentation</vt:lpstr>
      <vt:lpstr>Traditional Celebrations/Observances of the Dead  </vt:lpstr>
      <vt:lpstr>Traditional Celebrations/Observances of the Dead </vt:lpstr>
      <vt:lpstr>PowerPoint Presentation</vt:lpstr>
      <vt:lpstr>NDEs . . . </vt:lpstr>
      <vt:lpstr>Common near-death experiences may include . . .</vt:lpstr>
      <vt:lpstr>Similar experiences can  occur in non-death events, such as . . .</vt:lpstr>
      <vt:lpstr>An NDE can be positive or negative . . .</vt:lpstr>
      <vt:lpstr>Famous accounts . . .</vt:lpstr>
      <vt:lpstr>My thoughts . . .</vt:lpstr>
      <vt:lpstr>PowerPoint Presentation</vt:lpstr>
      <vt:lpstr>PowerPoint Presentation</vt:lpstr>
      <vt:lpstr>PowerPoint Presentation</vt:lpstr>
      <vt:lpstr>PowerPoint Presentation</vt:lpstr>
      <vt:lpstr>The $64,000 Question</vt:lpstr>
      <vt:lpstr>The $64,000 Question</vt:lpstr>
      <vt:lpstr>PowerPoint Presentation</vt:lpstr>
      <vt:lpstr>Journal assignment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Ruth Whitt</cp:lastModifiedBy>
  <cp:revision>1049</cp:revision>
  <cp:lastPrinted>2025-11-24T22:06:23Z</cp:lastPrinted>
  <dcterms:created xsi:type="dcterms:W3CDTF">2022-03-01T00:24:27Z</dcterms:created>
  <dcterms:modified xsi:type="dcterms:W3CDTF">2025-11-25T16:44:55Z</dcterms:modified>
</cp:coreProperties>
</file>