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31" autoCompressPictures="0">
  <p:sldMasterIdLst>
    <p:sldMasterId id="2147483781" r:id="rId1"/>
  </p:sldMasterIdLst>
  <p:notesMasterIdLst>
    <p:notesMasterId r:id="rId24"/>
  </p:notesMasterIdLst>
  <p:handoutMasterIdLst>
    <p:handoutMasterId r:id="rId25"/>
  </p:handoutMasterIdLst>
  <p:sldIdLst>
    <p:sldId id="257" r:id="rId2"/>
    <p:sldId id="366" r:id="rId3"/>
    <p:sldId id="328" r:id="rId4"/>
    <p:sldId id="272" r:id="rId5"/>
    <p:sldId id="374" r:id="rId6"/>
    <p:sldId id="401" r:id="rId7"/>
    <p:sldId id="403" r:id="rId8"/>
    <p:sldId id="368" r:id="rId9"/>
    <p:sldId id="372" r:id="rId10"/>
    <p:sldId id="345" r:id="rId11"/>
    <p:sldId id="333" r:id="rId12"/>
    <p:sldId id="394" r:id="rId13"/>
    <p:sldId id="330" r:id="rId14"/>
    <p:sldId id="402" r:id="rId15"/>
    <p:sldId id="410" r:id="rId16"/>
    <p:sldId id="408" r:id="rId17"/>
    <p:sldId id="409" r:id="rId18"/>
    <p:sldId id="405" r:id="rId19"/>
    <p:sldId id="383" r:id="rId20"/>
    <p:sldId id="399" r:id="rId21"/>
    <p:sldId id="404" r:id="rId22"/>
    <p:sldId id="375"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C1C1"/>
    <a:srgbClr val="6387A0"/>
    <a:srgbClr val="01B0E2"/>
    <a:srgbClr val="00AFFF"/>
    <a:srgbClr val="009CE4"/>
    <a:srgbClr val="00A9F8"/>
    <a:srgbClr val="0E72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7527"/>
    <p:restoredTop sz="67416"/>
  </p:normalViewPr>
  <p:slideViewPr>
    <p:cSldViewPr snapToGrid="0">
      <p:cViewPr>
        <p:scale>
          <a:sx n="59" d="100"/>
          <a:sy n="59" d="100"/>
        </p:scale>
        <p:origin x="712"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4" d="100"/>
        <a:sy n="74" d="100"/>
      </p:scale>
      <p:origin x="0" y="0"/>
    </p:cViewPr>
  </p:sorterViewPr>
  <p:notesViewPr>
    <p:cSldViewPr snapToGrid="0">
      <p:cViewPr>
        <p:scale>
          <a:sx n="165" d="100"/>
          <a:sy n="165" d="100"/>
        </p:scale>
        <p:origin x="464" y="-471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FA1A4F-60DE-D5C6-A709-305459A0A6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FF506DE-85CE-2A37-E392-5E200D7F6A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D50AC5-01DE-0941-8172-0F4D6354CC51}" type="datetimeFigureOut">
              <a:rPr lang="en-US" smtClean="0"/>
              <a:t>11/25/25</a:t>
            </a:fld>
            <a:endParaRPr lang="en-US"/>
          </a:p>
        </p:txBody>
      </p:sp>
      <p:sp>
        <p:nvSpPr>
          <p:cNvPr id="4" name="Footer Placeholder 3">
            <a:extLst>
              <a:ext uri="{FF2B5EF4-FFF2-40B4-BE49-F238E27FC236}">
                <a16:creationId xmlns:a16="http://schemas.microsoft.com/office/drawing/2014/main" id="{8B9E41FC-7D6F-4D7C-F2E2-40FCD29D11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76D6786-5BAB-5843-0B23-BF63A052A6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E8D3AD-B9CF-8245-A2E9-99E2696C3F9B}" type="slidenum">
              <a:rPr lang="en-US" smtClean="0"/>
              <a:t>‹#›</a:t>
            </a:fld>
            <a:endParaRPr lang="en-US"/>
          </a:p>
        </p:txBody>
      </p:sp>
    </p:spTree>
    <p:extLst>
      <p:ext uri="{BB962C8B-B14F-4D97-AF65-F5344CB8AC3E}">
        <p14:creationId xmlns:p14="http://schemas.microsoft.com/office/powerpoint/2010/main" val="42837186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6EEFB-73C4-F04C-ACF2-4895BB102675}" type="datetimeFigureOut">
              <a:rPr lang="en-CA" smtClean="0"/>
              <a:t>2025-11-25</a:t>
            </a:fld>
            <a:endParaRPr lang="en-CA"/>
          </a:p>
        </p:txBody>
      </p:sp>
      <p:sp>
        <p:nvSpPr>
          <p:cNvPr id="4" name="Slide Image Placeholder 3"/>
          <p:cNvSpPr>
            <a:spLocks noGrp="1" noRot="1" noChangeAspect="1"/>
          </p:cNvSpPr>
          <p:nvPr>
            <p:ph type="sldImg" idx="2"/>
          </p:nvPr>
        </p:nvSpPr>
        <p:spPr>
          <a:xfrm>
            <a:off x="685800" y="1014413"/>
            <a:ext cx="2717801" cy="1528763"/>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3098801"/>
            <a:ext cx="5486400" cy="5173662"/>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8" name="Slide Number Placeholder 7">
            <a:extLst>
              <a:ext uri="{FF2B5EF4-FFF2-40B4-BE49-F238E27FC236}">
                <a16:creationId xmlns:a16="http://schemas.microsoft.com/office/drawing/2014/main" id="{81AF7E87-BCD3-C815-2316-DAC9150B25C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202798-CF2E-FD4C-8E32-83393C6781D0}" type="slidenum">
              <a:rPr lang="en-US" smtClean="0"/>
              <a:t>‹#›</a:t>
            </a:fld>
            <a:endParaRPr lang="en-US"/>
          </a:p>
        </p:txBody>
      </p:sp>
    </p:spTree>
    <p:extLst>
      <p:ext uri="{BB962C8B-B14F-4D97-AF65-F5344CB8AC3E}">
        <p14:creationId xmlns:p14="http://schemas.microsoft.com/office/powerpoint/2010/main" val="16774787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2pPr>
    <a:lvl3pPr marL="9144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3pPr>
    <a:lvl4pPr marL="13716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4pPr>
    <a:lvl5pPr marL="18288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16personalities.com/free-personality-test"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giftstest.com/" TargetMode="External"/><Relationship Id="rId4" Type="http://schemas.openxmlformats.org/officeDocument/2006/relationships/hyperlink" Target="https://personality.co/"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enterforloss.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698500" y="458788"/>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79785" y="2074264"/>
            <a:ext cx="5492416" cy="5514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b="1" dirty="0"/>
          </a:p>
          <a:p>
            <a:pPr marL="0" lvl="0" indent="0" algn="l" rtl="0">
              <a:spcBef>
                <a:spcPts val="0"/>
              </a:spcBef>
              <a:spcAft>
                <a:spcPts val="0"/>
              </a:spcAft>
              <a:buNone/>
            </a:pPr>
            <a:r>
              <a:rPr lang="en-CA" b="1" i="1" u="sng" dirty="0"/>
              <a:t>Pre-meeting</a:t>
            </a:r>
          </a:p>
          <a:p>
            <a:pPr marL="0" lvl="0" indent="0" algn="l" rtl="0">
              <a:spcBef>
                <a:spcPts val="0"/>
              </a:spcBef>
              <a:spcAft>
                <a:spcPts val="0"/>
              </a:spcAft>
              <a:buNone/>
            </a:pPr>
            <a:r>
              <a:rPr lang="en-CA" i="1" dirty="0"/>
              <a:t>Have this slide on screen before participants arrive.</a:t>
            </a:r>
          </a:p>
          <a:p>
            <a:pPr lvl="0"/>
            <a:r>
              <a:rPr lang="en-CA" i="1" dirty="0"/>
              <a:t>Play background music until meeting starts.</a:t>
            </a:r>
          </a:p>
          <a:p>
            <a:pPr marL="0" lvl="0" indent="0" algn="l" rtl="0">
              <a:spcBef>
                <a:spcPts val="0"/>
              </a:spcBef>
              <a:spcAft>
                <a:spcPts val="0"/>
              </a:spcAft>
              <a:buNone/>
            </a:pPr>
            <a:endParaRPr lang="en-CA" dirty="0"/>
          </a:p>
          <a:p>
            <a:pPr marL="0" lvl="0" indent="0" algn="l" rtl="0">
              <a:spcBef>
                <a:spcPts val="0"/>
              </a:spcBef>
              <a:spcAft>
                <a:spcPts val="0"/>
              </a:spcAft>
              <a:buNone/>
            </a:pPr>
            <a:endParaRPr lang="en-CA" dirty="0"/>
          </a:p>
          <a:p>
            <a:pPr marL="0" lvl="0" indent="0" algn="l" rtl="0">
              <a:spcBef>
                <a:spcPts val="0"/>
              </a:spcBef>
              <a:spcAft>
                <a:spcPts val="0"/>
              </a:spcAft>
              <a:buNone/>
            </a:pPr>
            <a:endParaRPr lang="en-CA" dirty="0"/>
          </a:p>
        </p:txBody>
      </p:sp>
      <p:sp>
        <p:nvSpPr>
          <p:cNvPr id="4" name="Slide Number Placeholder 3">
            <a:extLst>
              <a:ext uri="{FF2B5EF4-FFF2-40B4-BE49-F238E27FC236}">
                <a16:creationId xmlns:a16="http://schemas.microsoft.com/office/drawing/2014/main" id="{E682A60A-6EC0-C22B-3439-607855AA38EC}"/>
              </a:ext>
            </a:extLst>
          </p:cNvPr>
          <p:cNvSpPr>
            <a:spLocks noGrp="1"/>
          </p:cNvSpPr>
          <p:nvPr>
            <p:ph type="sldNum" sz="quarter" idx="5"/>
          </p:nvPr>
        </p:nvSpPr>
        <p:spPr/>
        <p:txBody>
          <a:bodyPr/>
          <a:lstStyle/>
          <a:p>
            <a:fld id="{F6202798-CF2E-FD4C-8E32-83393C6781D0}" type="slidenum">
              <a:rPr lang="en-US" smtClean="0"/>
              <a:t>231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49263"/>
            <a:ext cx="2862263" cy="1609725"/>
          </a:xfrm>
        </p:spPr>
      </p:sp>
      <p:sp>
        <p:nvSpPr>
          <p:cNvPr id="3" name="Notes Placeholder 2"/>
          <p:cNvSpPr>
            <a:spLocks noGrp="1"/>
          </p:cNvSpPr>
          <p:nvPr>
            <p:ph type="body" idx="1"/>
          </p:nvPr>
        </p:nvSpPr>
        <p:spPr>
          <a:xfrm>
            <a:off x="682043" y="2056480"/>
            <a:ext cx="5490157" cy="6522744"/>
          </a:xfrm>
        </p:spPr>
        <p:txBody>
          <a:bodyPr/>
          <a:lstStyle/>
          <a:p>
            <a:r>
              <a:rPr lang="en-US" b="1" dirty="0"/>
              <a:t>~ 5 minutes</a:t>
            </a:r>
          </a:p>
          <a:p>
            <a:endParaRPr lang="en-US" b="1" dirty="0"/>
          </a:p>
          <a:p>
            <a:r>
              <a:rPr lang="en-US" b="1" u="sng" dirty="0"/>
              <a:t>What to carry forward</a:t>
            </a:r>
            <a:endParaRPr lang="en-US" dirty="0"/>
          </a:p>
          <a:p>
            <a:pPr marL="171450" indent="-171450">
              <a:buFont typeface="Arial" panose="020B0604020202020204" pitchFamily="34" charset="0"/>
              <a:buChar char="•"/>
            </a:pPr>
            <a:r>
              <a:rPr lang="en-US" dirty="0"/>
              <a:t>Good memories.</a:t>
            </a:r>
          </a:p>
          <a:p>
            <a:pPr marL="171450" indent="-171450">
              <a:buFont typeface="Arial" panose="020B0604020202020204" pitchFamily="34" charset="0"/>
              <a:buChar char="•"/>
            </a:pPr>
            <a:r>
              <a:rPr lang="en-US" dirty="0"/>
              <a:t>Stories.</a:t>
            </a:r>
          </a:p>
          <a:p>
            <a:pPr marL="171450" indent="-171450">
              <a:buFont typeface="Arial" panose="020B0604020202020204" pitchFamily="34" charset="0"/>
              <a:buChar char="•"/>
            </a:pPr>
            <a:r>
              <a:rPr lang="en-US" dirty="0"/>
              <a:t>Traditions/interests/causes you shared.</a:t>
            </a:r>
          </a:p>
          <a:p>
            <a:pPr marL="171450" indent="-171450">
              <a:buFont typeface="Arial" panose="020B0604020202020204" pitchFamily="34" charset="0"/>
              <a:buChar char="•"/>
            </a:pPr>
            <a:r>
              <a:rPr lang="en-US" dirty="0"/>
              <a:t>Lessons learned, skills acquired.</a:t>
            </a:r>
          </a:p>
          <a:p>
            <a:endParaRPr lang="en-US" dirty="0"/>
          </a:p>
          <a:p>
            <a:r>
              <a:rPr lang="en-US" dirty="0"/>
              <a:t>What is something from your loved one that you want to carry forward? </a:t>
            </a:r>
          </a:p>
          <a:p>
            <a:pPr indent="180975"/>
            <a:r>
              <a:rPr lang="en-US" i="1" dirty="0"/>
              <a:t>Give participants time to think about and answer this question.</a:t>
            </a:r>
          </a:p>
          <a:p>
            <a:endParaRPr lang="en-US" i="1" dirty="0">
              <a:highlight>
                <a:srgbClr val="FFFF00"/>
              </a:highlight>
            </a:endParaRPr>
          </a:p>
          <a:p>
            <a:r>
              <a:rPr lang="en-US" dirty="0"/>
              <a:t>With respect to carrying forward our memories, “Sometimes this happens naturally. In other cases, we may have to work on revisiting and restoring these memories.</a:t>
            </a:r>
            <a:r>
              <a:rPr lang="en-US" sz="1200" dirty="0">
                <a:latin typeface="Times New Roman" panose="02020603050405020304" pitchFamily="18" charset="0"/>
                <a:cs typeface="Times New Roman" panose="02020603050405020304" pitchFamily="18" charset="0"/>
              </a:rPr>
              <a:t>”</a:t>
            </a:r>
            <a:r>
              <a:rPr lang="en-US" baseline="30000" dirty="0"/>
              <a:t>97</a:t>
            </a:r>
            <a:endParaRPr lang="en-US" dirty="0"/>
          </a:p>
          <a:p>
            <a:endParaRPr lang="en-US" dirty="0"/>
          </a:p>
          <a:p>
            <a:r>
              <a:rPr lang="en-US" dirty="0"/>
              <a:t>For a time, memories of an extended illness or events surrounding the death may dominate our thinking, so we </a:t>
            </a:r>
            <a:r>
              <a:rPr lang="en-US" b="1" i="1" dirty="0"/>
              <a:t>must work at </a:t>
            </a:r>
            <a:r>
              <a:rPr lang="en-US" dirty="0"/>
              <a:t>recalling memories of happier times to bring perspective and balance, or to re-examine our memory to find good in it. We must work at getting off the hamster wheel so that we can move forward.</a:t>
            </a:r>
          </a:p>
          <a:p>
            <a:endParaRPr lang="en-US" dirty="0"/>
          </a:p>
          <a:p>
            <a:endParaRPr lang="en-US" i="1"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CA" i="1" dirty="0"/>
          </a:p>
          <a:p>
            <a:pPr indent="185738"/>
            <a:r>
              <a:rPr lang="en-CA" sz="1100" baseline="30000" dirty="0"/>
              <a:t>97 </a:t>
            </a:r>
            <a:r>
              <a:rPr lang="en-US" sz="1100" dirty="0"/>
              <a:t>Kenneth J. Doka, </a:t>
            </a:r>
            <a:r>
              <a:rPr lang="en-US" sz="1100" i="1" dirty="0"/>
              <a:t>Grief Is A Journey</a:t>
            </a:r>
            <a:r>
              <a:rPr lang="en-US" sz="1100" dirty="0"/>
              <a:t>. (New York: Simon &amp; Schuster, 2016), 72.</a:t>
            </a:r>
          </a:p>
        </p:txBody>
      </p:sp>
      <p:sp>
        <p:nvSpPr>
          <p:cNvPr id="6" name="Slide Number Placeholder 5">
            <a:extLst>
              <a:ext uri="{FF2B5EF4-FFF2-40B4-BE49-F238E27FC236}">
                <a16:creationId xmlns:a16="http://schemas.microsoft.com/office/drawing/2014/main" id="{77AB8DAB-D514-7DD8-F789-D25383F02F5B}"/>
              </a:ext>
            </a:extLst>
          </p:cNvPr>
          <p:cNvSpPr>
            <a:spLocks noGrp="1"/>
          </p:cNvSpPr>
          <p:nvPr>
            <p:ph type="sldNum" sz="quarter" idx="5"/>
          </p:nvPr>
        </p:nvSpPr>
        <p:spPr/>
        <p:txBody>
          <a:bodyPr/>
          <a:lstStyle/>
          <a:p>
            <a:fld id="{F6202798-CF2E-FD4C-8E32-83393C6781D0}" type="slidenum">
              <a:rPr lang="en-US" smtClean="0"/>
              <a:t>240</a:t>
            </a:fld>
            <a:endParaRPr lang="en-US"/>
          </a:p>
        </p:txBody>
      </p:sp>
    </p:spTree>
    <p:extLst>
      <p:ext uri="{BB962C8B-B14F-4D97-AF65-F5344CB8AC3E}">
        <p14:creationId xmlns:p14="http://schemas.microsoft.com/office/powerpoint/2010/main" val="1641358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474663"/>
            <a:ext cx="2862263" cy="1609725"/>
          </a:xfrm>
        </p:spPr>
      </p:sp>
      <p:sp>
        <p:nvSpPr>
          <p:cNvPr id="3" name="Notes Placeholder 2"/>
          <p:cNvSpPr>
            <a:spLocks noGrp="1"/>
          </p:cNvSpPr>
          <p:nvPr>
            <p:ph type="body" idx="1"/>
          </p:nvPr>
        </p:nvSpPr>
        <p:spPr>
          <a:xfrm>
            <a:off x="691569" y="2099005"/>
            <a:ext cx="5492664" cy="6458141"/>
          </a:xfrm>
        </p:spPr>
        <p:txBody>
          <a:bodyPr/>
          <a:lstStyle/>
          <a:p>
            <a:r>
              <a:rPr lang="en-US" b="1" dirty="0"/>
              <a:t>~ 5 minutes</a:t>
            </a:r>
          </a:p>
          <a:p>
            <a:endParaRPr lang="en-US" dirty="0"/>
          </a:p>
          <a:p>
            <a:r>
              <a:rPr lang="en-US" b="1" u="sng" dirty="0"/>
              <a:t>Building your faith</a:t>
            </a:r>
          </a:p>
          <a:p>
            <a:r>
              <a:rPr lang="en-US" dirty="0"/>
              <a:t>In week one, we looked at how grief affects us </a:t>
            </a:r>
            <a:r>
              <a:rPr lang="en-CA" dirty="0"/>
              <a:t>physically, emotionally, mentally, socially, relationally, behaviourally, vocationally, and uniquely. We turn our attention now to how it affects us spiritually. </a:t>
            </a:r>
            <a:r>
              <a:rPr lang="en-US" dirty="0"/>
              <a:t>We talked in session three about how death challenges our assumptions about life and our belief system. Ken Doka says this: “As we cope with the reality of loss, we have to re-examine our faith. Whether it’s a reaffirmation of a closely held belief or a complete reversal of years of assumptions, grief forces us to ask, </a:t>
            </a:r>
            <a:r>
              <a:rPr lang="en-US" i="1" dirty="0"/>
              <a:t>What do I believe </a:t>
            </a:r>
            <a:r>
              <a:rPr lang="en-US" i="1" u="sng" dirty="0"/>
              <a:t>now</a:t>
            </a:r>
            <a:r>
              <a:rPr lang="en-US" i="1" dirty="0"/>
              <a:t>?</a:t>
            </a:r>
            <a:r>
              <a:rPr lang="en-US" dirty="0"/>
              <a:t>”</a:t>
            </a:r>
            <a:r>
              <a:rPr lang="en-US" baseline="30000" dirty="0"/>
              <a:t>98</a:t>
            </a:r>
            <a:endParaRPr lang="en-US" dirty="0"/>
          </a:p>
          <a:p>
            <a:endParaRPr lang="en-US" dirty="0"/>
          </a:p>
          <a:p>
            <a:r>
              <a:rPr lang="en-US" i="1" dirty="0"/>
              <a:t>Ask participants what they do to nourish their beliefs, their soul.</a:t>
            </a:r>
            <a:endParaRPr lang="en-CA" i="1" dirty="0"/>
          </a:p>
          <a:p>
            <a:endParaRPr lang="en-US" b="1" u="sng" dirty="0"/>
          </a:p>
          <a:p>
            <a:r>
              <a:rPr lang="en-US" b="1" u="sng" dirty="0"/>
              <a:t>What helps</a:t>
            </a:r>
            <a:endParaRPr lang="en-CA" dirty="0"/>
          </a:p>
          <a:p>
            <a:pPr marL="171450" indent="-171450">
              <a:buFont typeface="Arial" panose="020B0604020202020204" pitchFamily="34" charset="0"/>
              <a:buChar char="•"/>
            </a:pPr>
            <a:r>
              <a:rPr lang="en-US" dirty="0"/>
              <a:t>Talk to another person who is further along in their journey of grief who has grappled with these questions and is willing to engage without judgment.</a:t>
            </a:r>
          </a:p>
          <a:p>
            <a:pPr marL="171450" lvl="0" indent="-171450">
              <a:buFont typeface="Arial" panose="020B0604020202020204" pitchFamily="34" charset="0"/>
              <a:buChar char="•"/>
            </a:pPr>
            <a:r>
              <a:rPr lang="en-US" dirty="0"/>
              <a:t>Attend spiritual retreats.</a:t>
            </a:r>
            <a:endParaRPr lang="en-CA" dirty="0"/>
          </a:p>
          <a:p>
            <a:pPr marL="171450" lvl="0" indent="-171450">
              <a:buFont typeface="Arial" panose="020B0604020202020204" pitchFamily="34" charset="0"/>
              <a:buChar char="•"/>
            </a:pPr>
            <a:r>
              <a:rPr lang="en-US" dirty="0"/>
              <a:t>Talk to a minister, priest, rabbi, or other spiritual leader.</a:t>
            </a:r>
            <a:endParaRPr lang="en-CA" dirty="0"/>
          </a:p>
          <a:p>
            <a:pPr marL="171450" lvl="0" indent="-171450">
              <a:buFont typeface="Arial" panose="020B0604020202020204" pitchFamily="34" charset="0"/>
              <a:buChar char="•"/>
            </a:pPr>
            <a:r>
              <a:rPr lang="en-US" dirty="0"/>
              <a:t>Pray, meditate, and practice other spiritual disciplines.</a:t>
            </a:r>
            <a:endParaRPr lang="en-CA" dirty="0"/>
          </a:p>
          <a:p>
            <a:pPr marL="171450" lvl="0" indent="-171450">
              <a:buFont typeface="Arial" panose="020B0604020202020204" pitchFamily="34" charset="0"/>
              <a:buChar char="•"/>
            </a:pPr>
            <a:r>
              <a:rPr lang="en-US" dirty="0"/>
              <a:t>Be part of a faith community or search for a new one.</a:t>
            </a:r>
            <a:endParaRPr lang="en-CA" dirty="0"/>
          </a:p>
          <a:p>
            <a:pPr marL="171450" lvl="0" indent="-171450">
              <a:buFont typeface="Arial" panose="020B0604020202020204" pitchFamily="34" charset="0"/>
              <a:buChar char="•"/>
            </a:pPr>
            <a:r>
              <a:rPr lang="en-US" dirty="0"/>
              <a:t>Read devotionals, the Bible, and other books on faith.</a:t>
            </a:r>
            <a:endParaRPr lang="en-CA" dirty="0"/>
          </a:p>
          <a:p>
            <a:pPr marL="171450" lvl="0" indent="-171450">
              <a:buFont typeface="Arial" panose="020B0604020202020204" pitchFamily="34" charset="0"/>
              <a:buChar char="•"/>
            </a:pPr>
            <a:r>
              <a:rPr lang="en-US" dirty="0"/>
              <a:t>If you are interested in exploring the Christian faith, join an Alpha group.</a:t>
            </a:r>
            <a:endParaRPr lang="en-CA" dirty="0"/>
          </a:p>
          <a:p>
            <a:endParaRPr lang="en-GB" dirty="0"/>
          </a:p>
          <a:p>
            <a:r>
              <a:rPr lang="en-GB" dirty="0"/>
              <a:t>Your </a:t>
            </a:r>
            <a:r>
              <a:rPr lang="en-GB" i="1" dirty="0"/>
              <a:t>Grief Care </a:t>
            </a:r>
            <a:r>
              <a:rPr lang="en-GB" dirty="0"/>
              <a:t>facilitator can connect you with these resources.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pPr indent="185738"/>
            <a:r>
              <a:rPr lang="en-GB" sz="1100" baseline="30000" dirty="0"/>
              <a:t>98 </a:t>
            </a:r>
            <a:r>
              <a:rPr lang="en-US" sz="1100" dirty="0"/>
              <a:t>Kenneth J. Doka, </a:t>
            </a:r>
            <a:r>
              <a:rPr lang="en-US" sz="1100" i="1" dirty="0"/>
              <a:t>Grief Is A Journey</a:t>
            </a:r>
            <a:r>
              <a:rPr lang="en-US" sz="1100" dirty="0"/>
              <a:t>. New York: Simon &amp; Schuster, 2016).</a:t>
            </a:r>
            <a:endParaRPr lang="en-US" dirty="0"/>
          </a:p>
        </p:txBody>
      </p:sp>
      <p:sp>
        <p:nvSpPr>
          <p:cNvPr id="6" name="Slide Number Placeholder 5">
            <a:extLst>
              <a:ext uri="{FF2B5EF4-FFF2-40B4-BE49-F238E27FC236}">
                <a16:creationId xmlns:a16="http://schemas.microsoft.com/office/drawing/2014/main" id="{0C4E0FB9-3235-5E00-D406-CD8D195E8152}"/>
              </a:ext>
            </a:extLst>
          </p:cNvPr>
          <p:cNvSpPr>
            <a:spLocks noGrp="1"/>
          </p:cNvSpPr>
          <p:nvPr>
            <p:ph type="sldNum" sz="quarter" idx="5"/>
          </p:nvPr>
        </p:nvSpPr>
        <p:spPr/>
        <p:txBody>
          <a:bodyPr/>
          <a:lstStyle/>
          <a:p>
            <a:fld id="{F6202798-CF2E-FD4C-8E32-83393C6781D0}" type="slidenum">
              <a:rPr lang="en-US" smtClean="0"/>
              <a:t>241</a:t>
            </a:fld>
            <a:endParaRPr lang="en-US"/>
          </a:p>
        </p:txBody>
      </p:sp>
    </p:spTree>
    <p:extLst>
      <p:ext uri="{BB962C8B-B14F-4D97-AF65-F5344CB8AC3E}">
        <p14:creationId xmlns:p14="http://schemas.microsoft.com/office/powerpoint/2010/main" val="1746453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8800" y="241300"/>
            <a:ext cx="2860675" cy="1609725"/>
          </a:xfrm>
        </p:spPr>
      </p:sp>
      <p:sp>
        <p:nvSpPr>
          <p:cNvPr id="3" name="Notes Placeholder 2"/>
          <p:cNvSpPr>
            <a:spLocks noGrp="1"/>
          </p:cNvSpPr>
          <p:nvPr>
            <p:ph type="body" idx="1"/>
          </p:nvPr>
        </p:nvSpPr>
        <p:spPr>
          <a:xfrm>
            <a:off x="547004" y="1858283"/>
            <a:ext cx="5754150" cy="6680805"/>
          </a:xfrm>
        </p:spPr>
        <p:txBody>
          <a:bodyPr/>
          <a:lstStyle/>
          <a:p>
            <a:pPr marR="0">
              <a:spcBef>
                <a:spcPts val="0"/>
              </a:spcBef>
            </a:pPr>
            <a:r>
              <a:rPr lang="en-CA" b="1" kern="0" dirty="0">
                <a:ea typeface="Times New Roman" panose="02020603050405020304" pitchFamily="18" charset="0"/>
              </a:rPr>
              <a:t>~ 5 minutes</a:t>
            </a:r>
          </a:p>
          <a:p>
            <a:pPr marR="0">
              <a:spcBef>
                <a:spcPts val="0"/>
              </a:spcBef>
            </a:pPr>
            <a:endParaRPr lang="en-CA" kern="0" dirty="0">
              <a:ea typeface="Times New Roman" panose="02020603050405020304" pitchFamily="18" charset="0"/>
            </a:endParaRPr>
          </a:p>
          <a:p>
            <a:pPr marR="0">
              <a:spcBef>
                <a:spcPts val="0"/>
              </a:spcBef>
            </a:pPr>
            <a:r>
              <a:rPr lang="en-CA" i="1" kern="0" dirty="0">
                <a:ea typeface="Times New Roman" panose="02020603050405020304" pitchFamily="18" charset="0"/>
              </a:rPr>
              <a:t>Read slide.</a:t>
            </a:r>
            <a:r>
              <a:rPr lang="en-CA" kern="0" baseline="30000" dirty="0">
                <a:ea typeface="Times New Roman" panose="02020603050405020304" pitchFamily="18" charset="0"/>
              </a:rPr>
              <a:t>99</a:t>
            </a:r>
            <a:endParaRPr lang="en-CA" kern="0" dirty="0">
              <a:ea typeface="Times New Roman" panose="02020603050405020304" pitchFamily="18" charset="0"/>
            </a:endParaRPr>
          </a:p>
          <a:p>
            <a:pPr marR="0">
              <a:spcBef>
                <a:spcPts val="0"/>
              </a:spcBef>
            </a:pPr>
            <a:endParaRPr lang="en-CA" b="1" u="sng" kern="0" dirty="0">
              <a:ea typeface="Times New Roman" panose="02020603050405020304" pitchFamily="18" charset="0"/>
            </a:endParaRPr>
          </a:p>
          <a:p>
            <a:pPr marR="0">
              <a:spcBef>
                <a:spcPts val="0"/>
              </a:spcBef>
            </a:pPr>
            <a:r>
              <a:rPr lang="en-CA" b="1" u="sng" kern="0" dirty="0">
                <a:ea typeface="Times New Roman" panose="02020603050405020304" pitchFamily="18" charset="0"/>
              </a:rPr>
              <a:t>What to do with what’s left</a:t>
            </a:r>
          </a:p>
          <a:p>
            <a:pPr marR="0">
              <a:spcBef>
                <a:spcPts val="0"/>
              </a:spcBef>
            </a:pPr>
            <a:r>
              <a:rPr lang="en-CA" kern="0" dirty="0">
                <a:ea typeface="Times New Roman" panose="02020603050405020304" pitchFamily="18" charset="0"/>
              </a:rPr>
              <a:t>B</a:t>
            </a:r>
            <a:r>
              <a:rPr lang="en-CA" kern="0" dirty="0">
                <a:effectLst/>
                <a:ea typeface="Times New Roman" panose="02020603050405020304" pitchFamily="18" charset="0"/>
              </a:rPr>
              <a:t>iographies and autobiographies often give us insight into how </a:t>
            </a:r>
            <a:r>
              <a:rPr lang="en-CA" kern="0" dirty="0">
                <a:ea typeface="Times New Roman" panose="02020603050405020304" pitchFamily="18" charset="0"/>
              </a:rPr>
              <a:t>people survive and thrive the challenges of life. </a:t>
            </a:r>
          </a:p>
          <a:p>
            <a:pPr marR="0">
              <a:spcBef>
                <a:spcPts val="0"/>
              </a:spcBef>
            </a:pPr>
            <a:endParaRPr lang="en-CA" sz="800" kern="0" dirty="0">
              <a:highlight>
                <a:srgbClr val="FFFF00"/>
              </a:highlight>
              <a:ea typeface="Calibri" panose="020F0502020204030204" pitchFamily="34" charset="0"/>
            </a:endParaRPr>
          </a:p>
          <a:p>
            <a:r>
              <a:rPr lang="en-CA" kern="100" dirty="0"/>
              <a:t>A story that inspires me is that of Joseph. You may remember his story, either from the Bible or from Andrew Lloyd Webber’s ever-popular musical entitled </a:t>
            </a:r>
            <a:r>
              <a:rPr lang="en-CA" i="1" kern="100" dirty="0"/>
              <a:t>Joseph and the Amazing Technicolor Coat</a:t>
            </a:r>
            <a:r>
              <a:rPr lang="en-CA" kern="100" dirty="0"/>
              <a:t>.</a:t>
            </a:r>
          </a:p>
          <a:p>
            <a:pPr marL="171450" indent="-171450">
              <a:buFont typeface="Arial" panose="020B0604020202020204" pitchFamily="34" charset="0"/>
              <a:buChar char="•"/>
            </a:pPr>
            <a:r>
              <a:rPr lang="en-CA" kern="100" dirty="0"/>
              <a:t>Joseph’s brothers were jealous of him and sold him into slavery in Egypt.</a:t>
            </a:r>
          </a:p>
          <a:p>
            <a:pPr marL="171450" indent="-171450">
              <a:buFont typeface="Arial" panose="020B0604020202020204" pitchFamily="34" charset="0"/>
              <a:buChar char="•"/>
            </a:pPr>
            <a:r>
              <a:rPr lang="en-CA" kern="100" dirty="0"/>
              <a:t>Years passed by and eventually he earned privileged status in a wealthy Egyptian home, but then he was thrown into jail on false accusations. His was a tumultuous life.</a:t>
            </a:r>
          </a:p>
          <a:p>
            <a:pPr marL="171450" indent="-171450">
              <a:buFont typeface="Arial" panose="020B0604020202020204" pitchFamily="34" charset="0"/>
              <a:buChar char="•"/>
            </a:pPr>
            <a:r>
              <a:rPr lang="en-CA" kern="100" dirty="0"/>
              <a:t>Yet, in time he married. When the second son was born, he declared that God had made him fruitful in the land of his affliction, or as </a:t>
            </a:r>
            <a:r>
              <a:rPr lang="en-CA" i="1" kern="100" dirty="0"/>
              <a:t>The Message </a:t>
            </a:r>
            <a:r>
              <a:rPr lang="en-CA" kern="100" dirty="0"/>
              <a:t>reads in the land of his sorrow. I too have found this to be so in my life and seen it in the life of others—God won’t waste our pain but rather wants to take what is left of our lives and use it for good to help others.</a:t>
            </a:r>
          </a:p>
          <a:p>
            <a:endParaRPr lang="en-CA" kern="100" dirty="0"/>
          </a:p>
          <a:p>
            <a:r>
              <a:rPr lang="en-CA" kern="100" dirty="0"/>
              <a:t>Who inspires you? [Others that inspire me are Elisabeth Elliot and Horatio Stafford—each of whom experienced multiple deaths of loved ones.]</a:t>
            </a:r>
          </a:p>
          <a:p>
            <a:endParaRPr lang="en-CA" i="1" kern="100" dirty="0"/>
          </a:p>
          <a:p>
            <a:r>
              <a:rPr lang="en-US" dirty="0"/>
              <a:t>Last week we looked at the question, </a:t>
            </a:r>
            <a:r>
              <a:rPr lang="en-US" i="1" dirty="0"/>
              <a:t>Is there life after death?</a:t>
            </a:r>
            <a:r>
              <a:rPr lang="en-US" dirty="0"/>
              <a:t> and what happens to the soul after the body dies.</a:t>
            </a:r>
          </a:p>
          <a:p>
            <a:endParaRPr lang="en-US" dirty="0"/>
          </a:p>
          <a:p>
            <a:r>
              <a:rPr lang="en-US" dirty="0"/>
              <a:t>Life isn’t so much about our circumstances—circumstances we didn’t choose, circumstances we may not like, circumstances we cannot change.</a:t>
            </a:r>
          </a:p>
          <a:p>
            <a:endParaRPr lang="en-US" dirty="0"/>
          </a:p>
          <a:p>
            <a:r>
              <a:rPr lang="en-US" dirty="0"/>
              <a:t>After Jerry </a:t>
            </a:r>
            <a:r>
              <a:rPr lang="en-US" dirty="0" err="1"/>
              <a:t>Sittser’s</a:t>
            </a:r>
            <a:r>
              <a:rPr lang="en-US" dirty="0"/>
              <a:t> wife, mother, and daughter were killed by a drunk driver, he was left to raise their surviving three children. He too asked a myriad of </a:t>
            </a:r>
            <a:r>
              <a:rPr lang="en-US" i="1" dirty="0"/>
              <a:t>whys</a:t>
            </a:r>
            <a:r>
              <a:rPr lang="en-US" dirty="0"/>
              <a:t>. He too struggled with the challenges and tasks of grief. He too wondered about life after death and re-examined his beliefs. Through this he discovered that . . . </a:t>
            </a:r>
          </a:p>
          <a:p>
            <a:endParaRPr lang="en-CA" dirty="0"/>
          </a:p>
          <a:p>
            <a:endParaRPr lang="en-CA" dirty="0"/>
          </a:p>
          <a:p>
            <a:pPr marR="0" indent="180975">
              <a:spcBef>
                <a:spcPts val="0"/>
              </a:spcBef>
            </a:pPr>
            <a:r>
              <a:rPr lang="en-CA" sz="1100" kern="100" baseline="30000" dirty="0">
                <a:ea typeface="Calibri" panose="020F0502020204030204" pitchFamily="34" charset="0"/>
              </a:rPr>
              <a:t>99 </a:t>
            </a:r>
            <a:r>
              <a:rPr lang="en-CA" sz="1100" kern="100" dirty="0">
                <a:ea typeface="Calibri" panose="020F0502020204030204" pitchFamily="34" charset="0"/>
              </a:rPr>
              <a:t>Words are attributed to American politician Hubert Humphrey (1911-1978).</a:t>
            </a:r>
          </a:p>
        </p:txBody>
      </p:sp>
      <p:sp>
        <p:nvSpPr>
          <p:cNvPr id="6" name="Slide Number Placeholder 5">
            <a:extLst>
              <a:ext uri="{FF2B5EF4-FFF2-40B4-BE49-F238E27FC236}">
                <a16:creationId xmlns:a16="http://schemas.microsoft.com/office/drawing/2014/main" id="{E133E3B4-6C0D-14AF-3F4A-CE15BC091C6C}"/>
              </a:ext>
            </a:extLst>
          </p:cNvPr>
          <p:cNvSpPr>
            <a:spLocks noGrp="1"/>
          </p:cNvSpPr>
          <p:nvPr>
            <p:ph type="sldNum" sz="quarter" idx="5"/>
          </p:nvPr>
        </p:nvSpPr>
        <p:spPr/>
        <p:txBody>
          <a:bodyPr/>
          <a:lstStyle/>
          <a:p>
            <a:fld id="{F6202798-CF2E-FD4C-8E32-83393C6781D0}" type="slidenum">
              <a:rPr lang="en-US" smtClean="0"/>
              <a:t>242</a:t>
            </a:fld>
            <a:endParaRPr lang="en-US"/>
          </a:p>
        </p:txBody>
      </p:sp>
    </p:spTree>
    <p:extLst>
      <p:ext uri="{BB962C8B-B14F-4D97-AF65-F5344CB8AC3E}">
        <p14:creationId xmlns:p14="http://schemas.microsoft.com/office/powerpoint/2010/main" val="1638916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463550"/>
            <a:ext cx="2860675" cy="1609725"/>
          </a:xfrm>
        </p:spPr>
      </p:sp>
      <p:sp>
        <p:nvSpPr>
          <p:cNvPr id="3" name="Notes Placeholder 2"/>
          <p:cNvSpPr>
            <a:spLocks noGrp="1"/>
          </p:cNvSpPr>
          <p:nvPr>
            <p:ph type="body" idx="1"/>
          </p:nvPr>
        </p:nvSpPr>
        <p:spPr>
          <a:xfrm>
            <a:off x="701168" y="2080638"/>
            <a:ext cx="5486400" cy="6495325"/>
          </a:xfrm>
        </p:spPr>
        <p:txBody>
          <a:bodyPr/>
          <a:lstStyle/>
          <a:p>
            <a:r>
              <a:rPr lang="en-US" b="1" dirty="0"/>
              <a:t>~ 3 minutes</a:t>
            </a:r>
          </a:p>
          <a:p>
            <a:endParaRPr lang="en-US" b="1" dirty="0"/>
          </a:p>
          <a:p>
            <a:r>
              <a:rPr lang="en-US" i="1" dirty="0"/>
              <a:t>Read slide.</a:t>
            </a:r>
            <a:r>
              <a:rPr lang="en-US" baseline="30000" dirty="0"/>
              <a:t>100</a:t>
            </a:r>
          </a:p>
          <a:p>
            <a:endParaRPr lang="en-US" dirty="0"/>
          </a:p>
          <a:p>
            <a:r>
              <a:rPr lang="en-US" i="1" dirty="0"/>
              <a:t>Invite participants to comment on this.</a:t>
            </a:r>
          </a:p>
          <a:p>
            <a:endParaRPr lang="en-US" b="1" i="1" dirty="0"/>
          </a:p>
          <a:p>
            <a:r>
              <a:rPr lang="en-US" b="1" u="sng" dirty="0"/>
              <a:t>What helps</a:t>
            </a:r>
          </a:p>
          <a:p>
            <a:pPr marL="171450" indent="-171450">
              <a:buFont typeface="Arial" panose="020B0604020202020204" pitchFamily="34" charset="0"/>
              <a:buChar char="•"/>
            </a:pPr>
            <a:r>
              <a:rPr lang="en-US" dirty="0"/>
              <a:t>Take time to discover and nurture your soul.</a:t>
            </a:r>
          </a:p>
          <a:p>
            <a:pPr marL="171450" indent="-171450">
              <a:buFont typeface="Arial" panose="020B0604020202020204" pitchFamily="34" charset="0"/>
              <a:buChar char="•"/>
            </a:pPr>
            <a:r>
              <a:rPr lang="en-US" dirty="0"/>
              <a:t>Pray and read Scripture.</a:t>
            </a:r>
          </a:p>
          <a:p>
            <a:pPr marL="171450" indent="-171450">
              <a:buFont typeface="Arial" panose="020B0604020202020204" pitchFamily="34" charset="0"/>
              <a:buChar char="•"/>
            </a:pPr>
            <a:r>
              <a:rPr lang="en-US" dirty="0"/>
              <a:t>Attend services at your place of worship.</a:t>
            </a:r>
          </a:p>
          <a:p>
            <a:pPr marL="171450" indent="-171450">
              <a:buFont typeface="Arial" panose="020B0604020202020204" pitchFamily="34" charset="0"/>
              <a:buChar char="•"/>
            </a:pPr>
            <a:r>
              <a:rPr lang="en-US" dirty="0"/>
              <a:t>Join small faith study groups.</a:t>
            </a:r>
          </a:p>
          <a:p>
            <a:pPr marL="171450" indent="-171450">
              <a:buFont typeface="Arial" panose="020B0604020202020204" pitchFamily="34" charset="0"/>
              <a:buChar char="•"/>
            </a:pPr>
            <a:r>
              <a:rPr lang="en-US" dirty="0"/>
              <a:t>Practice spiritual disciplines.</a:t>
            </a:r>
          </a:p>
          <a:p>
            <a:pPr marL="171450" indent="-171450">
              <a:buFont typeface="Arial" panose="020B0604020202020204" pitchFamily="34" charset="0"/>
              <a:buChar char="•"/>
            </a:pPr>
            <a:r>
              <a:rPr lang="en-US" dirty="0"/>
              <a:t>Journal.</a:t>
            </a:r>
          </a:p>
          <a:p>
            <a:pPr marL="171450" indent="-171450">
              <a:buFont typeface="Arial" panose="020B0604020202020204" pitchFamily="34" charset="0"/>
              <a:buChar char="•"/>
            </a:pPr>
            <a:r>
              <a:rPr lang="en-US" dirty="0"/>
              <a:t>Practice gratitude and forgiveness.</a:t>
            </a:r>
          </a:p>
          <a:p>
            <a:pPr marL="171450" indent="-171450">
              <a:buFont typeface="Arial" panose="020B0604020202020204" pitchFamily="34" charset="0"/>
              <a:buChar char="•"/>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indent="180975"/>
            <a:endParaRPr lang="en-US" sz="1100" baseline="30000" dirty="0"/>
          </a:p>
          <a:p>
            <a:pPr indent="180975"/>
            <a:endParaRPr lang="en-US" sz="1100" baseline="30000" dirty="0"/>
          </a:p>
          <a:p>
            <a:pPr indent="180975"/>
            <a:endParaRPr lang="en-US" sz="1100" baseline="30000" dirty="0"/>
          </a:p>
          <a:p>
            <a:pPr indent="180975"/>
            <a:endParaRPr lang="en-US" sz="1100" baseline="30000" dirty="0"/>
          </a:p>
          <a:p>
            <a:pPr indent="180975"/>
            <a:endParaRPr lang="en-US" sz="1100" baseline="30000" dirty="0"/>
          </a:p>
          <a:p>
            <a:pPr indent="180975"/>
            <a:endParaRPr lang="en-US" sz="1100" baseline="30000" dirty="0"/>
          </a:p>
          <a:p>
            <a:pPr indent="180975"/>
            <a:endParaRPr lang="en-US" sz="1100" baseline="30000" dirty="0"/>
          </a:p>
          <a:p>
            <a:pPr indent="180975"/>
            <a:endParaRPr lang="en-US" sz="1100" baseline="30000" dirty="0"/>
          </a:p>
          <a:p>
            <a:pPr indent="180975"/>
            <a:endParaRPr lang="en-US" sz="1100" baseline="30000" dirty="0"/>
          </a:p>
          <a:p>
            <a:pPr indent="180975"/>
            <a:r>
              <a:rPr lang="en-US" sz="1100" baseline="30000" dirty="0"/>
              <a:t>100 </a:t>
            </a:r>
            <a:r>
              <a:rPr lang="en-CA" sz="1100" kern="100" dirty="0">
                <a:ea typeface="Aptos" panose="020B0004020202020204" pitchFamily="34" charset="0"/>
              </a:rPr>
              <a:t>Jerry </a:t>
            </a:r>
            <a:r>
              <a:rPr lang="en-CA" sz="1100" kern="100" dirty="0" err="1">
                <a:ea typeface="Aptos" panose="020B0004020202020204" pitchFamily="34" charset="0"/>
              </a:rPr>
              <a:t>Sittser</a:t>
            </a:r>
            <a:r>
              <a:rPr lang="en-CA" sz="1100" kern="100" dirty="0">
                <a:ea typeface="Aptos" panose="020B0004020202020204" pitchFamily="34" charset="0"/>
              </a:rPr>
              <a:t>, </a:t>
            </a:r>
            <a:r>
              <a:rPr lang="en-CA" sz="1100" i="1" kern="100" dirty="0">
                <a:ea typeface="Aptos" panose="020B0004020202020204" pitchFamily="34" charset="0"/>
              </a:rPr>
              <a:t>A Grace Disguised—How the Soul Grows through Loss</a:t>
            </a:r>
            <a:r>
              <a:rPr lang="en-CA" sz="1100" kern="100" dirty="0">
                <a:ea typeface="Aptos" panose="020B0004020202020204" pitchFamily="34" charset="0"/>
              </a:rPr>
              <a:t>, expanded edition. (Grand Rapids: Zondervan, 2004), </a:t>
            </a:r>
            <a:r>
              <a:rPr lang="en-US" sz="1100" dirty="0">
                <a:ea typeface="+mn-lt"/>
              </a:rPr>
              <a:t>90.</a:t>
            </a:r>
            <a:endParaRPr lang="en-US" b="1" dirty="0"/>
          </a:p>
        </p:txBody>
      </p:sp>
      <p:sp>
        <p:nvSpPr>
          <p:cNvPr id="6" name="Slide Number Placeholder 5">
            <a:extLst>
              <a:ext uri="{FF2B5EF4-FFF2-40B4-BE49-F238E27FC236}">
                <a16:creationId xmlns:a16="http://schemas.microsoft.com/office/drawing/2014/main" id="{3AF8B0C9-74DE-1DEF-4BF5-FD7A38F7BE62}"/>
              </a:ext>
            </a:extLst>
          </p:cNvPr>
          <p:cNvSpPr>
            <a:spLocks noGrp="1"/>
          </p:cNvSpPr>
          <p:nvPr>
            <p:ph type="sldNum" sz="quarter" idx="5"/>
          </p:nvPr>
        </p:nvSpPr>
        <p:spPr/>
        <p:txBody>
          <a:bodyPr/>
          <a:lstStyle/>
          <a:p>
            <a:fld id="{F6202798-CF2E-FD4C-8E32-83393C6781D0}" type="slidenum">
              <a:rPr lang="en-US" smtClean="0"/>
              <a:t>243</a:t>
            </a:fld>
            <a:endParaRPr lang="en-US"/>
          </a:p>
        </p:txBody>
      </p:sp>
    </p:spTree>
    <p:extLst>
      <p:ext uri="{BB962C8B-B14F-4D97-AF65-F5344CB8AC3E}">
        <p14:creationId xmlns:p14="http://schemas.microsoft.com/office/powerpoint/2010/main" val="2517789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449263"/>
            <a:ext cx="2717800" cy="1528762"/>
          </a:xfrm>
        </p:spPr>
      </p:sp>
      <p:sp>
        <p:nvSpPr>
          <p:cNvPr id="3" name="Notes Placeholder 2"/>
          <p:cNvSpPr>
            <a:spLocks noGrp="1"/>
          </p:cNvSpPr>
          <p:nvPr>
            <p:ph type="body" idx="1"/>
          </p:nvPr>
        </p:nvSpPr>
        <p:spPr>
          <a:xfrm>
            <a:off x="685800" y="1978025"/>
            <a:ext cx="5486400" cy="6570230"/>
          </a:xfrm>
        </p:spPr>
        <p:txBody>
          <a:bodyPr/>
          <a:lstStyle/>
          <a:p>
            <a:r>
              <a:rPr lang="en-US" b="1" dirty="0"/>
              <a:t>~ 4 minutes</a:t>
            </a:r>
          </a:p>
          <a:p>
            <a:endParaRPr lang="en-US" sz="800" b="1" dirty="0"/>
          </a:p>
          <a:p>
            <a:r>
              <a:rPr lang="en-US" b="1" u="sng" dirty="0"/>
              <a:t>When does grieving end</a:t>
            </a:r>
            <a:r>
              <a:rPr lang="en-US" b="1" dirty="0"/>
              <a:t>?</a:t>
            </a:r>
            <a:endParaRPr lang="en-CA" dirty="0"/>
          </a:p>
          <a:p>
            <a:r>
              <a:rPr lang="en-US" dirty="0"/>
              <a:t>“Asking when mourning is finished is a little like asking, ‘How high is up?’ There is no ready answer.”</a:t>
            </a:r>
            <a:r>
              <a:rPr lang="en-US" baseline="30000" dirty="0"/>
              <a:t>101 </a:t>
            </a:r>
            <a:r>
              <a:rPr lang="en-US" dirty="0"/>
              <a:t>Though there is no definitive timeline, there are indicators that our grieving has ended.</a:t>
            </a:r>
          </a:p>
          <a:p>
            <a:endParaRPr lang="en-US" dirty="0"/>
          </a:p>
          <a:p>
            <a:r>
              <a:rPr lang="en-US" i="1" dirty="0"/>
              <a:t>Note</a:t>
            </a:r>
            <a:r>
              <a:rPr lang="en-US" dirty="0"/>
              <a:t>—healing from our grief does not mean we are forgetting our loved one. It simply means we have integrated their death and our loss into our new reality.</a:t>
            </a:r>
          </a:p>
          <a:p>
            <a:endParaRPr lang="en-US" dirty="0"/>
          </a:p>
          <a:p>
            <a:r>
              <a:rPr lang="en-US" dirty="0"/>
              <a:t>One indicator is that we can remember and speak of our loved one without the intensity of emotion we felt early in our grief. Another indicator is that we are able to reengage with life, are hopeful once again, and experience gratification and joy in life.</a:t>
            </a:r>
          </a:p>
          <a:p>
            <a:endParaRPr lang="en-CA" dirty="0"/>
          </a:p>
          <a:p>
            <a:r>
              <a:rPr lang="en-US" dirty="0"/>
              <a:t>Healing is a slow process. It takes times to accept our loss, to process the pain and adjust to our new reality, to figure out our new relationship to the deceased, and to find new/renewed purpose and meaning in life.</a:t>
            </a:r>
          </a:p>
          <a:p>
            <a:endParaRPr lang="en-US" dirty="0"/>
          </a:p>
          <a:p>
            <a:r>
              <a:rPr lang="en-US" dirty="0"/>
              <a:t>Our grief will always be with us, but it will no longer dominate our thoughts and actions. One writer expresses it this way: “Moments of happiness or pleasure don’t negate other feelings. Life isn’t a swap meet where we trade one thing [grief] for another [happiness] . . . Life isn’t either/or, it’s both/and.”</a:t>
            </a:r>
            <a:r>
              <a:rPr lang="en-US" baseline="30000" dirty="0"/>
              <a:t>102</a:t>
            </a:r>
            <a:endParaRPr lang="en-US" dirty="0"/>
          </a:p>
          <a:p>
            <a:endParaRPr lang="en-CA"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indent="179388"/>
            <a:r>
              <a:rPr lang="en-US" sz="1100" baseline="30000" dirty="0"/>
              <a:t>101</a:t>
            </a:r>
            <a:r>
              <a:rPr lang="en-US" sz="1100" dirty="0"/>
              <a:t> ………….</a:t>
            </a:r>
          </a:p>
          <a:p>
            <a:pPr indent="179388"/>
            <a:r>
              <a:rPr lang="en-US" sz="1100" baseline="30000"/>
              <a:t>102</a:t>
            </a:r>
            <a:r>
              <a:rPr lang="en-US" sz="1100"/>
              <a:t> </a:t>
            </a:r>
            <a:r>
              <a:rPr lang="en-US" sz="1100" dirty="0"/>
              <a:t>………….</a:t>
            </a:r>
            <a:endParaRPr lang="en-US" sz="1100" baseline="30000" dirty="0"/>
          </a:p>
          <a:p>
            <a:endParaRPr lang="en-CA" dirty="0"/>
          </a:p>
        </p:txBody>
      </p:sp>
      <p:sp>
        <p:nvSpPr>
          <p:cNvPr id="6" name="Slide Number Placeholder 5">
            <a:extLst>
              <a:ext uri="{FF2B5EF4-FFF2-40B4-BE49-F238E27FC236}">
                <a16:creationId xmlns:a16="http://schemas.microsoft.com/office/drawing/2014/main" id="{3820546C-CB5F-03B8-0256-FFA955AAC655}"/>
              </a:ext>
            </a:extLst>
          </p:cNvPr>
          <p:cNvSpPr>
            <a:spLocks noGrp="1"/>
          </p:cNvSpPr>
          <p:nvPr>
            <p:ph type="sldNum" sz="quarter" idx="5"/>
          </p:nvPr>
        </p:nvSpPr>
        <p:spPr/>
        <p:txBody>
          <a:bodyPr/>
          <a:lstStyle/>
          <a:p>
            <a:fld id="{F6202798-CF2E-FD4C-8E32-83393C6781D0}" type="slidenum">
              <a:rPr lang="en-US" smtClean="0"/>
              <a:t>244</a:t>
            </a:fld>
            <a:endParaRPr lang="en-US"/>
          </a:p>
        </p:txBody>
      </p:sp>
    </p:spTree>
    <p:extLst>
      <p:ext uri="{BB962C8B-B14F-4D97-AF65-F5344CB8AC3E}">
        <p14:creationId xmlns:p14="http://schemas.microsoft.com/office/powerpoint/2010/main" val="122514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00912-E429-7961-505B-8D8851D4C7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234911-B271-0241-F4F4-53886D4068F8}"/>
              </a:ext>
            </a:extLst>
          </p:cNvPr>
          <p:cNvSpPr>
            <a:spLocks noGrp="1" noRot="1" noChangeAspect="1"/>
          </p:cNvSpPr>
          <p:nvPr>
            <p:ph type="sldImg"/>
          </p:nvPr>
        </p:nvSpPr>
        <p:spPr>
          <a:xfrm>
            <a:off x="711200" y="449263"/>
            <a:ext cx="2717800" cy="1528762"/>
          </a:xfrm>
        </p:spPr>
      </p:sp>
      <p:sp>
        <p:nvSpPr>
          <p:cNvPr id="3" name="Notes Placeholder 2">
            <a:extLst>
              <a:ext uri="{FF2B5EF4-FFF2-40B4-BE49-F238E27FC236}">
                <a16:creationId xmlns:a16="http://schemas.microsoft.com/office/drawing/2014/main" id="{0FC50317-6D32-4FAD-4CCF-0F2A1F4E2215}"/>
              </a:ext>
            </a:extLst>
          </p:cNvPr>
          <p:cNvSpPr>
            <a:spLocks noGrp="1"/>
          </p:cNvSpPr>
          <p:nvPr>
            <p:ph type="body" idx="1"/>
          </p:nvPr>
        </p:nvSpPr>
        <p:spPr>
          <a:xfrm>
            <a:off x="685800" y="1978025"/>
            <a:ext cx="5486400" cy="6570230"/>
          </a:xfrm>
        </p:spPr>
        <p:txBody>
          <a:bodyPr/>
          <a:lstStyle/>
          <a:p>
            <a:r>
              <a:rPr lang="en-US" b="1" dirty="0"/>
              <a:t>~ 4 minutes</a:t>
            </a:r>
          </a:p>
          <a:p>
            <a:endParaRPr lang="en-US" sz="800" b="1" dirty="0"/>
          </a:p>
          <a:p>
            <a:r>
              <a:rPr lang="en-US" b="1" u="sng" dirty="0"/>
              <a:t>When does grieving end?</a:t>
            </a:r>
            <a:r>
              <a:rPr lang="en-US" dirty="0"/>
              <a:t>, cont’d</a:t>
            </a:r>
            <a:endParaRPr lang="en-CA" u="sng" dirty="0"/>
          </a:p>
          <a:p>
            <a:r>
              <a:rPr lang="en-US" dirty="0"/>
              <a:t>As we do the hard work of grieving, we acknowledge the past but work at building the present and future. It is figuring out how to integrate our loss and the lessons we’ve learned into our new reality. There still will be triggers—especially holidays, anniversaries, and birthdays. Healing our grief and integrating our loss means that we have more good days than bad. Our loved one’s death and our loss are not the most dominate thoughts in our day. We cherish old memories and make new ones. Our energy and motivation increase, and we find enjoyment in activity and relationships.</a:t>
            </a:r>
          </a:p>
          <a:p>
            <a:endParaRPr lang="en-US" dirty="0"/>
          </a:p>
          <a:p>
            <a:r>
              <a:rPr lang="en-US" dirty="0"/>
              <a:t>There won’t be a signpost to tell you when you have finished the hard work of grieving, but you will recognize it in hindsight. That was how it was with me after my husband’s death. I knew I was moving forward, but then one day around the third or fourth year or so I realized I was fully engaged in a new life—a life that honored our past but was forward looking. With respect to my grandson, at the time of this writing, I’m not there yet though I see positive signs.</a:t>
            </a:r>
          </a:p>
          <a:p>
            <a:endParaRPr lang="en-US" dirty="0"/>
          </a:p>
          <a:p>
            <a:endParaRPr lang="en-CA" dirty="0"/>
          </a:p>
        </p:txBody>
      </p:sp>
      <p:sp>
        <p:nvSpPr>
          <p:cNvPr id="6" name="Slide Number Placeholder 5">
            <a:extLst>
              <a:ext uri="{FF2B5EF4-FFF2-40B4-BE49-F238E27FC236}">
                <a16:creationId xmlns:a16="http://schemas.microsoft.com/office/drawing/2014/main" id="{06FA3465-7A0C-F175-E1B3-1711D9FB2309}"/>
              </a:ext>
            </a:extLst>
          </p:cNvPr>
          <p:cNvSpPr>
            <a:spLocks noGrp="1"/>
          </p:cNvSpPr>
          <p:nvPr>
            <p:ph type="sldNum" sz="quarter" idx="5"/>
          </p:nvPr>
        </p:nvSpPr>
        <p:spPr/>
        <p:txBody>
          <a:bodyPr/>
          <a:lstStyle/>
          <a:p>
            <a:fld id="{F6202798-CF2E-FD4C-8E32-83393C6781D0}" type="slidenum">
              <a:rPr lang="en-US" smtClean="0"/>
              <a:t>245</a:t>
            </a:fld>
            <a:endParaRPr lang="en-US"/>
          </a:p>
        </p:txBody>
      </p:sp>
    </p:spTree>
    <p:extLst>
      <p:ext uri="{BB962C8B-B14F-4D97-AF65-F5344CB8AC3E}">
        <p14:creationId xmlns:p14="http://schemas.microsoft.com/office/powerpoint/2010/main" val="1851598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6BA77-4AA0-9CF2-0A15-46CAA78F7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7F3DEC-DA5F-4302-AA35-5033C3FB0E13}"/>
              </a:ext>
            </a:extLst>
          </p:cNvPr>
          <p:cNvSpPr>
            <a:spLocks noGrp="1" noRot="1" noChangeAspect="1"/>
          </p:cNvSpPr>
          <p:nvPr>
            <p:ph type="sldImg"/>
          </p:nvPr>
        </p:nvSpPr>
        <p:spPr>
          <a:xfrm>
            <a:off x="685800" y="339725"/>
            <a:ext cx="2717800" cy="1528763"/>
          </a:xfrm>
        </p:spPr>
      </p:sp>
      <p:sp>
        <p:nvSpPr>
          <p:cNvPr id="3" name="Notes Placeholder 2">
            <a:extLst>
              <a:ext uri="{FF2B5EF4-FFF2-40B4-BE49-F238E27FC236}">
                <a16:creationId xmlns:a16="http://schemas.microsoft.com/office/drawing/2014/main" id="{98F81538-D3DD-DE63-F40C-A65550047AD7}"/>
              </a:ext>
            </a:extLst>
          </p:cNvPr>
          <p:cNvSpPr>
            <a:spLocks noGrp="1"/>
          </p:cNvSpPr>
          <p:nvPr>
            <p:ph type="body" idx="1"/>
          </p:nvPr>
        </p:nvSpPr>
        <p:spPr>
          <a:xfrm>
            <a:off x="685800" y="1868488"/>
            <a:ext cx="5486400" cy="5173662"/>
          </a:xfrm>
        </p:spPr>
        <p:txBody>
          <a:bodyPr/>
          <a:lstStyle/>
          <a:p>
            <a:r>
              <a:rPr lang="en-US" b="1" dirty="0"/>
              <a:t>~ 1 minute</a:t>
            </a:r>
            <a:endParaRPr lang="en-US" dirty="0"/>
          </a:p>
          <a:p>
            <a:endParaRPr lang="en-US" dirty="0"/>
          </a:p>
          <a:p>
            <a:r>
              <a:rPr lang="en-US" b="1" u="sng" dirty="0"/>
              <a:t>Visual of moving forward with loss</a:t>
            </a:r>
            <a:endParaRPr lang="en-US" dirty="0"/>
          </a:p>
          <a:p>
            <a:endParaRPr lang="en-US" dirty="0"/>
          </a:p>
          <a:p>
            <a:r>
              <a:rPr lang="en-US" dirty="0"/>
              <a:t>People tend to believe that grief shrinks over time.</a:t>
            </a:r>
          </a:p>
        </p:txBody>
      </p:sp>
      <p:sp>
        <p:nvSpPr>
          <p:cNvPr id="4" name="Slide Number Placeholder 3">
            <a:extLst>
              <a:ext uri="{FF2B5EF4-FFF2-40B4-BE49-F238E27FC236}">
                <a16:creationId xmlns:a16="http://schemas.microsoft.com/office/drawing/2014/main" id="{D08203EF-F5B2-158F-8392-9FC747E6FE1F}"/>
              </a:ext>
            </a:extLst>
          </p:cNvPr>
          <p:cNvSpPr>
            <a:spLocks noGrp="1"/>
          </p:cNvSpPr>
          <p:nvPr>
            <p:ph type="sldNum" sz="quarter" idx="5"/>
          </p:nvPr>
        </p:nvSpPr>
        <p:spPr/>
        <p:txBody>
          <a:bodyPr/>
          <a:lstStyle/>
          <a:p>
            <a:fld id="{F6202798-CF2E-FD4C-8E32-83393C6781D0}" type="slidenum">
              <a:rPr lang="en-US" smtClean="0"/>
              <a:t>246</a:t>
            </a:fld>
            <a:endParaRPr lang="en-US"/>
          </a:p>
        </p:txBody>
      </p:sp>
    </p:spTree>
    <p:extLst>
      <p:ext uri="{BB962C8B-B14F-4D97-AF65-F5344CB8AC3E}">
        <p14:creationId xmlns:p14="http://schemas.microsoft.com/office/powerpoint/2010/main" val="1217912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3E456-2BC8-1A21-A335-129B9013A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0FA44-A62C-BC7E-9B1A-76CC6FD75B52}"/>
              </a:ext>
            </a:extLst>
          </p:cNvPr>
          <p:cNvSpPr>
            <a:spLocks noGrp="1" noRot="1" noChangeAspect="1"/>
          </p:cNvSpPr>
          <p:nvPr>
            <p:ph type="sldImg"/>
          </p:nvPr>
        </p:nvSpPr>
        <p:spPr>
          <a:xfrm>
            <a:off x="685800" y="339725"/>
            <a:ext cx="2717800" cy="1528763"/>
          </a:xfrm>
        </p:spPr>
      </p:sp>
      <p:sp>
        <p:nvSpPr>
          <p:cNvPr id="3" name="Notes Placeholder 2">
            <a:extLst>
              <a:ext uri="{FF2B5EF4-FFF2-40B4-BE49-F238E27FC236}">
                <a16:creationId xmlns:a16="http://schemas.microsoft.com/office/drawing/2014/main" id="{99A1E494-964A-7CAE-92C7-E1D80BA894FE}"/>
              </a:ext>
            </a:extLst>
          </p:cNvPr>
          <p:cNvSpPr>
            <a:spLocks noGrp="1"/>
          </p:cNvSpPr>
          <p:nvPr>
            <p:ph type="body" idx="1"/>
          </p:nvPr>
        </p:nvSpPr>
        <p:spPr>
          <a:xfrm>
            <a:off x="685800" y="1868488"/>
            <a:ext cx="5486400" cy="5173662"/>
          </a:xfrm>
        </p:spPr>
        <p:txBody>
          <a:bodyPr/>
          <a:lstStyle/>
          <a:p>
            <a:r>
              <a:rPr lang="en-US" b="1" dirty="0"/>
              <a:t>~ 1 minute</a:t>
            </a:r>
          </a:p>
          <a:p>
            <a:endParaRPr lang="en-US" i="1" u="sng" dirty="0"/>
          </a:p>
          <a:p>
            <a:r>
              <a:rPr lang="en-US" dirty="0"/>
              <a:t>What really happens is that we grow around our grief.</a:t>
            </a:r>
          </a:p>
        </p:txBody>
      </p:sp>
      <p:sp>
        <p:nvSpPr>
          <p:cNvPr id="4" name="Slide Number Placeholder 3">
            <a:extLst>
              <a:ext uri="{FF2B5EF4-FFF2-40B4-BE49-F238E27FC236}">
                <a16:creationId xmlns:a16="http://schemas.microsoft.com/office/drawing/2014/main" id="{EF54F691-2ECB-5541-C521-B04264D8184D}"/>
              </a:ext>
            </a:extLst>
          </p:cNvPr>
          <p:cNvSpPr>
            <a:spLocks noGrp="1"/>
          </p:cNvSpPr>
          <p:nvPr>
            <p:ph type="sldNum" sz="quarter" idx="5"/>
          </p:nvPr>
        </p:nvSpPr>
        <p:spPr/>
        <p:txBody>
          <a:bodyPr/>
          <a:lstStyle/>
          <a:p>
            <a:fld id="{F6202798-CF2E-FD4C-8E32-83393C6781D0}" type="slidenum">
              <a:rPr lang="en-US" smtClean="0"/>
              <a:t>247</a:t>
            </a:fld>
            <a:endParaRPr lang="en-US"/>
          </a:p>
        </p:txBody>
      </p:sp>
    </p:spTree>
    <p:extLst>
      <p:ext uri="{BB962C8B-B14F-4D97-AF65-F5344CB8AC3E}">
        <p14:creationId xmlns:p14="http://schemas.microsoft.com/office/powerpoint/2010/main" val="2647904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339725"/>
            <a:ext cx="2717800" cy="1528763"/>
          </a:xfrm>
        </p:spPr>
      </p:sp>
      <p:sp>
        <p:nvSpPr>
          <p:cNvPr id="3" name="Notes Placeholder 2"/>
          <p:cNvSpPr>
            <a:spLocks noGrp="1"/>
          </p:cNvSpPr>
          <p:nvPr>
            <p:ph type="body" idx="1"/>
          </p:nvPr>
        </p:nvSpPr>
        <p:spPr>
          <a:xfrm>
            <a:off x="711200" y="1868488"/>
            <a:ext cx="5486400" cy="5173662"/>
          </a:xfrm>
        </p:spPr>
        <p:txBody>
          <a:bodyPr/>
          <a:lstStyle/>
          <a:p>
            <a:r>
              <a:rPr lang="en-US" b="1" dirty="0"/>
              <a:t>~ 1 minute</a:t>
            </a:r>
          </a:p>
          <a:p>
            <a:endParaRPr lang="en-US" dirty="0"/>
          </a:p>
          <a:p>
            <a:r>
              <a:rPr lang="en-US" dirty="0"/>
              <a:t>We become much larger than our grief; it is no longer the dominate theme of our life—it is not our identity.</a:t>
            </a:r>
          </a:p>
        </p:txBody>
      </p:sp>
      <p:sp>
        <p:nvSpPr>
          <p:cNvPr id="4" name="Slide Number Placeholder 3"/>
          <p:cNvSpPr>
            <a:spLocks noGrp="1"/>
          </p:cNvSpPr>
          <p:nvPr>
            <p:ph type="sldNum" sz="quarter" idx="5"/>
          </p:nvPr>
        </p:nvSpPr>
        <p:spPr/>
        <p:txBody>
          <a:bodyPr/>
          <a:lstStyle/>
          <a:p>
            <a:fld id="{F6202798-CF2E-FD4C-8E32-83393C6781D0}" type="slidenum">
              <a:rPr lang="en-US" smtClean="0"/>
              <a:t>248</a:t>
            </a:fld>
            <a:endParaRPr lang="en-US"/>
          </a:p>
        </p:txBody>
      </p:sp>
    </p:spTree>
    <p:extLst>
      <p:ext uri="{BB962C8B-B14F-4D97-AF65-F5344CB8AC3E}">
        <p14:creationId xmlns:p14="http://schemas.microsoft.com/office/powerpoint/2010/main" val="3104840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439738"/>
            <a:ext cx="2857500" cy="1608137"/>
          </a:xfrm>
        </p:spPr>
      </p:sp>
      <p:sp>
        <p:nvSpPr>
          <p:cNvPr id="3" name="Notes Placeholder 2"/>
          <p:cNvSpPr>
            <a:spLocks noGrp="1"/>
          </p:cNvSpPr>
          <p:nvPr>
            <p:ph type="body" idx="1"/>
          </p:nvPr>
        </p:nvSpPr>
        <p:spPr>
          <a:xfrm>
            <a:off x="569913" y="2047875"/>
            <a:ext cx="5626350" cy="5286374"/>
          </a:xfrm>
        </p:spPr>
        <p:txBody>
          <a:bodyPr/>
          <a:lstStyle/>
          <a:p>
            <a:r>
              <a:rPr lang="en-US" b="1" dirty="0"/>
              <a:t>~ 5 minutes</a:t>
            </a:r>
          </a:p>
          <a:p>
            <a:endParaRPr lang="en-US" b="1" dirty="0"/>
          </a:p>
          <a:p>
            <a:r>
              <a:rPr lang="en-US" i="1" dirty="0"/>
              <a:t>Ask if there are any questions on today’s session or any lingering questions from the previous weeks.</a:t>
            </a:r>
          </a:p>
          <a:p>
            <a:endParaRPr lang="en-US" dirty="0"/>
          </a:p>
          <a:p>
            <a:endParaRPr lang="en-US" dirty="0"/>
          </a:p>
          <a:p>
            <a:r>
              <a:rPr lang="en-US" dirty="0"/>
              <a:t>Invite feedback on the overall program:</a:t>
            </a:r>
          </a:p>
          <a:p>
            <a:pPr marL="171450" indent="-171450">
              <a:buFont typeface="Arial" panose="020B0604020202020204" pitchFamily="34" charset="0"/>
              <a:buChar char="•"/>
            </a:pPr>
            <a:r>
              <a:rPr lang="en-US" dirty="0"/>
              <a:t>What was helpful?</a:t>
            </a:r>
          </a:p>
          <a:p>
            <a:pPr marL="171450" indent="-171450">
              <a:buFont typeface="Arial" panose="020B0604020202020204" pitchFamily="34" charset="0"/>
              <a:buChar char="•"/>
            </a:pPr>
            <a:r>
              <a:rPr lang="en-US" dirty="0"/>
              <a:t>What was not?</a:t>
            </a:r>
          </a:p>
          <a:p>
            <a:pPr marL="171450" indent="-171450">
              <a:buFont typeface="Arial" panose="020B0604020202020204" pitchFamily="34" charset="0"/>
              <a:buChar char="•"/>
            </a:pPr>
            <a:r>
              <a:rPr lang="en-US" dirty="0"/>
              <a:t>What did we miss?</a:t>
            </a:r>
          </a:p>
          <a:p>
            <a:pPr marL="171450" indent="-171450">
              <a:buFont typeface="Arial" panose="020B0604020202020204" pitchFamily="34" charset="0"/>
              <a:buChar char="•"/>
            </a:pPr>
            <a:r>
              <a:rPr lang="en-US" dirty="0"/>
              <a:t>Suggestions for future </a:t>
            </a:r>
            <a:r>
              <a:rPr lang="en-US" i="1" dirty="0"/>
              <a:t>Grief Care</a:t>
            </a:r>
            <a:r>
              <a:rPr lang="en-US" dirty="0"/>
              <a:t> groups.</a:t>
            </a:r>
          </a:p>
          <a:p>
            <a:pPr marL="171450" indent="-171450">
              <a:buFont typeface="Arial" panose="020B0604020202020204" pitchFamily="34" charset="0"/>
              <a:buChar char="•"/>
            </a:pPr>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id="{2E3C3B91-E863-411D-2D32-ACBB8AAF6AC5}"/>
              </a:ext>
            </a:extLst>
          </p:cNvPr>
          <p:cNvSpPr>
            <a:spLocks noGrp="1"/>
          </p:cNvSpPr>
          <p:nvPr>
            <p:ph type="sldNum" sz="quarter" idx="5"/>
          </p:nvPr>
        </p:nvSpPr>
        <p:spPr/>
        <p:txBody>
          <a:bodyPr/>
          <a:lstStyle/>
          <a:p>
            <a:fld id="{F6202798-CF2E-FD4C-8E32-83393C6781D0}" type="slidenum">
              <a:rPr lang="en-US" smtClean="0"/>
              <a:t>249</a:t>
            </a:fld>
            <a:endParaRPr lang="en-US"/>
          </a:p>
        </p:txBody>
      </p:sp>
    </p:spTree>
    <p:extLst>
      <p:ext uri="{BB962C8B-B14F-4D97-AF65-F5344CB8AC3E}">
        <p14:creationId xmlns:p14="http://schemas.microsoft.com/office/powerpoint/2010/main" val="1635235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463550"/>
            <a:ext cx="2859088" cy="1609725"/>
          </a:xfrm>
        </p:spPr>
      </p:sp>
      <p:sp>
        <p:nvSpPr>
          <p:cNvPr id="3" name="Notes Placeholder 2"/>
          <p:cNvSpPr>
            <a:spLocks noGrp="1"/>
          </p:cNvSpPr>
          <p:nvPr>
            <p:ph type="body" idx="1"/>
          </p:nvPr>
        </p:nvSpPr>
        <p:spPr>
          <a:xfrm>
            <a:off x="685800" y="2076616"/>
            <a:ext cx="5486400" cy="5173662"/>
          </a:xfrm>
        </p:spPr>
        <p:txBody>
          <a:bodyPr/>
          <a:lstStyle/>
          <a:p>
            <a:r>
              <a:rPr lang="en-US" b="1" dirty="0"/>
              <a:t>~ 15 minutes</a:t>
            </a:r>
          </a:p>
          <a:p>
            <a:pPr lvl="0"/>
            <a:endParaRPr lang="en-CA" dirty="0"/>
          </a:p>
          <a:p>
            <a:pPr lvl="0"/>
            <a:r>
              <a:rPr lang="en-CA" b="1" u="sng" dirty="0"/>
              <a:t>Begin meeting</a:t>
            </a:r>
          </a:p>
          <a:p>
            <a:pPr lvl="0"/>
            <a:r>
              <a:rPr lang="en-CA" i="1" dirty="0"/>
              <a:t>Welcome everyone to this last session.</a:t>
            </a:r>
          </a:p>
          <a:p>
            <a:endParaRPr lang="en-US" i="1" dirty="0"/>
          </a:p>
          <a:p>
            <a:r>
              <a:rPr lang="en-US" i="1" dirty="0"/>
              <a:t>Invite participants to share about their week.</a:t>
            </a:r>
          </a:p>
          <a:p>
            <a:endParaRPr lang="en-US" i="1" dirty="0"/>
          </a:p>
          <a:p>
            <a:endParaRPr lang="en-US" i="1" dirty="0"/>
          </a:p>
          <a:p>
            <a:r>
              <a:rPr lang="en-US" b="1" dirty="0"/>
              <a:t>PRAY.</a:t>
            </a:r>
          </a:p>
        </p:txBody>
      </p:sp>
      <p:sp>
        <p:nvSpPr>
          <p:cNvPr id="6" name="Slide Number Placeholder 5">
            <a:extLst>
              <a:ext uri="{FF2B5EF4-FFF2-40B4-BE49-F238E27FC236}">
                <a16:creationId xmlns:a16="http://schemas.microsoft.com/office/drawing/2014/main" id="{EA74665A-8C39-E2A9-7710-E00E603EB05A}"/>
              </a:ext>
            </a:extLst>
          </p:cNvPr>
          <p:cNvSpPr>
            <a:spLocks noGrp="1"/>
          </p:cNvSpPr>
          <p:nvPr>
            <p:ph type="sldNum" sz="quarter" idx="5"/>
          </p:nvPr>
        </p:nvSpPr>
        <p:spPr/>
        <p:txBody>
          <a:bodyPr/>
          <a:lstStyle/>
          <a:p>
            <a:fld id="{F6202798-CF2E-FD4C-8E32-83393C6781D0}" type="slidenum">
              <a:rPr lang="en-US" smtClean="0"/>
              <a:t>232</a:t>
            </a:fld>
            <a:endParaRPr lang="en-US"/>
          </a:p>
        </p:txBody>
      </p:sp>
    </p:spTree>
    <p:extLst>
      <p:ext uri="{BB962C8B-B14F-4D97-AF65-F5344CB8AC3E}">
        <p14:creationId xmlns:p14="http://schemas.microsoft.com/office/powerpoint/2010/main" val="2169849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1975" y="247650"/>
            <a:ext cx="2862263" cy="1609725"/>
          </a:xfrm>
        </p:spPr>
      </p:sp>
      <p:sp>
        <p:nvSpPr>
          <p:cNvPr id="3" name="Notes Placeholder 2"/>
          <p:cNvSpPr>
            <a:spLocks noGrp="1"/>
          </p:cNvSpPr>
          <p:nvPr>
            <p:ph type="body" idx="1"/>
          </p:nvPr>
        </p:nvSpPr>
        <p:spPr>
          <a:xfrm>
            <a:off x="574190" y="1797836"/>
            <a:ext cx="5680817" cy="6459538"/>
          </a:xfrm>
        </p:spPr>
        <p:txBody>
          <a:bodyPr/>
          <a:lstStyle/>
          <a:p>
            <a:endParaRPr lang="en-CA" kern="0" dirty="0">
              <a:highlight>
                <a:srgbClr val="FFFF00"/>
              </a:highlight>
              <a:ea typeface="Calibri" panose="020F0502020204030204" pitchFamily="34" charset="0"/>
            </a:endParaRPr>
          </a:p>
          <a:p>
            <a:endParaRPr lang="en-CA" kern="0" dirty="0">
              <a:highlight>
                <a:srgbClr val="FFFF00"/>
              </a:highlight>
              <a:ea typeface="Calibri" panose="020F0502020204030204" pitchFamily="34" charset="0"/>
            </a:endParaRPr>
          </a:p>
          <a:p>
            <a:endParaRPr lang="en-CA" kern="0" dirty="0">
              <a:highlight>
                <a:srgbClr val="FFFF00"/>
              </a:highlight>
              <a:ea typeface="Calibri" panose="020F0502020204030204" pitchFamily="34" charset="0"/>
            </a:endParaRPr>
          </a:p>
          <a:p>
            <a:endParaRPr lang="en-CA" kern="0" dirty="0">
              <a:highlight>
                <a:srgbClr val="FFFF00"/>
              </a:highlight>
              <a:ea typeface="Calibri" panose="020F0502020204030204" pitchFamily="34" charset="0"/>
            </a:endParaRPr>
          </a:p>
          <a:p>
            <a:endParaRPr lang="en-CA" sz="800" kern="0" dirty="0">
              <a:highlight>
                <a:srgbClr val="FFFF00"/>
              </a:highlight>
              <a:ea typeface="Calibri" panose="020F0502020204030204" pitchFamily="34" charset="0"/>
            </a:endParaRPr>
          </a:p>
        </p:txBody>
      </p:sp>
      <p:sp>
        <p:nvSpPr>
          <p:cNvPr id="5" name="TextBox 4">
            <a:extLst>
              <a:ext uri="{FF2B5EF4-FFF2-40B4-BE49-F238E27FC236}">
                <a16:creationId xmlns:a16="http://schemas.microsoft.com/office/drawing/2014/main" id="{A3A4561D-764F-5BEF-8159-57FD6A116AC3}"/>
              </a:ext>
            </a:extLst>
          </p:cNvPr>
          <p:cNvSpPr txBox="1"/>
          <p:nvPr/>
        </p:nvSpPr>
        <p:spPr>
          <a:xfrm>
            <a:off x="574190" y="1865985"/>
            <a:ext cx="5709620" cy="461665"/>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 1 minute</a:t>
            </a:r>
          </a:p>
          <a:p>
            <a:endParaRPr lang="en-US" sz="1200" b="1" dirty="0">
              <a:latin typeface="Times New Roman" panose="02020603050405020304" pitchFamily="18" charset="0"/>
              <a:cs typeface="Times New Roman" panose="02020603050405020304" pitchFamily="18" charset="0"/>
            </a:endParaRPr>
          </a:p>
        </p:txBody>
      </p:sp>
      <p:sp>
        <p:nvSpPr>
          <p:cNvPr id="7" name="Slide Number Placeholder 6">
            <a:extLst>
              <a:ext uri="{FF2B5EF4-FFF2-40B4-BE49-F238E27FC236}">
                <a16:creationId xmlns:a16="http://schemas.microsoft.com/office/drawing/2014/main" id="{E70B704E-E377-AF11-4093-98FB2ACD42D6}"/>
              </a:ext>
            </a:extLst>
          </p:cNvPr>
          <p:cNvSpPr>
            <a:spLocks noGrp="1"/>
          </p:cNvSpPr>
          <p:nvPr>
            <p:ph type="sldNum" sz="quarter" idx="5"/>
          </p:nvPr>
        </p:nvSpPr>
        <p:spPr/>
        <p:txBody>
          <a:bodyPr/>
          <a:lstStyle/>
          <a:p>
            <a:fld id="{F6202798-CF2E-FD4C-8E32-83393C6781D0}" type="slidenum">
              <a:rPr lang="en-US" smtClean="0"/>
              <a:t>250</a:t>
            </a:fld>
            <a:endParaRPr lang="en-US"/>
          </a:p>
        </p:txBody>
      </p:sp>
    </p:spTree>
    <p:extLst>
      <p:ext uri="{BB962C8B-B14F-4D97-AF65-F5344CB8AC3E}">
        <p14:creationId xmlns:p14="http://schemas.microsoft.com/office/powerpoint/2010/main" val="4040547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4638"/>
            <a:ext cx="2717800" cy="1528762"/>
          </a:xfrm>
        </p:spPr>
      </p:sp>
      <p:sp>
        <p:nvSpPr>
          <p:cNvPr id="3" name="Notes Placeholder 2"/>
          <p:cNvSpPr>
            <a:spLocks noGrp="1"/>
          </p:cNvSpPr>
          <p:nvPr>
            <p:ph type="body" idx="1"/>
          </p:nvPr>
        </p:nvSpPr>
        <p:spPr>
          <a:xfrm>
            <a:off x="685800" y="1882251"/>
            <a:ext cx="5486400" cy="5173662"/>
          </a:xfrm>
        </p:spPr>
        <p:txBody>
          <a:bodyPr/>
          <a:lstStyle/>
          <a:p>
            <a:r>
              <a:rPr lang="en-US" b="1" dirty="0"/>
              <a:t>~ 2 minutes</a:t>
            </a:r>
          </a:p>
          <a:p>
            <a:endParaRPr lang="en-US" dirty="0"/>
          </a:p>
          <a:p>
            <a:r>
              <a:rPr lang="en-US" dirty="0"/>
              <a:t>Upcoming events: [list church, community, </a:t>
            </a:r>
            <a:r>
              <a:rPr lang="en-US" i="1" dirty="0"/>
              <a:t>Grief Care </a:t>
            </a:r>
            <a:r>
              <a:rPr lang="en-US" dirty="0"/>
              <a:t>activities-–including next series—that may be of interest to participants].</a:t>
            </a:r>
          </a:p>
          <a:p>
            <a:endParaRPr lang="en-US" dirty="0"/>
          </a:p>
          <a:p>
            <a:r>
              <a:rPr lang="en-US" dirty="0"/>
              <a:t>Feel free to stay in touch with your facilitators and each other.</a:t>
            </a:r>
          </a:p>
          <a:p>
            <a:endParaRPr lang="en-US" dirty="0"/>
          </a:p>
        </p:txBody>
      </p:sp>
      <p:sp>
        <p:nvSpPr>
          <p:cNvPr id="4" name="Slide Number Placeholder 3"/>
          <p:cNvSpPr>
            <a:spLocks noGrp="1"/>
          </p:cNvSpPr>
          <p:nvPr>
            <p:ph type="sldNum" sz="quarter" idx="5"/>
          </p:nvPr>
        </p:nvSpPr>
        <p:spPr/>
        <p:txBody>
          <a:bodyPr/>
          <a:lstStyle/>
          <a:p>
            <a:fld id="{F6202798-CF2E-FD4C-8E32-83393C6781D0}" type="slidenum">
              <a:rPr lang="en-US" smtClean="0"/>
              <a:t>251</a:t>
            </a:fld>
            <a:endParaRPr lang="en-US"/>
          </a:p>
        </p:txBody>
      </p:sp>
    </p:spTree>
    <p:extLst>
      <p:ext uri="{BB962C8B-B14F-4D97-AF65-F5344CB8AC3E}">
        <p14:creationId xmlns:p14="http://schemas.microsoft.com/office/powerpoint/2010/main" val="862557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471488"/>
            <a:ext cx="2860675" cy="1609725"/>
          </a:xfrm>
        </p:spPr>
      </p:sp>
      <p:sp>
        <p:nvSpPr>
          <p:cNvPr id="4" name="Notes Placeholder 3">
            <a:extLst>
              <a:ext uri="{FF2B5EF4-FFF2-40B4-BE49-F238E27FC236}">
                <a16:creationId xmlns:a16="http://schemas.microsoft.com/office/drawing/2014/main" id="{85AF79DC-9C2D-BCFC-A6C2-66D55D97DACC}"/>
              </a:ext>
            </a:extLst>
          </p:cNvPr>
          <p:cNvSpPr>
            <a:spLocks noGrp="1"/>
          </p:cNvSpPr>
          <p:nvPr>
            <p:ph type="body" idx="1"/>
          </p:nvPr>
        </p:nvSpPr>
        <p:spPr>
          <a:xfrm>
            <a:off x="688642" y="2081213"/>
            <a:ext cx="5486400" cy="5905500"/>
          </a:xfrm>
        </p:spPr>
        <p:txBody>
          <a:bodyPr/>
          <a:lstStyle/>
          <a:p>
            <a:r>
              <a:rPr lang="en-US" sz="1200" b="1" dirty="0">
                <a:latin typeface="Times New Roman" panose="02020603050405020304" pitchFamily="18" charset="0"/>
                <a:cs typeface="Times New Roman" panose="02020603050405020304" pitchFamily="18" charset="0"/>
              </a:rPr>
              <a:t>~ 3 minutes</a:t>
            </a:r>
          </a:p>
          <a:p>
            <a:endParaRPr lang="en-US" sz="1200" b="1" dirty="0">
              <a:latin typeface="Times New Roman" panose="02020603050405020304" pitchFamily="18" charset="0"/>
              <a:cs typeface="Times New Roman" panose="02020603050405020304" pitchFamily="18" charset="0"/>
            </a:endParaRPr>
          </a:p>
          <a:p>
            <a:r>
              <a:rPr lang="en-US" sz="1200" b="1" u="sng" dirty="0">
                <a:latin typeface="Times New Roman" panose="02020603050405020304" pitchFamily="18" charset="0"/>
                <a:cs typeface="Times New Roman" panose="02020603050405020304" pitchFamily="18" charset="0"/>
              </a:rPr>
              <a:t>A new perspective of the valley of the shadow of death, of the wilderness of grief</a:t>
            </a:r>
          </a:p>
          <a:p>
            <a:r>
              <a:rPr lang="en-US" sz="1200" dirty="0">
                <a:latin typeface="Times New Roman" panose="02020603050405020304" pitchFamily="18" charset="0"/>
                <a:cs typeface="Times New Roman" panose="02020603050405020304" pitchFamily="18" charset="0"/>
              </a:rPr>
              <a:t>Share</a:t>
            </a:r>
            <a:r>
              <a:rPr lang="en-US" sz="1200" i="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 story of how Moses led the Israelites out of slavery in Egypt and how they wandered in the desert for forty years, before they were able to enter the Promised Land. Many years later, they were taken captive by the Babylonians for 70 years.</a:t>
            </a:r>
            <a:endParaRPr lang="en-US" dirty="0"/>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Isaiah (35:1) described the experience as a desert, but in looking ahead to the time when the Israelites would be in their own land, he described it this way, as paraphrased in </a:t>
            </a:r>
            <a:r>
              <a:rPr lang="en-US" sz="1200" i="1" dirty="0">
                <a:latin typeface="Times New Roman" panose="02020603050405020304" pitchFamily="18" charset="0"/>
                <a:cs typeface="Times New Roman" panose="02020603050405020304" pitchFamily="18" charset="0"/>
              </a:rPr>
              <a:t>The Message</a:t>
            </a:r>
            <a:r>
              <a:rPr lang="en-US" sz="1200" dirty="0">
                <a:latin typeface="Times New Roman" panose="02020603050405020304" pitchFamily="18" charset="0"/>
                <a:cs typeface="Times New Roman" panose="02020603050405020304" pitchFamily="18" charset="0"/>
              </a:rPr>
              <a:t>:</a:t>
            </a:r>
          </a:p>
          <a:p>
            <a:endParaRPr lang="en-US" sz="1200" dirty="0">
              <a:latin typeface="Times New Roman" panose="02020603050405020304" pitchFamily="18" charset="0"/>
              <a:cs typeface="Times New Roman" panose="02020603050405020304" pitchFamily="18" charset="0"/>
            </a:endParaRPr>
          </a:p>
          <a:p>
            <a:pPr marL="715963"/>
            <a:r>
              <a:rPr lang="en-US" sz="1200" i="1" dirty="0">
                <a:latin typeface="Times New Roman" panose="02020603050405020304" pitchFamily="18" charset="0"/>
                <a:cs typeface="Times New Roman" panose="02020603050405020304" pitchFamily="18" charset="0"/>
              </a:rPr>
              <a:t>The wilderness and desert will sing joyously,</a:t>
            </a:r>
          </a:p>
          <a:p>
            <a:pPr marL="715963"/>
            <a:r>
              <a:rPr lang="en-US" sz="1200" i="1" dirty="0">
                <a:latin typeface="Times New Roman" panose="02020603050405020304" pitchFamily="18" charset="0"/>
                <a:cs typeface="Times New Roman" panose="02020603050405020304" pitchFamily="18" charset="0"/>
              </a:rPr>
              <a:t>the badlands will flower––like the crocus in spring, </a:t>
            </a:r>
          </a:p>
          <a:p>
            <a:pPr marL="715963"/>
            <a:r>
              <a:rPr lang="en-US" sz="1200" i="1" dirty="0">
                <a:latin typeface="Times New Roman" panose="02020603050405020304" pitchFamily="18" charset="0"/>
                <a:cs typeface="Times New Roman" panose="02020603050405020304" pitchFamily="18" charset="0"/>
              </a:rPr>
              <a:t>bursting into blossom, a symphony of song and color.</a:t>
            </a:r>
          </a:p>
          <a:p>
            <a:pPr marL="6350"/>
            <a:endParaRPr lang="en-US" sz="1200" dirty="0">
              <a:latin typeface="Times New Roman" panose="02020603050405020304" pitchFamily="18" charset="0"/>
              <a:cs typeface="Times New Roman" panose="02020603050405020304" pitchFamily="18" charset="0"/>
            </a:endParaRPr>
          </a:p>
          <a:p>
            <a:pPr marL="6350"/>
            <a:r>
              <a:rPr lang="en-US" sz="1200" dirty="0">
                <a:latin typeface="Times New Roman" panose="02020603050405020304" pitchFamily="18" charset="0"/>
                <a:cs typeface="Times New Roman" panose="02020603050405020304" pitchFamily="18" charset="0"/>
              </a:rPr>
              <a:t>In your grief journey, you may feel as though you </a:t>
            </a:r>
            <a:r>
              <a:rPr lang="en-US" dirty="0"/>
              <a:t>a</a:t>
            </a:r>
            <a:r>
              <a:rPr lang="en-US" sz="1200" dirty="0">
                <a:latin typeface="Times New Roman" panose="02020603050405020304" pitchFamily="18" charset="0"/>
                <a:cs typeface="Times New Roman" panose="02020603050405020304" pitchFamily="18" charset="0"/>
              </a:rPr>
              <a:t>re wandering endlessly, aimlessly</a:t>
            </a:r>
            <a:r>
              <a:rPr lang="en-US" dirty="0"/>
              <a:t> in the desert of grief.</a:t>
            </a:r>
            <a:endParaRPr lang="en-US" sz="1200" dirty="0">
              <a:latin typeface="Times New Roman" panose="02020603050405020304" pitchFamily="18" charset="0"/>
              <a:cs typeface="Times New Roman" panose="02020603050405020304" pitchFamily="18" charset="0"/>
            </a:endParaRPr>
          </a:p>
          <a:p>
            <a:pPr marL="6350"/>
            <a:endParaRPr lang="en-US" sz="1200" dirty="0">
              <a:latin typeface="Times New Roman" panose="02020603050405020304" pitchFamily="18" charset="0"/>
              <a:cs typeface="Times New Roman" panose="02020603050405020304" pitchFamily="18" charset="0"/>
            </a:endParaRPr>
          </a:p>
          <a:p>
            <a:pPr marL="6350"/>
            <a:r>
              <a:rPr lang="en-US" dirty="0"/>
              <a:t>O</a:t>
            </a:r>
            <a:r>
              <a:rPr lang="en-US" sz="1200" dirty="0">
                <a:latin typeface="Times New Roman" panose="02020603050405020304" pitchFamily="18" charset="0"/>
                <a:cs typeface="Times New Roman" panose="02020603050405020304" pitchFamily="18" charset="0"/>
              </a:rPr>
              <a:t>ur hope and prayer for each of yo</a:t>
            </a:r>
            <a:r>
              <a:rPr lang="en-US" dirty="0"/>
              <a:t>u is </a:t>
            </a:r>
            <a:r>
              <a:rPr lang="en-US" sz="1200" dirty="0">
                <a:latin typeface="Times New Roman" panose="02020603050405020304" pitchFamily="18" charset="0"/>
                <a:cs typeface="Times New Roman" panose="02020603050405020304" pitchFamily="18" charset="0"/>
              </a:rPr>
              <a:t>that you will take what we have learned together these past weeks and to continue to work your way through this desert place, that you will come to a place of healing, where the badlands of grief and sorrow will give way to flowers in a symphony of song and color.</a:t>
            </a:r>
          </a:p>
          <a:p>
            <a:endParaRPr lang="en-US" b="1" dirty="0"/>
          </a:p>
          <a:p>
            <a:r>
              <a:rPr lang="en-US" b="1" dirty="0"/>
              <a:t>Pray.</a:t>
            </a:r>
          </a:p>
          <a:p>
            <a:pPr marL="6350"/>
            <a:endParaRPr lang="en-US" dirty="0"/>
          </a:p>
          <a:p>
            <a:r>
              <a:rPr lang="en-US" i="1" dirty="0"/>
              <a:t>Distribute encouragement notes and/or gifts to participants.</a:t>
            </a:r>
          </a:p>
          <a:p>
            <a:pPr marL="6350"/>
            <a:endParaRPr lang="en-US" sz="1200" dirty="0">
              <a:latin typeface="Times New Roman" panose="02020603050405020304" pitchFamily="18" charset="0"/>
              <a:cs typeface="Times New Roman" panose="02020603050405020304" pitchFamily="18" charset="0"/>
            </a:endParaRPr>
          </a:p>
          <a:p>
            <a:pPr marL="6350"/>
            <a:endParaRPr lang="en-US" dirty="0"/>
          </a:p>
          <a:p>
            <a:pPr marL="6350"/>
            <a:endParaRPr lang="en-US" sz="1200" dirty="0">
              <a:latin typeface="Times New Roman" panose="02020603050405020304" pitchFamily="18" charset="0"/>
              <a:cs typeface="Times New Roman" panose="02020603050405020304" pitchFamily="18" charset="0"/>
            </a:endParaRPr>
          </a:p>
          <a:p>
            <a:endParaRPr lang="en-US" dirty="0"/>
          </a:p>
        </p:txBody>
      </p:sp>
      <p:sp>
        <p:nvSpPr>
          <p:cNvPr id="6" name="Slide Number Placeholder 5">
            <a:extLst>
              <a:ext uri="{FF2B5EF4-FFF2-40B4-BE49-F238E27FC236}">
                <a16:creationId xmlns:a16="http://schemas.microsoft.com/office/drawing/2014/main" id="{276A9FC6-17F6-881D-B307-EDB9894F94AB}"/>
              </a:ext>
            </a:extLst>
          </p:cNvPr>
          <p:cNvSpPr>
            <a:spLocks noGrp="1"/>
          </p:cNvSpPr>
          <p:nvPr>
            <p:ph type="sldNum" sz="quarter" idx="5"/>
          </p:nvPr>
        </p:nvSpPr>
        <p:spPr/>
        <p:txBody>
          <a:bodyPr/>
          <a:lstStyle/>
          <a:p>
            <a:fld id="{F6202798-CF2E-FD4C-8E32-83393C6781D0}" type="slidenum">
              <a:rPr lang="en-US" smtClean="0"/>
              <a:t>252</a:t>
            </a:fld>
            <a:endParaRPr lang="en-US"/>
          </a:p>
        </p:txBody>
      </p:sp>
    </p:spTree>
    <p:extLst>
      <p:ext uri="{BB962C8B-B14F-4D97-AF65-F5344CB8AC3E}">
        <p14:creationId xmlns:p14="http://schemas.microsoft.com/office/powerpoint/2010/main" val="4114385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388938"/>
            <a:ext cx="2860675" cy="1609725"/>
          </a:xfrm>
        </p:spPr>
      </p:sp>
      <p:sp>
        <p:nvSpPr>
          <p:cNvPr id="3" name="Notes Placeholder 2"/>
          <p:cNvSpPr>
            <a:spLocks noGrp="1"/>
          </p:cNvSpPr>
          <p:nvPr>
            <p:ph type="body" idx="1"/>
          </p:nvPr>
        </p:nvSpPr>
        <p:spPr>
          <a:xfrm>
            <a:off x="700672" y="1989427"/>
            <a:ext cx="5474703" cy="5591908"/>
          </a:xfrm>
        </p:spPr>
        <p:txBody>
          <a:bodyPr/>
          <a:lstStyle/>
          <a:p>
            <a:pPr marL="7938" indent="0">
              <a:buNone/>
            </a:pPr>
            <a:r>
              <a:rPr lang="en-US" sz="1200" b="1" dirty="0">
                <a:latin typeface="Times New Roman" panose="02020603050405020304" pitchFamily="18" charset="0"/>
                <a:cs typeface="Times New Roman" panose="02020603050405020304" pitchFamily="18" charset="0"/>
              </a:rPr>
              <a:t>~ 15 minutes</a:t>
            </a:r>
          </a:p>
          <a:p>
            <a:pPr marL="7938" indent="0">
              <a:buNone/>
            </a:pPr>
            <a:endParaRPr lang="en-US" sz="1200" b="1" i="1" dirty="0">
              <a:latin typeface="Times New Roman" panose="02020603050405020304" pitchFamily="18" charset="0"/>
              <a:cs typeface="Times New Roman" panose="02020603050405020304" pitchFamily="18" charset="0"/>
            </a:endParaRPr>
          </a:p>
          <a:p>
            <a:pPr marL="7938" indent="0">
              <a:buNone/>
            </a:pPr>
            <a:r>
              <a:rPr lang="en-US" sz="1200" i="1" dirty="0">
                <a:latin typeface="Times New Roman" panose="02020603050405020304" pitchFamily="18" charset="0"/>
                <a:cs typeface="Times New Roman" panose="02020603050405020304" pitchFamily="18" charset="0"/>
              </a:rPr>
              <a:t>Invite participants to respond to questions.</a:t>
            </a:r>
          </a:p>
        </p:txBody>
      </p:sp>
      <p:sp>
        <p:nvSpPr>
          <p:cNvPr id="6" name="Slide Number Placeholder 5">
            <a:extLst>
              <a:ext uri="{FF2B5EF4-FFF2-40B4-BE49-F238E27FC236}">
                <a16:creationId xmlns:a16="http://schemas.microsoft.com/office/drawing/2014/main" id="{065A6FDA-36AA-628C-DE6A-58EF3F196675}"/>
              </a:ext>
            </a:extLst>
          </p:cNvPr>
          <p:cNvSpPr>
            <a:spLocks noGrp="1"/>
          </p:cNvSpPr>
          <p:nvPr>
            <p:ph type="sldNum" sz="quarter" idx="5"/>
          </p:nvPr>
        </p:nvSpPr>
        <p:spPr/>
        <p:txBody>
          <a:bodyPr/>
          <a:lstStyle/>
          <a:p>
            <a:fld id="{F6202798-CF2E-FD4C-8E32-83393C6781D0}" type="slidenum">
              <a:rPr lang="en-US" smtClean="0"/>
              <a:t>233</a:t>
            </a:fld>
            <a:endParaRPr lang="en-US"/>
          </a:p>
        </p:txBody>
      </p:sp>
    </p:spTree>
    <p:extLst>
      <p:ext uri="{BB962C8B-B14F-4D97-AF65-F5344CB8AC3E}">
        <p14:creationId xmlns:p14="http://schemas.microsoft.com/office/powerpoint/2010/main" val="3592686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458788"/>
            <a:ext cx="2860675" cy="1609725"/>
          </a:xfrm>
        </p:spPr>
      </p:sp>
      <p:sp>
        <p:nvSpPr>
          <p:cNvPr id="3" name="Notes Placeholder 2"/>
          <p:cNvSpPr>
            <a:spLocks noGrp="1"/>
          </p:cNvSpPr>
          <p:nvPr>
            <p:ph type="body" idx="1"/>
          </p:nvPr>
        </p:nvSpPr>
        <p:spPr>
          <a:xfrm>
            <a:off x="568325" y="2068513"/>
            <a:ext cx="5721350" cy="6455001"/>
          </a:xfrm>
        </p:spPr>
        <p:txBody>
          <a:bodyPr/>
          <a:lstStyle/>
          <a:p>
            <a:pPr marL="7938"/>
            <a:r>
              <a:rPr lang="en-US" b="1" dirty="0"/>
              <a:t>~ 10 minutes</a:t>
            </a:r>
            <a:endParaRPr lang="en-US" b="1" dirty="0">
              <a:latin typeface="Times New Roman" panose="02020603050405020304" pitchFamily="18" charset="0"/>
              <a:cs typeface="Times New Roman" panose="02020603050405020304" pitchFamily="18" charset="0"/>
            </a:endParaRPr>
          </a:p>
          <a:p>
            <a:pPr marL="7938"/>
            <a:endParaRPr lang="en-CA" dirty="0">
              <a:highlight>
                <a:srgbClr val="FFFF00"/>
              </a:highlight>
            </a:endParaRPr>
          </a:p>
          <a:p>
            <a:pPr marL="7938"/>
            <a:r>
              <a:rPr lang="en-CA" i="1" dirty="0"/>
              <a:t>Give participants opportunity to respond to the following questions, then add bullet points not mentioned.</a:t>
            </a:r>
          </a:p>
          <a:p>
            <a:pPr marL="7938"/>
            <a:endParaRPr lang="en-US" u="sng" dirty="0"/>
          </a:p>
          <a:p>
            <a:pPr marL="7938"/>
            <a:r>
              <a:rPr lang="en-US" b="1" u="sng" dirty="0"/>
              <a:t>What have you learned about grief?</a:t>
            </a:r>
          </a:p>
          <a:p>
            <a:pPr marL="179388" indent="-171450">
              <a:buFont typeface="Arial" panose="020B0604020202020204" pitchFamily="34" charset="0"/>
              <a:buChar char="•"/>
            </a:pPr>
            <a:r>
              <a:rPr lang="en-US" dirty="0"/>
              <a:t>Feelings are intense and chaotic—like a tangled ball of emotions, like part of us has died.</a:t>
            </a:r>
          </a:p>
          <a:p>
            <a:pPr marL="179388" indent="-171450">
              <a:buFont typeface="Arial" panose="020B0604020202020204" pitchFamily="34" charset="0"/>
              <a:buChar char="•"/>
            </a:pPr>
            <a:r>
              <a:rPr lang="en-US" dirty="0"/>
              <a:t>Everyone grieves differently because we and each of our relationships are different.</a:t>
            </a:r>
          </a:p>
          <a:p>
            <a:pPr marL="179388" indent="-171450">
              <a:buFont typeface="Arial" panose="020B0604020202020204" pitchFamily="34" charset="0"/>
              <a:buChar char="•"/>
            </a:pPr>
            <a:r>
              <a:rPr lang="en-US" dirty="0"/>
              <a:t>With the loss of a loved one or friend comes a host of secondary losses.</a:t>
            </a:r>
          </a:p>
          <a:p>
            <a:pPr marL="179388" indent="-171450">
              <a:buFont typeface="Arial" panose="020B0604020202020204" pitchFamily="34" charset="0"/>
              <a:buChar char="•"/>
            </a:pPr>
            <a:r>
              <a:rPr lang="en-US" dirty="0"/>
              <a:t>There is no right or wrong way to grieve.</a:t>
            </a:r>
          </a:p>
          <a:p>
            <a:pPr marL="179388" indent="-171450">
              <a:buFont typeface="Arial" panose="020B0604020202020204" pitchFamily="34" charset="0"/>
              <a:buChar char="•"/>
            </a:pPr>
            <a:r>
              <a:rPr lang="en-US" dirty="0"/>
              <a:t>It’s a journey.</a:t>
            </a:r>
          </a:p>
          <a:p>
            <a:pPr marL="179388" indent="-171450">
              <a:buFont typeface="Arial" panose="020B0604020202020204" pitchFamily="34" charset="0"/>
              <a:buChar char="•"/>
            </a:pPr>
            <a:r>
              <a:rPr lang="en-US" dirty="0"/>
              <a:t>It is not a straight, orderly path, but with time </a:t>
            </a:r>
            <a:r>
              <a:rPr lang="en-US" b="1" i="1" dirty="0"/>
              <a:t>and</a:t>
            </a:r>
            <a:r>
              <a:rPr lang="en-US" dirty="0"/>
              <a:t> work the highs and lows become less extreme, less intense, and less frequent.</a:t>
            </a:r>
          </a:p>
          <a:p>
            <a:pPr marL="179388" indent="-171450">
              <a:buFont typeface="Arial" panose="020B0604020202020204" pitchFamily="34" charset="0"/>
              <a:buChar char="•"/>
            </a:pPr>
            <a:r>
              <a:rPr lang="en-US" dirty="0"/>
              <a:t>There are ambushes and triggers, but with time </a:t>
            </a:r>
            <a:r>
              <a:rPr lang="en-US" b="1" i="1" dirty="0"/>
              <a:t>and</a:t>
            </a:r>
            <a:r>
              <a:rPr lang="en-US" dirty="0"/>
              <a:t> work these too can diminish in intensity and become less frequent—in time they can bring more smiles than tears.</a:t>
            </a:r>
            <a:endParaRPr lang="en-US" b="1" i="1" dirty="0"/>
          </a:p>
          <a:p>
            <a:pPr marL="179388" indent="-171450">
              <a:buFont typeface="Arial" panose="020B0604020202020204" pitchFamily="34" charset="0"/>
              <a:buChar char="•"/>
            </a:pPr>
            <a:r>
              <a:rPr lang="en-US" dirty="0"/>
              <a:t>It is unpredictable, exhausting, and hurtful.</a:t>
            </a:r>
          </a:p>
          <a:p>
            <a:pPr marL="179388" indent="-171450">
              <a:buFont typeface="Arial" panose="020B0604020202020204" pitchFamily="34" charset="0"/>
              <a:buChar char="•"/>
            </a:pPr>
            <a:r>
              <a:rPr lang="en-US" dirty="0"/>
              <a:t>Friendships/relationships change.</a:t>
            </a:r>
          </a:p>
          <a:p>
            <a:pPr marL="179388" indent="-171450">
              <a:buFont typeface="Arial" panose="020B0604020202020204" pitchFamily="34" charset="0"/>
              <a:buChar char="•"/>
            </a:pPr>
            <a:r>
              <a:rPr lang="en-US" dirty="0"/>
              <a:t>Life really does go on.</a:t>
            </a:r>
          </a:p>
          <a:p>
            <a:pPr marL="7938"/>
            <a:endParaRPr lang="en-US" u="sng" dirty="0"/>
          </a:p>
          <a:p>
            <a:pPr marL="7938"/>
            <a:r>
              <a:rPr lang="en-US" b="1" u="sng" dirty="0"/>
              <a:t>What have you learned about yourself?</a:t>
            </a:r>
          </a:p>
          <a:p>
            <a:pPr marL="179388" indent="-171450">
              <a:buFont typeface="Arial" panose="020B0604020202020204" pitchFamily="34" charset="0"/>
              <a:buChar char="•"/>
            </a:pPr>
            <a:r>
              <a:rPr lang="en-US" dirty="0"/>
              <a:t>Grief affects us physically, emotionally, mentally, relationally, vocationally, uniquely, and spiritually.</a:t>
            </a:r>
          </a:p>
          <a:p>
            <a:pPr marL="179388" indent="-171450">
              <a:buFont typeface="Arial" panose="020B0604020202020204" pitchFamily="34" charset="0"/>
              <a:buChar char="•"/>
            </a:pPr>
            <a:r>
              <a:rPr lang="en-US" dirty="0"/>
              <a:t>Not to let others try to rush our grief, but rather to move forward at our own pace and in our own way.</a:t>
            </a:r>
          </a:p>
          <a:p>
            <a:pPr marL="7938"/>
            <a:endParaRPr lang="en-US" dirty="0"/>
          </a:p>
          <a:p>
            <a:pPr marL="7938"/>
            <a:r>
              <a:rPr lang="en-US" b="1" u="sng" dirty="0"/>
              <a:t>Other topics we discussed</a:t>
            </a:r>
          </a:p>
          <a:p>
            <a:pPr marL="179388" indent="-171450">
              <a:buFont typeface="Arial" panose="020B0604020202020204" pitchFamily="34" charset="0"/>
              <a:buChar char="•"/>
            </a:pPr>
            <a:r>
              <a:rPr lang="en-US" i="1" dirty="0"/>
              <a:t>The “why” questions.</a:t>
            </a:r>
          </a:p>
          <a:p>
            <a:pPr marL="179388" indent="-171450">
              <a:buFont typeface="Arial" panose="020B0604020202020204" pitchFamily="34" charset="0"/>
              <a:buChar char="•"/>
            </a:pPr>
            <a:r>
              <a:rPr lang="en-US" i="1" dirty="0"/>
              <a:t>The challenges of grief—including regret, quilt, hurt, anger—and forgiveness.</a:t>
            </a:r>
          </a:p>
          <a:p>
            <a:pPr marL="179388" indent="-171450">
              <a:buFont typeface="Arial" panose="020B0604020202020204" pitchFamily="34" charset="0"/>
              <a:buChar char="•"/>
            </a:pPr>
            <a:r>
              <a:rPr lang="en-US" i="1" dirty="0"/>
              <a:t>The tasks of grief: 1) accepting the reality of our loved one’s death, 2) processing the pain of our loss, 3) adjusting to a world without them, 4) continuing our bonds with our loved ones—and what to do with “stuff.”</a:t>
            </a:r>
          </a:p>
          <a:p>
            <a:pPr marL="7938"/>
            <a:endParaRPr lang="en-US" i="1" dirty="0"/>
          </a:p>
          <a:p>
            <a:pPr marL="179388" indent="-171450">
              <a:buFont typeface="Arial" panose="020B0604020202020204" pitchFamily="34" charset="0"/>
              <a:buChar char="•"/>
            </a:pPr>
            <a:r>
              <a:rPr lang="en-US" i="1" dirty="0"/>
              <a:t>In this session, we will look at task 5) finding new/renewed meaning or purpose in life.</a:t>
            </a:r>
          </a:p>
          <a:p>
            <a:pPr marL="55563"/>
            <a:endParaRPr lang="en-US" dirty="0"/>
          </a:p>
          <a:p>
            <a:pPr marL="55563"/>
            <a:endParaRPr lang="en-US" dirty="0"/>
          </a:p>
          <a:p>
            <a:pPr marL="55563"/>
            <a:endParaRPr lang="en-US" dirty="0"/>
          </a:p>
          <a:p>
            <a:pPr marL="55563"/>
            <a:endParaRPr lang="en-US" dirty="0"/>
          </a:p>
          <a:p>
            <a:pPr marL="533400" indent="-381000"/>
            <a:endParaRPr lang="en-CA" dirty="0"/>
          </a:p>
        </p:txBody>
      </p:sp>
      <p:sp>
        <p:nvSpPr>
          <p:cNvPr id="4" name="Slide Number Placeholder 3"/>
          <p:cNvSpPr>
            <a:spLocks noGrp="1"/>
          </p:cNvSpPr>
          <p:nvPr>
            <p:ph type="sldNum" sz="quarter" idx="5"/>
          </p:nvPr>
        </p:nvSpPr>
        <p:spPr/>
        <p:txBody>
          <a:bodyPr/>
          <a:lstStyle/>
          <a:p>
            <a:fld id="{DC85C1B6-2AD4-C74E-B2DB-0B3B84DFD3BD}" type="slidenum">
              <a:rPr lang="en-CA" smtClean="0"/>
              <a:t>234</a:t>
            </a:fld>
            <a:endParaRPr lang="en-CA" dirty="0"/>
          </a:p>
        </p:txBody>
      </p:sp>
    </p:spTree>
    <p:extLst>
      <p:ext uri="{BB962C8B-B14F-4D97-AF65-F5344CB8AC3E}">
        <p14:creationId xmlns:p14="http://schemas.microsoft.com/office/powerpoint/2010/main" val="181345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473075"/>
            <a:ext cx="2860675" cy="1609725"/>
          </a:xfrm>
        </p:spPr>
      </p:sp>
      <p:sp>
        <p:nvSpPr>
          <p:cNvPr id="3" name="Notes Placeholder 2"/>
          <p:cNvSpPr>
            <a:spLocks noGrp="1"/>
          </p:cNvSpPr>
          <p:nvPr>
            <p:ph type="body" idx="1"/>
          </p:nvPr>
        </p:nvSpPr>
        <p:spPr>
          <a:xfrm>
            <a:off x="697832" y="2091581"/>
            <a:ext cx="5486400" cy="5173662"/>
          </a:xfrm>
        </p:spPr>
        <p:txBody>
          <a:bodyPr/>
          <a:lstStyle/>
          <a:p>
            <a:r>
              <a:rPr lang="en-US" b="1" dirty="0"/>
              <a:t>~ 5 minutes</a:t>
            </a:r>
          </a:p>
          <a:p>
            <a:endParaRPr lang="en-US" dirty="0"/>
          </a:p>
          <a:p>
            <a:r>
              <a:rPr lang="en-US" dirty="0"/>
              <a:t>Before we begin with today’s topic, let’s take a five-minute break.</a:t>
            </a:r>
          </a:p>
        </p:txBody>
      </p:sp>
      <p:sp>
        <p:nvSpPr>
          <p:cNvPr id="6" name="Slide Number Placeholder 5">
            <a:extLst>
              <a:ext uri="{FF2B5EF4-FFF2-40B4-BE49-F238E27FC236}">
                <a16:creationId xmlns:a16="http://schemas.microsoft.com/office/drawing/2014/main" id="{98AC4E27-144E-7239-A0AF-0A5CFC4B84F2}"/>
              </a:ext>
            </a:extLst>
          </p:cNvPr>
          <p:cNvSpPr>
            <a:spLocks noGrp="1"/>
          </p:cNvSpPr>
          <p:nvPr>
            <p:ph type="sldNum" sz="quarter" idx="5"/>
          </p:nvPr>
        </p:nvSpPr>
        <p:spPr/>
        <p:txBody>
          <a:bodyPr/>
          <a:lstStyle/>
          <a:p>
            <a:fld id="{F6202798-CF2E-FD4C-8E32-83393C6781D0}" type="slidenum">
              <a:rPr lang="en-US" smtClean="0"/>
              <a:t>235</a:t>
            </a:fld>
            <a:endParaRPr lang="en-US"/>
          </a:p>
        </p:txBody>
      </p:sp>
    </p:spTree>
    <p:extLst>
      <p:ext uri="{BB962C8B-B14F-4D97-AF65-F5344CB8AC3E}">
        <p14:creationId xmlns:p14="http://schemas.microsoft.com/office/powerpoint/2010/main" val="3978988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AA7BF-CB24-F627-3C39-BA1E3652E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784288-A618-4287-A38F-D09FD9903F45}"/>
              </a:ext>
            </a:extLst>
          </p:cNvPr>
          <p:cNvSpPr>
            <a:spLocks noGrp="1" noRot="1" noChangeAspect="1"/>
          </p:cNvSpPr>
          <p:nvPr>
            <p:ph type="sldImg"/>
          </p:nvPr>
        </p:nvSpPr>
        <p:spPr>
          <a:xfrm>
            <a:off x="554038" y="260350"/>
            <a:ext cx="2852737" cy="1604963"/>
          </a:xfrm>
        </p:spPr>
      </p:sp>
      <p:sp>
        <p:nvSpPr>
          <p:cNvPr id="3" name="Notes Placeholder 2">
            <a:extLst>
              <a:ext uri="{FF2B5EF4-FFF2-40B4-BE49-F238E27FC236}">
                <a16:creationId xmlns:a16="http://schemas.microsoft.com/office/drawing/2014/main" id="{E1F7804D-63CE-2AD0-EC91-C29148F60F64}"/>
              </a:ext>
            </a:extLst>
          </p:cNvPr>
          <p:cNvSpPr>
            <a:spLocks noGrp="1"/>
          </p:cNvSpPr>
          <p:nvPr>
            <p:ph type="body" idx="1"/>
          </p:nvPr>
        </p:nvSpPr>
        <p:spPr>
          <a:xfrm>
            <a:off x="554155" y="1869704"/>
            <a:ext cx="5715001" cy="6660147"/>
          </a:xfrm>
        </p:spPr>
        <p:txBody>
          <a:bodyPr/>
          <a:lstStyle/>
          <a:p>
            <a:r>
              <a:rPr lang="en-US" b="1" dirty="0"/>
              <a:t>~ 5 minutes</a:t>
            </a:r>
          </a:p>
          <a:p>
            <a:endParaRPr lang="en-US" dirty="0"/>
          </a:p>
          <a:p>
            <a:r>
              <a:rPr lang="en-US" b="1" u="sng" dirty="0"/>
              <a:t>Meaning and purpose in life</a:t>
            </a:r>
          </a:p>
          <a:p>
            <a:r>
              <a:rPr lang="en-US" dirty="0"/>
              <a:t>Death causes us to think about the meaning and purpose of life, why we are here. </a:t>
            </a:r>
            <a:r>
              <a:rPr lang="en-CA" dirty="0"/>
              <a:t>Viktor Frankl, a Jewish psychiatrist and neurologist, was imprisoned in Hitler’s concentration camps. Following liberation, he published a book about his observations of his and other prisoners’ responses to their circumstances. A classic, the English version is entitled </a:t>
            </a:r>
            <a:r>
              <a:rPr lang="en-CA" i="1" dirty="0"/>
              <a:t>Man’s Search for Meaning</a:t>
            </a:r>
            <a:r>
              <a:rPr lang="en-CA" dirty="0"/>
              <a:t>. What Frankl discovered is that life is not primarily about the pursuit of pleasure or power. Rather, “the greatest task for any person is to find meaning in his or her life,”</a:t>
            </a:r>
            <a:r>
              <a:rPr lang="en-CA" baseline="30000" dirty="0"/>
              <a:t>89</a:t>
            </a:r>
            <a:r>
              <a:rPr lang="en-CA" dirty="0"/>
              <a:t> even amidst abject circumstances. </a:t>
            </a:r>
          </a:p>
          <a:p>
            <a:endParaRPr lang="en-CA" dirty="0"/>
          </a:p>
          <a:p>
            <a:r>
              <a:rPr lang="en-CA" dirty="0"/>
              <a:t>After the death of someone we dearly loved, we may feel lost in a wilderness with no signposts to guide us. We wonder what gives life meaning? What gives it purpose? Alan Wolfelt quotes Pablo Picasso, “The meaning of life is to find your gift. The purpose of life is to give it away.”</a:t>
            </a:r>
            <a:r>
              <a:rPr lang="en-CA" baseline="30000" dirty="0"/>
              <a:t>90</a:t>
            </a:r>
            <a:r>
              <a:rPr lang="en-CA" dirty="0"/>
              <a:t> For Christians it is expressed in Jesus’ words: “Love the Lord your God with all your heart and with all your soul and with all your mind and with all your strength . . .  [and] love your neighbor as yourself” (Mark 12:30-31).</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pPr indent="185738"/>
            <a:r>
              <a:rPr lang="en-CA" sz="1100" baseline="30000" dirty="0"/>
              <a:t>89</a:t>
            </a:r>
            <a:r>
              <a:rPr lang="en-CA" sz="1100" dirty="0"/>
              <a:t> Viktor Frankl, </a:t>
            </a:r>
            <a:r>
              <a:rPr lang="en-CA" sz="1100" i="1" dirty="0"/>
              <a:t>Man’s Search for Meaning, </a:t>
            </a:r>
            <a:r>
              <a:rPr lang="en-CA" sz="1100" dirty="0"/>
              <a:t>translated by Ilse Lasch. (Boston: Beacon Press, 1959), x. </a:t>
            </a:r>
          </a:p>
          <a:p>
            <a:pPr indent="185738"/>
            <a:r>
              <a:rPr lang="en-CA" sz="1100" baseline="30000" dirty="0"/>
              <a:t>90 </a:t>
            </a:r>
            <a:r>
              <a:rPr lang="en-CA" sz="1100" dirty="0"/>
              <a:t>Alan D. Wolfelt. </a:t>
            </a:r>
            <a:r>
              <a:rPr lang="en-CA" sz="1100" i="1" dirty="0"/>
              <a:t>One Day at a Time—365 Meditations to Help You Heal After Loss.</a:t>
            </a:r>
            <a:r>
              <a:rPr lang="en-CA" sz="1100" dirty="0"/>
              <a:t> (Fort Collins: Companion Press, 2016), reading for December 22.</a:t>
            </a:r>
          </a:p>
        </p:txBody>
      </p:sp>
      <p:sp>
        <p:nvSpPr>
          <p:cNvPr id="6" name="Slide Number Placeholder 5">
            <a:extLst>
              <a:ext uri="{FF2B5EF4-FFF2-40B4-BE49-F238E27FC236}">
                <a16:creationId xmlns:a16="http://schemas.microsoft.com/office/drawing/2014/main" id="{0A5B8BB9-CA3D-E8A3-1096-49624A56276E}"/>
              </a:ext>
            </a:extLst>
          </p:cNvPr>
          <p:cNvSpPr>
            <a:spLocks noGrp="1"/>
          </p:cNvSpPr>
          <p:nvPr>
            <p:ph type="sldNum" sz="quarter" idx="5"/>
          </p:nvPr>
        </p:nvSpPr>
        <p:spPr/>
        <p:txBody>
          <a:bodyPr/>
          <a:lstStyle/>
          <a:p>
            <a:fld id="{F6202798-CF2E-FD4C-8E32-83393C6781D0}" type="slidenum">
              <a:rPr lang="en-US" smtClean="0"/>
              <a:t>236</a:t>
            </a:fld>
            <a:endParaRPr lang="en-US"/>
          </a:p>
        </p:txBody>
      </p:sp>
    </p:spTree>
    <p:extLst>
      <p:ext uri="{BB962C8B-B14F-4D97-AF65-F5344CB8AC3E}">
        <p14:creationId xmlns:p14="http://schemas.microsoft.com/office/powerpoint/2010/main" val="3988886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472FB-F8C1-B32A-B53D-05692610C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4067E-104B-B933-F543-61969B268822}"/>
              </a:ext>
            </a:extLst>
          </p:cNvPr>
          <p:cNvSpPr>
            <a:spLocks noGrp="1" noRot="1" noChangeAspect="1"/>
          </p:cNvSpPr>
          <p:nvPr>
            <p:ph type="sldImg"/>
          </p:nvPr>
        </p:nvSpPr>
        <p:spPr>
          <a:xfrm>
            <a:off x="554038" y="260350"/>
            <a:ext cx="2852737" cy="1604963"/>
          </a:xfrm>
        </p:spPr>
      </p:sp>
      <p:sp>
        <p:nvSpPr>
          <p:cNvPr id="3" name="Notes Placeholder 2">
            <a:extLst>
              <a:ext uri="{FF2B5EF4-FFF2-40B4-BE49-F238E27FC236}">
                <a16:creationId xmlns:a16="http://schemas.microsoft.com/office/drawing/2014/main" id="{E1A8F7D5-E392-CBFF-870C-545684CAD648}"/>
              </a:ext>
            </a:extLst>
          </p:cNvPr>
          <p:cNvSpPr>
            <a:spLocks noGrp="1"/>
          </p:cNvSpPr>
          <p:nvPr>
            <p:ph type="body" idx="1"/>
          </p:nvPr>
        </p:nvSpPr>
        <p:spPr>
          <a:xfrm>
            <a:off x="554155" y="1869704"/>
            <a:ext cx="5715001" cy="6687441"/>
          </a:xfrm>
        </p:spPr>
        <p:txBody>
          <a:bodyPr/>
          <a:lstStyle/>
          <a:p>
            <a:r>
              <a:rPr lang="en-US" b="1" dirty="0"/>
              <a:t>~ 5 minutes</a:t>
            </a:r>
          </a:p>
          <a:p>
            <a:pPr indent="357188"/>
            <a:r>
              <a:rPr lang="en-CA" dirty="0"/>
              <a:t> </a:t>
            </a:r>
          </a:p>
          <a:p>
            <a:r>
              <a:rPr lang="en-CA" b="1" u="sng" dirty="0"/>
              <a:t>What helps</a:t>
            </a:r>
            <a:endParaRPr lang="en-CA" dirty="0"/>
          </a:p>
          <a:p>
            <a:r>
              <a:rPr lang="en-US" dirty="0"/>
              <a:t>Finding new or renewed purpose in life requires us to dig deep and ask ourselves:</a:t>
            </a:r>
          </a:p>
          <a:p>
            <a:pPr marL="174625" indent="-174625">
              <a:buFont typeface="Arial" panose="020B0604020202020204" pitchFamily="34" charset="0"/>
              <a:buChar char="•"/>
            </a:pPr>
            <a:r>
              <a:rPr lang="en-US" dirty="0"/>
              <a:t>who am I?</a:t>
            </a:r>
          </a:p>
          <a:p>
            <a:pPr marL="174625" indent="-174625">
              <a:buFont typeface="Arial" panose="020B0604020202020204" pitchFamily="34" charset="0"/>
              <a:buChar char="•"/>
            </a:pPr>
            <a:r>
              <a:rPr lang="en-US" dirty="0"/>
              <a:t>what has life taught me that I can share with others?</a:t>
            </a:r>
          </a:p>
          <a:p>
            <a:pPr marL="174625" indent="-174625">
              <a:buFont typeface="Arial" panose="020B0604020202020204" pitchFamily="34" charset="0"/>
              <a:buChar char="•"/>
            </a:pPr>
            <a:r>
              <a:rPr lang="en-US" dirty="0"/>
              <a:t>what gifts/talents do I have that I can bless others with?</a:t>
            </a:r>
          </a:p>
          <a:p>
            <a:pPr marL="174625" indent="-174625">
              <a:buFont typeface="Arial" panose="020B0604020202020204" pitchFamily="34" charset="0"/>
              <a:buChar char="•"/>
            </a:pPr>
            <a:r>
              <a:rPr lang="en-US" dirty="0"/>
              <a:t>what interests me that I can explore?</a:t>
            </a:r>
          </a:p>
          <a:p>
            <a:pPr marL="174625" indent="-174625">
              <a:buFont typeface="Arial" panose="020B0604020202020204" pitchFamily="34" charset="0"/>
              <a:buChar char="•"/>
            </a:pPr>
            <a:r>
              <a:rPr lang="en-US" dirty="0"/>
              <a:t>what hobbies can I pursue?</a:t>
            </a:r>
          </a:p>
          <a:p>
            <a:pPr marL="174625" indent="-174625">
              <a:buFont typeface="Arial" panose="020B0604020202020204" pitchFamily="34" charset="0"/>
              <a:buChar char="•"/>
            </a:pPr>
            <a:r>
              <a:rPr lang="en-US" dirty="0"/>
              <a:t>what new skills can, or do I need to learn to not only survive but to thrive?</a:t>
            </a:r>
          </a:p>
          <a:p>
            <a:pPr marL="174625" indent="-174625">
              <a:buFont typeface="Arial" panose="020B0604020202020204" pitchFamily="34" charset="0"/>
              <a:buChar char="•"/>
            </a:pPr>
            <a:r>
              <a:rPr lang="en-US" dirty="0"/>
              <a:t>what legacy do I want to leave behind?</a:t>
            </a:r>
          </a:p>
          <a:p>
            <a:pPr marL="174625" indent="-174625">
              <a:buFont typeface="Arial" panose="020B0604020202020204" pitchFamily="34" charset="0"/>
              <a:buChar char="•"/>
            </a:pPr>
            <a:r>
              <a:rPr lang="en-US" dirty="0"/>
              <a:t>what can I do to improve who I am? – i.e., reading, studying, courses, attending classes, small groups in the community or my church</a:t>
            </a:r>
          </a:p>
          <a:p>
            <a:pPr marL="174625" indent="-174625">
              <a:buFont typeface="Arial" panose="020B0604020202020204" pitchFamily="34" charset="0"/>
              <a:buChar char="•"/>
            </a:pPr>
            <a:r>
              <a:rPr lang="en-US" dirty="0"/>
              <a:t>what can I do to help others? – where can I volunteer?</a:t>
            </a:r>
          </a:p>
          <a:p>
            <a:pPr marL="174625" indent="-174625">
              <a:buFont typeface="Arial" panose="020B0604020202020204" pitchFamily="34" charset="0"/>
              <a:buChar char="•"/>
            </a:pPr>
            <a:r>
              <a:rPr lang="en-US" dirty="0"/>
              <a:t>what can I do to help my faith community? – i.e., teach a small group, volunteer to help at events, sign up for a prayer team, greet people</a:t>
            </a:r>
          </a:p>
          <a:p>
            <a:endParaRPr lang="en-US" dirty="0"/>
          </a:p>
          <a:p>
            <a:r>
              <a:rPr lang="en-US" dirty="0"/>
              <a:t>Death causes us to think about the meaning of life, why we are here. Digging deeper is not easy, nor is it quick, but as we find new or renewed meaning and purpose in life, we see a way forward, a way to move beyond surviving to thriving.</a:t>
            </a:r>
          </a:p>
          <a:p>
            <a:endParaRPr lang="en-US" dirty="0"/>
          </a:p>
          <a:p>
            <a:r>
              <a:rPr lang="en-US" dirty="0"/>
              <a:t>This process can be facilitated through reading (i.e., Rick Warren’s </a:t>
            </a:r>
            <a:r>
              <a:rPr lang="en-US" i="1" dirty="0"/>
              <a:t>The Purpose Driven Life</a:t>
            </a:r>
            <a:r>
              <a:rPr lang="en-US" baseline="30000" dirty="0"/>
              <a:t>91</a:t>
            </a:r>
            <a:r>
              <a:rPr lang="en-US" dirty="0"/>
              <a:t>)</a:t>
            </a:r>
            <a:r>
              <a:rPr lang="en-US" i="1" dirty="0"/>
              <a:t>, </a:t>
            </a:r>
            <a:r>
              <a:rPr lang="en-US" dirty="0"/>
              <a:t>asking friends and family for their insights, talking with a minister or counsellor, engaging the help of a spiritual mentor, completing a personality test to discover interests,</a:t>
            </a:r>
            <a:r>
              <a:rPr lang="en-US" baseline="30000" dirty="0"/>
              <a:t>92</a:t>
            </a:r>
            <a:r>
              <a:rPr lang="en-US" dirty="0"/>
              <a:t> strength finder test,</a:t>
            </a:r>
            <a:r>
              <a:rPr lang="en-US" baseline="30000" dirty="0"/>
              <a:t>93</a:t>
            </a:r>
            <a:r>
              <a:rPr lang="en-US" dirty="0"/>
              <a:t> spiritual gifts inventory,</a:t>
            </a:r>
            <a:r>
              <a:rPr lang="en-US" baseline="30000" dirty="0"/>
              <a:t>94</a:t>
            </a:r>
            <a:r>
              <a:rPr lang="en-US" dirty="0"/>
              <a:t> and seeking wisdom and direction from God through prayer and Bible reading.</a:t>
            </a:r>
          </a:p>
          <a:p>
            <a:endParaRPr lang="en-US" dirty="0"/>
          </a:p>
          <a:p>
            <a:r>
              <a:rPr lang="en-US" b="1" i="1" dirty="0"/>
              <a:t>Ask participants what might bring meaning/purpose to their life.</a:t>
            </a:r>
          </a:p>
          <a:p>
            <a:endParaRPr lang="en-US" b="1" i="1" dirty="0"/>
          </a:p>
          <a:p>
            <a:endParaRPr lang="en-US" b="1" i="1" dirty="0"/>
          </a:p>
          <a:p>
            <a:endParaRPr lang="en-US" b="1" i="1" dirty="0"/>
          </a:p>
          <a:p>
            <a:endParaRPr lang="en-US" b="1" i="1" dirty="0"/>
          </a:p>
          <a:p>
            <a:pPr indent="185738"/>
            <a:r>
              <a:rPr lang="en-CA" sz="1100" baseline="30000" dirty="0"/>
              <a:t>91 </a:t>
            </a:r>
            <a:r>
              <a:rPr lang="en-CA" sz="1100" dirty="0"/>
              <a:t>Rick Warren, The Purpose Driven Life. (Grand Rapids: Zondervan, 2002).</a:t>
            </a:r>
          </a:p>
          <a:p>
            <a:pPr indent="185738"/>
            <a:r>
              <a:rPr lang="en-CA" sz="1100" baseline="30000" dirty="0"/>
              <a:t>92</a:t>
            </a:r>
            <a:r>
              <a:rPr lang="en-CA" sz="1100" dirty="0"/>
              <a:t> Personality test,</a:t>
            </a:r>
            <a:r>
              <a:rPr lang="en-CA" sz="1100" baseline="30000" dirty="0"/>
              <a:t> </a:t>
            </a:r>
            <a:r>
              <a:rPr lang="en-CA" sz="1100" dirty="0">
                <a:hlinkClick r:id="rId3">
                  <a:extLst>
                    <a:ext uri="{A12FA001-AC4F-418D-AE19-62706E023703}">
                      <ahyp:hlinkClr xmlns:ahyp="http://schemas.microsoft.com/office/drawing/2018/hyperlinkcolor" val="tx"/>
                    </a:ext>
                  </a:extLst>
                </a:hlinkClick>
              </a:rPr>
              <a:t>https://www.16personalities.com/free-personality-test</a:t>
            </a:r>
            <a:r>
              <a:rPr lang="en-CA" sz="1100" dirty="0"/>
              <a:t> . </a:t>
            </a:r>
          </a:p>
          <a:p>
            <a:pPr indent="185738"/>
            <a:r>
              <a:rPr lang="en-CA" sz="1100" baseline="30000" dirty="0"/>
              <a:t>93 </a:t>
            </a:r>
            <a:r>
              <a:rPr lang="en-CA" sz="1100" dirty="0"/>
              <a:t>Strength Finder test, </a:t>
            </a:r>
            <a:r>
              <a:rPr lang="en-CA" sz="1100" dirty="0">
                <a:hlinkClick r:id="rId4">
                  <a:extLst>
                    <a:ext uri="{A12FA001-AC4F-418D-AE19-62706E023703}">
                      <ahyp:hlinkClr xmlns:ahyp="http://schemas.microsoft.com/office/drawing/2018/hyperlinkcolor" val="tx"/>
                    </a:ext>
                  </a:extLst>
                </a:hlinkClick>
              </a:rPr>
              <a:t>https://personality.co/</a:t>
            </a:r>
            <a:r>
              <a:rPr lang="en-CA" sz="1100" dirty="0"/>
              <a:t>. </a:t>
            </a:r>
          </a:p>
          <a:p>
            <a:pPr indent="185738"/>
            <a:r>
              <a:rPr lang="en-CA" sz="1100" baseline="30000" dirty="0"/>
              <a:t>94</a:t>
            </a:r>
            <a:r>
              <a:rPr lang="en-CA" sz="1100" dirty="0"/>
              <a:t> Spiritual Gifts test, </a:t>
            </a:r>
            <a:r>
              <a:rPr lang="en-CA" sz="1100" dirty="0">
                <a:hlinkClick r:id="rId5">
                  <a:extLst>
                    <a:ext uri="{A12FA001-AC4F-418D-AE19-62706E023703}">
                      <ahyp:hlinkClr xmlns:ahyp="http://schemas.microsoft.com/office/drawing/2018/hyperlinkcolor" val="tx"/>
                    </a:ext>
                  </a:extLst>
                </a:hlinkClick>
              </a:rPr>
              <a:t>https://giftstest.com/</a:t>
            </a:r>
            <a:r>
              <a:rPr lang="en-CA" sz="1100" dirty="0"/>
              <a:t>. </a:t>
            </a:r>
            <a:endParaRPr lang="en-US" b="1" i="1" dirty="0"/>
          </a:p>
        </p:txBody>
      </p:sp>
      <p:sp>
        <p:nvSpPr>
          <p:cNvPr id="6" name="Slide Number Placeholder 5">
            <a:extLst>
              <a:ext uri="{FF2B5EF4-FFF2-40B4-BE49-F238E27FC236}">
                <a16:creationId xmlns:a16="http://schemas.microsoft.com/office/drawing/2014/main" id="{5440BB69-455C-EFC9-E6DA-1C7050E2FED6}"/>
              </a:ext>
            </a:extLst>
          </p:cNvPr>
          <p:cNvSpPr>
            <a:spLocks noGrp="1"/>
          </p:cNvSpPr>
          <p:nvPr>
            <p:ph type="sldNum" sz="quarter" idx="5"/>
          </p:nvPr>
        </p:nvSpPr>
        <p:spPr/>
        <p:txBody>
          <a:bodyPr/>
          <a:lstStyle/>
          <a:p>
            <a:fld id="{F6202798-CF2E-FD4C-8E32-83393C6781D0}" type="slidenum">
              <a:rPr lang="en-US" smtClean="0"/>
              <a:t>237</a:t>
            </a:fld>
            <a:endParaRPr lang="en-US"/>
          </a:p>
        </p:txBody>
      </p:sp>
    </p:spTree>
    <p:extLst>
      <p:ext uri="{BB962C8B-B14F-4D97-AF65-F5344CB8AC3E}">
        <p14:creationId xmlns:p14="http://schemas.microsoft.com/office/powerpoint/2010/main" val="2797965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46088"/>
            <a:ext cx="2860675" cy="1609725"/>
          </a:xfrm>
        </p:spPr>
      </p:sp>
      <p:sp>
        <p:nvSpPr>
          <p:cNvPr id="16" name="Notes Placeholder 15">
            <a:extLst>
              <a:ext uri="{FF2B5EF4-FFF2-40B4-BE49-F238E27FC236}">
                <a16:creationId xmlns:a16="http://schemas.microsoft.com/office/drawing/2014/main" id="{1A14D710-1187-584D-8E66-159423BE38A3}"/>
              </a:ext>
            </a:extLst>
          </p:cNvPr>
          <p:cNvSpPr>
            <a:spLocks noGrp="1"/>
          </p:cNvSpPr>
          <p:nvPr>
            <p:ph type="body" idx="1"/>
          </p:nvPr>
        </p:nvSpPr>
        <p:spPr>
          <a:xfrm>
            <a:off x="685800" y="2056981"/>
            <a:ext cx="5486400" cy="6495348"/>
          </a:xfrm>
        </p:spPr>
        <p:txBody>
          <a:bodyPr/>
          <a:lstStyle/>
          <a:p>
            <a:r>
              <a:rPr lang="en-US" sz="1200" b="1" dirty="0">
                <a:latin typeface="Times New Roman" panose="02020603050405020304" pitchFamily="18" charset="0"/>
                <a:cs typeface="Times New Roman" panose="02020603050405020304" pitchFamily="18" charset="0"/>
              </a:rPr>
              <a:t>~ 3 minutes</a:t>
            </a:r>
          </a:p>
          <a:p>
            <a:endParaRPr lang="en-US" b="1" dirty="0"/>
          </a:p>
          <a:p>
            <a:r>
              <a:rPr lang="en-US" b="1" u="sng" dirty="0"/>
              <a:t>Where do we go from here?</a:t>
            </a:r>
          </a:p>
          <a:p>
            <a:r>
              <a:rPr lang="en-US" dirty="0"/>
              <a:t>In our journey through grief, we change.</a:t>
            </a:r>
          </a:p>
          <a:p>
            <a:pPr marL="171450" indent="-171450">
              <a:buFont typeface="Arial" panose="020B0604020202020204" pitchFamily="34" charset="0"/>
              <a:buChar char="•"/>
            </a:pPr>
            <a:r>
              <a:rPr lang="en-US" dirty="0"/>
              <a:t>We look at life differently now—we are more aware of its brevity.</a:t>
            </a:r>
          </a:p>
          <a:p>
            <a:pPr marL="171450" indent="-171450">
              <a:buFont typeface="Arial" panose="020B0604020202020204" pitchFamily="34" charset="0"/>
              <a:buChar char="•"/>
            </a:pPr>
            <a:r>
              <a:rPr lang="en-US" dirty="0"/>
              <a:t>Our priorities change.</a:t>
            </a:r>
          </a:p>
          <a:p>
            <a:pPr marL="171450" indent="-171450">
              <a:buFont typeface="Arial" panose="020B0604020202020204" pitchFamily="34" charset="0"/>
              <a:buChar char="•"/>
            </a:pPr>
            <a:r>
              <a:rPr lang="en-US" dirty="0"/>
              <a:t>Our belief and values may have changed.</a:t>
            </a:r>
          </a:p>
          <a:p>
            <a:pPr marL="171450" indent="-171450">
              <a:buFont typeface="Arial" panose="020B0604020202020204" pitchFamily="34" charset="0"/>
              <a:buChar char="•"/>
            </a:pPr>
            <a:r>
              <a:rPr lang="en-US" dirty="0"/>
              <a:t>In time, we become more understanding and empathetic towards others in grief.</a:t>
            </a:r>
          </a:p>
          <a:p>
            <a:endParaRPr lang="en-US" dirty="0"/>
          </a:p>
          <a:p>
            <a:r>
              <a:rPr lang="en-US" dirty="0"/>
              <a:t>Alan Wolfelt describes this as a transformation of who we are. “To the extent that you are different, you can say you have grown [through your grief]. . . [and] growth means change.”</a:t>
            </a:r>
            <a:r>
              <a:rPr lang="en-US" baseline="30000" dirty="0"/>
              <a:t>95</a:t>
            </a:r>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indent="185738"/>
            <a:r>
              <a:rPr lang="en-US" sz="1100" baseline="30000" dirty="0"/>
              <a:t>95</a:t>
            </a:r>
            <a:r>
              <a:rPr lang="en-US" sz="1100" dirty="0"/>
              <a:t> Alan Wolfelt, </a:t>
            </a:r>
            <a:r>
              <a:rPr lang="en-CA" sz="1100" dirty="0"/>
              <a:t>Appreciate Your Transformation.” </a:t>
            </a:r>
            <a:r>
              <a:rPr lang="en-CA" sz="1100" u="sng" dirty="0">
                <a:hlinkClick r:id="rId3">
                  <a:extLst>
                    <a:ext uri="{A12FA001-AC4F-418D-AE19-62706E023703}">
                      <ahyp:hlinkClr xmlns:ahyp="http://schemas.microsoft.com/office/drawing/2018/hyperlinkcolor" val="tx"/>
                    </a:ext>
                  </a:extLst>
                </a:hlinkClick>
              </a:rPr>
              <a:t>www.centerforloss.com</a:t>
            </a:r>
            <a:r>
              <a:rPr lang="en-CA" sz="1100" dirty="0"/>
              <a:t>, </a:t>
            </a:r>
            <a:r>
              <a:rPr lang="en-CA" sz="1100" dirty="0" err="1"/>
              <a:t>nd</a:t>
            </a:r>
            <a:r>
              <a:rPr lang="en-CA" sz="1100" dirty="0"/>
              <a:t>. </a:t>
            </a:r>
            <a:endParaRPr lang="en-US" sz="1100" b="1" dirty="0">
              <a:latin typeface="Times New Roman" panose="02020603050405020304" pitchFamily="18" charset="0"/>
              <a:cs typeface="Times New Roman" panose="02020603050405020304" pitchFamily="18" charset="0"/>
            </a:endParaRPr>
          </a:p>
          <a:p>
            <a:endParaRPr lang="en-US" sz="1200" b="1" dirty="0">
              <a:latin typeface="Times New Roman" panose="02020603050405020304" pitchFamily="18"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2ED19063-A28A-3CC3-4245-1271DBDCFB99}"/>
              </a:ext>
            </a:extLst>
          </p:cNvPr>
          <p:cNvSpPr>
            <a:spLocks noGrp="1"/>
          </p:cNvSpPr>
          <p:nvPr>
            <p:ph type="sldNum" sz="quarter" idx="5"/>
          </p:nvPr>
        </p:nvSpPr>
        <p:spPr/>
        <p:txBody>
          <a:bodyPr/>
          <a:lstStyle/>
          <a:p>
            <a:fld id="{F6202798-CF2E-FD4C-8E32-83393C6781D0}" type="slidenum">
              <a:rPr lang="en-US" smtClean="0"/>
              <a:t>238</a:t>
            </a:fld>
            <a:endParaRPr lang="en-US"/>
          </a:p>
        </p:txBody>
      </p:sp>
    </p:spTree>
    <p:extLst>
      <p:ext uri="{BB962C8B-B14F-4D97-AF65-F5344CB8AC3E}">
        <p14:creationId xmlns:p14="http://schemas.microsoft.com/office/powerpoint/2010/main" val="4086786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465138"/>
            <a:ext cx="2852737" cy="1604962"/>
          </a:xfrm>
        </p:spPr>
      </p:sp>
      <p:sp>
        <p:nvSpPr>
          <p:cNvPr id="3" name="Notes Placeholder 2"/>
          <p:cNvSpPr>
            <a:spLocks noGrp="1"/>
          </p:cNvSpPr>
          <p:nvPr>
            <p:ph type="body" idx="1"/>
          </p:nvPr>
        </p:nvSpPr>
        <p:spPr>
          <a:xfrm>
            <a:off x="682044" y="2084720"/>
            <a:ext cx="5486400" cy="6494504"/>
          </a:xfrm>
        </p:spPr>
        <p:txBody>
          <a:bodyPr/>
          <a:lstStyle/>
          <a:p>
            <a:r>
              <a:rPr lang="en-US" b="1" dirty="0"/>
              <a:t>~ 5 minutes</a:t>
            </a:r>
          </a:p>
          <a:p>
            <a:endParaRPr lang="en-US" b="1" dirty="0"/>
          </a:p>
          <a:p>
            <a:r>
              <a:rPr lang="en-CA" sz="1200" b="1" u="sng" dirty="0">
                <a:latin typeface="Times New Roman" panose="02020603050405020304" pitchFamily="18" charset="0"/>
                <a:cs typeface="Times New Roman" panose="02020603050405020304" pitchFamily="18" charset="0"/>
              </a:rPr>
              <a:t>What to leave behind</a:t>
            </a:r>
          </a:p>
          <a:p>
            <a:r>
              <a:rPr lang="en-CA" sz="1200" dirty="0">
                <a:latin typeface="Times New Roman" panose="02020603050405020304" pitchFamily="18" charset="0"/>
                <a:cs typeface="Times New Roman" panose="02020603050405020304" pitchFamily="18" charset="0"/>
              </a:rPr>
              <a:t>Even in the best relationships, there may be attitudes, habits or perspectives that need to be changed.</a:t>
            </a:r>
          </a:p>
          <a:p>
            <a:endParaRPr lang="en-CA" sz="1200" dirty="0">
              <a:latin typeface="Times New Roman" panose="02020603050405020304" pitchFamily="18" charset="0"/>
              <a:cs typeface="Times New Roman" panose="02020603050405020304" pitchFamily="18" charset="0"/>
            </a:endParaRPr>
          </a:p>
          <a:p>
            <a:r>
              <a:rPr lang="en-US" dirty="0"/>
              <a:t>“One of the tasks of grief is . . . Deciding how you will live with and honor your memories of and associations with” your loved one. ‘The critical question is not </a:t>
            </a:r>
            <a:r>
              <a:rPr lang="en-US" i="1" dirty="0"/>
              <a:t>if</a:t>
            </a:r>
            <a:r>
              <a:rPr lang="en-US" dirty="0"/>
              <a:t> but </a:t>
            </a:r>
            <a:r>
              <a:rPr lang="en-US" i="1" dirty="0"/>
              <a:t>how</a:t>
            </a:r>
            <a:r>
              <a:rPr lang="en-US" dirty="0"/>
              <a:t> you will remember’ them.”</a:t>
            </a:r>
            <a:r>
              <a:rPr lang="en-US" baseline="30000" dirty="0"/>
              <a:t>96</a:t>
            </a:r>
            <a:endParaRPr lang="en-US" dirty="0"/>
          </a:p>
          <a:p>
            <a:endParaRPr lang="en-US" b="1" u="sng" dirty="0"/>
          </a:p>
          <a:p>
            <a:r>
              <a:rPr lang="en-US" b="1" u="sng" dirty="0"/>
              <a:t>What helps</a:t>
            </a:r>
          </a:p>
          <a:p>
            <a:pPr marL="171450" indent="-171450">
              <a:buFont typeface="Arial" panose="020B0604020202020204" pitchFamily="34" charset="0"/>
              <a:buChar char="•"/>
            </a:pPr>
            <a:r>
              <a:rPr lang="en-US" dirty="0"/>
              <a:t>It is important to remember that none of those that died were perfect, and some much less than others. Perhaps there are traits or characteristics that need to be shed.</a:t>
            </a:r>
          </a:p>
          <a:p>
            <a:pPr marL="171450" indent="-171450">
              <a:buFont typeface="Arial" panose="020B0604020202020204" pitchFamily="34" charset="0"/>
              <a:buChar char="•"/>
            </a:pPr>
            <a:r>
              <a:rPr lang="en-US" dirty="0"/>
              <a:t>For some who have had dysfunctional and/or traumatic relationships, we must remember that we need not be that person and that with the help of counsellors and God, we can become different people.</a:t>
            </a:r>
          </a:p>
          <a:p>
            <a:pPr marL="171450" indent="-171450">
              <a:buFont typeface="Arial" panose="020B0604020202020204" pitchFamily="34" charset="0"/>
              <a:buChar char="•"/>
            </a:pPr>
            <a:r>
              <a:rPr lang="en-US" dirty="0"/>
              <a:t>Even in wonderful relationships, there can be things said or done that leave a bitter taste. Those too need to be shed—and focus placed on the good, the positive.</a:t>
            </a:r>
          </a:p>
          <a:p>
            <a:pPr marL="171450" indent="-171450">
              <a:buFont typeface="Arial" panose="020B0604020202020204" pitchFamily="34" charset="0"/>
              <a:buChar char="•"/>
            </a:pPr>
            <a:r>
              <a:rPr lang="en-US" dirty="0"/>
              <a:t>Whatever the relationship––good or bad––don’t let that relationship hinder the person you are now or can become. Don’t live in your past.</a:t>
            </a:r>
          </a:p>
          <a:p>
            <a:pPr marL="171450" indent="-171450">
              <a:buFont typeface="Arial" panose="020B0604020202020204" pitchFamily="34" charset="0"/>
              <a:buChar char="•"/>
            </a:pPr>
            <a:r>
              <a:rPr lang="en-CA" sz="1200" dirty="0">
                <a:latin typeface="Times New Roman" panose="02020603050405020304" pitchFamily="18" charset="0"/>
                <a:cs typeface="Times New Roman" panose="02020603050405020304" pitchFamily="18" charset="0"/>
              </a:rPr>
              <a:t>Is there something that your loved one said you should not, or could not, or would not do or be? A dream or goal or vision that you let die, but now you could revive?</a:t>
            </a:r>
          </a:p>
          <a:p>
            <a:endParaRPr lang="en-CA" sz="1200" dirty="0">
              <a:latin typeface="Times New Roman" panose="02020603050405020304" pitchFamily="18" charset="0"/>
              <a:cs typeface="Times New Roman" panose="02020603050405020304" pitchFamily="18" charset="0"/>
            </a:endParaRPr>
          </a:p>
          <a:p>
            <a:r>
              <a:rPr lang="en-CA" sz="1200" dirty="0">
                <a:latin typeface="Times New Roman" panose="02020603050405020304" pitchFamily="18" charset="0"/>
                <a:cs typeface="Times New Roman" panose="02020603050405020304" pitchFamily="18" charset="0"/>
              </a:rPr>
              <a:t>What baggage are you carrying? What do you need to leave behind? </a:t>
            </a:r>
          </a:p>
          <a:p>
            <a:endParaRPr lang="en-CA" dirty="0"/>
          </a:p>
          <a:p>
            <a:r>
              <a:rPr lang="en-CA" sz="1200" i="1" dirty="0">
                <a:latin typeface="Times New Roman" panose="02020603050405020304" pitchFamily="18" charset="0"/>
                <a:cs typeface="Times New Roman" panose="02020603050405020304" pitchFamily="18" charset="0"/>
              </a:rPr>
              <a:t>Give participants opportunity to respond if they wish, or at least time to think about the question, even write them in their journals.</a:t>
            </a:r>
          </a:p>
          <a:p>
            <a:endParaRPr lang="en-CA" dirty="0"/>
          </a:p>
          <a:p>
            <a:r>
              <a:rPr lang="en-CA" sz="1200" dirty="0">
                <a:latin typeface="Times New Roman" panose="02020603050405020304" pitchFamily="18" charset="0"/>
                <a:cs typeface="Times New Roman" panose="02020603050405020304" pitchFamily="18" charset="0"/>
              </a:rPr>
              <a:t>Some baggage you can discard on your own, but some things may need professional help to work through. Don’t be afraid to seek </a:t>
            </a:r>
            <a:r>
              <a:rPr lang="en-CA" dirty="0"/>
              <a:t>help.</a:t>
            </a:r>
          </a:p>
          <a:p>
            <a:endParaRPr lang="en-CA" i="1" dirty="0"/>
          </a:p>
          <a:p>
            <a:endParaRPr lang="en-CA" i="1" dirty="0"/>
          </a:p>
          <a:p>
            <a:endParaRPr lang="en-CA" i="1" dirty="0"/>
          </a:p>
          <a:p>
            <a:pPr indent="185738"/>
            <a:r>
              <a:rPr lang="en-CA" sz="1100" baseline="30000" dirty="0"/>
              <a:t>96</a:t>
            </a:r>
            <a:r>
              <a:rPr lang="en-CA" sz="1100" i="1" baseline="30000" dirty="0"/>
              <a:t> </a:t>
            </a:r>
            <a:r>
              <a:rPr lang="en-US" sz="1100" dirty="0"/>
              <a:t>Kenneth J. Doka, </a:t>
            </a:r>
            <a:r>
              <a:rPr lang="en-US" sz="1100" i="1" dirty="0"/>
              <a:t>Grief Is A Journey</a:t>
            </a:r>
            <a:r>
              <a:rPr lang="en-US" sz="1100" dirty="0"/>
              <a:t>. (New York: Simon &amp; Schuster, 2016), 72, 73.</a:t>
            </a:r>
          </a:p>
        </p:txBody>
      </p:sp>
      <p:sp>
        <p:nvSpPr>
          <p:cNvPr id="5" name="Slide Number Placeholder 4">
            <a:extLst>
              <a:ext uri="{FF2B5EF4-FFF2-40B4-BE49-F238E27FC236}">
                <a16:creationId xmlns:a16="http://schemas.microsoft.com/office/drawing/2014/main" id="{075CC5BB-7022-F3CF-9C07-8A1AFF207C07}"/>
              </a:ext>
            </a:extLst>
          </p:cNvPr>
          <p:cNvSpPr>
            <a:spLocks noGrp="1"/>
          </p:cNvSpPr>
          <p:nvPr>
            <p:ph type="sldNum" sz="quarter" idx="5"/>
          </p:nvPr>
        </p:nvSpPr>
        <p:spPr/>
        <p:txBody>
          <a:bodyPr/>
          <a:lstStyle/>
          <a:p>
            <a:fld id="{F6202798-CF2E-FD4C-8E32-83393C6781D0}" type="slidenum">
              <a:rPr lang="en-US" smtClean="0"/>
              <a:t>239</a:t>
            </a:fld>
            <a:endParaRPr lang="en-US"/>
          </a:p>
        </p:txBody>
      </p:sp>
    </p:spTree>
    <p:extLst>
      <p:ext uri="{BB962C8B-B14F-4D97-AF65-F5344CB8AC3E}">
        <p14:creationId xmlns:p14="http://schemas.microsoft.com/office/powerpoint/2010/main" val="3422107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8A7A6979-0714-4377-B894-6BE4C2D6E202}" type="slidenum">
              <a:rPr lang="en-US" smtClean="0"/>
              <a:pPr/>
              <a:t>‹#›</a:t>
            </a:fld>
            <a:endParaRPr lang="en-US"/>
          </a:p>
        </p:txBody>
      </p:sp>
    </p:spTree>
    <p:extLst>
      <p:ext uri="{BB962C8B-B14F-4D97-AF65-F5344CB8AC3E}">
        <p14:creationId xmlns:p14="http://schemas.microsoft.com/office/powerpoint/2010/main" val="2878350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8A7A6979-0714-4377-B894-6BE4C2D6E202}" type="slidenum">
              <a:rPr lang="en-US" smtClean="0"/>
              <a:t>‹#›</a:t>
            </a:fld>
            <a:endParaRPr lang="en-US"/>
          </a:p>
        </p:txBody>
      </p:sp>
    </p:spTree>
    <p:extLst>
      <p:ext uri="{BB962C8B-B14F-4D97-AF65-F5344CB8AC3E}">
        <p14:creationId xmlns:p14="http://schemas.microsoft.com/office/powerpoint/2010/main" val="3888486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1_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457400" y="2440633"/>
            <a:ext cx="5393600" cy="1976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70" lvl="0" indent="-457178">
              <a:spcBef>
                <a:spcPts val="0"/>
              </a:spcBef>
              <a:spcAft>
                <a:spcPts val="0"/>
              </a:spcAft>
              <a:buSzPts val="1800"/>
              <a:buChar char="●"/>
              <a:defRPr sz="2667"/>
            </a:lvl1pPr>
            <a:lvl2pPr marL="1219140" lvl="1" indent="-423312">
              <a:spcBef>
                <a:spcPts val="0"/>
              </a:spcBef>
              <a:spcAft>
                <a:spcPts val="0"/>
              </a:spcAft>
              <a:buSzPts val="1400"/>
              <a:buChar char="○"/>
              <a:defRPr/>
            </a:lvl2pPr>
            <a:lvl3pPr marL="1828709" lvl="2" indent="-423312">
              <a:spcBef>
                <a:spcPts val="0"/>
              </a:spcBef>
              <a:spcAft>
                <a:spcPts val="0"/>
              </a:spcAft>
              <a:buSzPts val="1400"/>
              <a:buChar char="■"/>
              <a:defRPr/>
            </a:lvl3pPr>
            <a:lvl4pPr marL="2438278" lvl="3" indent="-423312">
              <a:spcBef>
                <a:spcPts val="0"/>
              </a:spcBef>
              <a:spcAft>
                <a:spcPts val="0"/>
              </a:spcAft>
              <a:buSzPts val="1400"/>
              <a:buChar char="●"/>
              <a:defRPr/>
            </a:lvl4pPr>
            <a:lvl5pPr marL="3047848" lvl="4" indent="-423312">
              <a:spcBef>
                <a:spcPts val="0"/>
              </a:spcBef>
              <a:spcAft>
                <a:spcPts val="0"/>
              </a:spcAft>
              <a:buSzPts val="1400"/>
              <a:buChar char="○"/>
              <a:defRPr/>
            </a:lvl5pPr>
            <a:lvl6pPr marL="3657418" lvl="5" indent="-423312">
              <a:spcBef>
                <a:spcPts val="0"/>
              </a:spcBef>
              <a:spcAft>
                <a:spcPts val="0"/>
              </a:spcAft>
              <a:buSzPts val="1400"/>
              <a:buChar char="■"/>
              <a:defRPr/>
            </a:lvl6pPr>
            <a:lvl7pPr marL="4266987" lvl="6" indent="-423312">
              <a:spcBef>
                <a:spcPts val="0"/>
              </a:spcBef>
              <a:spcAft>
                <a:spcPts val="0"/>
              </a:spcAft>
              <a:buSzPts val="1400"/>
              <a:buChar char="●"/>
              <a:defRPr/>
            </a:lvl7pPr>
            <a:lvl8pPr marL="4876557" lvl="7" indent="-423312">
              <a:spcBef>
                <a:spcPts val="0"/>
              </a:spcBef>
              <a:spcAft>
                <a:spcPts val="0"/>
              </a:spcAft>
              <a:buSzPts val="1400"/>
              <a:buChar char="○"/>
              <a:defRPr/>
            </a:lvl8pPr>
            <a:lvl9pPr marL="5486126" lvl="8" indent="-423312">
              <a:spcBef>
                <a:spcPts val="0"/>
              </a:spcBef>
              <a:spcAft>
                <a:spcPts val="0"/>
              </a:spcAft>
              <a:buSzPts val="1400"/>
              <a:buChar char="■"/>
              <a:defRPr/>
            </a:lvl9pPr>
          </a:lstStyle>
          <a:p>
            <a:endParaRPr dirty="0"/>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865731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8A7A6979-0714-4377-B894-6BE4C2D6E202}" type="slidenum">
              <a:rPr lang="en-US" smtClean="0"/>
              <a:pPr/>
              <a:t>‹#›</a:t>
            </a:fld>
            <a:endParaRPr lang="en-US"/>
          </a:p>
        </p:txBody>
      </p:sp>
    </p:spTree>
    <p:extLst>
      <p:ext uri="{BB962C8B-B14F-4D97-AF65-F5344CB8AC3E}">
        <p14:creationId xmlns:p14="http://schemas.microsoft.com/office/powerpoint/2010/main" val="3315543470"/>
      </p:ext>
    </p:extLst>
  </p:cSld>
  <p:clrMap bg1="lt1" tx1="dk1" bg2="dk2" tx2="lt2" accent1="accent1" accent2="accent2" accent3="accent3" accent4="accent4" accent5="accent5" accent6="accent6" hlink="hlink" folHlink="folHlink"/>
  <p:sldLayoutIdLst>
    <p:sldLayoutId id="2147483782" r:id="rId1"/>
    <p:sldLayoutId id="2147483787" r:id="rId2"/>
    <p:sldLayoutId id="2147483788"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pxhere.com/zh/photo/862052"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pixabay.com/illustrations/feedback-report-back-balloons-4746811/" TargetMode="External"/><Relationship Id="rId5" Type="http://schemas.openxmlformats.org/officeDocument/2006/relationships/image" Target="../media/image13.png"/><Relationship Id="rId4" Type="http://schemas.openxmlformats.org/officeDocument/2006/relationships/hyperlink" Target="https://freepngimg.com/png/85354-text-question-blog-questions-logo-an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flickr.com/photos/jeepersmedia/26133396314"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yournorthcounty.com/anza-borrego-desert-state-par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www.flickr.com/photos/nunonunes/317688223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www.pexels.com/photo/beverage-black-coffee-break-time-coffee-60624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fulwoodfmc.net/2016/01/dig-deeper-2016-the-key-to-2-chronicles-201-24-dave-sewel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fulwoodfmc.net/2016/01/dig-deeper-2016-the-key-to-2-chronicles-201-24-dave-sewel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www.publicdomainpictures.net/view-image.php?image=227830&amp;picture=bagagem-vintag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6886572" y="815194"/>
            <a:ext cx="4889825" cy="2736800"/>
          </a:xfrm>
          <a:prstGeom prst="rect">
            <a:avLst/>
          </a:prstGeom>
        </p:spPr>
        <p:txBody>
          <a:bodyPr spcFirstLastPara="1" vert="horz" wrap="square" lIns="121900" tIns="121900" rIns="121900" bIns="121900" rtlCol="0" anchor="b" anchorCtr="0">
            <a:normAutofit/>
          </a:bodyPr>
          <a:lstStyle/>
          <a:p>
            <a:pPr>
              <a:spcBef>
                <a:spcPts val="0"/>
              </a:spcBef>
            </a:pPr>
            <a:r>
              <a:rPr lang="en-GB" sz="4000" b="1" dirty="0">
                <a:latin typeface="Comic Sans MS" panose="030F0902030302020204" pitchFamily="66" charset="0"/>
              </a:rPr>
              <a:t>Welcome to</a:t>
            </a:r>
            <a:br>
              <a:rPr lang="en-GB" sz="4000" b="1" dirty="0">
                <a:latin typeface="Comic Sans MS" panose="030F0902030302020204" pitchFamily="66" charset="0"/>
              </a:rPr>
            </a:br>
            <a:r>
              <a:rPr lang="en-GB" sz="4000" b="1" dirty="0">
                <a:latin typeface="Comic Sans MS" panose="030F0902030302020204" pitchFamily="66" charset="0"/>
              </a:rPr>
              <a:t>Grief Care</a:t>
            </a:r>
          </a:p>
        </p:txBody>
      </p:sp>
      <p:sp>
        <p:nvSpPr>
          <p:cNvPr id="2" name="TextBox 1">
            <a:extLst>
              <a:ext uri="{FF2B5EF4-FFF2-40B4-BE49-F238E27FC236}">
                <a16:creationId xmlns:a16="http://schemas.microsoft.com/office/drawing/2014/main" id="{94D792E3-388D-2BFA-337E-1FBCE295F553}"/>
              </a:ext>
            </a:extLst>
          </p:cNvPr>
          <p:cNvSpPr txBox="1"/>
          <p:nvPr/>
        </p:nvSpPr>
        <p:spPr>
          <a:xfrm>
            <a:off x="6418153" y="4048957"/>
            <a:ext cx="5826665" cy="1354217"/>
          </a:xfrm>
          <a:prstGeom prst="rect">
            <a:avLst/>
          </a:prstGeom>
          <a:noFill/>
        </p:spPr>
        <p:txBody>
          <a:bodyPr wrap="square" rtlCol="0">
            <a:spAutoFit/>
          </a:bodyPr>
          <a:lstStyle/>
          <a:p>
            <a:pPr algn="ctr">
              <a:spcAft>
                <a:spcPts val="600"/>
              </a:spcAft>
            </a:pPr>
            <a:r>
              <a:rPr lang="en-US" sz="2400" b="1" dirty="0">
                <a:latin typeface="Comic Sans MS" panose="030F0902030302020204" pitchFamily="66" charset="0"/>
              </a:rPr>
              <a:t>Week #10</a:t>
            </a:r>
          </a:p>
          <a:p>
            <a:pPr algn="ctr">
              <a:spcAft>
                <a:spcPts val="600"/>
              </a:spcAft>
            </a:pPr>
            <a:r>
              <a:rPr lang="en-CA" sz="2400" b="1" dirty="0">
                <a:latin typeface="Comic Sans MS" panose="030F0902030302020204" pitchFamily="66" charset="0"/>
              </a:rPr>
              <a:t>What now?</a:t>
            </a:r>
          </a:p>
          <a:p>
            <a:pPr algn="ctr">
              <a:spcAft>
                <a:spcPts val="600"/>
              </a:spcAft>
            </a:pPr>
            <a:r>
              <a:rPr lang="en-CA" sz="2400" b="1" dirty="0">
                <a:latin typeface="Comic Sans MS" panose="030F0902030302020204" pitchFamily="66" charset="0"/>
              </a:rPr>
              <a:t>How do I go on living?</a:t>
            </a:r>
            <a:endParaRPr lang="en-CA" sz="2400" dirty="0">
              <a:latin typeface="Comic Sans MS" panose="030F0902030302020204" pitchFamily="66" charset="0"/>
            </a:endParaRPr>
          </a:p>
        </p:txBody>
      </p:sp>
      <p:pic>
        <p:nvPicPr>
          <p:cNvPr id="3" name="Picture 2" descr="A bridge over a dirt path in a forest&#10;&#10;AI-generated content may be incorrect.">
            <a:extLst>
              <a:ext uri="{FF2B5EF4-FFF2-40B4-BE49-F238E27FC236}">
                <a16:creationId xmlns:a16="http://schemas.microsoft.com/office/drawing/2014/main" id="{DB646939-A30D-347A-E484-E3FE7B28788E}"/>
              </a:ext>
            </a:extLst>
          </p:cNvPr>
          <p:cNvPicPr>
            <a:picLocks noChangeAspect="1"/>
          </p:cNvPicPr>
          <p:nvPr/>
        </p:nvPicPr>
        <p:blipFill>
          <a:blip r:embed="rId3">
            <a:extLst>
              <a:ext uri="{837473B0-CC2E-450A-ABE3-18F120FF3D39}">
                <a1611:picAttrSrcUrl xmlns:a1611="http://schemas.microsoft.com/office/drawing/2016/11/main" r:id="rId4"/>
              </a:ext>
            </a:extLst>
          </a:blip>
          <a:srcRect l="15683" r="34385" b="-2"/>
          <a:stretch>
            <a:fillRect/>
          </a:stretch>
        </p:blipFill>
        <p:spPr>
          <a:xfrm>
            <a:off x="0" y="1"/>
            <a:ext cx="6357257" cy="6858000"/>
          </a:xfrm>
          <a:prstGeom prst="rect">
            <a:avLst/>
          </a:prstGeom>
          <a:noFill/>
          <a:ln>
            <a:noFill/>
          </a:ln>
        </p:spPr>
      </p:pic>
      <p:sp>
        <p:nvSpPr>
          <p:cNvPr id="4" name="Slide Number Placeholder 3">
            <a:extLst>
              <a:ext uri="{FF2B5EF4-FFF2-40B4-BE49-F238E27FC236}">
                <a16:creationId xmlns:a16="http://schemas.microsoft.com/office/drawing/2014/main" id="{DB8721B5-130B-F689-78F0-F5B99F0B0D39}"/>
              </a:ext>
            </a:extLst>
          </p:cNvPr>
          <p:cNvSpPr>
            <a:spLocks noGrp="1"/>
          </p:cNvSpPr>
          <p:nvPr>
            <p:ph type="sldNum" idx="12"/>
          </p:nvPr>
        </p:nvSpPr>
        <p:spPr/>
        <p:txBody>
          <a:bodyPr/>
          <a:lstStyle/>
          <a:p>
            <a:fld id="{8A7A6979-0714-4377-B894-6BE4C2D6E202}" type="slidenum">
              <a:rPr lang="en-US" smtClean="0"/>
              <a:pPr/>
              <a:t>231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0B4C-F7BA-6FAB-0FA7-5AA2FE29BA5B}"/>
              </a:ext>
            </a:extLst>
          </p:cNvPr>
          <p:cNvSpPr>
            <a:spLocks noGrp="1"/>
          </p:cNvSpPr>
          <p:nvPr>
            <p:ph type="title"/>
          </p:nvPr>
        </p:nvSpPr>
        <p:spPr>
          <a:xfrm>
            <a:off x="485534" y="2838267"/>
            <a:ext cx="5393600" cy="1181464"/>
          </a:xfrm>
        </p:spPr>
        <p:txBody>
          <a:bodyPr wrap="square" anchor="b">
            <a:noAutofit/>
          </a:bodyPr>
          <a:lstStyle/>
          <a:p>
            <a:pPr>
              <a:lnSpc>
                <a:spcPct val="100000"/>
              </a:lnSpc>
              <a:spcBef>
                <a:spcPts val="600"/>
              </a:spcBef>
            </a:pPr>
            <a:r>
              <a:rPr lang="en-US" sz="3600" b="1" dirty="0">
                <a:latin typeface="Comic Sans MS" panose="030F0902030302020204" pitchFamily="66" charset="0"/>
              </a:rPr>
              <a:t>What to</a:t>
            </a:r>
            <a:br>
              <a:rPr lang="en-US" sz="3600" b="1" dirty="0">
                <a:latin typeface="Comic Sans MS" panose="030F0902030302020204" pitchFamily="66" charset="0"/>
              </a:rPr>
            </a:br>
            <a:r>
              <a:rPr lang="en-US" sz="3600" b="1" dirty="0">
                <a:latin typeface="Comic Sans MS" panose="030F0902030302020204" pitchFamily="66" charset="0"/>
              </a:rPr>
              <a:t>carry forward</a:t>
            </a:r>
          </a:p>
        </p:txBody>
      </p:sp>
      <p:pic>
        <p:nvPicPr>
          <p:cNvPr id="6" name="Picture 5" descr="Man pulling luggage">
            <a:extLst>
              <a:ext uri="{FF2B5EF4-FFF2-40B4-BE49-F238E27FC236}">
                <a16:creationId xmlns:a16="http://schemas.microsoft.com/office/drawing/2014/main" id="{6CEBE901-6B46-AEA2-E324-A285C7A189BE}"/>
              </a:ext>
            </a:extLst>
          </p:cNvPr>
          <p:cNvPicPr>
            <a:picLocks noChangeAspect="1"/>
          </p:cNvPicPr>
          <p:nvPr/>
        </p:nvPicPr>
        <p:blipFill>
          <a:blip r:embed="rId3"/>
          <a:stretch>
            <a:fillRect/>
          </a:stretch>
        </p:blipFill>
        <p:spPr>
          <a:xfrm>
            <a:off x="6312867" y="1578428"/>
            <a:ext cx="5699248" cy="3701143"/>
          </a:xfrm>
          <a:prstGeom prst="rect">
            <a:avLst/>
          </a:prstGeom>
        </p:spPr>
      </p:pic>
      <p:sp>
        <p:nvSpPr>
          <p:cNvPr id="4" name="Slide Number Placeholder 3">
            <a:extLst>
              <a:ext uri="{FF2B5EF4-FFF2-40B4-BE49-F238E27FC236}">
                <a16:creationId xmlns:a16="http://schemas.microsoft.com/office/drawing/2014/main" id="{E906FA76-183C-8851-698B-236BC579285B}"/>
              </a:ext>
            </a:extLst>
          </p:cNvPr>
          <p:cNvSpPr>
            <a:spLocks noGrp="1"/>
          </p:cNvSpPr>
          <p:nvPr>
            <p:ph type="sldNum" idx="12"/>
          </p:nvPr>
        </p:nvSpPr>
        <p:spPr/>
        <p:txBody>
          <a:bodyPr/>
          <a:lstStyle/>
          <a:p>
            <a:fld id="{00000000-1234-1234-1234-123412341234}" type="slidenum">
              <a:rPr lang="en-GB" smtClean="0"/>
              <a:pPr/>
              <a:t>240</a:t>
            </a:fld>
            <a:endParaRPr lang="en-GB"/>
          </a:p>
        </p:txBody>
      </p:sp>
    </p:spTree>
    <p:extLst>
      <p:ext uri="{BB962C8B-B14F-4D97-AF65-F5344CB8AC3E}">
        <p14:creationId xmlns:p14="http://schemas.microsoft.com/office/powerpoint/2010/main" val="2872726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0B4C-F7BA-6FAB-0FA7-5AA2FE29BA5B}"/>
              </a:ext>
            </a:extLst>
          </p:cNvPr>
          <p:cNvSpPr>
            <a:spLocks noGrp="1"/>
          </p:cNvSpPr>
          <p:nvPr>
            <p:ph type="title"/>
          </p:nvPr>
        </p:nvSpPr>
        <p:spPr>
          <a:xfrm>
            <a:off x="529589" y="2934816"/>
            <a:ext cx="5393600" cy="988033"/>
          </a:xfrm>
        </p:spPr>
        <p:txBody>
          <a:bodyPr wrap="square" anchor="b">
            <a:noAutofit/>
          </a:bodyPr>
          <a:lstStyle/>
          <a:p>
            <a:pPr>
              <a:lnSpc>
                <a:spcPct val="100000"/>
              </a:lnSpc>
              <a:spcBef>
                <a:spcPts val="600"/>
              </a:spcBef>
            </a:pPr>
            <a:r>
              <a:rPr lang="en-US" sz="3600" b="1" dirty="0">
                <a:latin typeface="Comic Sans MS" panose="030F0902030302020204" pitchFamily="66" charset="0"/>
              </a:rPr>
              <a:t>Building</a:t>
            </a:r>
            <a:br>
              <a:rPr lang="en-US" sz="3600" b="1" dirty="0">
                <a:latin typeface="Comic Sans MS" panose="030F0902030302020204" pitchFamily="66" charset="0"/>
              </a:rPr>
            </a:br>
            <a:r>
              <a:rPr lang="en-US" sz="3600" b="1" dirty="0">
                <a:latin typeface="Comic Sans MS" panose="030F0902030302020204" pitchFamily="66" charset="0"/>
              </a:rPr>
              <a:t>your faith</a:t>
            </a:r>
          </a:p>
        </p:txBody>
      </p:sp>
      <p:sp>
        <p:nvSpPr>
          <p:cNvPr id="3" name="Text Placeholder 2">
            <a:extLst>
              <a:ext uri="{FF2B5EF4-FFF2-40B4-BE49-F238E27FC236}">
                <a16:creationId xmlns:a16="http://schemas.microsoft.com/office/drawing/2014/main" id="{4181C931-EAC4-6C07-DB77-C72C3B3550EE}"/>
              </a:ext>
            </a:extLst>
          </p:cNvPr>
          <p:cNvSpPr>
            <a:spLocks noGrp="1"/>
          </p:cNvSpPr>
          <p:nvPr>
            <p:ph type="body" idx="2"/>
          </p:nvPr>
        </p:nvSpPr>
        <p:spPr/>
        <p:txBody>
          <a:bodyPr/>
          <a:lstStyle/>
          <a:p>
            <a:endParaRPr lang="en-US"/>
          </a:p>
        </p:txBody>
      </p:sp>
      <p:pic>
        <p:nvPicPr>
          <p:cNvPr id="5" name="Picture 4">
            <a:extLst>
              <a:ext uri="{FF2B5EF4-FFF2-40B4-BE49-F238E27FC236}">
                <a16:creationId xmlns:a16="http://schemas.microsoft.com/office/drawing/2014/main" id="{748FE0D0-16F1-2788-3D1C-D5487CB1009A}"/>
              </a:ext>
            </a:extLst>
          </p:cNvPr>
          <p:cNvPicPr>
            <a:picLocks noChangeAspect="1"/>
          </p:cNvPicPr>
          <p:nvPr/>
        </p:nvPicPr>
        <p:blipFill>
          <a:blip r:embed="rId3"/>
          <a:stretch>
            <a:fillRect/>
          </a:stretch>
        </p:blipFill>
        <p:spPr>
          <a:xfrm>
            <a:off x="6353401" y="1082040"/>
            <a:ext cx="5309010" cy="4693920"/>
          </a:xfrm>
          <a:prstGeom prst="rect">
            <a:avLst/>
          </a:prstGeom>
        </p:spPr>
      </p:pic>
      <p:sp>
        <p:nvSpPr>
          <p:cNvPr id="6" name="Slide Number Placeholder 5">
            <a:extLst>
              <a:ext uri="{FF2B5EF4-FFF2-40B4-BE49-F238E27FC236}">
                <a16:creationId xmlns:a16="http://schemas.microsoft.com/office/drawing/2014/main" id="{E3901684-B227-505B-4E94-4E1859937503}"/>
              </a:ext>
            </a:extLst>
          </p:cNvPr>
          <p:cNvSpPr>
            <a:spLocks noGrp="1"/>
          </p:cNvSpPr>
          <p:nvPr>
            <p:ph type="sldNum" idx="12"/>
          </p:nvPr>
        </p:nvSpPr>
        <p:spPr/>
        <p:txBody>
          <a:bodyPr/>
          <a:lstStyle/>
          <a:p>
            <a:fld id="{00000000-1234-1234-1234-123412341234}" type="slidenum">
              <a:rPr lang="en-GB" smtClean="0"/>
              <a:pPr/>
              <a:t>241</a:t>
            </a:fld>
            <a:endParaRPr lang="en-GB"/>
          </a:p>
        </p:txBody>
      </p:sp>
    </p:spTree>
    <p:extLst>
      <p:ext uri="{BB962C8B-B14F-4D97-AF65-F5344CB8AC3E}">
        <p14:creationId xmlns:p14="http://schemas.microsoft.com/office/powerpoint/2010/main" val="3385416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8B833B-8178-D26E-9656-C105F3555575}"/>
              </a:ext>
            </a:extLst>
          </p:cNvPr>
          <p:cNvSpPr>
            <a:spLocks noGrp="1"/>
          </p:cNvSpPr>
          <p:nvPr>
            <p:ph type="sldNum" idx="12"/>
          </p:nvPr>
        </p:nvSpPr>
        <p:spPr/>
        <p:txBody>
          <a:bodyPr/>
          <a:lstStyle/>
          <a:p>
            <a:fld id="{8A7A6979-0714-4377-B894-6BE4C2D6E202}" type="slidenum">
              <a:rPr lang="en-US" smtClean="0"/>
              <a:t>242</a:t>
            </a:fld>
            <a:endParaRPr lang="en-US"/>
          </a:p>
        </p:txBody>
      </p:sp>
      <p:sp>
        <p:nvSpPr>
          <p:cNvPr id="4" name="TextBox 3">
            <a:extLst>
              <a:ext uri="{FF2B5EF4-FFF2-40B4-BE49-F238E27FC236}">
                <a16:creationId xmlns:a16="http://schemas.microsoft.com/office/drawing/2014/main" id="{8B4F3BBC-FDB6-5F7C-1E9B-148D6B60FD1C}"/>
              </a:ext>
            </a:extLst>
          </p:cNvPr>
          <p:cNvSpPr txBox="1"/>
          <p:nvPr/>
        </p:nvSpPr>
        <p:spPr>
          <a:xfrm>
            <a:off x="777661" y="1194060"/>
            <a:ext cx="6101254" cy="1077218"/>
          </a:xfrm>
          <a:prstGeom prst="rect">
            <a:avLst/>
          </a:prstGeom>
          <a:noFill/>
        </p:spPr>
        <p:txBody>
          <a:bodyPr wrap="square">
            <a:spAutoFit/>
          </a:bodyPr>
          <a:lstStyle/>
          <a:p>
            <a:pPr marL="0" indent="0">
              <a:buNone/>
            </a:pPr>
            <a:r>
              <a:rPr lang="en-US" sz="3200" dirty="0">
                <a:latin typeface="Comic Sans MS" panose="030F0902030302020204" pitchFamily="66" charset="0"/>
                <a:cs typeface="Bradley Hand Bold"/>
              </a:rPr>
              <a:t>“It’s not what they take away</a:t>
            </a:r>
          </a:p>
          <a:p>
            <a:pPr marL="0" indent="0">
              <a:buNone/>
            </a:pPr>
            <a:r>
              <a:rPr lang="en-US" sz="3200" dirty="0">
                <a:latin typeface="Comic Sans MS" panose="030F0902030302020204" pitchFamily="66" charset="0"/>
                <a:cs typeface="Bradley Hand Bold"/>
              </a:rPr>
              <a:t>from you that counts . . .</a:t>
            </a:r>
          </a:p>
        </p:txBody>
      </p:sp>
      <p:sp>
        <p:nvSpPr>
          <p:cNvPr id="5" name="TextBox 4">
            <a:extLst>
              <a:ext uri="{FF2B5EF4-FFF2-40B4-BE49-F238E27FC236}">
                <a16:creationId xmlns:a16="http://schemas.microsoft.com/office/drawing/2014/main" id="{8E5A89A5-4F2F-19DF-0CC1-AE2E1BCBBA64}"/>
              </a:ext>
            </a:extLst>
          </p:cNvPr>
          <p:cNvSpPr txBox="1"/>
          <p:nvPr/>
        </p:nvSpPr>
        <p:spPr>
          <a:xfrm>
            <a:off x="2873922" y="2890647"/>
            <a:ext cx="7084465" cy="1323439"/>
          </a:xfrm>
          <a:prstGeom prst="rect">
            <a:avLst/>
          </a:prstGeom>
          <a:noFill/>
        </p:spPr>
        <p:txBody>
          <a:bodyPr wrap="square">
            <a:spAutoFit/>
          </a:bodyPr>
          <a:lstStyle/>
          <a:p>
            <a:pPr marL="0" indent="0" algn="ctr">
              <a:buNone/>
            </a:pPr>
            <a:r>
              <a:rPr lang="en-US" sz="4000" b="1" dirty="0">
                <a:latin typeface="Comic Sans MS" panose="030F0902030302020204" pitchFamily="66" charset="0"/>
                <a:cs typeface="Bradley Hand Bold"/>
              </a:rPr>
              <a:t>It’s what you do</a:t>
            </a:r>
          </a:p>
          <a:p>
            <a:pPr marL="0" indent="0" algn="ctr">
              <a:buNone/>
            </a:pPr>
            <a:r>
              <a:rPr lang="en-US" sz="4000" b="1" dirty="0">
                <a:latin typeface="Comic Sans MS" panose="030F0902030302020204" pitchFamily="66" charset="0"/>
                <a:cs typeface="Bradley Hand Bold"/>
              </a:rPr>
              <a:t>with what you have left.”</a:t>
            </a:r>
          </a:p>
        </p:txBody>
      </p:sp>
      <p:sp>
        <p:nvSpPr>
          <p:cNvPr id="6" name="TextBox 5">
            <a:extLst>
              <a:ext uri="{FF2B5EF4-FFF2-40B4-BE49-F238E27FC236}">
                <a16:creationId xmlns:a16="http://schemas.microsoft.com/office/drawing/2014/main" id="{0E9729FA-A4F2-A1DA-5D93-BB82AE7B08B4}"/>
              </a:ext>
            </a:extLst>
          </p:cNvPr>
          <p:cNvSpPr txBox="1"/>
          <p:nvPr/>
        </p:nvSpPr>
        <p:spPr>
          <a:xfrm>
            <a:off x="9462793" y="5571292"/>
            <a:ext cx="1319592" cy="400110"/>
          </a:xfrm>
          <a:prstGeom prst="rect">
            <a:avLst/>
          </a:prstGeom>
          <a:noFill/>
        </p:spPr>
        <p:txBody>
          <a:bodyPr wrap="none" rtlCol="0">
            <a:spAutoFit/>
          </a:bodyPr>
          <a:lstStyle/>
          <a:p>
            <a:r>
              <a:rPr lang="en-US" sz="1000" dirty="0">
                <a:latin typeface="Comic Sans MS" panose="030F0902030302020204" pitchFamily="66" charset="0"/>
              </a:rPr>
              <a:t>Hubert Humphrey</a:t>
            </a:r>
          </a:p>
          <a:p>
            <a:r>
              <a:rPr lang="en-US" sz="1000" dirty="0">
                <a:latin typeface="Comic Sans MS" panose="030F0902030302020204" pitchFamily="66" charset="0"/>
              </a:rPr>
              <a:t>American politician</a:t>
            </a:r>
          </a:p>
        </p:txBody>
      </p:sp>
    </p:spTree>
    <p:extLst>
      <p:ext uri="{BB962C8B-B14F-4D97-AF65-F5344CB8AC3E}">
        <p14:creationId xmlns:p14="http://schemas.microsoft.com/office/powerpoint/2010/main" val="264054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2A8322-6EC0-4355-8271-81FC7FFA17AC}"/>
              </a:ext>
            </a:extLst>
          </p:cNvPr>
          <p:cNvSpPr txBox="1"/>
          <p:nvPr/>
        </p:nvSpPr>
        <p:spPr>
          <a:xfrm>
            <a:off x="163789" y="1079349"/>
            <a:ext cx="11864422" cy="4309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4000" b="1" dirty="0">
                <a:latin typeface="Comic Sans MS"/>
                <a:ea typeface="+mn-lt"/>
                <a:cs typeface="+mn-lt"/>
              </a:rPr>
              <a:t>“Finally, we reach the point when</a:t>
            </a:r>
          </a:p>
          <a:p>
            <a:pPr algn="ctr">
              <a:lnSpc>
                <a:spcPct val="150000"/>
              </a:lnSpc>
            </a:pPr>
            <a:r>
              <a:rPr lang="en-US" sz="4000" b="1" dirty="0">
                <a:latin typeface="Comic Sans MS"/>
                <a:ea typeface="+mn-lt"/>
                <a:cs typeface="+mn-lt"/>
              </a:rPr>
              <a:t>we begin to search for a new life,</a:t>
            </a:r>
          </a:p>
          <a:p>
            <a:pPr algn="ctr">
              <a:lnSpc>
                <a:spcPct val="150000"/>
              </a:lnSpc>
            </a:pPr>
            <a:r>
              <a:rPr lang="en-US" sz="4000" b="1" dirty="0">
                <a:latin typeface="Comic Sans MS"/>
                <a:ea typeface="+mn-lt"/>
                <a:cs typeface="+mn-lt"/>
              </a:rPr>
              <a:t>one that depends less on circumstances</a:t>
            </a:r>
          </a:p>
          <a:p>
            <a:pPr algn="ctr">
              <a:lnSpc>
                <a:spcPct val="150000"/>
              </a:lnSpc>
            </a:pPr>
            <a:r>
              <a:rPr lang="en-US" sz="4000" b="1" dirty="0">
                <a:latin typeface="Comic Sans MS"/>
                <a:ea typeface="+mn-lt"/>
                <a:cs typeface="+mn-lt"/>
              </a:rPr>
              <a:t>and more on the depth of our souls.”</a:t>
            </a:r>
            <a:r>
              <a:rPr lang="en-US" sz="4000" b="1" baseline="30000" dirty="0">
                <a:latin typeface="Comic Sans MS"/>
                <a:ea typeface="+mn-lt"/>
                <a:cs typeface="+mn-lt"/>
              </a:rPr>
              <a:t>97</a:t>
            </a:r>
          </a:p>
          <a:p>
            <a:pPr algn="r">
              <a:lnSpc>
                <a:spcPct val="150000"/>
              </a:lnSpc>
            </a:pPr>
            <a:endParaRPr lang="en-US" sz="1200" dirty="0">
              <a:latin typeface="Comic Sans MS"/>
              <a:ea typeface="+mn-lt"/>
              <a:cs typeface="+mn-lt"/>
            </a:endParaRPr>
          </a:p>
          <a:p>
            <a:pPr algn="r">
              <a:lnSpc>
                <a:spcPct val="150000"/>
              </a:lnSpc>
            </a:pPr>
            <a:endParaRPr lang="en-US" sz="1200" dirty="0">
              <a:latin typeface="Comic Sans MS"/>
              <a:ea typeface="+mn-lt"/>
              <a:cs typeface="+mn-lt"/>
            </a:endParaRPr>
          </a:p>
        </p:txBody>
      </p:sp>
      <p:sp>
        <p:nvSpPr>
          <p:cNvPr id="3" name="TextBox 2">
            <a:extLst>
              <a:ext uri="{FF2B5EF4-FFF2-40B4-BE49-F238E27FC236}">
                <a16:creationId xmlns:a16="http://schemas.microsoft.com/office/drawing/2014/main" id="{18795465-1D91-AA4E-9812-0F1EC34A9215}"/>
              </a:ext>
            </a:extLst>
          </p:cNvPr>
          <p:cNvSpPr txBox="1"/>
          <p:nvPr/>
        </p:nvSpPr>
        <p:spPr>
          <a:xfrm>
            <a:off x="7532913" y="5631542"/>
            <a:ext cx="3570515" cy="338682"/>
          </a:xfrm>
          <a:prstGeom prst="rect">
            <a:avLst/>
          </a:prstGeom>
          <a:noFill/>
        </p:spPr>
        <p:txBody>
          <a:bodyPr wrap="square" rtlCol="0">
            <a:spAutoFit/>
          </a:bodyPr>
          <a:lstStyle/>
          <a:p>
            <a:pPr algn="r">
              <a:lnSpc>
                <a:spcPct val="150000"/>
              </a:lnSpc>
            </a:pPr>
            <a:r>
              <a:rPr lang="en-US" sz="1200" dirty="0">
                <a:latin typeface="Comic Sans MS"/>
                <a:ea typeface="+mn-lt"/>
                <a:cs typeface="+mn-lt"/>
              </a:rPr>
              <a:t>Jerry </a:t>
            </a:r>
            <a:r>
              <a:rPr lang="en-US" sz="1200" dirty="0" err="1">
                <a:latin typeface="Comic Sans MS"/>
                <a:ea typeface="+mn-lt"/>
                <a:cs typeface="+mn-lt"/>
              </a:rPr>
              <a:t>Sittser</a:t>
            </a:r>
            <a:r>
              <a:rPr lang="en-US" sz="1200" dirty="0">
                <a:latin typeface="Comic Sans MS"/>
                <a:ea typeface="+mn-lt"/>
                <a:cs typeface="+mn-lt"/>
              </a:rPr>
              <a:t>, </a:t>
            </a:r>
            <a:r>
              <a:rPr lang="en-US" sz="1200" i="1" dirty="0">
                <a:latin typeface="Comic Sans MS"/>
                <a:ea typeface="+mn-lt"/>
                <a:cs typeface="+mn-lt"/>
              </a:rPr>
              <a:t>A Grace Disguised,</a:t>
            </a:r>
            <a:r>
              <a:rPr lang="en-US" sz="1200" dirty="0">
                <a:latin typeface="Comic Sans MS"/>
                <a:ea typeface="+mn-lt"/>
                <a:cs typeface="+mn-lt"/>
              </a:rPr>
              <a:t> 90.</a:t>
            </a:r>
            <a:endParaRPr lang="en-US" sz="1200" dirty="0">
              <a:latin typeface="Comic Sans MS"/>
            </a:endParaRPr>
          </a:p>
        </p:txBody>
      </p:sp>
      <p:sp>
        <p:nvSpPr>
          <p:cNvPr id="4" name="Slide Number Placeholder 3">
            <a:extLst>
              <a:ext uri="{FF2B5EF4-FFF2-40B4-BE49-F238E27FC236}">
                <a16:creationId xmlns:a16="http://schemas.microsoft.com/office/drawing/2014/main" id="{027C5D8E-A979-60FD-721F-A42FB20B3B86}"/>
              </a:ext>
            </a:extLst>
          </p:cNvPr>
          <p:cNvSpPr>
            <a:spLocks noGrp="1"/>
          </p:cNvSpPr>
          <p:nvPr>
            <p:ph type="sldNum" idx="12"/>
          </p:nvPr>
        </p:nvSpPr>
        <p:spPr/>
        <p:txBody>
          <a:bodyPr/>
          <a:lstStyle/>
          <a:p>
            <a:fld id="{8A7A6979-0714-4377-B894-6BE4C2D6E202}" type="slidenum">
              <a:rPr lang="en-US" smtClean="0"/>
              <a:t>243</a:t>
            </a:fld>
            <a:endParaRPr lang="en-US"/>
          </a:p>
        </p:txBody>
      </p:sp>
    </p:spTree>
    <p:extLst>
      <p:ext uri="{BB962C8B-B14F-4D97-AF65-F5344CB8AC3E}">
        <p14:creationId xmlns:p14="http://schemas.microsoft.com/office/powerpoint/2010/main" val="3336733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2DFF0-532B-875C-7528-7C6AB4C60E44}"/>
              </a:ext>
            </a:extLst>
          </p:cNvPr>
          <p:cNvSpPr>
            <a:spLocks noGrp="1"/>
          </p:cNvSpPr>
          <p:nvPr>
            <p:ph type="title"/>
          </p:nvPr>
        </p:nvSpPr>
        <p:spPr/>
        <p:txBody>
          <a:bodyPr>
            <a:noAutofit/>
          </a:bodyPr>
          <a:lstStyle/>
          <a:p>
            <a:r>
              <a:rPr lang="en-US" sz="3600" b="1" dirty="0">
                <a:latin typeface="Comic Sans MS" panose="030F0902030302020204" pitchFamily="66" charset="0"/>
              </a:rPr>
              <a:t>When does</a:t>
            </a:r>
            <a:br>
              <a:rPr lang="en-US" sz="3600" b="1" dirty="0">
                <a:latin typeface="Comic Sans MS" panose="030F0902030302020204" pitchFamily="66" charset="0"/>
              </a:rPr>
            </a:br>
            <a:r>
              <a:rPr lang="en-US" sz="3600" b="1" dirty="0">
                <a:latin typeface="Comic Sans MS" panose="030F0902030302020204" pitchFamily="66" charset="0"/>
              </a:rPr>
              <a:t>grieving end?</a:t>
            </a:r>
          </a:p>
        </p:txBody>
      </p:sp>
      <p:sp>
        <p:nvSpPr>
          <p:cNvPr id="4" name="Slide Number Placeholder 3">
            <a:extLst>
              <a:ext uri="{FF2B5EF4-FFF2-40B4-BE49-F238E27FC236}">
                <a16:creationId xmlns:a16="http://schemas.microsoft.com/office/drawing/2014/main" id="{DF162494-B39F-F5DC-7564-90B6E1606226}"/>
              </a:ext>
            </a:extLst>
          </p:cNvPr>
          <p:cNvSpPr>
            <a:spLocks noGrp="1"/>
          </p:cNvSpPr>
          <p:nvPr>
            <p:ph type="sldNum" idx="12"/>
          </p:nvPr>
        </p:nvSpPr>
        <p:spPr/>
        <p:txBody>
          <a:bodyPr/>
          <a:lstStyle/>
          <a:p>
            <a:fld id="{00000000-1234-1234-1234-123412341234}" type="slidenum">
              <a:rPr lang="en-GB" smtClean="0"/>
              <a:pPr/>
              <a:t>244</a:t>
            </a:fld>
            <a:endParaRPr lang="en-GB"/>
          </a:p>
        </p:txBody>
      </p:sp>
      <p:pic>
        <p:nvPicPr>
          <p:cNvPr id="3" name="Picture 2" descr="A screenshot of a computer&#10;&#10;AI-generated content may be incorrect.">
            <a:extLst>
              <a:ext uri="{FF2B5EF4-FFF2-40B4-BE49-F238E27FC236}">
                <a16:creationId xmlns:a16="http://schemas.microsoft.com/office/drawing/2014/main" id="{1C3185DE-3F49-1E18-4F50-B7955579D0DA}"/>
              </a:ext>
            </a:extLst>
          </p:cNvPr>
          <p:cNvPicPr>
            <a:picLocks noChangeAspect="1"/>
          </p:cNvPicPr>
          <p:nvPr/>
        </p:nvPicPr>
        <p:blipFill>
          <a:blip r:embed="rId3"/>
          <a:srcRect l="76660" t="34173" r="12967" b="37787"/>
          <a:stretch>
            <a:fillRect/>
          </a:stretch>
        </p:blipFill>
        <p:spPr>
          <a:xfrm>
            <a:off x="6096000" y="1"/>
            <a:ext cx="6095999" cy="6858000"/>
          </a:xfrm>
          <a:prstGeom prst="rect">
            <a:avLst/>
          </a:prstGeom>
        </p:spPr>
      </p:pic>
    </p:spTree>
    <p:extLst>
      <p:ext uri="{BB962C8B-B14F-4D97-AF65-F5344CB8AC3E}">
        <p14:creationId xmlns:p14="http://schemas.microsoft.com/office/powerpoint/2010/main" val="1209142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B081C-53DC-6438-D0E4-FA79D88FAB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00F0BE-3A69-C6FC-1D34-4BBEBE74A795}"/>
              </a:ext>
            </a:extLst>
          </p:cNvPr>
          <p:cNvSpPr>
            <a:spLocks noGrp="1"/>
          </p:cNvSpPr>
          <p:nvPr>
            <p:ph type="title"/>
          </p:nvPr>
        </p:nvSpPr>
        <p:spPr/>
        <p:txBody>
          <a:bodyPr>
            <a:noAutofit/>
          </a:bodyPr>
          <a:lstStyle/>
          <a:p>
            <a:r>
              <a:rPr lang="en-US" sz="3600" b="1" dirty="0">
                <a:latin typeface="Comic Sans MS" panose="030F0902030302020204" pitchFamily="66" charset="0"/>
              </a:rPr>
              <a:t>When does</a:t>
            </a:r>
            <a:br>
              <a:rPr lang="en-US" sz="3600" b="1" dirty="0">
                <a:latin typeface="Comic Sans MS" panose="030F0902030302020204" pitchFamily="66" charset="0"/>
              </a:rPr>
            </a:br>
            <a:r>
              <a:rPr lang="en-US" sz="3600" b="1" dirty="0">
                <a:latin typeface="Comic Sans MS" panose="030F0902030302020204" pitchFamily="66" charset="0"/>
              </a:rPr>
              <a:t>grieving end?</a:t>
            </a:r>
          </a:p>
        </p:txBody>
      </p:sp>
      <p:sp>
        <p:nvSpPr>
          <p:cNvPr id="4" name="Slide Number Placeholder 3">
            <a:extLst>
              <a:ext uri="{FF2B5EF4-FFF2-40B4-BE49-F238E27FC236}">
                <a16:creationId xmlns:a16="http://schemas.microsoft.com/office/drawing/2014/main" id="{32C8D3EA-9068-B1FA-359C-3CC0FE64A0C6}"/>
              </a:ext>
            </a:extLst>
          </p:cNvPr>
          <p:cNvSpPr>
            <a:spLocks noGrp="1"/>
          </p:cNvSpPr>
          <p:nvPr>
            <p:ph type="sldNum" idx="12"/>
          </p:nvPr>
        </p:nvSpPr>
        <p:spPr/>
        <p:txBody>
          <a:bodyPr/>
          <a:lstStyle/>
          <a:p>
            <a:fld id="{00000000-1234-1234-1234-123412341234}" type="slidenum">
              <a:rPr lang="en-GB" smtClean="0"/>
              <a:pPr/>
              <a:t>245</a:t>
            </a:fld>
            <a:endParaRPr lang="en-GB"/>
          </a:p>
        </p:txBody>
      </p:sp>
      <p:pic>
        <p:nvPicPr>
          <p:cNvPr id="3" name="Picture 2" descr="A screenshot of a computer&#10;&#10;AI-generated content may be incorrect.">
            <a:extLst>
              <a:ext uri="{FF2B5EF4-FFF2-40B4-BE49-F238E27FC236}">
                <a16:creationId xmlns:a16="http://schemas.microsoft.com/office/drawing/2014/main" id="{263289C3-BD25-9B90-2864-C6ABC594DAB0}"/>
              </a:ext>
            </a:extLst>
          </p:cNvPr>
          <p:cNvPicPr>
            <a:picLocks noChangeAspect="1"/>
          </p:cNvPicPr>
          <p:nvPr/>
        </p:nvPicPr>
        <p:blipFill>
          <a:blip r:embed="rId3"/>
          <a:srcRect l="76660" t="34173" r="12967" b="37787"/>
          <a:stretch>
            <a:fillRect/>
          </a:stretch>
        </p:blipFill>
        <p:spPr>
          <a:xfrm>
            <a:off x="6096000" y="1"/>
            <a:ext cx="6095999" cy="6858000"/>
          </a:xfrm>
          <a:prstGeom prst="rect">
            <a:avLst/>
          </a:prstGeom>
        </p:spPr>
      </p:pic>
    </p:spTree>
    <p:extLst>
      <p:ext uri="{BB962C8B-B14F-4D97-AF65-F5344CB8AC3E}">
        <p14:creationId xmlns:p14="http://schemas.microsoft.com/office/powerpoint/2010/main" val="3747029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D0054-5076-71B4-88FE-55A3F346E5B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ECCAEE-618A-301A-1CED-B8356C42F7D5}"/>
              </a:ext>
            </a:extLst>
          </p:cNvPr>
          <p:cNvSpPr>
            <a:spLocks noGrp="1"/>
          </p:cNvSpPr>
          <p:nvPr>
            <p:ph type="sldNum" idx="12"/>
          </p:nvPr>
        </p:nvSpPr>
        <p:spPr/>
        <p:txBody>
          <a:bodyPr/>
          <a:lstStyle/>
          <a:p>
            <a:fld id="{8A7A6979-0714-4377-B894-6BE4C2D6E202}" type="slidenum">
              <a:rPr lang="en-US" smtClean="0"/>
              <a:t>246</a:t>
            </a:fld>
            <a:endParaRPr lang="en-US"/>
          </a:p>
        </p:txBody>
      </p:sp>
      <p:pic>
        <p:nvPicPr>
          <p:cNvPr id="6" name="Picture 5" descr="A screenshot of a computer&#10;&#10;AI-generated content may be incorrect.">
            <a:extLst>
              <a:ext uri="{FF2B5EF4-FFF2-40B4-BE49-F238E27FC236}">
                <a16:creationId xmlns:a16="http://schemas.microsoft.com/office/drawing/2014/main" id="{D55E54F8-A7CD-9284-D533-8233A48F3780}"/>
              </a:ext>
            </a:extLst>
          </p:cNvPr>
          <p:cNvPicPr>
            <a:picLocks noChangeAspect="1"/>
          </p:cNvPicPr>
          <p:nvPr/>
        </p:nvPicPr>
        <p:blipFill>
          <a:blip r:embed="rId3"/>
          <a:srcRect l="42690" t="36791" r="29413" b="43586"/>
          <a:stretch>
            <a:fillRect/>
          </a:stretch>
        </p:blipFill>
        <p:spPr>
          <a:xfrm>
            <a:off x="2995934" y="2122128"/>
            <a:ext cx="6837219" cy="2823274"/>
          </a:xfrm>
          <a:prstGeom prst="rect">
            <a:avLst/>
          </a:prstGeom>
        </p:spPr>
      </p:pic>
    </p:spTree>
    <p:extLst>
      <p:ext uri="{BB962C8B-B14F-4D97-AF65-F5344CB8AC3E}">
        <p14:creationId xmlns:p14="http://schemas.microsoft.com/office/powerpoint/2010/main" val="26653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039E5-E393-7B21-EF72-8FAE9E93586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E7C8E5-4441-219B-A904-366A4D6B0019}"/>
              </a:ext>
            </a:extLst>
          </p:cNvPr>
          <p:cNvSpPr>
            <a:spLocks noGrp="1"/>
          </p:cNvSpPr>
          <p:nvPr>
            <p:ph type="sldNum" idx="12"/>
          </p:nvPr>
        </p:nvSpPr>
        <p:spPr/>
        <p:txBody>
          <a:bodyPr/>
          <a:lstStyle/>
          <a:p>
            <a:fld id="{8A7A6979-0714-4377-B894-6BE4C2D6E202}" type="slidenum">
              <a:rPr lang="en-US" smtClean="0"/>
              <a:t>247</a:t>
            </a:fld>
            <a:endParaRPr lang="en-US"/>
          </a:p>
        </p:txBody>
      </p:sp>
      <p:pic>
        <p:nvPicPr>
          <p:cNvPr id="7" name="Picture 6" descr="A screenshot of a computer&#10;&#10;AI-generated content may be incorrect.">
            <a:extLst>
              <a:ext uri="{FF2B5EF4-FFF2-40B4-BE49-F238E27FC236}">
                <a16:creationId xmlns:a16="http://schemas.microsoft.com/office/drawing/2014/main" id="{6B021A8F-CAA9-D3A2-D826-D6FE5F66D59E}"/>
              </a:ext>
            </a:extLst>
          </p:cNvPr>
          <p:cNvPicPr>
            <a:picLocks noChangeAspect="1"/>
          </p:cNvPicPr>
          <p:nvPr/>
        </p:nvPicPr>
        <p:blipFill>
          <a:blip r:embed="rId3"/>
          <a:srcRect l="42690" t="56414" r="29413" b="18596"/>
          <a:stretch>
            <a:fillRect/>
          </a:stretch>
        </p:blipFill>
        <p:spPr>
          <a:xfrm>
            <a:off x="2922192" y="1377362"/>
            <a:ext cx="6837219" cy="3595255"/>
          </a:xfrm>
          <a:prstGeom prst="rect">
            <a:avLst/>
          </a:prstGeom>
        </p:spPr>
      </p:pic>
    </p:spTree>
    <p:extLst>
      <p:ext uri="{BB962C8B-B14F-4D97-AF65-F5344CB8AC3E}">
        <p14:creationId xmlns:p14="http://schemas.microsoft.com/office/powerpoint/2010/main" val="410977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859D7A-49F9-86B4-862A-BFE9010C6CC6}"/>
              </a:ext>
            </a:extLst>
          </p:cNvPr>
          <p:cNvSpPr>
            <a:spLocks noGrp="1"/>
          </p:cNvSpPr>
          <p:nvPr>
            <p:ph type="sldNum" idx="12"/>
          </p:nvPr>
        </p:nvSpPr>
        <p:spPr/>
        <p:txBody>
          <a:bodyPr/>
          <a:lstStyle/>
          <a:p>
            <a:fld id="{8A7A6979-0714-4377-B894-6BE4C2D6E202}" type="slidenum">
              <a:rPr lang="en-US" smtClean="0"/>
              <a:t>248</a:t>
            </a:fld>
            <a:endParaRPr lang="en-US"/>
          </a:p>
        </p:txBody>
      </p:sp>
      <p:pic>
        <p:nvPicPr>
          <p:cNvPr id="6" name="Picture 5" descr="A screenshot of a computer&#10;&#10;AI-generated content may be incorrect.">
            <a:extLst>
              <a:ext uri="{FF2B5EF4-FFF2-40B4-BE49-F238E27FC236}">
                <a16:creationId xmlns:a16="http://schemas.microsoft.com/office/drawing/2014/main" id="{D8BC312D-8C18-C126-EF31-039957C31CBA}"/>
              </a:ext>
            </a:extLst>
          </p:cNvPr>
          <p:cNvPicPr>
            <a:picLocks noChangeAspect="1"/>
          </p:cNvPicPr>
          <p:nvPr/>
        </p:nvPicPr>
        <p:blipFill>
          <a:blip r:embed="rId3"/>
          <a:srcRect l="42690" t="36791" r="29413" b="43586"/>
          <a:stretch>
            <a:fillRect/>
          </a:stretch>
        </p:blipFill>
        <p:spPr>
          <a:xfrm>
            <a:off x="3054928" y="190089"/>
            <a:ext cx="6837219" cy="2823274"/>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1CCF4934-5FE4-8BEE-F670-6742D784E76B}"/>
              </a:ext>
            </a:extLst>
          </p:cNvPr>
          <p:cNvPicPr>
            <a:picLocks noChangeAspect="1"/>
          </p:cNvPicPr>
          <p:nvPr/>
        </p:nvPicPr>
        <p:blipFill>
          <a:blip r:embed="rId3"/>
          <a:srcRect l="42690" t="56414" r="29413" b="18596"/>
          <a:stretch>
            <a:fillRect/>
          </a:stretch>
        </p:blipFill>
        <p:spPr>
          <a:xfrm>
            <a:off x="3054928" y="3147168"/>
            <a:ext cx="6837219" cy="3595255"/>
          </a:xfrm>
          <a:prstGeom prst="rect">
            <a:avLst/>
          </a:prstGeom>
        </p:spPr>
      </p:pic>
    </p:spTree>
    <p:extLst>
      <p:ext uri="{BB962C8B-B14F-4D97-AF65-F5344CB8AC3E}">
        <p14:creationId xmlns:p14="http://schemas.microsoft.com/office/powerpoint/2010/main" val="43418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7A85605-4B3F-6FC4-74BB-97FE48B5B34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2171" y="702736"/>
            <a:ext cx="4680824" cy="3369128"/>
          </a:xfrm>
          <a:prstGeom prst="rect">
            <a:avLst/>
          </a:prstGeom>
        </p:spPr>
      </p:pic>
      <p:pic>
        <p:nvPicPr>
          <p:cNvPr id="18" name="Picture 17">
            <a:extLst>
              <a:ext uri="{FF2B5EF4-FFF2-40B4-BE49-F238E27FC236}">
                <a16:creationId xmlns:a16="http://schemas.microsoft.com/office/drawing/2014/main" id="{6C10D028-8559-49AD-3157-5251526304F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560458" y="2735943"/>
            <a:ext cx="5312228" cy="3541485"/>
          </a:xfrm>
          <a:prstGeom prst="rect">
            <a:avLst/>
          </a:prstGeom>
        </p:spPr>
      </p:pic>
      <p:sp>
        <p:nvSpPr>
          <p:cNvPr id="3" name="Slide Number Placeholder 2">
            <a:extLst>
              <a:ext uri="{FF2B5EF4-FFF2-40B4-BE49-F238E27FC236}">
                <a16:creationId xmlns:a16="http://schemas.microsoft.com/office/drawing/2014/main" id="{055DC4DD-D7BF-7344-5F17-324AB2ED79C3}"/>
              </a:ext>
            </a:extLst>
          </p:cNvPr>
          <p:cNvSpPr>
            <a:spLocks noGrp="1"/>
          </p:cNvSpPr>
          <p:nvPr>
            <p:ph type="sldNum" idx="12"/>
          </p:nvPr>
        </p:nvSpPr>
        <p:spPr/>
        <p:txBody>
          <a:bodyPr/>
          <a:lstStyle/>
          <a:p>
            <a:fld id="{00000000-1234-1234-1234-123412341234}" type="slidenum">
              <a:rPr lang="en-GB" smtClean="0"/>
              <a:pPr/>
              <a:t>249</a:t>
            </a:fld>
            <a:endParaRPr lang="en-GB" dirty="0"/>
          </a:p>
        </p:txBody>
      </p:sp>
    </p:spTree>
    <p:extLst>
      <p:ext uri="{BB962C8B-B14F-4D97-AF65-F5344CB8AC3E}">
        <p14:creationId xmlns:p14="http://schemas.microsoft.com/office/powerpoint/2010/main" val="107187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3AF28C-961F-44AE-0025-DB28E19121D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0835" y="-126670"/>
            <a:ext cx="12302836" cy="7125196"/>
          </a:xfrm>
          <a:prstGeom prst="rect">
            <a:avLst/>
          </a:prstGeom>
        </p:spPr>
      </p:pic>
      <p:sp>
        <p:nvSpPr>
          <p:cNvPr id="3" name="Slide Number Placeholder 2">
            <a:extLst>
              <a:ext uri="{FF2B5EF4-FFF2-40B4-BE49-F238E27FC236}">
                <a16:creationId xmlns:a16="http://schemas.microsoft.com/office/drawing/2014/main" id="{6A35A799-5ADD-B67A-5B2F-F688AF8F9636}"/>
              </a:ext>
            </a:extLst>
          </p:cNvPr>
          <p:cNvSpPr>
            <a:spLocks noGrp="1"/>
          </p:cNvSpPr>
          <p:nvPr>
            <p:ph type="sldNum" idx="12"/>
          </p:nvPr>
        </p:nvSpPr>
        <p:spPr/>
        <p:txBody>
          <a:bodyPr/>
          <a:lstStyle/>
          <a:p>
            <a:fld id="{8A7A6979-0714-4377-B894-6BE4C2D6E202}" type="slidenum">
              <a:rPr lang="en-US" smtClean="0"/>
              <a:t>232</a:t>
            </a:fld>
            <a:endParaRPr lang="en-US"/>
          </a:p>
        </p:txBody>
      </p:sp>
    </p:spTree>
    <p:extLst>
      <p:ext uri="{BB962C8B-B14F-4D97-AF65-F5344CB8AC3E}">
        <p14:creationId xmlns:p14="http://schemas.microsoft.com/office/powerpoint/2010/main" val="1086930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4F3BBC-FDB6-5F7C-1E9B-148D6B60FD1C}"/>
              </a:ext>
            </a:extLst>
          </p:cNvPr>
          <p:cNvSpPr txBox="1"/>
          <p:nvPr/>
        </p:nvSpPr>
        <p:spPr>
          <a:xfrm>
            <a:off x="777661" y="1194060"/>
            <a:ext cx="6101254" cy="1077218"/>
          </a:xfrm>
          <a:prstGeom prst="rect">
            <a:avLst/>
          </a:prstGeom>
          <a:noFill/>
        </p:spPr>
        <p:txBody>
          <a:bodyPr wrap="square">
            <a:spAutoFit/>
          </a:bodyPr>
          <a:lstStyle/>
          <a:p>
            <a:pPr marL="0" indent="0">
              <a:buNone/>
            </a:pPr>
            <a:r>
              <a:rPr lang="en-US" sz="3200" dirty="0">
                <a:latin typeface="Comic Sans MS" panose="030F0902030302020204" pitchFamily="66" charset="0"/>
                <a:cs typeface="Bradley Hand Bold"/>
              </a:rPr>
              <a:t>“It’s not what they take away</a:t>
            </a:r>
          </a:p>
          <a:p>
            <a:pPr marL="0" indent="0">
              <a:buNone/>
            </a:pPr>
            <a:r>
              <a:rPr lang="en-US" sz="3200" dirty="0">
                <a:latin typeface="Comic Sans MS" panose="030F0902030302020204" pitchFamily="66" charset="0"/>
                <a:cs typeface="Bradley Hand Bold"/>
              </a:rPr>
              <a:t>from you that counts . . .</a:t>
            </a:r>
          </a:p>
        </p:txBody>
      </p:sp>
      <p:sp>
        <p:nvSpPr>
          <p:cNvPr id="5" name="TextBox 4">
            <a:extLst>
              <a:ext uri="{FF2B5EF4-FFF2-40B4-BE49-F238E27FC236}">
                <a16:creationId xmlns:a16="http://schemas.microsoft.com/office/drawing/2014/main" id="{8E5A89A5-4F2F-19DF-0CC1-AE2E1BCBBA64}"/>
              </a:ext>
            </a:extLst>
          </p:cNvPr>
          <p:cNvSpPr txBox="1"/>
          <p:nvPr/>
        </p:nvSpPr>
        <p:spPr>
          <a:xfrm>
            <a:off x="3045373" y="2862072"/>
            <a:ext cx="6577598" cy="1323439"/>
          </a:xfrm>
          <a:prstGeom prst="rect">
            <a:avLst/>
          </a:prstGeom>
          <a:noFill/>
        </p:spPr>
        <p:txBody>
          <a:bodyPr wrap="square">
            <a:spAutoFit/>
          </a:bodyPr>
          <a:lstStyle/>
          <a:p>
            <a:pPr marL="0" indent="0" algn="ctr">
              <a:buNone/>
            </a:pPr>
            <a:r>
              <a:rPr lang="en-US" sz="4000" b="1" dirty="0">
                <a:latin typeface="Comic Sans MS" panose="030F0902030302020204" pitchFamily="66" charset="0"/>
                <a:cs typeface="Bradley Hand Bold"/>
              </a:rPr>
              <a:t>It’s what you do</a:t>
            </a:r>
          </a:p>
          <a:p>
            <a:pPr marL="0" indent="0" algn="ctr">
              <a:buNone/>
            </a:pPr>
            <a:r>
              <a:rPr lang="en-US" sz="4000" b="1" dirty="0">
                <a:latin typeface="Comic Sans MS" panose="030F0902030302020204" pitchFamily="66" charset="0"/>
                <a:cs typeface="Bradley Hand Bold"/>
              </a:rPr>
              <a:t>with what you have left.”</a:t>
            </a:r>
          </a:p>
        </p:txBody>
      </p:sp>
      <p:sp>
        <p:nvSpPr>
          <p:cNvPr id="6" name="TextBox 5">
            <a:extLst>
              <a:ext uri="{FF2B5EF4-FFF2-40B4-BE49-F238E27FC236}">
                <a16:creationId xmlns:a16="http://schemas.microsoft.com/office/drawing/2014/main" id="{0E9729FA-A4F2-A1DA-5D93-BB82AE7B08B4}"/>
              </a:ext>
            </a:extLst>
          </p:cNvPr>
          <p:cNvSpPr txBox="1"/>
          <p:nvPr/>
        </p:nvSpPr>
        <p:spPr>
          <a:xfrm>
            <a:off x="9462793" y="5571292"/>
            <a:ext cx="1319592" cy="400110"/>
          </a:xfrm>
          <a:prstGeom prst="rect">
            <a:avLst/>
          </a:prstGeom>
          <a:noFill/>
        </p:spPr>
        <p:txBody>
          <a:bodyPr wrap="none" rtlCol="0">
            <a:spAutoFit/>
          </a:bodyPr>
          <a:lstStyle/>
          <a:p>
            <a:r>
              <a:rPr lang="en-US" sz="1000" dirty="0">
                <a:latin typeface="Comic Sans MS" panose="030F0902030302020204" pitchFamily="66" charset="0"/>
              </a:rPr>
              <a:t>Hubert Humphrey</a:t>
            </a:r>
          </a:p>
          <a:p>
            <a:r>
              <a:rPr lang="en-US" sz="1000" dirty="0">
                <a:latin typeface="Comic Sans MS" panose="030F0902030302020204" pitchFamily="66" charset="0"/>
              </a:rPr>
              <a:t>American politician</a:t>
            </a:r>
          </a:p>
        </p:txBody>
      </p:sp>
      <p:sp>
        <p:nvSpPr>
          <p:cNvPr id="3" name="Slide Number Placeholder 2">
            <a:extLst>
              <a:ext uri="{FF2B5EF4-FFF2-40B4-BE49-F238E27FC236}">
                <a16:creationId xmlns:a16="http://schemas.microsoft.com/office/drawing/2014/main" id="{2B31910A-5ACB-F7EF-06A4-11C69208F787}"/>
              </a:ext>
            </a:extLst>
          </p:cNvPr>
          <p:cNvSpPr>
            <a:spLocks noGrp="1"/>
          </p:cNvSpPr>
          <p:nvPr>
            <p:ph type="sldNum" sz="quarter" idx="12"/>
          </p:nvPr>
        </p:nvSpPr>
        <p:spPr/>
        <p:txBody>
          <a:bodyPr/>
          <a:lstStyle/>
          <a:p>
            <a:fld id="{BA91818F-12AC-B049-8DB0-B8B460C0A4CE}" type="slidenum">
              <a:rPr lang="en-CA" smtClean="0"/>
              <a:t>250</a:t>
            </a:fld>
            <a:endParaRPr lang="en-CA"/>
          </a:p>
        </p:txBody>
      </p:sp>
    </p:spTree>
    <p:extLst>
      <p:ext uri="{BB962C8B-B14F-4D97-AF65-F5344CB8AC3E}">
        <p14:creationId xmlns:p14="http://schemas.microsoft.com/office/powerpoint/2010/main" val="73802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74ECD1-063F-8D31-BE32-01DC66E9D402}"/>
              </a:ext>
            </a:extLst>
          </p:cNvPr>
          <p:cNvSpPr>
            <a:spLocks noGrp="1"/>
          </p:cNvSpPr>
          <p:nvPr>
            <p:ph type="sldNum" idx="12"/>
          </p:nvPr>
        </p:nvSpPr>
        <p:spPr/>
        <p:txBody>
          <a:bodyPr/>
          <a:lstStyle/>
          <a:p>
            <a:fld id="{8A7A6979-0714-4377-B894-6BE4C2D6E202}" type="slidenum">
              <a:rPr lang="en-US" smtClean="0"/>
              <a:t>251</a:t>
            </a:fld>
            <a:endParaRPr lang="en-US"/>
          </a:p>
        </p:txBody>
      </p:sp>
      <p:pic>
        <p:nvPicPr>
          <p:cNvPr id="3" name="Picture 5" descr="Country road along the side of mountains">
            <a:extLst>
              <a:ext uri="{FF2B5EF4-FFF2-40B4-BE49-F238E27FC236}">
                <a16:creationId xmlns:a16="http://schemas.microsoft.com/office/drawing/2014/main" id="{6726119B-00B8-6BCE-371B-DCDEAB881E07}"/>
              </a:ext>
            </a:extLst>
          </p:cNvPr>
          <p:cNvPicPr>
            <a:picLocks noChangeAspect="1"/>
          </p:cNvPicPr>
          <p:nvPr/>
        </p:nvPicPr>
        <p:blipFill rotWithShape="1">
          <a:blip r:embed="rId3"/>
          <a:srcRect l="20334" r="20332" b="-1"/>
          <a:stretch/>
        </p:blipFill>
        <p:spPr>
          <a:xfrm>
            <a:off x="1" y="10"/>
            <a:ext cx="6095999" cy="6857990"/>
          </a:xfrm>
          <a:prstGeom prst="rect">
            <a:avLst/>
          </a:prstGeom>
        </p:spPr>
      </p:pic>
      <p:sp>
        <p:nvSpPr>
          <p:cNvPr id="4" name="TextBox 3">
            <a:extLst>
              <a:ext uri="{FF2B5EF4-FFF2-40B4-BE49-F238E27FC236}">
                <a16:creationId xmlns:a16="http://schemas.microsoft.com/office/drawing/2014/main" id="{97CAC5B8-4673-B7A2-3DCF-33ABFF6AC775}"/>
              </a:ext>
            </a:extLst>
          </p:cNvPr>
          <p:cNvSpPr txBox="1"/>
          <p:nvPr/>
        </p:nvSpPr>
        <p:spPr>
          <a:xfrm>
            <a:off x="7460673" y="2306782"/>
            <a:ext cx="3835938" cy="1569660"/>
          </a:xfrm>
          <a:prstGeom prst="rect">
            <a:avLst/>
          </a:prstGeom>
          <a:noFill/>
        </p:spPr>
        <p:txBody>
          <a:bodyPr wrap="square" rtlCol="0">
            <a:spAutoFit/>
          </a:bodyPr>
          <a:lstStyle/>
          <a:p>
            <a:pPr algn="ctr"/>
            <a:r>
              <a:rPr lang="en-US" sz="4800" b="1" dirty="0">
                <a:latin typeface="Comic Sans MS" panose="030F0902030302020204" pitchFamily="66" charset="0"/>
              </a:rPr>
              <a:t>On-Going Support</a:t>
            </a:r>
          </a:p>
        </p:txBody>
      </p:sp>
    </p:spTree>
    <p:extLst>
      <p:ext uri="{BB962C8B-B14F-4D97-AF65-F5344CB8AC3E}">
        <p14:creationId xmlns:p14="http://schemas.microsoft.com/office/powerpoint/2010/main" val="3405886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6532AA-1F8E-D104-F860-E4100A59BA3D}"/>
              </a:ext>
            </a:extLst>
          </p:cNvPr>
          <p:cNvSpPr>
            <a:spLocks noGrp="1"/>
          </p:cNvSpPr>
          <p:nvPr>
            <p:ph type="subTitle" idx="1"/>
          </p:nvPr>
        </p:nvSpPr>
        <p:spPr/>
        <p:txBody>
          <a:bodyPr/>
          <a:lstStyle/>
          <a:p>
            <a:endParaRPr lang="en-US"/>
          </a:p>
        </p:txBody>
      </p:sp>
      <p:pic>
        <p:nvPicPr>
          <p:cNvPr id="15" name="Picture 14" descr="A field of flowers with a mountain in the background&#10;&#10;Description automatically generated">
            <a:extLst>
              <a:ext uri="{FF2B5EF4-FFF2-40B4-BE49-F238E27FC236}">
                <a16:creationId xmlns:a16="http://schemas.microsoft.com/office/drawing/2014/main" id="{ADF4FAD8-4BFD-C45A-A0EB-B3DB44E24FC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12378441" cy="6909961"/>
          </a:xfrm>
          <a:prstGeom prst="rect">
            <a:avLst/>
          </a:prstGeom>
        </p:spPr>
      </p:pic>
      <p:sp>
        <p:nvSpPr>
          <p:cNvPr id="4" name="TextBox 3">
            <a:extLst>
              <a:ext uri="{FF2B5EF4-FFF2-40B4-BE49-F238E27FC236}">
                <a16:creationId xmlns:a16="http://schemas.microsoft.com/office/drawing/2014/main" id="{D9E6FB45-5CC7-2A6A-B5C8-6DE6E4F9BFE9}"/>
              </a:ext>
            </a:extLst>
          </p:cNvPr>
          <p:cNvSpPr txBox="1"/>
          <p:nvPr/>
        </p:nvSpPr>
        <p:spPr>
          <a:xfrm>
            <a:off x="377952" y="399871"/>
            <a:ext cx="9580436" cy="1200329"/>
          </a:xfrm>
          <a:prstGeom prst="rect">
            <a:avLst/>
          </a:prstGeom>
          <a:solidFill>
            <a:schemeClr val="accent1">
              <a:lumMod val="40000"/>
              <a:lumOff val="60000"/>
            </a:schemeClr>
          </a:solidFill>
        </p:spPr>
        <p:txBody>
          <a:bodyPr wrap="square">
            <a:spAutoFit/>
          </a:bodyPr>
          <a:lstStyle/>
          <a:p>
            <a:pPr marL="715963"/>
            <a:r>
              <a:rPr lang="en-US" sz="2400" b="1" i="1" dirty="0">
                <a:latin typeface="Comic Sans MS" panose="030F0902030302020204" pitchFamily="66" charset="0"/>
                <a:cs typeface="Times New Roman" panose="02020603050405020304" pitchFamily="18" charset="0"/>
              </a:rPr>
              <a:t>“The wilderness and desert will sing joyously,</a:t>
            </a:r>
          </a:p>
          <a:p>
            <a:pPr marL="715963"/>
            <a:r>
              <a:rPr lang="en-US" sz="2400" b="1" i="1" dirty="0">
                <a:latin typeface="Comic Sans MS" panose="030F0902030302020204" pitchFamily="66" charset="0"/>
                <a:cs typeface="Times New Roman" panose="02020603050405020304" pitchFamily="18" charset="0"/>
              </a:rPr>
              <a:t>the badlands will flower––like the crocus in spring, </a:t>
            </a:r>
          </a:p>
          <a:p>
            <a:pPr marL="715963"/>
            <a:r>
              <a:rPr lang="en-US" sz="2400" b="1" i="1" dirty="0">
                <a:latin typeface="Comic Sans MS" panose="030F0902030302020204" pitchFamily="66" charset="0"/>
                <a:cs typeface="Times New Roman" panose="02020603050405020304" pitchFamily="18" charset="0"/>
              </a:rPr>
              <a:t>bursting into blossom, a symphony of song and color.”</a:t>
            </a:r>
          </a:p>
        </p:txBody>
      </p:sp>
      <p:sp>
        <p:nvSpPr>
          <p:cNvPr id="5" name="Slide Number Placeholder 4">
            <a:extLst>
              <a:ext uri="{FF2B5EF4-FFF2-40B4-BE49-F238E27FC236}">
                <a16:creationId xmlns:a16="http://schemas.microsoft.com/office/drawing/2014/main" id="{843F8B31-60EC-7C35-40A3-2A0E5E317AB2}"/>
              </a:ext>
            </a:extLst>
          </p:cNvPr>
          <p:cNvSpPr>
            <a:spLocks noGrp="1"/>
          </p:cNvSpPr>
          <p:nvPr>
            <p:ph type="sldNum" sz="quarter" idx="12"/>
          </p:nvPr>
        </p:nvSpPr>
        <p:spPr/>
        <p:txBody>
          <a:bodyPr/>
          <a:lstStyle/>
          <a:p>
            <a:fld id="{6D22F896-40B5-4ADD-8801-0D06FADFA095}" type="slidenum">
              <a:rPr lang="en-US" smtClean="0"/>
              <a:t>252</a:t>
            </a:fld>
            <a:endParaRPr lang="en-US" dirty="0"/>
          </a:p>
        </p:txBody>
      </p:sp>
    </p:spTree>
    <p:extLst>
      <p:ext uri="{BB962C8B-B14F-4D97-AF65-F5344CB8AC3E}">
        <p14:creationId xmlns:p14="http://schemas.microsoft.com/office/powerpoint/2010/main" val="112440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8CC06-6C1A-99AD-335B-DBDF42FCEF95}"/>
              </a:ext>
            </a:extLst>
          </p:cNvPr>
          <p:cNvSpPr>
            <a:spLocks noGrp="1"/>
          </p:cNvSpPr>
          <p:nvPr>
            <p:ph type="title"/>
          </p:nvPr>
        </p:nvSpPr>
        <p:spPr>
          <a:xfrm>
            <a:off x="346294" y="1308691"/>
            <a:ext cx="5393600" cy="2120309"/>
          </a:xfrm>
        </p:spPr>
        <p:txBody>
          <a:bodyPr wrap="square" anchor="b">
            <a:noAutofit/>
          </a:bodyPr>
          <a:lstStyle/>
          <a:p>
            <a:pPr>
              <a:lnSpc>
                <a:spcPct val="100000"/>
              </a:lnSpc>
              <a:spcBef>
                <a:spcPts val="800"/>
              </a:spcBef>
            </a:pPr>
            <a:br>
              <a:rPr lang="en-US" sz="3600" dirty="0">
                <a:latin typeface="Comic Sans MS" panose="030F0902030302020204" pitchFamily="66" charset="0"/>
              </a:rPr>
            </a:br>
            <a:r>
              <a:rPr lang="en-US" sz="3600" b="1" dirty="0">
                <a:latin typeface="Comic Sans MS" panose="030F0902030302020204" pitchFamily="66" charset="0"/>
              </a:rPr>
              <a:t>Review of last week’s journal assignment</a:t>
            </a:r>
            <a:br>
              <a:rPr lang="en-US" sz="3600" b="1" dirty="0">
                <a:latin typeface="Comic Sans MS" panose="030F0902030302020204" pitchFamily="66" charset="0"/>
              </a:rPr>
            </a:br>
            <a:endParaRPr lang="en-US" sz="3600" b="1" dirty="0">
              <a:latin typeface="Comic Sans MS" panose="030F0902030302020204" pitchFamily="66" charset="0"/>
            </a:endParaRPr>
          </a:p>
        </p:txBody>
      </p:sp>
      <p:sp>
        <p:nvSpPr>
          <p:cNvPr id="6" name="Text Placeholder 5">
            <a:extLst>
              <a:ext uri="{FF2B5EF4-FFF2-40B4-BE49-F238E27FC236}">
                <a16:creationId xmlns:a16="http://schemas.microsoft.com/office/drawing/2014/main" id="{E8715EDA-E912-20A6-753A-C6DB02DB29F9}"/>
              </a:ext>
            </a:extLst>
          </p:cNvPr>
          <p:cNvSpPr>
            <a:spLocks noGrp="1"/>
          </p:cNvSpPr>
          <p:nvPr>
            <p:ph type="body" idx="2"/>
          </p:nvPr>
        </p:nvSpPr>
        <p:spPr>
          <a:xfrm>
            <a:off x="6586000" y="557213"/>
            <a:ext cx="5116000" cy="5660410"/>
          </a:xfrm>
        </p:spPr>
        <p:txBody>
          <a:bodyPr>
            <a:normAutofit fontScale="92500"/>
          </a:bodyPr>
          <a:lstStyle/>
          <a:p>
            <a:pPr marL="152396" indent="0">
              <a:buNone/>
            </a:pPr>
            <a:r>
              <a:rPr lang="en-US" sz="2800" dirty="0">
                <a:solidFill>
                  <a:schemeClr val="tx1"/>
                </a:solidFill>
                <a:latin typeface="Comic Sans MS" panose="030F0902030302020204" pitchFamily="66" charset="0"/>
              </a:rPr>
              <a:t>How did you respond to the following questions:</a:t>
            </a:r>
          </a:p>
          <a:p>
            <a:pPr marL="152396" indent="0">
              <a:buNone/>
            </a:pPr>
            <a:endParaRPr lang="en-US" sz="1300" dirty="0">
              <a:solidFill>
                <a:schemeClr val="tx1"/>
              </a:solidFill>
              <a:latin typeface="Comic Sans MS" panose="030F0902030302020204" pitchFamily="66" charset="0"/>
            </a:endParaRPr>
          </a:p>
          <a:p>
            <a:pPr>
              <a:lnSpc>
                <a:spcPct val="100000"/>
              </a:lnSpc>
              <a:spcBef>
                <a:spcPts val="600"/>
              </a:spcBef>
              <a:spcAft>
                <a:spcPts val="800"/>
              </a:spcAft>
              <a:buSzPct val="100000"/>
              <a:buFont typeface="+mj-lt"/>
              <a:buAutoNum type="arabicPeriod"/>
            </a:pPr>
            <a:r>
              <a:rPr lang="en-US" sz="2800" dirty="0">
                <a:solidFill>
                  <a:schemeClr val="tx1"/>
                </a:solidFill>
                <a:latin typeface="Comic Sans MS" panose="030F0902030302020204" pitchFamily="66" charset="0"/>
              </a:rPr>
              <a:t>What do you think happens to the soul/spirit after death?</a:t>
            </a:r>
          </a:p>
          <a:p>
            <a:pPr>
              <a:lnSpc>
                <a:spcPct val="100000"/>
              </a:lnSpc>
              <a:spcBef>
                <a:spcPts val="600"/>
              </a:spcBef>
              <a:spcAft>
                <a:spcPts val="800"/>
              </a:spcAft>
              <a:buSzPct val="100000"/>
              <a:buFont typeface="+mj-lt"/>
              <a:buAutoNum type="arabicPeriod"/>
            </a:pPr>
            <a:r>
              <a:rPr lang="en-US" sz="2800" dirty="0">
                <a:solidFill>
                  <a:schemeClr val="tx1"/>
                </a:solidFill>
                <a:latin typeface="Comic Sans MS" panose="030F0902030302020204" pitchFamily="66" charset="0"/>
              </a:rPr>
              <a:t>How did you reach this conclusion?</a:t>
            </a:r>
          </a:p>
          <a:p>
            <a:pPr>
              <a:lnSpc>
                <a:spcPct val="100000"/>
              </a:lnSpc>
              <a:spcBef>
                <a:spcPts val="600"/>
              </a:spcBef>
              <a:spcAft>
                <a:spcPts val="800"/>
              </a:spcAft>
              <a:buSzPct val="100000"/>
              <a:buFont typeface="+mj-lt"/>
              <a:buAutoNum type="arabicPeriod"/>
            </a:pPr>
            <a:r>
              <a:rPr lang="en-US" sz="2800" dirty="0">
                <a:solidFill>
                  <a:schemeClr val="tx1"/>
                </a:solidFill>
                <a:latin typeface="Comic Sans MS" panose="030F0902030302020204" pitchFamily="66" charset="0"/>
              </a:rPr>
              <a:t>How should our belief or non-belief in life after death effect our decisions about how we live now?</a:t>
            </a:r>
          </a:p>
          <a:p>
            <a:pPr marL="152396" indent="0">
              <a:buNone/>
            </a:pPr>
            <a:endParaRPr lang="en-US" sz="2800" dirty="0">
              <a:latin typeface="Comic Sans MS" panose="030F0902030302020204" pitchFamily="66" charset="0"/>
            </a:endParaRPr>
          </a:p>
        </p:txBody>
      </p:sp>
      <p:sp>
        <p:nvSpPr>
          <p:cNvPr id="4" name="Slide Number Placeholder 3">
            <a:extLst>
              <a:ext uri="{FF2B5EF4-FFF2-40B4-BE49-F238E27FC236}">
                <a16:creationId xmlns:a16="http://schemas.microsoft.com/office/drawing/2014/main" id="{CD550E97-C017-09B5-4B55-B1403FAF6281}"/>
              </a:ext>
            </a:extLst>
          </p:cNvPr>
          <p:cNvSpPr>
            <a:spLocks noGrp="1"/>
          </p:cNvSpPr>
          <p:nvPr>
            <p:ph type="sldNum" idx="12"/>
          </p:nvPr>
        </p:nvSpPr>
        <p:spPr/>
        <p:txBody>
          <a:bodyPr wrap="square" anchor="ctr">
            <a:normAutofit/>
          </a:bodyPr>
          <a:lstStyle/>
          <a:p>
            <a:pPr>
              <a:lnSpc>
                <a:spcPct val="90000"/>
              </a:lnSpc>
              <a:spcAft>
                <a:spcPts val="800"/>
              </a:spcAft>
            </a:pPr>
            <a:fld id="{00000000-1234-1234-1234-123412341234}" type="slidenum">
              <a:rPr lang="en-GB"/>
              <a:pPr>
                <a:lnSpc>
                  <a:spcPct val="90000"/>
                </a:lnSpc>
                <a:spcAft>
                  <a:spcPts val="800"/>
                </a:spcAft>
              </a:pPr>
              <a:t>233</a:t>
            </a:fld>
            <a:endParaRPr lang="en-GB" dirty="0"/>
          </a:p>
        </p:txBody>
      </p:sp>
      <p:pic>
        <p:nvPicPr>
          <p:cNvPr id="5" name="Picture 4">
            <a:extLst>
              <a:ext uri="{FF2B5EF4-FFF2-40B4-BE49-F238E27FC236}">
                <a16:creationId xmlns:a16="http://schemas.microsoft.com/office/drawing/2014/main" id="{0151154E-63F9-FA4B-62EB-F9E2728ED4A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000106" y="3650233"/>
            <a:ext cx="2562908" cy="1899076"/>
          </a:xfrm>
          <a:prstGeom prst="rect">
            <a:avLst/>
          </a:prstGeom>
        </p:spPr>
      </p:pic>
    </p:spTree>
    <p:extLst>
      <p:ext uri="{BB962C8B-B14F-4D97-AF65-F5344CB8AC3E}">
        <p14:creationId xmlns:p14="http://schemas.microsoft.com/office/powerpoint/2010/main" val="427253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C9A604-A7BF-6306-9AB6-B0FDF5575AAD}"/>
              </a:ext>
            </a:extLst>
          </p:cNvPr>
          <p:cNvSpPr>
            <a:spLocks noGrp="1"/>
          </p:cNvSpPr>
          <p:nvPr>
            <p:ph type="ctrTitle"/>
          </p:nvPr>
        </p:nvSpPr>
        <p:spPr>
          <a:xfrm>
            <a:off x="777458" y="1682496"/>
            <a:ext cx="4486656" cy="3173283"/>
          </a:xfrm>
          <a:noFill/>
          <a:ln>
            <a:noFill/>
          </a:ln>
        </p:spPr>
        <p:txBody>
          <a:bodyPr>
            <a:normAutofit fontScale="90000"/>
          </a:bodyPr>
          <a:lstStyle/>
          <a:p>
            <a:br>
              <a:rPr lang="en-US" sz="3000" cap="none" dirty="0">
                <a:latin typeface="Comic Sans MS"/>
              </a:rPr>
            </a:br>
            <a:br>
              <a:rPr lang="en-US" sz="3000" cap="none" dirty="0">
                <a:latin typeface="Comic Sans MS"/>
              </a:rPr>
            </a:br>
            <a:r>
              <a:rPr lang="en-US" sz="4000" b="1" cap="none" dirty="0">
                <a:latin typeface="Comic Sans MS"/>
              </a:rPr>
              <a:t>Where have we been over these past weeks?</a:t>
            </a:r>
            <a:br>
              <a:rPr lang="en-US" sz="3000" b="1" cap="none" dirty="0">
                <a:latin typeface="Comic Sans MS"/>
              </a:rPr>
            </a:br>
            <a:br>
              <a:rPr lang="en-US" sz="3000" cap="none" dirty="0">
                <a:latin typeface="Comic Sans MS"/>
              </a:rPr>
            </a:br>
            <a:endParaRPr lang="en-US" sz="3000" dirty="0"/>
          </a:p>
        </p:txBody>
      </p:sp>
      <p:pic>
        <p:nvPicPr>
          <p:cNvPr id="5" name="Picture 5" descr="Country road along the side of mountains">
            <a:extLst>
              <a:ext uri="{FF2B5EF4-FFF2-40B4-BE49-F238E27FC236}">
                <a16:creationId xmlns:a16="http://schemas.microsoft.com/office/drawing/2014/main" id="{7E4162F0-CF92-EBEC-A74C-B57678A10A16}"/>
              </a:ext>
            </a:extLst>
          </p:cNvPr>
          <p:cNvPicPr>
            <a:picLocks noChangeAspect="1"/>
          </p:cNvPicPr>
          <p:nvPr/>
        </p:nvPicPr>
        <p:blipFill rotWithShape="1">
          <a:blip r:embed="rId3"/>
          <a:srcRect l="20334" r="20332" b="-1"/>
          <a:stretch/>
        </p:blipFill>
        <p:spPr>
          <a:xfrm>
            <a:off x="6096000" y="10"/>
            <a:ext cx="6095999" cy="6857990"/>
          </a:xfrm>
          <a:prstGeom prst="rect">
            <a:avLst/>
          </a:prstGeom>
        </p:spPr>
      </p:pic>
      <p:sp>
        <p:nvSpPr>
          <p:cNvPr id="2" name="Slide Number Placeholder 1">
            <a:extLst>
              <a:ext uri="{FF2B5EF4-FFF2-40B4-BE49-F238E27FC236}">
                <a16:creationId xmlns:a16="http://schemas.microsoft.com/office/drawing/2014/main" id="{6FAECC6C-E8F3-B0BC-BBF9-4E8298A29E52}"/>
              </a:ext>
            </a:extLst>
          </p:cNvPr>
          <p:cNvSpPr>
            <a:spLocks noGrp="1"/>
          </p:cNvSpPr>
          <p:nvPr>
            <p:ph type="sldNum" idx="12"/>
          </p:nvPr>
        </p:nvSpPr>
        <p:spPr/>
        <p:txBody>
          <a:bodyPr/>
          <a:lstStyle/>
          <a:p>
            <a:fld id="{8A7A6979-0714-4377-B894-6BE4C2D6E202}" type="slidenum">
              <a:rPr lang="en-US" smtClean="0"/>
              <a:pPr/>
              <a:t>234</a:t>
            </a:fld>
            <a:endParaRPr lang="en-US"/>
          </a:p>
        </p:txBody>
      </p:sp>
    </p:spTree>
    <p:extLst>
      <p:ext uri="{BB962C8B-B14F-4D97-AF65-F5344CB8AC3E}">
        <p14:creationId xmlns:p14="http://schemas.microsoft.com/office/powerpoint/2010/main" val="3687441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CC633F2-A33A-473A-85B9-8241D04B2B2F}"/>
              </a:ext>
            </a:extLst>
          </p:cNvPr>
          <p:cNvSpPr>
            <a:spLocks noGrp="1"/>
          </p:cNvSpPr>
          <p:nvPr>
            <p:ph type="title"/>
          </p:nvPr>
        </p:nvSpPr>
        <p:spPr/>
        <p:txBody>
          <a:bodyPr>
            <a:normAutofit/>
          </a:bodyPr>
          <a:lstStyle/>
          <a:p>
            <a:r>
              <a:rPr lang="en-US" sz="3600" b="1" dirty="0">
                <a:latin typeface="Comic Sans MS" panose="030F0902030302020204" pitchFamily="66" charset="0"/>
              </a:rPr>
              <a:t>Take 5</a:t>
            </a:r>
          </a:p>
        </p:txBody>
      </p:sp>
      <p:pic>
        <p:nvPicPr>
          <p:cNvPr id="10" name="Picture 9" descr="A cup of coffee&#10;&#10;Description automatically generated with medium confidence">
            <a:extLst>
              <a:ext uri="{FF2B5EF4-FFF2-40B4-BE49-F238E27FC236}">
                <a16:creationId xmlns:a16="http://schemas.microsoft.com/office/drawing/2014/main" id="{07C5E5AE-9044-00DD-84B8-BD996BC8676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0128" t="3061" b="-1375"/>
          <a:stretch/>
        </p:blipFill>
        <p:spPr>
          <a:xfrm>
            <a:off x="6096000" y="1"/>
            <a:ext cx="6096000" cy="7000406"/>
          </a:xfrm>
          <a:prstGeom prst="rect">
            <a:avLst/>
          </a:prstGeom>
        </p:spPr>
      </p:pic>
      <p:sp>
        <p:nvSpPr>
          <p:cNvPr id="2" name="Slide Number Placeholder 1">
            <a:extLst>
              <a:ext uri="{FF2B5EF4-FFF2-40B4-BE49-F238E27FC236}">
                <a16:creationId xmlns:a16="http://schemas.microsoft.com/office/drawing/2014/main" id="{414E88FC-B56D-59A4-900E-3BBEC5FCB7CF}"/>
              </a:ext>
            </a:extLst>
          </p:cNvPr>
          <p:cNvSpPr>
            <a:spLocks noGrp="1"/>
          </p:cNvSpPr>
          <p:nvPr>
            <p:ph type="sldNum" idx="12"/>
          </p:nvPr>
        </p:nvSpPr>
        <p:spPr/>
        <p:txBody>
          <a:bodyPr/>
          <a:lstStyle/>
          <a:p>
            <a:fld id="{00000000-1234-1234-1234-123412341234}" type="slidenum">
              <a:rPr lang="en-GB" smtClean="0"/>
              <a:pPr/>
              <a:t>235</a:t>
            </a:fld>
            <a:endParaRPr lang="en-GB"/>
          </a:p>
        </p:txBody>
      </p:sp>
    </p:spTree>
    <p:extLst>
      <p:ext uri="{BB962C8B-B14F-4D97-AF65-F5344CB8AC3E}">
        <p14:creationId xmlns:p14="http://schemas.microsoft.com/office/powerpoint/2010/main" val="2229636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0893A-1893-7766-A89A-DF7C83BD77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B30991-B31B-6D24-9AA1-193AAF045EE9}"/>
              </a:ext>
            </a:extLst>
          </p:cNvPr>
          <p:cNvSpPr>
            <a:spLocks noGrp="1"/>
          </p:cNvSpPr>
          <p:nvPr>
            <p:ph type="title"/>
          </p:nvPr>
        </p:nvSpPr>
        <p:spPr/>
        <p:txBody>
          <a:bodyPr>
            <a:normAutofit/>
          </a:bodyPr>
          <a:lstStyle/>
          <a:p>
            <a:r>
              <a:rPr lang="en-US" sz="3600" b="1" dirty="0">
                <a:latin typeface="Comic Sans MS" panose="030F0902030302020204" pitchFamily="66" charset="0"/>
              </a:rPr>
              <a:t>Finding new or renewed purpose in life</a:t>
            </a:r>
          </a:p>
        </p:txBody>
      </p:sp>
      <p:sp>
        <p:nvSpPr>
          <p:cNvPr id="4" name="Slide Number Placeholder 3">
            <a:extLst>
              <a:ext uri="{FF2B5EF4-FFF2-40B4-BE49-F238E27FC236}">
                <a16:creationId xmlns:a16="http://schemas.microsoft.com/office/drawing/2014/main" id="{E9D5ED38-B783-334D-3D21-CB3DB0A66698}"/>
              </a:ext>
            </a:extLst>
          </p:cNvPr>
          <p:cNvSpPr>
            <a:spLocks noGrp="1"/>
          </p:cNvSpPr>
          <p:nvPr>
            <p:ph type="sldNum" idx="12"/>
          </p:nvPr>
        </p:nvSpPr>
        <p:spPr/>
        <p:txBody>
          <a:bodyPr/>
          <a:lstStyle/>
          <a:p>
            <a:fld id="{00000000-1234-1234-1234-123412341234}" type="slidenum">
              <a:rPr lang="en-GB" smtClean="0"/>
              <a:pPr/>
              <a:t>236</a:t>
            </a:fld>
            <a:endParaRPr lang="en-GB"/>
          </a:p>
        </p:txBody>
      </p:sp>
      <p:pic>
        <p:nvPicPr>
          <p:cNvPr id="5" name="Picture 4" descr="A picture containing text, linedrawing&#10;&#10;Description automatically generated">
            <a:extLst>
              <a:ext uri="{FF2B5EF4-FFF2-40B4-BE49-F238E27FC236}">
                <a16:creationId xmlns:a16="http://schemas.microsoft.com/office/drawing/2014/main" id="{CA8A2FE1-53C5-793C-31F6-46E3339B93B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0"/>
            <a:ext cx="6096000" cy="6858000"/>
          </a:xfrm>
          <a:prstGeom prst="rect">
            <a:avLst/>
          </a:prstGeom>
        </p:spPr>
      </p:pic>
      <p:sp>
        <p:nvSpPr>
          <p:cNvPr id="3" name="TextBox 2">
            <a:extLst>
              <a:ext uri="{FF2B5EF4-FFF2-40B4-BE49-F238E27FC236}">
                <a16:creationId xmlns:a16="http://schemas.microsoft.com/office/drawing/2014/main" id="{36C96550-02D9-07ED-B07B-062AC7853ACB}"/>
              </a:ext>
            </a:extLst>
          </p:cNvPr>
          <p:cNvSpPr txBox="1"/>
          <p:nvPr/>
        </p:nvSpPr>
        <p:spPr>
          <a:xfrm>
            <a:off x="292608" y="451104"/>
            <a:ext cx="1780032" cy="461665"/>
          </a:xfrm>
          <a:prstGeom prst="rect">
            <a:avLst/>
          </a:prstGeom>
          <a:noFill/>
        </p:spPr>
        <p:txBody>
          <a:bodyPr wrap="square" rtlCol="0">
            <a:spAutoFit/>
          </a:bodyPr>
          <a:lstStyle/>
          <a:p>
            <a:r>
              <a:rPr lang="en-US" sz="2400" b="1" dirty="0">
                <a:latin typeface="Comic Sans MS" panose="030F0902030302020204" pitchFamily="66" charset="0"/>
              </a:rPr>
              <a:t>Task #5</a:t>
            </a:r>
          </a:p>
        </p:txBody>
      </p:sp>
    </p:spTree>
    <p:extLst>
      <p:ext uri="{BB962C8B-B14F-4D97-AF65-F5344CB8AC3E}">
        <p14:creationId xmlns:p14="http://schemas.microsoft.com/office/powerpoint/2010/main" val="2398925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5C771-6B81-6FF3-37DA-CDF2DF60D4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12601B-B2E0-6C5B-1201-F13156157CD2}"/>
              </a:ext>
            </a:extLst>
          </p:cNvPr>
          <p:cNvSpPr>
            <a:spLocks noGrp="1"/>
          </p:cNvSpPr>
          <p:nvPr>
            <p:ph type="title"/>
          </p:nvPr>
        </p:nvSpPr>
        <p:spPr/>
        <p:txBody>
          <a:bodyPr>
            <a:normAutofit/>
          </a:bodyPr>
          <a:lstStyle/>
          <a:p>
            <a:r>
              <a:rPr lang="en-US" sz="3600" b="1" dirty="0">
                <a:latin typeface="Comic Sans MS" panose="030F0902030302020204" pitchFamily="66" charset="0"/>
              </a:rPr>
              <a:t>Finding new or renewed purpose in life</a:t>
            </a:r>
          </a:p>
        </p:txBody>
      </p:sp>
      <p:sp>
        <p:nvSpPr>
          <p:cNvPr id="4" name="Slide Number Placeholder 3">
            <a:extLst>
              <a:ext uri="{FF2B5EF4-FFF2-40B4-BE49-F238E27FC236}">
                <a16:creationId xmlns:a16="http://schemas.microsoft.com/office/drawing/2014/main" id="{35AA741B-7558-89F6-D64D-AB4E5B94A4D8}"/>
              </a:ext>
            </a:extLst>
          </p:cNvPr>
          <p:cNvSpPr>
            <a:spLocks noGrp="1"/>
          </p:cNvSpPr>
          <p:nvPr>
            <p:ph type="sldNum" idx="12"/>
          </p:nvPr>
        </p:nvSpPr>
        <p:spPr/>
        <p:txBody>
          <a:bodyPr/>
          <a:lstStyle/>
          <a:p>
            <a:fld id="{00000000-1234-1234-1234-123412341234}" type="slidenum">
              <a:rPr lang="en-GB" smtClean="0"/>
              <a:pPr/>
              <a:t>237</a:t>
            </a:fld>
            <a:endParaRPr lang="en-GB"/>
          </a:p>
        </p:txBody>
      </p:sp>
      <p:pic>
        <p:nvPicPr>
          <p:cNvPr id="5" name="Picture 4" descr="A picture containing text, linedrawing&#10;&#10;Description automatically generated">
            <a:extLst>
              <a:ext uri="{FF2B5EF4-FFF2-40B4-BE49-F238E27FC236}">
                <a16:creationId xmlns:a16="http://schemas.microsoft.com/office/drawing/2014/main" id="{22DD39A0-3813-C732-DC9D-BF9E4B469EC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0"/>
            <a:ext cx="6096000" cy="6858000"/>
          </a:xfrm>
          <a:prstGeom prst="rect">
            <a:avLst/>
          </a:prstGeom>
        </p:spPr>
      </p:pic>
      <p:sp>
        <p:nvSpPr>
          <p:cNvPr id="3" name="TextBox 2">
            <a:extLst>
              <a:ext uri="{FF2B5EF4-FFF2-40B4-BE49-F238E27FC236}">
                <a16:creationId xmlns:a16="http://schemas.microsoft.com/office/drawing/2014/main" id="{FC54E4D3-0A76-F1F2-55FD-59D237B45EAB}"/>
              </a:ext>
            </a:extLst>
          </p:cNvPr>
          <p:cNvSpPr txBox="1"/>
          <p:nvPr/>
        </p:nvSpPr>
        <p:spPr>
          <a:xfrm>
            <a:off x="292608" y="451104"/>
            <a:ext cx="1780032" cy="461665"/>
          </a:xfrm>
          <a:prstGeom prst="rect">
            <a:avLst/>
          </a:prstGeom>
          <a:noFill/>
        </p:spPr>
        <p:txBody>
          <a:bodyPr wrap="square" rtlCol="0">
            <a:spAutoFit/>
          </a:bodyPr>
          <a:lstStyle/>
          <a:p>
            <a:r>
              <a:rPr lang="en-US" sz="2400" b="1" dirty="0">
                <a:latin typeface="Comic Sans MS" panose="030F0902030302020204" pitchFamily="66" charset="0"/>
              </a:rPr>
              <a:t>Task #5</a:t>
            </a:r>
          </a:p>
        </p:txBody>
      </p:sp>
    </p:spTree>
    <p:extLst>
      <p:ext uri="{BB962C8B-B14F-4D97-AF65-F5344CB8AC3E}">
        <p14:creationId xmlns:p14="http://schemas.microsoft.com/office/powerpoint/2010/main" val="2785948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C9A604-A7BF-6306-9AB6-B0FDF5575AAD}"/>
              </a:ext>
            </a:extLst>
          </p:cNvPr>
          <p:cNvSpPr>
            <a:spLocks noGrp="1"/>
          </p:cNvSpPr>
          <p:nvPr>
            <p:ph type="ctrTitle"/>
          </p:nvPr>
        </p:nvSpPr>
        <p:spPr>
          <a:xfrm>
            <a:off x="804672" y="1638352"/>
            <a:ext cx="4486656" cy="3251562"/>
          </a:xfrm>
          <a:noFill/>
          <a:ln>
            <a:noFill/>
          </a:ln>
        </p:spPr>
        <p:txBody>
          <a:bodyPr>
            <a:normAutofit/>
          </a:bodyPr>
          <a:lstStyle/>
          <a:p>
            <a:br>
              <a:rPr lang="en-US" sz="3000" cap="none" dirty="0">
                <a:latin typeface="Comic Sans MS"/>
              </a:rPr>
            </a:br>
            <a:br>
              <a:rPr lang="en-US" sz="3600" cap="none" dirty="0">
                <a:latin typeface="Comic Sans MS"/>
              </a:rPr>
            </a:br>
            <a:r>
              <a:rPr lang="en-US" sz="3600" b="1" dirty="0">
                <a:latin typeface="Comic Sans MS"/>
              </a:rPr>
              <a:t>W</a:t>
            </a:r>
            <a:r>
              <a:rPr lang="en-US" sz="3600" b="1" cap="none" dirty="0">
                <a:latin typeface="Comic Sans MS"/>
              </a:rPr>
              <a:t>here do we go</a:t>
            </a:r>
            <a:br>
              <a:rPr lang="en-US" sz="3600" b="1" cap="none" dirty="0">
                <a:latin typeface="Comic Sans MS"/>
              </a:rPr>
            </a:br>
            <a:r>
              <a:rPr lang="en-US" sz="3600" b="1" cap="none" dirty="0">
                <a:latin typeface="Comic Sans MS"/>
              </a:rPr>
              <a:t>from here?</a:t>
            </a:r>
            <a:br>
              <a:rPr lang="en-US" sz="3600" cap="none" dirty="0">
                <a:latin typeface="Comic Sans MS"/>
              </a:rPr>
            </a:br>
            <a:br>
              <a:rPr lang="en-US" sz="3000" cap="none" dirty="0">
                <a:latin typeface="Comic Sans MS"/>
              </a:rPr>
            </a:br>
            <a:endParaRPr lang="en-US" sz="3000" dirty="0"/>
          </a:p>
        </p:txBody>
      </p:sp>
      <p:pic>
        <p:nvPicPr>
          <p:cNvPr id="5" name="Picture 5" descr="Country road along the side of mountains">
            <a:extLst>
              <a:ext uri="{FF2B5EF4-FFF2-40B4-BE49-F238E27FC236}">
                <a16:creationId xmlns:a16="http://schemas.microsoft.com/office/drawing/2014/main" id="{7E4162F0-CF92-EBEC-A74C-B57678A10A16}"/>
              </a:ext>
            </a:extLst>
          </p:cNvPr>
          <p:cNvPicPr>
            <a:picLocks noChangeAspect="1"/>
          </p:cNvPicPr>
          <p:nvPr/>
        </p:nvPicPr>
        <p:blipFill rotWithShape="1">
          <a:blip r:embed="rId3"/>
          <a:srcRect l="20334" r="20332" b="-1"/>
          <a:stretch/>
        </p:blipFill>
        <p:spPr>
          <a:xfrm>
            <a:off x="6096000" y="10"/>
            <a:ext cx="6095999" cy="6857990"/>
          </a:xfrm>
          <a:prstGeom prst="rect">
            <a:avLst/>
          </a:prstGeom>
        </p:spPr>
      </p:pic>
      <p:sp>
        <p:nvSpPr>
          <p:cNvPr id="2" name="Slide Number Placeholder 1">
            <a:extLst>
              <a:ext uri="{FF2B5EF4-FFF2-40B4-BE49-F238E27FC236}">
                <a16:creationId xmlns:a16="http://schemas.microsoft.com/office/drawing/2014/main" id="{6AE07A0E-3DD2-B255-3F6C-D3EBEECFDC96}"/>
              </a:ext>
            </a:extLst>
          </p:cNvPr>
          <p:cNvSpPr>
            <a:spLocks noGrp="1"/>
          </p:cNvSpPr>
          <p:nvPr>
            <p:ph type="sldNum" idx="12"/>
          </p:nvPr>
        </p:nvSpPr>
        <p:spPr/>
        <p:txBody>
          <a:bodyPr/>
          <a:lstStyle/>
          <a:p>
            <a:fld id="{8A7A6979-0714-4377-B894-6BE4C2D6E202}" type="slidenum">
              <a:rPr lang="en-US" smtClean="0"/>
              <a:pPr/>
              <a:t>238</a:t>
            </a:fld>
            <a:endParaRPr lang="en-US"/>
          </a:p>
        </p:txBody>
      </p:sp>
    </p:spTree>
    <p:extLst>
      <p:ext uri="{BB962C8B-B14F-4D97-AF65-F5344CB8AC3E}">
        <p14:creationId xmlns:p14="http://schemas.microsoft.com/office/powerpoint/2010/main" val="1483300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0B4C-F7BA-6FAB-0FA7-5AA2FE29BA5B}"/>
              </a:ext>
            </a:extLst>
          </p:cNvPr>
          <p:cNvSpPr>
            <a:spLocks noGrp="1"/>
          </p:cNvSpPr>
          <p:nvPr>
            <p:ph type="title"/>
          </p:nvPr>
        </p:nvSpPr>
        <p:spPr>
          <a:xfrm>
            <a:off x="498788" y="2838268"/>
            <a:ext cx="5393600" cy="1181464"/>
          </a:xfrm>
        </p:spPr>
        <p:txBody>
          <a:bodyPr wrap="square" anchor="b">
            <a:noAutofit/>
          </a:bodyPr>
          <a:lstStyle/>
          <a:p>
            <a:pPr>
              <a:lnSpc>
                <a:spcPct val="100000"/>
              </a:lnSpc>
              <a:spcBef>
                <a:spcPts val="600"/>
              </a:spcBef>
            </a:pPr>
            <a:r>
              <a:rPr lang="en-US" sz="3600" b="1" dirty="0">
                <a:latin typeface="Comic Sans MS" panose="030F0902030302020204" pitchFamily="66" charset="0"/>
              </a:rPr>
              <a:t>What to</a:t>
            </a:r>
            <a:br>
              <a:rPr lang="en-US" sz="3600" b="1" dirty="0">
                <a:latin typeface="Comic Sans MS" panose="030F0902030302020204" pitchFamily="66" charset="0"/>
              </a:rPr>
            </a:br>
            <a:r>
              <a:rPr lang="en-US" sz="3600" b="1" dirty="0">
                <a:latin typeface="Comic Sans MS" panose="030F0902030302020204" pitchFamily="66" charset="0"/>
              </a:rPr>
              <a:t>leave behind</a:t>
            </a:r>
          </a:p>
        </p:txBody>
      </p:sp>
      <p:pic>
        <p:nvPicPr>
          <p:cNvPr id="10" name="Picture 9">
            <a:extLst>
              <a:ext uri="{FF2B5EF4-FFF2-40B4-BE49-F238E27FC236}">
                <a16:creationId xmlns:a16="http://schemas.microsoft.com/office/drawing/2014/main" id="{162BA479-4EEA-EFE7-D98A-1CFD15B9D17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427511" y="1461264"/>
            <a:ext cx="5600700" cy="4200525"/>
          </a:xfrm>
          <a:prstGeom prst="rect">
            <a:avLst/>
          </a:prstGeom>
        </p:spPr>
      </p:pic>
      <p:sp>
        <p:nvSpPr>
          <p:cNvPr id="4" name="Slide Number Placeholder 3">
            <a:extLst>
              <a:ext uri="{FF2B5EF4-FFF2-40B4-BE49-F238E27FC236}">
                <a16:creationId xmlns:a16="http://schemas.microsoft.com/office/drawing/2014/main" id="{DF0EC0FA-6428-446E-05A2-403A2ABB7690}"/>
              </a:ext>
            </a:extLst>
          </p:cNvPr>
          <p:cNvSpPr>
            <a:spLocks noGrp="1"/>
          </p:cNvSpPr>
          <p:nvPr>
            <p:ph type="sldNum" idx="12"/>
          </p:nvPr>
        </p:nvSpPr>
        <p:spPr/>
        <p:txBody>
          <a:bodyPr/>
          <a:lstStyle/>
          <a:p>
            <a:fld id="{00000000-1234-1234-1234-123412341234}" type="slidenum">
              <a:rPr lang="en-GB" smtClean="0"/>
              <a:pPr/>
              <a:t>239</a:t>
            </a:fld>
            <a:endParaRPr lang="en-GB"/>
          </a:p>
        </p:txBody>
      </p:sp>
    </p:spTree>
    <p:extLst>
      <p:ext uri="{BB962C8B-B14F-4D97-AF65-F5344CB8AC3E}">
        <p14:creationId xmlns:p14="http://schemas.microsoft.com/office/powerpoint/2010/main" val="3747205370"/>
      </p:ext>
    </p:extLst>
  </p:cSld>
  <p:clrMapOvr>
    <a:masterClrMapping/>
  </p:clrMapOvr>
</p:sld>
</file>

<file path=ppt/theme/theme1.xml><?xml version="1.0" encoding="utf-8"?>
<a:theme xmlns:a="http://schemas.openxmlformats.org/drawingml/2006/main" name="Simple Light">
  <a:themeElements>
    <a:clrScheme name="Custom 2">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20231</TotalTime>
  <Words>3551</Words>
  <Application>Microsoft Macintosh PowerPoint</Application>
  <PresentationFormat>Widescreen</PresentationFormat>
  <Paragraphs>442</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Aptos</vt:lpstr>
      <vt:lpstr>Arial</vt:lpstr>
      <vt:lpstr>Calibri</vt:lpstr>
      <vt:lpstr>Comic Sans MS</vt:lpstr>
      <vt:lpstr>Times New Roman</vt:lpstr>
      <vt:lpstr>Simple Light</vt:lpstr>
      <vt:lpstr>Welcome to Grief Care</vt:lpstr>
      <vt:lpstr>PowerPoint Presentation</vt:lpstr>
      <vt:lpstr> Review of last week’s journal assignment </vt:lpstr>
      <vt:lpstr>  Where have we been over these past weeks?  </vt:lpstr>
      <vt:lpstr>Take 5</vt:lpstr>
      <vt:lpstr>Finding new or renewed purpose in life</vt:lpstr>
      <vt:lpstr>Finding new or renewed purpose in life</vt:lpstr>
      <vt:lpstr>  Where do we go from here?  </vt:lpstr>
      <vt:lpstr>What to leave behind</vt:lpstr>
      <vt:lpstr>What to carry forward</vt:lpstr>
      <vt:lpstr>Building your faith</vt:lpstr>
      <vt:lpstr>PowerPoint Presentation</vt:lpstr>
      <vt:lpstr>PowerPoint Presentation</vt:lpstr>
      <vt:lpstr>When does grieving end?</vt:lpstr>
      <vt:lpstr>When does grieving end?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Ruth Whitt</cp:lastModifiedBy>
  <cp:revision>351</cp:revision>
  <cp:lastPrinted>2025-11-25T01:16:03Z</cp:lastPrinted>
  <dcterms:created xsi:type="dcterms:W3CDTF">2022-03-01T00:23:14Z</dcterms:created>
  <dcterms:modified xsi:type="dcterms:W3CDTF">2025-11-25T16:52:25Z</dcterms:modified>
</cp:coreProperties>
</file>