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2" r:id="rId8"/>
    <p:sldId id="266"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8" d="100"/>
          <a:sy n="78" d="100"/>
        </p:scale>
        <p:origin x="64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38BE9D-B9D8-4102-B115-7284A31EEF75}"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BD73BA-9B91-487D-8CBD-AB905830F833}" type="slidenum">
              <a:rPr lang="en-US" smtClean="0"/>
              <a:t>‹#›</a:t>
            </a:fld>
            <a:endParaRPr lang="en-US" dirty="0"/>
          </a:p>
        </p:txBody>
      </p:sp>
    </p:spTree>
    <p:extLst>
      <p:ext uri="{BB962C8B-B14F-4D97-AF65-F5344CB8AC3E}">
        <p14:creationId xmlns:p14="http://schemas.microsoft.com/office/powerpoint/2010/main" val="334137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E9D-B9D8-4102-B115-7284A31EEF75}"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BD73BA-9B91-487D-8CBD-AB905830F833}" type="slidenum">
              <a:rPr lang="en-US" smtClean="0"/>
              <a:t>‹#›</a:t>
            </a:fld>
            <a:endParaRPr lang="en-US" dirty="0"/>
          </a:p>
        </p:txBody>
      </p:sp>
    </p:spTree>
    <p:extLst>
      <p:ext uri="{BB962C8B-B14F-4D97-AF65-F5344CB8AC3E}">
        <p14:creationId xmlns:p14="http://schemas.microsoft.com/office/powerpoint/2010/main" val="288026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E9D-B9D8-4102-B115-7284A31EEF75}"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BD73BA-9B91-487D-8CBD-AB905830F833}" type="slidenum">
              <a:rPr lang="en-US" smtClean="0"/>
              <a:t>‹#›</a:t>
            </a:fld>
            <a:endParaRPr lang="en-US" dirty="0"/>
          </a:p>
        </p:txBody>
      </p:sp>
    </p:spTree>
    <p:extLst>
      <p:ext uri="{BB962C8B-B14F-4D97-AF65-F5344CB8AC3E}">
        <p14:creationId xmlns:p14="http://schemas.microsoft.com/office/powerpoint/2010/main" val="332167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E9D-B9D8-4102-B115-7284A31EEF75}"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BD73BA-9B91-487D-8CBD-AB905830F833}" type="slidenum">
              <a:rPr lang="en-US" smtClean="0"/>
              <a:t>‹#›</a:t>
            </a:fld>
            <a:endParaRPr lang="en-US" dirty="0"/>
          </a:p>
        </p:txBody>
      </p:sp>
    </p:spTree>
    <p:extLst>
      <p:ext uri="{BB962C8B-B14F-4D97-AF65-F5344CB8AC3E}">
        <p14:creationId xmlns:p14="http://schemas.microsoft.com/office/powerpoint/2010/main" val="94865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8BE9D-B9D8-4102-B115-7284A31EEF75}"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BD73BA-9B91-487D-8CBD-AB905830F833}" type="slidenum">
              <a:rPr lang="en-US" smtClean="0"/>
              <a:t>‹#›</a:t>
            </a:fld>
            <a:endParaRPr lang="en-US" dirty="0"/>
          </a:p>
        </p:txBody>
      </p:sp>
    </p:spTree>
    <p:extLst>
      <p:ext uri="{BB962C8B-B14F-4D97-AF65-F5344CB8AC3E}">
        <p14:creationId xmlns:p14="http://schemas.microsoft.com/office/powerpoint/2010/main" val="157347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38BE9D-B9D8-4102-B115-7284A31EEF75}" type="datetimeFigureOut">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BD73BA-9B91-487D-8CBD-AB905830F833}" type="slidenum">
              <a:rPr lang="en-US" smtClean="0"/>
              <a:t>‹#›</a:t>
            </a:fld>
            <a:endParaRPr lang="en-US" dirty="0"/>
          </a:p>
        </p:txBody>
      </p:sp>
    </p:spTree>
    <p:extLst>
      <p:ext uri="{BB962C8B-B14F-4D97-AF65-F5344CB8AC3E}">
        <p14:creationId xmlns:p14="http://schemas.microsoft.com/office/powerpoint/2010/main" val="250171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38BE9D-B9D8-4102-B115-7284A31EEF75}" type="datetimeFigureOut">
              <a:rPr lang="en-US" smtClean="0"/>
              <a:t>6/30/2020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BD73BA-9B91-487D-8CBD-AB905830F833}" type="slidenum">
              <a:rPr lang="en-US" smtClean="0"/>
              <a:t>‹#›</a:t>
            </a:fld>
            <a:endParaRPr lang="en-US" dirty="0"/>
          </a:p>
        </p:txBody>
      </p:sp>
    </p:spTree>
    <p:extLst>
      <p:ext uri="{BB962C8B-B14F-4D97-AF65-F5344CB8AC3E}">
        <p14:creationId xmlns:p14="http://schemas.microsoft.com/office/powerpoint/2010/main" val="7399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38BE9D-B9D8-4102-B115-7284A31EEF75}" type="datetimeFigureOut">
              <a:rPr lang="en-US" smtClean="0"/>
              <a:t>6/30/2020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BD73BA-9B91-487D-8CBD-AB905830F833}" type="slidenum">
              <a:rPr lang="en-US" smtClean="0"/>
              <a:t>‹#›</a:t>
            </a:fld>
            <a:endParaRPr lang="en-US" dirty="0"/>
          </a:p>
        </p:txBody>
      </p:sp>
    </p:spTree>
    <p:extLst>
      <p:ext uri="{BB962C8B-B14F-4D97-AF65-F5344CB8AC3E}">
        <p14:creationId xmlns:p14="http://schemas.microsoft.com/office/powerpoint/2010/main" val="159292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8BE9D-B9D8-4102-B115-7284A31EEF75}" type="datetimeFigureOut">
              <a:rPr lang="en-US" smtClean="0"/>
              <a:t>6/30/2020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BD73BA-9B91-487D-8CBD-AB905830F833}" type="slidenum">
              <a:rPr lang="en-US" smtClean="0"/>
              <a:t>‹#›</a:t>
            </a:fld>
            <a:endParaRPr lang="en-US" dirty="0"/>
          </a:p>
        </p:txBody>
      </p:sp>
    </p:spTree>
    <p:extLst>
      <p:ext uri="{BB962C8B-B14F-4D97-AF65-F5344CB8AC3E}">
        <p14:creationId xmlns:p14="http://schemas.microsoft.com/office/powerpoint/2010/main" val="272593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8BE9D-B9D8-4102-B115-7284A31EEF75}" type="datetimeFigureOut">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BD73BA-9B91-487D-8CBD-AB905830F833}" type="slidenum">
              <a:rPr lang="en-US" smtClean="0"/>
              <a:t>‹#›</a:t>
            </a:fld>
            <a:endParaRPr lang="en-US" dirty="0"/>
          </a:p>
        </p:txBody>
      </p:sp>
    </p:spTree>
    <p:extLst>
      <p:ext uri="{BB962C8B-B14F-4D97-AF65-F5344CB8AC3E}">
        <p14:creationId xmlns:p14="http://schemas.microsoft.com/office/powerpoint/2010/main" val="100184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8BE9D-B9D8-4102-B115-7284A31EEF75}" type="datetimeFigureOut">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BD73BA-9B91-487D-8CBD-AB905830F833}" type="slidenum">
              <a:rPr lang="en-US" smtClean="0"/>
              <a:t>‹#›</a:t>
            </a:fld>
            <a:endParaRPr lang="en-US" dirty="0"/>
          </a:p>
        </p:txBody>
      </p:sp>
    </p:spTree>
    <p:extLst>
      <p:ext uri="{BB962C8B-B14F-4D97-AF65-F5344CB8AC3E}">
        <p14:creationId xmlns:p14="http://schemas.microsoft.com/office/powerpoint/2010/main" val="149612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8BE9D-B9D8-4102-B115-7284A31EEF75}" type="datetimeFigureOut">
              <a:rPr lang="en-US" smtClean="0"/>
              <a:t>6/30/2020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D73BA-9B91-487D-8CBD-AB905830F833}" type="slidenum">
              <a:rPr lang="en-US" smtClean="0"/>
              <a:t>‹#›</a:t>
            </a:fld>
            <a:endParaRPr lang="en-US" dirty="0"/>
          </a:p>
        </p:txBody>
      </p:sp>
    </p:spTree>
    <p:extLst>
      <p:ext uri="{BB962C8B-B14F-4D97-AF65-F5344CB8AC3E}">
        <p14:creationId xmlns:p14="http://schemas.microsoft.com/office/powerpoint/2010/main" val="1728392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9903" y="877330"/>
            <a:ext cx="9144000" cy="2387600"/>
          </a:xfrm>
        </p:spPr>
        <p:txBody>
          <a:bodyPr/>
          <a:lstStyle/>
          <a:p>
            <a:r>
              <a:rPr lang="en-US" dirty="0" smtClean="0">
                <a:latin typeface="+mn-lt"/>
              </a:rPr>
              <a:t>The unspoken language of race in the workplace</a:t>
            </a:r>
            <a:endParaRPr lang="en-US" dirty="0">
              <a:latin typeface="+mn-lt"/>
            </a:endParaRPr>
          </a:p>
        </p:txBody>
      </p:sp>
      <p:sp>
        <p:nvSpPr>
          <p:cNvPr id="3" name="Subtitle 2"/>
          <p:cNvSpPr>
            <a:spLocks noGrp="1"/>
          </p:cNvSpPr>
          <p:nvPr>
            <p:ph type="subTitle" idx="1"/>
          </p:nvPr>
        </p:nvSpPr>
        <p:spPr/>
        <p:txBody>
          <a:bodyPr>
            <a:normAutofit fontScale="92500" lnSpcReduction="10000"/>
          </a:bodyPr>
          <a:lstStyle/>
          <a:p>
            <a:r>
              <a:rPr lang="en-US" sz="6000" dirty="0" smtClean="0"/>
              <a:t>Presenter: Ed Gough Jr. </a:t>
            </a:r>
          </a:p>
          <a:p>
            <a:r>
              <a:rPr lang="en-US" sz="6000" dirty="0" smtClean="0"/>
              <a:t>June 30, 2020</a:t>
            </a:r>
            <a:endParaRPr lang="en-US" sz="6000" dirty="0"/>
          </a:p>
        </p:txBody>
      </p:sp>
    </p:spTree>
    <p:extLst>
      <p:ext uri="{BB962C8B-B14F-4D97-AF65-F5344CB8AC3E}">
        <p14:creationId xmlns:p14="http://schemas.microsoft.com/office/powerpoint/2010/main" val="367953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4" name="Text Placeholder 3"/>
          <p:cNvSpPr>
            <a:spLocks noGrp="1"/>
          </p:cNvSpPr>
          <p:nvPr>
            <p:ph type="body" sz="half" idx="2"/>
          </p:nvPr>
        </p:nvSpPr>
        <p:spPr/>
        <p:txBody>
          <a:bodyPr/>
          <a:lstStyle/>
          <a:p>
            <a:r>
              <a:rPr lang="en-US" dirty="0" smtClean="0"/>
              <a:t>I would like to thank you for your time and consideration. It is appreciated and not taken for granted .</a:t>
            </a:r>
          </a:p>
          <a:p>
            <a:endParaRPr lang="en-US" dirty="0"/>
          </a:p>
          <a:p>
            <a:r>
              <a:rPr lang="en-US" dirty="0" smtClean="0"/>
              <a:t>My wish for all of us to #</a:t>
            </a:r>
            <a:r>
              <a:rPr lang="en-US" dirty="0" err="1" smtClean="0"/>
              <a:t>BeMoreEr</a:t>
            </a:r>
            <a:r>
              <a:rPr lang="en-US" dirty="0" smtClean="0"/>
              <a:t> (</a:t>
            </a:r>
            <a:r>
              <a:rPr lang="en-US" dirty="0" err="1" smtClean="0"/>
              <a:t>eg</a:t>
            </a:r>
            <a:r>
              <a:rPr lang="en-US" dirty="0" smtClean="0"/>
              <a:t>. kinder, healthier, politer, etc.) in the future. </a:t>
            </a:r>
          </a:p>
          <a:p>
            <a:endParaRPr lang="en-US" dirty="0" smtClean="0"/>
          </a:p>
          <a:p>
            <a:endParaRPr lang="en-US" dirty="0"/>
          </a:p>
          <a:p>
            <a:r>
              <a:rPr lang="en-US" dirty="0" smtClean="0"/>
              <a:t>Please feel free to contact me via:</a:t>
            </a:r>
          </a:p>
          <a:p>
            <a:r>
              <a:rPr lang="en-US" dirty="0" smtClean="0"/>
              <a:t>Ed Gough, Jr. </a:t>
            </a:r>
          </a:p>
          <a:p>
            <a:r>
              <a:rPr lang="en-US" dirty="0" smtClean="0"/>
              <a:t>edgoughjr@gmail.com </a:t>
            </a:r>
            <a:endParaRPr lang="en-US" dirty="0"/>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897" r="7897"/>
          <a:stretch>
            <a:fillRect/>
          </a:stretch>
        </p:blipFill>
        <p:spPr/>
      </p:pic>
    </p:spTree>
    <p:extLst>
      <p:ext uri="{BB962C8B-B14F-4D97-AF65-F5344CB8AC3E}">
        <p14:creationId xmlns:p14="http://schemas.microsoft.com/office/powerpoint/2010/main" val="173331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about me … </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897" r="7897"/>
          <a:stretch>
            <a:fillRect/>
          </a:stretch>
        </p:blipFill>
        <p:spPr/>
      </p:pic>
      <p:sp>
        <p:nvSpPr>
          <p:cNvPr id="4" name="Text Placeholder 3"/>
          <p:cNvSpPr>
            <a:spLocks noGrp="1"/>
          </p:cNvSpPr>
          <p:nvPr>
            <p:ph type="body" sz="half" idx="2"/>
          </p:nvPr>
        </p:nvSpPr>
        <p:spPr>
          <a:xfrm>
            <a:off x="0" y="2049462"/>
            <a:ext cx="4824413" cy="4897438"/>
          </a:xfrm>
        </p:spPr>
        <p:txBody>
          <a:bodyPr>
            <a:noAutofit/>
          </a:bodyPr>
          <a:lstStyle/>
          <a:p>
            <a:r>
              <a:rPr lang="en-US" sz="1400" dirty="0"/>
              <a:t>Ed Gough Jr. is a father and manhood advocate who works with fathers, men and organizations to help men and fathers be better for themselves, their loved ones and the world. After spending many years working with fathers and men, Ed knows that the better fathers and men are the better men they are, the better they are for their families and loved ones and the better they are for the world</a:t>
            </a:r>
            <a:r>
              <a:rPr lang="en-US" sz="1400" dirty="0" smtClean="0"/>
              <a:t>.</a:t>
            </a:r>
          </a:p>
          <a:p>
            <a:r>
              <a:rPr lang="en-US" sz="1400" dirty="0" smtClean="0"/>
              <a:t>Some </a:t>
            </a:r>
            <a:r>
              <a:rPr lang="en-US" sz="1400" dirty="0"/>
              <a:t>of the organizations that Ed has helped with fatherhood and manhood are the Ontario Association of Children’s Aid </a:t>
            </a:r>
            <a:r>
              <a:rPr lang="en-US" sz="1400" dirty="0" smtClean="0"/>
              <a:t>Societies and the </a:t>
            </a:r>
            <a:r>
              <a:rPr lang="en-US" sz="1400" dirty="0"/>
              <a:t>Ontario Ministry of Children, Community and Social </a:t>
            </a:r>
            <a:r>
              <a:rPr lang="en-US" sz="1400" dirty="0" smtClean="0"/>
              <a:t>Services. Ed </a:t>
            </a:r>
            <a:r>
              <a:rPr lang="en-US" sz="1400" dirty="0"/>
              <a:t>is the co-host and co-producer of the monthly live online conversations for fathers that are sponsored by Dove </a:t>
            </a:r>
            <a:r>
              <a:rPr lang="en-US" sz="1400" dirty="0" err="1"/>
              <a:t>Men+Care</a:t>
            </a:r>
            <a:r>
              <a:rPr lang="en-US" sz="1400" dirty="0"/>
              <a:t> and Dads Central (Canada’s national fatherhood organization). For the last eight years, Ed has been a featured contributor for the Good Men Project (one of the most viewed website in the world for men).  He is also the host of The Dr. Vibe Show™ which won the 2018 Innovation Award given by the Canadian Ethnic Media Association</a:t>
            </a:r>
            <a:r>
              <a:rPr lang="en-US" sz="1400" dirty="0" smtClean="0"/>
              <a:t>.</a:t>
            </a:r>
          </a:p>
          <a:p>
            <a:r>
              <a:rPr lang="en-US" sz="1400" dirty="0" smtClean="0"/>
              <a:t>Ed has worked </a:t>
            </a:r>
            <a:r>
              <a:rPr lang="en-US" sz="1400" smtClean="0"/>
              <a:t>for various companies </a:t>
            </a:r>
            <a:r>
              <a:rPr lang="en-US" sz="1400" dirty="0" smtClean="0"/>
              <a:t>such as Adidas, Universal Music and Young and Potential Fathers. </a:t>
            </a:r>
            <a:endParaRPr lang="en-US" sz="1400" dirty="0" smtClean="0"/>
          </a:p>
          <a:p>
            <a:r>
              <a:rPr lang="en-US" sz="1400" dirty="0" smtClean="0"/>
              <a:t>Ed has been featured on various media platforms including CTV News Channel. </a:t>
            </a:r>
            <a:endParaRPr lang="en-US" sz="1400" dirty="0"/>
          </a:p>
        </p:txBody>
      </p:sp>
    </p:spTree>
    <p:extLst>
      <p:ext uri="{BB962C8B-B14F-4D97-AF65-F5344CB8AC3E}">
        <p14:creationId xmlns:p14="http://schemas.microsoft.com/office/powerpoint/2010/main" val="399854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Importance of addressing the topic of race in the workplace</a:t>
            </a:r>
            <a:br>
              <a:rPr lang="en-US" dirty="0"/>
            </a:br>
            <a:endParaRPr lang="en-US" dirty="0"/>
          </a:p>
        </p:txBody>
      </p:sp>
      <p:sp>
        <p:nvSpPr>
          <p:cNvPr id="4" name="Text Placeholder 3"/>
          <p:cNvSpPr>
            <a:spLocks noGrp="1"/>
          </p:cNvSpPr>
          <p:nvPr>
            <p:ph type="body" sz="half" idx="2"/>
          </p:nvPr>
        </p:nvSpPr>
        <p:spPr/>
        <p:txBody>
          <a:bodyPr/>
          <a:lstStyle/>
          <a:p>
            <a:r>
              <a:rPr lang="en-US" dirty="0"/>
              <a:t>Fit is a critical part of any organizations success. When an employee feels stressed at work this makes for an unhappy experience for multiple employees. This often leads to unnecessary stress which can result in loss of productivity even stress leave or the departure of the employee. The expense resulting from unaddressed or ill addressed occurrences can be quite costly.   </a:t>
            </a:r>
          </a:p>
          <a:p>
            <a:endParaRPr lang="en-US" dirty="0"/>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l="9917" r="9917"/>
          <a:stretch>
            <a:fillRect/>
          </a:stretch>
        </p:blipFill>
        <p:spPr>
          <a:xfrm>
            <a:off x="6019800" y="715577"/>
            <a:ext cx="6172200" cy="4873625"/>
          </a:xfrm>
        </p:spPr>
      </p:pic>
    </p:spTree>
    <p:extLst>
      <p:ext uri="{BB962C8B-B14F-4D97-AF65-F5344CB8AC3E}">
        <p14:creationId xmlns:p14="http://schemas.microsoft.com/office/powerpoint/2010/main" val="388855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Tenets of racism and anti-black racism practices in the workplace</a:t>
            </a:r>
            <a:r>
              <a:rPr lang="en-US" dirty="0"/>
              <a:t/>
            </a:r>
            <a:br>
              <a:rPr lang="en-US" dirty="0"/>
            </a:b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85" r="7785"/>
          <a:stretch>
            <a:fillRect/>
          </a:stretch>
        </p:blipFill>
        <p:spPr/>
      </p:pic>
      <p:sp>
        <p:nvSpPr>
          <p:cNvPr id="4" name="Text Placeholder 3"/>
          <p:cNvSpPr>
            <a:spLocks noGrp="1"/>
          </p:cNvSpPr>
          <p:nvPr>
            <p:ph type="body" sz="half" idx="2"/>
          </p:nvPr>
        </p:nvSpPr>
        <p:spPr/>
        <p:txBody>
          <a:bodyPr/>
          <a:lstStyle/>
          <a:p>
            <a:pPr lvl="0"/>
            <a:r>
              <a:rPr lang="en-US" dirty="0"/>
              <a:t>Perceived racist incidents are not important and will just blow over. </a:t>
            </a:r>
          </a:p>
          <a:p>
            <a:pPr lvl="0"/>
            <a:r>
              <a:rPr lang="en-US" dirty="0"/>
              <a:t>Black </a:t>
            </a:r>
            <a:r>
              <a:rPr lang="en-US" dirty="0" smtClean="0"/>
              <a:t>employees </a:t>
            </a:r>
            <a:r>
              <a:rPr lang="en-US" dirty="0"/>
              <a:t>are making too much out of an incident. They are whining, an angry black </a:t>
            </a:r>
            <a:r>
              <a:rPr lang="en-US" dirty="0" smtClean="0"/>
              <a:t>women, angry black man, </a:t>
            </a:r>
            <a:r>
              <a:rPr lang="en-US" dirty="0"/>
              <a:t>etc. </a:t>
            </a:r>
          </a:p>
          <a:p>
            <a:pPr lvl="0"/>
            <a:r>
              <a:rPr lang="en-US" dirty="0"/>
              <a:t>Black employees have a job because of a special </a:t>
            </a:r>
            <a:r>
              <a:rPr lang="en-US" dirty="0" smtClean="0"/>
              <a:t>accommodation </a:t>
            </a:r>
            <a:r>
              <a:rPr lang="en-US" dirty="0"/>
              <a:t>(Diversity plan) therefore they need to be micro-managed because they are not as smart as other employees. </a:t>
            </a:r>
          </a:p>
          <a:p>
            <a:pPr lvl="0"/>
            <a:r>
              <a:rPr lang="en-US" dirty="0"/>
              <a:t>We don't have that problem in our organization, everyone gets along. </a:t>
            </a:r>
          </a:p>
          <a:p>
            <a:endParaRPr lang="en-US" dirty="0"/>
          </a:p>
        </p:txBody>
      </p:sp>
    </p:spTree>
    <p:extLst>
      <p:ext uri="{BB962C8B-B14F-4D97-AF65-F5344CB8AC3E}">
        <p14:creationId xmlns:p14="http://schemas.microsoft.com/office/powerpoint/2010/main" val="427900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What are the steps that organizations can take to ensure inclusivity?</a:t>
            </a:r>
            <a:br>
              <a:rPr lang="en-US" dirty="0"/>
            </a:b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3653" b="23653"/>
          <a:stretch>
            <a:fillRect/>
          </a:stretch>
        </p:blipFill>
        <p:spPr/>
      </p:pic>
      <p:sp>
        <p:nvSpPr>
          <p:cNvPr id="4" name="Text Placeholder 3"/>
          <p:cNvSpPr>
            <a:spLocks noGrp="1"/>
          </p:cNvSpPr>
          <p:nvPr>
            <p:ph type="body" sz="half" idx="2"/>
          </p:nvPr>
        </p:nvSpPr>
        <p:spPr/>
        <p:txBody>
          <a:bodyPr/>
          <a:lstStyle/>
          <a:p>
            <a:pPr lvl="0"/>
            <a:r>
              <a:rPr lang="en-US" dirty="0"/>
              <a:t>Ask racialized employees how they are being impacted in the workplace and what solutions would resolve the issues</a:t>
            </a:r>
          </a:p>
          <a:p>
            <a:pPr lvl="0"/>
            <a:r>
              <a:rPr lang="en-US" dirty="0"/>
              <a:t>Hire Black people. We are diverse and most of us do not resemble the negative stereotypes about us.  </a:t>
            </a:r>
          </a:p>
          <a:p>
            <a:endParaRPr lang="en-US" dirty="0"/>
          </a:p>
        </p:txBody>
      </p:sp>
    </p:spTree>
    <p:extLst>
      <p:ext uri="{BB962C8B-B14F-4D97-AF65-F5344CB8AC3E}">
        <p14:creationId xmlns:p14="http://schemas.microsoft.com/office/powerpoint/2010/main" val="41256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organizations become anti-oppressive workplace?</a:t>
            </a:r>
            <a:br>
              <a:rPr lang="en-US" dirty="0"/>
            </a:br>
            <a:endParaRPr lang="en-US" dirty="0"/>
          </a:p>
        </p:txBody>
      </p:sp>
      <p:sp>
        <p:nvSpPr>
          <p:cNvPr id="4" name="Text Placeholder 3"/>
          <p:cNvSpPr>
            <a:spLocks noGrp="1"/>
          </p:cNvSpPr>
          <p:nvPr>
            <p:ph type="body" sz="half" idx="2"/>
          </p:nvPr>
        </p:nvSpPr>
        <p:spPr/>
        <p:txBody>
          <a:bodyPr/>
          <a:lstStyle/>
          <a:p>
            <a:pPr lvl="0"/>
            <a:r>
              <a:rPr lang="en-US" dirty="0"/>
              <a:t>Examine your own biases and behaviour to ensure that you are not oppressing people </a:t>
            </a:r>
          </a:p>
          <a:p>
            <a:pPr lvl="0"/>
            <a:r>
              <a:rPr lang="en-US" dirty="0"/>
              <a:t>Hold dialogue with employees. </a:t>
            </a:r>
          </a:p>
          <a:p>
            <a:pPr lvl="0"/>
            <a:r>
              <a:rPr lang="en-US" dirty="0"/>
              <a:t>Create meaningful polices and penalties for infractions of them. </a:t>
            </a:r>
          </a:p>
          <a:p>
            <a:endParaRPr lang="en-US" dirty="0"/>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3680" b="23680"/>
          <a:stretch>
            <a:fillRect/>
          </a:stretch>
        </p:blipFill>
        <p:spPr/>
      </p:pic>
    </p:spTree>
    <p:extLst>
      <p:ext uri="{BB962C8B-B14F-4D97-AF65-F5344CB8AC3E}">
        <p14:creationId xmlns:p14="http://schemas.microsoft.com/office/powerpoint/2010/main" val="208437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get the dialogue started in our teams?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p:pic>
      <p:sp>
        <p:nvSpPr>
          <p:cNvPr id="4" name="Text Placeholder 3"/>
          <p:cNvSpPr>
            <a:spLocks noGrp="1"/>
          </p:cNvSpPr>
          <p:nvPr>
            <p:ph type="body" sz="half" idx="2"/>
          </p:nvPr>
        </p:nvSpPr>
        <p:spPr/>
        <p:txBody>
          <a:bodyPr/>
          <a:lstStyle/>
          <a:p>
            <a:pPr lvl="0"/>
            <a:r>
              <a:rPr lang="en-US" dirty="0"/>
              <a:t>Survey employees</a:t>
            </a:r>
          </a:p>
          <a:p>
            <a:pPr lvl="0"/>
            <a:r>
              <a:rPr lang="en-US" dirty="0"/>
              <a:t>Ask employees to take the personal bias test. </a:t>
            </a:r>
          </a:p>
          <a:p>
            <a:pPr lvl="0"/>
            <a:r>
              <a:rPr lang="en-US" dirty="0"/>
              <a:t>Hold meetings to discuss anti-oppressive behaviour with employees. </a:t>
            </a:r>
          </a:p>
          <a:p>
            <a:pPr lvl="0"/>
            <a:r>
              <a:rPr lang="en-US" dirty="0"/>
              <a:t>Circulate a </a:t>
            </a:r>
            <a:r>
              <a:rPr lang="en-US" dirty="0" smtClean="0"/>
              <a:t>newsletter </a:t>
            </a:r>
            <a:r>
              <a:rPr lang="en-US" dirty="0"/>
              <a:t>on how to </a:t>
            </a:r>
            <a:r>
              <a:rPr lang="en-US" dirty="0" smtClean="0"/>
              <a:t>identifying </a:t>
            </a:r>
            <a:r>
              <a:rPr lang="en-US" dirty="0"/>
              <a:t>anti-oppressive </a:t>
            </a:r>
            <a:r>
              <a:rPr lang="en-US" dirty="0" smtClean="0"/>
              <a:t>behavior </a:t>
            </a:r>
            <a:r>
              <a:rPr lang="en-US" dirty="0"/>
              <a:t>and tips to better. </a:t>
            </a:r>
          </a:p>
          <a:p>
            <a:endParaRPr lang="en-US" dirty="0"/>
          </a:p>
        </p:txBody>
      </p:sp>
    </p:spTree>
    <p:extLst>
      <p:ext uri="{BB962C8B-B14F-4D97-AF65-F5344CB8AC3E}">
        <p14:creationId xmlns:p14="http://schemas.microsoft.com/office/powerpoint/2010/main" val="3222115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3598"/>
            <a:ext cx="3932237" cy="1069975"/>
          </a:xfrm>
        </p:spPr>
        <p:txBody>
          <a:bodyPr/>
          <a:lstStyle/>
          <a:p>
            <a:r>
              <a:rPr lang="en-US" dirty="0" smtClean="0"/>
              <a:t>Some final thoughts …</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459" r="2459"/>
          <a:stretch>
            <a:fillRect/>
          </a:stretch>
        </p:blipFill>
        <p:spPr/>
      </p:pic>
      <p:sp>
        <p:nvSpPr>
          <p:cNvPr id="4" name="Text Placeholder 3"/>
          <p:cNvSpPr>
            <a:spLocks noGrp="1"/>
          </p:cNvSpPr>
          <p:nvPr>
            <p:ph type="body" sz="half" idx="2"/>
          </p:nvPr>
        </p:nvSpPr>
        <p:spPr>
          <a:xfrm>
            <a:off x="839788" y="1093573"/>
            <a:ext cx="3932237" cy="5764427"/>
          </a:xfrm>
        </p:spPr>
        <p:txBody>
          <a:bodyPr>
            <a:normAutofit/>
          </a:bodyPr>
          <a:lstStyle/>
          <a:p>
            <a:r>
              <a:rPr lang="en-US" dirty="0"/>
              <a:t>1. Perceptions: </a:t>
            </a:r>
            <a:r>
              <a:rPr lang="en-US" dirty="0" smtClean="0"/>
              <a:t>White </a:t>
            </a:r>
            <a:r>
              <a:rPr lang="en-US" dirty="0"/>
              <a:t>employees often have a freedom of being fully human in the work place</a:t>
            </a:r>
            <a:r>
              <a:rPr lang="en-US" dirty="0" smtClean="0"/>
              <a:t>...They </a:t>
            </a:r>
            <a:r>
              <a:rPr lang="en-US" dirty="0"/>
              <a:t>can have good or bad days</a:t>
            </a:r>
            <a:r>
              <a:rPr lang="en-US" dirty="0" smtClean="0"/>
              <a:t>...Not </a:t>
            </a:r>
            <a:r>
              <a:rPr lang="en-US" dirty="0"/>
              <a:t>always the case for black persons depending on a good or bad day they are either perceived as a beacon of righteousness or a angry/intimidating individual</a:t>
            </a:r>
          </a:p>
          <a:p>
            <a:r>
              <a:rPr lang="en-US" dirty="0"/>
              <a:t/>
            </a:r>
            <a:br>
              <a:rPr lang="en-US" dirty="0"/>
            </a:br>
            <a:endParaRPr lang="en-US" dirty="0"/>
          </a:p>
          <a:p>
            <a:r>
              <a:rPr lang="en-US" dirty="0"/>
              <a:t>2. What is it like to be in the minority in a particular industry? Cultural values that dominate workplaces can often make the minority cautious or uneasy because they feel alone. How would others feel if there were many more black people in a workplace then white people for instance? And why?</a:t>
            </a:r>
          </a:p>
          <a:p>
            <a:r>
              <a:rPr lang="en-US" dirty="0"/>
              <a:t/>
            </a:r>
            <a:br>
              <a:rPr lang="en-US" dirty="0"/>
            </a:br>
            <a:endParaRPr lang="en-US" dirty="0"/>
          </a:p>
          <a:p>
            <a:r>
              <a:rPr lang="en-US" dirty="0"/>
              <a:t>3. Advancement: the challenges of advancing in a predominantly white industry. What is the likelihood when the board, management are typically looking for someone like themselves?</a:t>
            </a:r>
          </a:p>
          <a:p>
            <a:endParaRPr lang="en-US" dirty="0"/>
          </a:p>
        </p:txBody>
      </p:sp>
    </p:spTree>
    <p:extLst>
      <p:ext uri="{BB962C8B-B14F-4D97-AF65-F5344CB8AC3E}">
        <p14:creationId xmlns:p14="http://schemas.microsoft.com/office/powerpoint/2010/main" val="1656768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507524"/>
            <a:ext cx="12192001" cy="5350476"/>
          </a:xfrm>
        </p:spPr>
      </p:pic>
    </p:spTree>
    <p:extLst>
      <p:ext uri="{BB962C8B-B14F-4D97-AF65-F5344CB8AC3E}">
        <p14:creationId xmlns:p14="http://schemas.microsoft.com/office/powerpoint/2010/main" val="2398656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TotalTime>
  <Words>440</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unspoken language of race in the workplace</vt:lpstr>
      <vt:lpstr>A little about me … </vt:lpstr>
      <vt:lpstr>Importance of addressing the topic of race in the workplace </vt:lpstr>
      <vt:lpstr>Tenets of racism and anti-black racism practices in the workplace </vt:lpstr>
      <vt:lpstr> What are the steps that organizations can take to ensure inclusivity? </vt:lpstr>
      <vt:lpstr>How can organizations become anti-oppressive workplace? </vt:lpstr>
      <vt:lpstr>How can we get the dialogue started in our teams?</vt:lpstr>
      <vt:lpstr>Some final thoughts …</vt:lpstr>
      <vt:lpstr>Questions </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unspoken language of race in the workplace</dc:title>
  <dc:creator>vibe</dc:creator>
  <cp:lastModifiedBy>vibe</cp:lastModifiedBy>
  <cp:revision>9</cp:revision>
  <dcterms:created xsi:type="dcterms:W3CDTF">2020-06-29T17:36:22Z</dcterms:created>
  <dcterms:modified xsi:type="dcterms:W3CDTF">2020-06-30T17:08:17Z</dcterms:modified>
</cp:coreProperties>
</file>