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7" r:id="rId5"/>
  </p:sldMasterIdLst>
  <p:notesMasterIdLst>
    <p:notesMasterId r:id="rId13"/>
  </p:notesMasterIdLst>
  <p:sldIdLst>
    <p:sldId id="256" r:id="rId6"/>
    <p:sldId id="458" r:id="rId7"/>
    <p:sldId id="468" r:id="rId8"/>
    <p:sldId id="467" r:id="rId9"/>
    <p:sldId id="471" r:id="rId10"/>
    <p:sldId id="470" r:id="rId11"/>
    <p:sldId id="262"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3840" userDrawn="1">
          <p15:clr>
            <a:srgbClr val="A4A3A4"/>
          </p15:clr>
        </p15:guide>
        <p15:guide id="3" pos="288" userDrawn="1">
          <p15:clr>
            <a:srgbClr val="A4A3A4"/>
          </p15:clr>
        </p15:guide>
        <p15:guide id="4" pos="7392" userDrawn="1">
          <p15:clr>
            <a:srgbClr val="A4A3A4"/>
          </p15:clr>
        </p15:guide>
        <p15:guide id="5" orient="horz" pos="480" userDrawn="1">
          <p15:clr>
            <a:srgbClr val="A4A3A4"/>
          </p15:clr>
        </p15:guide>
        <p15:guide id="6" orient="horz" pos="240" userDrawn="1">
          <p15:clr>
            <a:srgbClr val="A4A3A4"/>
          </p15:clr>
        </p15:guide>
        <p15:guide id="7" orient="horz" pos="3960" userDrawn="1">
          <p15:clr>
            <a:srgbClr val="A4A3A4"/>
          </p15:clr>
        </p15:guide>
        <p15:guide id="8" orient="horz" pos="672" userDrawn="1">
          <p15:clr>
            <a:srgbClr val="A4A3A4"/>
          </p15:clr>
        </p15:guide>
        <p15:guide id="9"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ezina, Martin (CA - Montreal)" initials="VM(-M" lastIdx="19" clrIdx="6">
    <p:extLst>
      <p:ext uri="{19B8F6BF-5375-455C-9EA6-DF929625EA0E}">
        <p15:presenceInfo xmlns:p15="http://schemas.microsoft.com/office/powerpoint/2012/main" userId="Vezina, Martin (CA - Montreal)" providerId="None"/>
      </p:ext>
    </p:extLst>
  </p:cmAuthor>
  <p:cmAuthor id="1" name="Ansari, Aisha (CA - Toronto)" initials="AA" lastIdx="9" clrIdx="0">
    <p:extLst>
      <p:ext uri="{19B8F6BF-5375-455C-9EA6-DF929625EA0E}">
        <p15:presenceInfo xmlns:p15="http://schemas.microsoft.com/office/powerpoint/2012/main" userId="Ansari, Aisha (CA - Toronto)" providerId="None"/>
      </p:ext>
    </p:extLst>
  </p:cmAuthor>
  <p:cmAuthor id="2" name="Wu, Sharon" initials="WS" lastIdx="7" clrIdx="1">
    <p:extLst>
      <p:ext uri="{19B8F6BF-5375-455C-9EA6-DF929625EA0E}">
        <p15:presenceInfo xmlns:p15="http://schemas.microsoft.com/office/powerpoint/2012/main" userId="S-1-5-21-823518204-362288127-1606980848-562221" providerId="AD"/>
      </p:ext>
    </p:extLst>
  </p:cmAuthor>
  <p:cmAuthor id="3" name="Jiang, Ailan" initials="JA" lastIdx="3" clrIdx="2">
    <p:extLst>
      <p:ext uri="{19B8F6BF-5375-455C-9EA6-DF929625EA0E}">
        <p15:presenceInfo xmlns:p15="http://schemas.microsoft.com/office/powerpoint/2012/main" userId="S-1-5-21-823518204-362288127-1606980848-572514" providerId="AD"/>
      </p:ext>
    </p:extLst>
  </p:cmAuthor>
  <p:cmAuthor id="4" name="Khan, Saad" initials="KS" lastIdx="3" clrIdx="3">
    <p:extLst>
      <p:ext uri="{19B8F6BF-5375-455C-9EA6-DF929625EA0E}">
        <p15:presenceInfo xmlns:p15="http://schemas.microsoft.com/office/powerpoint/2012/main" userId="S-1-5-21-823518204-362288127-1606980848-558223" providerId="AD"/>
      </p:ext>
    </p:extLst>
  </p:cmAuthor>
  <p:cmAuthor id="5" name="Dauvin, Jean" initials="DJ" lastIdx="27" clrIdx="4">
    <p:extLst>
      <p:ext uri="{19B8F6BF-5375-455C-9EA6-DF929625EA0E}">
        <p15:presenceInfo xmlns:p15="http://schemas.microsoft.com/office/powerpoint/2012/main" userId="S-1-5-21-823518204-362288127-1606980848-488406" providerId="AD"/>
      </p:ext>
    </p:extLst>
  </p:cmAuthor>
  <p:cmAuthor id="6" name="Tashnil, Mayesha" initials="TM" lastIdx="9" clrIdx="5">
    <p:extLst>
      <p:ext uri="{19B8F6BF-5375-455C-9EA6-DF929625EA0E}">
        <p15:presenceInfo xmlns:p15="http://schemas.microsoft.com/office/powerpoint/2012/main" userId="S-1-5-21-823518204-362288127-1606980848-498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34"/>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1E27B-A98F-40F6-BE25-B4EF003DB746}" v="24" dt="2020-04-13T22:36:05.937"/>
    <p1510:client id="{399995A5-F5BC-4181-8FC6-FBD648CC1C75}" v="66" dt="2020-03-25T20:55:28.189"/>
    <p1510:client id="{3F0E9A8B-CDA8-4573-B387-0A394C5408B7}" v="64" dt="2020-03-25T21:14:35.226"/>
    <p1510:client id="{BCFCC81F-E2A4-4D2A-BD75-ABDDDDF3D084}" v="10" dt="2020-03-27T18:08:44.915"/>
    <p1510:client id="{CFEE8D22-ED0D-4457-A3D7-68A644A0929E}" v="1" dt="2020-03-26T19:18:25.301"/>
    <p1510:client id="{D6279E7F-2BCD-422D-844F-9C3FDADE86B6}" v="6" dt="2020-04-01T23:40:35.7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95" autoAdjust="0"/>
    <p:restoredTop sz="91169" autoAdjust="0"/>
  </p:normalViewPr>
  <p:slideViewPr>
    <p:cSldViewPr snapToGrid="0">
      <p:cViewPr varScale="1">
        <p:scale>
          <a:sx n="65" d="100"/>
          <a:sy n="65" d="100"/>
        </p:scale>
        <p:origin x="576" y="78"/>
      </p:cViewPr>
      <p:guideLst>
        <p:guide orient="horz" pos="4080"/>
        <p:guide pos="3840"/>
        <p:guide pos="288"/>
        <p:guide pos="7392"/>
        <p:guide orient="horz" pos="480"/>
        <p:guide orient="horz" pos="240"/>
        <p:guide orient="horz" pos="3960"/>
        <p:guide orient="horz" pos="672"/>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D028B1-BF78-46B9-A8A2-1D2DB958FE6E}" type="datetimeFigureOut">
              <a:rPr lang="en-CA" smtClean="0"/>
              <a:t>2020-04-28</a:t>
            </a:fld>
            <a:endParaRPr lang="en-CA"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BDE90CA-C007-4B7F-9CAE-3DFB335AC4E6}" type="slidenum">
              <a:rPr lang="en-CA" smtClean="0"/>
              <a:t>‹#›</a:t>
            </a:fld>
            <a:endParaRPr lang="en-CA" dirty="0"/>
          </a:p>
        </p:txBody>
      </p:sp>
    </p:spTree>
    <p:extLst>
      <p:ext uri="{BB962C8B-B14F-4D97-AF65-F5344CB8AC3E}">
        <p14:creationId xmlns:p14="http://schemas.microsoft.com/office/powerpoint/2010/main" val="115674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534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225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219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grpSp>
    </p:spTree>
    <p:extLst>
      <p:ext uri="{BB962C8B-B14F-4D97-AF65-F5344CB8AC3E}">
        <p14:creationId xmlns:p14="http://schemas.microsoft.com/office/powerpoint/2010/main" val="2498628368"/>
      </p:ext>
    </p:extLst>
  </p:cSld>
  <p:clrMapOvr>
    <a:masterClrMapping/>
  </p:clrMapOvr>
  <p:transition>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9"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CA" noProof="0" dirty="0"/>
              <a:t>COVID-19</a:t>
            </a:r>
          </a:p>
        </p:txBody>
      </p:sp>
      <p:sp>
        <p:nvSpPr>
          <p:cNvPr id="10"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11" name="TextBox 10"/>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32082602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501651" y="3429000"/>
            <a:ext cx="10544067"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CA" noProof="0" dirty="0"/>
              <a:t>COVID-19</a:t>
            </a:r>
          </a:p>
        </p:txBody>
      </p:sp>
      <p:sp>
        <p:nvSpPr>
          <p:cNvPr id="8"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9" name="TextBox 8"/>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38431493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CA" noProof="0" dirty="0"/>
              <a:t>COVID-19</a:t>
            </a:r>
          </a:p>
        </p:txBody>
      </p:sp>
      <p:sp>
        <p:nvSpPr>
          <p:cNvPr id="8"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9" name="TextBox 8"/>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17428958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CA" noProof="0" dirty="0"/>
              <a:t>COVID-19</a:t>
            </a:r>
          </a:p>
        </p:txBody>
      </p:sp>
      <p:sp>
        <p:nvSpPr>
          <p:cNvPr id="8"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9" name="TextBox 8"/>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21618279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CA" noProof="0" dirty="0"/>
              <a:t>COVID-19</a:t>
            </a:r>
          </a:p>
        </p:txBody>
      </p:sp>
      <p:sp>
        <p:nvSpPr>
          <p:cNvPr id="8"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9" name="TextBox 8"/>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60917426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82509464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75"/>
            <a:ext cx="915236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CA" noProof="0" dirty="0"/>
              <a:t>COVID-19</a:t>
            </a:r>
          </a:p>
        </p:txBody>
      </p:sp>
      <p:sp>
        <p:nvSpPr>
          <p:cNvPr id="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8" name="TextBox 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24006158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7200"/>
            <a:ext cx="9277349"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CA" noProof="0" dirty="0"/>
              <a:t>COVID-19</a:t>
            </a:r>
          </a:p>
        </p:txBody>
      </p:sp>
      <p:sp>
        <p:nvSpPr>
          <p:cNvPr id="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8" name="TextBox 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3631650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CA" noProof="0" dirty="0"/>
              <a:t>COVID-19</a:t>
            </a:r>
          </a:p>
        </p:txBody>
      </p:sp>
      <p:sp>
        <p:nvSpPr>
          <p:cNvPr id="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8" name="TextBox 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4034565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CA" noProof="0" dirty="0"/>
              <a:t>COVID-19</a:t>
            </a:r>
          </a:p>
        </p:txBody>
      </p:sp>
      <p:sp>
        <p:nvSpPr>
          <p:cNvPr id="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8" name="TextBox 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6814289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3"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0129355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5"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6"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43677448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dirty="0"/>
              <a:t>Click icon to add picture</a:t>
            </a:r>
            <a:endParaRPr lang="en-CA"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9"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0940420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60235479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CA" noProof="0" dirty="0"/>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6"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15011987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CA"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6"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51191834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6"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noProof="0" dirty="0"/>
              <a:t>Click icon to add chart</a:t>
            </a:r>
            <a:endParaRPr lang="en-CA" noProof="0" dirty="0"/>
          </a:p>
        </p:txBody>
      </p:sp>
      <p:sp>
        <p:nvSpPr>
          <p:cNvPr id="18" name="Text Placeholder 8"/>
          <p:cNvSpPr>
            <a:spLocks noGrp="1"/>
          </p:cNvSpPr>
          <p:nvPr>
            <p:ph type="body" sz="quarter" idx="18"/>
          </p:nvPr>
        </p:nvSpPr>
        <p:spPr>
          <a:xfrm>
            <a:off x="501652" y="1665289"/>
            <a:ext cx="11188699" cy="392112"/>
          </a:xfrm>
        </p:spPr>
        <p:txBody>
          <a:bodyPr/>
          <a:lstStyle/>
          <a:p>
            <a:pPr lvl="0"/>
            <a:r>
              <a:rPr lang="en-US" noProof="0"/>
              <a:t>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noProof="0"/>
              <a:t>Edit Master text styles</a:t>
            </a:r>
          </a:p>
        </p:txBody>
      </p:sp>
      <p:sp>
        <p:nvSpPr>
          <p:cNvPr id="7"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8"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0179743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6"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dirty="0"/>
              <a:t>Click icon to add chart</a:t>
            </a:r>
            <a:endParaRPr lang="en-CA"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dirty="0"/>
              <a:t>Click icon to add chart</a:t>
            </a:r>
            <a:endParaRPr lang="en-CA"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dirty="0"/>
              <a:t>Click icon to add chart</a:t>
            </a:r>
            <a:endParaRPr lang="en-CA"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Edit Master text styles</a:t>
            </a:r>
          </a:p>
        </p:txBody>
      </p:sp>
      <p:sp>
        <p:nvSpPr>
          <p:cNvPr id="11"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3"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0713923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334101"/>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42062071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8" name="Title Placeholder 1"/>
          <p:cNvSpPr>
            <a:spLocks noGrp="1"/>
          </p:cNvSpPr>
          <p:nvPr>
            <p:ph type="title" hasCustomPrompt="1"/>
          </p:nvPr>
        </p:nvSpPr>
        <p:spPr>
          <a:xfrm>
            <a:off x="501650" y="317500"/>
            <a:ext cx="11188700" cy="334100"/>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9"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185816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dirty="0"/>
              <a:t>Click icon to add chart</a:t>
            </a:r>
            <a:endParaRPr lang="en-CA"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3"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900"/>
            </a:lvl1pPr>
          </a:lstStyle>
          <a:p>
            <a:pPr lvl="0"/>
            <a:r>
              <a:rPr lang="en-US" noProof="0"/>
              <a:t>Edit Master text styles</a:t>
            </a:r>
          </a:p>
        </p:txBody>
      </p:sp>
      <p:sp>
        <p:nvSpPr>
          <p:cNvPr id="8"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9"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96135095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noProof="0" dirty="0"/>
              <a:t>Click icon to add chart</a:t>
            </a:r>
            <a:endParaRPr lang="en-CA" noProof="0"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3"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noProof="0" dirty="0"/>
              <a:t>Click icon to add chart</a:t>
            </a:r>
            <a:endParaRPr lang="en-CA" noProof="0"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Edit Master text styles</a:t>
            </a:r>
          </a:p>
        </p:txBody>
      </p:sp>
      <p:sp>
        <p:nvSpPr>
          <p:cNvPr id="10"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4"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4675731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334101"/>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0"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1"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5645981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334100"/>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0"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1"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27733806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334100"/>
          </a:xfrm>
        </p:spPr>
        <p:txBody>
          <a:bodyPr/>
          <a:lstStyle/>
          <a:p>
            <a:r>
              <a:rPr lang="en-US" noProof="0"/>
              <a:t>Click to edit Master title style</a:t>
            </a:r>
            <a:endParaRPr lang="en-CA" noProof="0"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dirty="0"/>
              <a:t>Click icon to add picture</a:t>
            </a:r>
            <a:endParaRPr lang="en-CA"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dirty="0"/>
              <a:t>Click icon to add picture</a:t>
            </a:r>
            <a:endParaRPr lang="en-CA"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dirty="0"/>
              <a:t>Click icon to add picture</a:t>
            </a:r>
            <a:endParaRPr lang="en-CA"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dirty="0"/>
              <a:t>Click icon to add picture</a:t>
            </a:r>
            <a:endParaRPr lang="en-CA"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13385975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334100"/>
          </a:xfrm>
        </p:spPr>
        <p:txBody>
          <a:bodyPr/>
          <a:lstStyle/>
          <a:p>
            <a:r>
              <a:rPr lang="en-US" noProof="0"/>
              <a:t>Click to edit Master title style</a:t>
            </a:r>
            <a:endParaRPr lang="en-CA" noProof="0" dirty="0"/>
          </a:p>
        </p:txBody>
      </p:sp>
      <p:sp>
        <p:nvSpPr>
          <p:cNvPr id="4" name="Rectangle 3"/>
          <p:cNvSpPr/>
          <p:nvPr userDrawn="1"/>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5" name="Rectangle 4"/>
          <p:cNvSpPr/>
          <p:nvPr userDrawn="1"/>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6" name="Rectangle 5"/>
          <p:cNvSpPr/>
          <p:nvPr userDrawn="1"/>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7" name="Rectangle 6"/>
          <p:cNvSpPr/>
          <p:nvPr userDrawn="1"/>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noProof="0" dirty="0"/>
              <a:t>Click icon to add picture</a:t>
            </a:r>
            <a:endParaRPr lang="en-CA" noProof="0"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noProof="0" dirty="0"/>
              <a:t>Click icon to add picture</a:t>
            </a:r>
            <a:endParaRPr lang="en-CA" noProof="0"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noProof="0" dirty="0"/>
              <a:t>Click icon to add picture</a:t>
            </a:r>
            <a:endParaRPr lang="en-CA" noProof="0"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noProof="0" dirty="0"/>
              <a:t>Click icon to add picture</a:t>
            </a:r>
            <a:endParaRPr lang="en-CA" noProof="0"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8"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9"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57985280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334099"/>
          </a:xfrm>
        </p:spPr>
        <p:txBody>
          <a:bodyPr/>
          <a:lstStyle/>
          <a:p>
            <a:r>
              <a:rPr lang="en-US" noProof="0"/>
              <a:t>Click to edit Master title style</a:t>
            </a:r>
            <a:endParaRPr lang="en-CA"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dirty="0"/>
              <a:t>Click icon to add picture</a:t>
            </a:r>
            <a:endParaRPr lang="en-CA"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dirty="0"/>
              <a:t>Click icon to add picture</a:t>
            </a:r>
            <a:endParaRPr lang="en-CA"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dirty="0"/>
              <a:t>Click icon to add picture</a:t>
            </a:r>
            <a:endParaRPr lang="en-CA"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1"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2"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55320896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8034649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2" name="Title 1"/>
          <p:cNvSpPr>
            <a:spLocks noGrp="1"/>
          </p:cNvSpPr>
          <p:nvPr>
            <p:ph type="title"/>
          </p:nvPr>
        </p:nvSpPr>
        <p:spPr>
          <a:xfrm>
            <a:off x="501651" y="317502"/>
            <a:ext cx="11188700" cy="334099"/>
          </a:xfrm>
        </p:spPr>
        <p:txBody>
          <a:bodyPr/>
          <a:lstStyle/>
          <a:p>
            <a:r>
              <a:rPr lang="en-US" noProof="0"/>
              <a:t>Click to edit Master title style</a:t>
            </a:r>
            <a:endParaRPr lang="en-CA"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a:solidFill>
                  <a:schemeClr val="bg1"/>
                </a:solidFill>
              </a:rPr>
              <a:t>Co-brand</a:t>
            </a:r>
            <a:br>
              <a:rPr lang="en-CA" sz="1200" noProof="0" dirty="0">
                <a:solidFill>
                  <a:schemeClr val="bg1"/>
                </a:solidFill>
              </a:rPr>
            </a:br>
            <a:r>
              <a:rPr lang="en-CA" sz="1200" noProof="0" dirty="0">
                <a:solidFill>
                  <a:schemeClr val="bg1"/>
                </a:solidFill>
              </a:rPr>
              <a:t>Logo</a:t>
            </a:r>
          </a:p>
          <a:p>
            <a:endParaRPr lang="en-CA"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a:solidFill>
                  <a:schemeClr val="bg1"/>
                </a:solidFill>
              </a:rPr>
              <a:t>Co-brand</a:t>
            </a:r>
            <a:br>
              <a:rPr lang="en-CA" sz="1200" noProof="0" dirty="0">
                <a:solidFill>
                  <a:schemeClr val="bg1"/>
                </a:solidFill>
              </a:rPr>
            </a:br>
            <a:r>
              <a:rPr lang="en-CA" sz="1200" noProof="0" dirty="0">
                <a:solidFill>
                  <a:schemeClr val="bg1"/>
                </a:solidFill>
              </a:rPr>
              <a:t>Logo</a:t>
            </a:r>
          </a:p>
          <a:p>
            <a:endParaRPr lang="en-CA"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0"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1"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6138467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Verdana"/>
                <a:cs typeface="Verdana"/>
              </a:defRPr>
            </a:lvl1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2" name="Title 1"/>
          <p:cNvSpPr>
            <a:spLocks noGrp="1"/>
          </p:cNvSpPr>
          <p:nvPr>
            <p:ph type="title"/>
          </p:nvPr>
        </p:nvSpPr>
        <p:spPr>
          <a:xfrm>
            <a:off x="501651" y="317502"/>
            <a:ext cx="11188700" cy="334099"/>
          </a:xfrm>
        </p:spPr>
        <p:txBody>
          <a:bodyPr/>
          <a:lstStyle/>
          <a:p>
            <a:r>
              <a:rPr lang="en-US" noProof="0"/>
              <a:t>Click to edit Master title style</a:t>
            </a:r>
            <a:endParaRPr lang="en-CA"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a:solidFill>
                  <a:schemeClr val="bg1"/>
                </a:solidFill>
              </a:rPr>
              <a:t>Co-brand</a:t>
            </a:r>
            <a:br>
              <a:rPr lang="en-CA" sz="1200" noProof="0" dirty="0">
                <a:solidFill>
                  <a:schemeClr val="bg1"/>
                </a:solidFill>
              </a:rPr>
            </a:br>
            <a:r>
              <a:rPr lang="en-CA" sz="1200" noProof="0" dirty="0">
                <a:solidFill>
                  <a:schemeClr val="bg1"/>
                </a:solidFill>
              </a:rPr>
              <a:t>Logo</a:t>
            </a:r>
          </a:p>
          <a:p>
            <a:endParaRPr lang="en-CA" noProof="0"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2" name="Rectangle 11"/>
          <p:cNvSpPr/>
          <p:nvPr userDrawn="1"/>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13" name="Rectangle 12"/>
          <p:cNvSpPr/>
          <p:nvPr userDrawn="1"/>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a:solidFill>
                  <a:schemeClr val="bg1"/>
                </a:solidFill>
              </a:rPr>
              <a:t>Co-brand</a:t>
            </a:r>
            <a:br>
              <a:rPr lang="en-CA" sz="1200" noProof="0" dirty="0">
                <a:solidFill>
                  <a:schemeClr val="bg1"/>
                </a:solidFill>
              </a:rPr>
            </a:br>
            <a:r>
              <a:rPr lang="en-CA" sz="1200" noProof="0" dirty="0">
                <a:solidFill>
                  <a:schemeClr val="bg1"/>
                </a:solidFill>
              </a:rPr>
              <a:t>Logo</a:t>
            </a:r>
          </a:p>
          <a:p>
            <a:endParaRPr lang="en-CA" noProof="0"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a:solidFill>
                  <a:schemeClr val="bg1"/>
                </a:solidFill>
              </a:rPr>
              <a:t>Co-brand</a:t>
            </a:r>
            <a:br>
              <a:rPr lang="en-CA" sz="1200" noProof="0" dirty="0">
                <a:solidFill>
                  <a:schemeClr val="bg1"/>
                </a:solidFill>
              </a:rPr>
            </a:br>
            <a:r>
              <a:rPr lang="en-CA" sz="1200" noProof="0" dirty="0">
                <a:solidFill>
                  <a:schemeClr val="bg1"/>
                </a:solidFill>
              </a:rPr>
              <a:t>Logo</a:t>
            </a:r>
          </a:p>
          <a:p>
            <a:endParaRPr lang="en-CA" noProof="0"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a:solidFill>
                  <a:schemeClr val="bg1"/>
                </a:solidFill>
              </a:rPr>
              <a:t>Co-brand</a:t>
            </a:r>
            <a:br>
              <a:rPr lang="en-CA" sz="1200" noProof="0" dirty="0">
                <a:solidFill>
                  <a:schemeClr val="bg1"/>
                </a:solidFill>
              </a:rPr>
            </a:br>
            <a:r>
              <a:rPr lang="en-CA" sz="1200" noProof="0" dirty="0">
                <a:solidFill>
                  <a:schemeClr val="bg1"/>
                </a:solidFill>
              </a:rPr>
              <a:t>Logo</a:t>
            </a:r>
          </a:p>
          <a:p>
            <a:endParaRPr lang="en-CA" noProof="0" dirty="0"/>
          </a:p>
        </p:txBody>
      </p:sp>
      <p:sp>
        <p:nvSpPr>
          <p:cNvPr id="18"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9"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5638050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334099"/>
          </a:xfrm>
        </p:spPr>
        <p:txBody>
          <a:bodyPr/>
          <a:lstStyle/>
          <a:p>
            <a:r>
              <a:rPr lang="en-US" noProof="0"/>
              <a:t>Click to edit Master title style</a:t>
            </a:r>
            <a:endParaRPr lang="en-CA" noProof="0" dirty="0"/>
          </a:p>
        </p:txBody>
      </p:sp>
      <p:sp>
        <p:nvSpPr>
          <p:cNvPr id="4" name="Rectangle 3"/>
          <p:cNvSpPr/>
          <p:nvPr userDrawn="1"/>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5" name="Rectangle 4"/>
          <p:cNvSpPr/>
          <p:nvPr userDrawn="1"/>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6" name="Rectangle 5"/>
          <p:cNvSpPr/>
          <p:nvPr userDrawn="1"/>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11"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2"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48663756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334099"/>
          </a:xfrm>
        </p:spPr>
        <p:txBody>
          <a:bodyPr/>
          <a:lstStyle/>
          <a:p>
            <a:r>
              <a:rPr lang="en-US" noProof="0"/>
              <a:t>Click to edit Master title style</a:t>
            </a:r>
            <a:endParaRPr lang="en-CA"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9"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10"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48802060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650" y="317500"/>
            <a:ext cx="11188701" cy="370193"/>
          </a:xfrm>
        </p:spPr>
        <p:txBody>
          <a:bodyPr/>
          <a:lstStyle>
            <a:lvl1pPr>
              <a:defRPr>
                <a:solidFill>
                  <a:schemeClr val="bg1"/>
                </a:solidFill>
              </a:defRPr>
            </a:lvl1pPr>
          </a:lstStyle>
          <a:p>
            <a:r>
              <a:rPr lang="en-US" noProof="0"/>
              <a:t>Click to edit Master title style</a:t>
            </a:r>
            <a:endParaRPr lang="en-CA"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Text Placeholder 8"/>
          <p:cNvSpPr>
            <a:spLocks noGrp="1"/>
          </p:cNvSpPr>
          <p:nvPr>
            <p:ph type="body" sz="quarter" idx="18"/>
          </p:nvPr>
        </p:nvSpPr>
        <p:spPr>
          <a:xfrm>
            <a:off x="9100752"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6" name="Text Placeholder 8"/>
          <p:cNvSpPr>
            <a:spLocks noGrp="1"/>
          </p:cNvSpPr>
          <p:nvPr>
            <p:ph type="body" sz="quarter" idx="19"/>
          </p:nvPr>
        </p:nvSpPr>
        <p:spPr>
          <a:xfrm>
            <a:off x="3369584"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7" name="Text Placeholder 8"/>
          <p:cNvSpPr>
            <a:spLocks noGrp="1"/>
          </p:cNvSpPr>
          <p:nvPr>
            <p:ph type="body" sz="quarter" idx="20"/>
          </p:nvPr>
        </p:nvSpPr>
        <p:spPr>
          <a:xfrm>
            <a:off x="6235168"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8" name="Text Placeholder 8"/>
          <p:cNvSpPr>
            <a:spLocks noGrp="1"/>
          </p:cNvSpPr>
          <p:nvPr>
            <p:ph type="body" sz="quarter" idx="13" hasCustomPrompt="1"/>
          </p:nvPr>
        </p:nvSpPr>
        <p:spPr>
          <a:xfrm>
            <a:off x="501650" y="687695"/>
            <a:ext cx="11188701" cy="757255"/>
          </a:xfrm>
          <a:prstGeom prst="rect">
            <a:avLst/>
          </a:prstGeom>
        </p:spPr>
        <p:txBody>
          <a:bodyPr lIns="0" tIns="0" rIns="0" bIns="0">
            <a:noAutofit/>
          </a:bodyPr>
          <a:lstStyle>
            <a:lvl1pPr marL="0" indent="0">
              <a:buNone/>
              <a:defRPr sz="2000" b="0">
                <a:solidFill>
                  <a:schemeClr val="bg1"/>
                </a:solidFill>
              </a:defRPr>
            </a:lvl1pPr>
          </a:lstStyle>
          <a:p>
            <a:pPr lvl="0"/>
            <a:r>
              <a:rPr lang="en-CA" noProof="0" dirty="0"/>
              <a:t>Click to add subtitle</a:t>
            </a:r>
          </a:p>
        </p:txBody>
      </p:sp>
      <p:sp>
        <p:nvSpPr>
          <p:cNvPr id="1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CA" noProof="0" dirty="0"/>
              <a:t>COVID-19</a:t>
            </a:r>
          </a:p>
        </p:txBody>
      </p:sp>
      <p:sp>
        <p:nvSpPr>
          <p:cNvPr id="1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18" name="TextBox 1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bg1"/>
                </a:solidFill>
              </a:rPr>
              <a:t>© Deloitte LLP and affiliated entities.</a:t>
            </a:r>
          </a:p>
        </p:txBody>
      </p:sp>
    </p:spTree>
    <p:extLst>
      <p:ext uri="{BB962C8B-B14F-4D97-AF65-F5344CB8AC3E}">
        <p14:creationId xmlns:p14="http://schemas.microsoft.com/office/powerpoint/2010/main" val="420628291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a:t>Click to add subtitle</a:t>
            </a:r>
          </a:p>
        </p:txBody>
      </p:sp>
      <p:sp>
        <p:nvSpPr>
          <p:cNvPr id="9"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6"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93566929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CA" noProof="0" dirty="0"/>
          </a:p>
        </p:txBody>
      </p:sp>
      <p:sp>
        <p:nvSpPr>
          <p:cNvPr id="3"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4"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72017734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41485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50" b="0" i="0">
                <a:solidFill>
                  <a:schemeClr val="tx1"/>
                </a:solidFill>
                <a:latin typeface="Verdana"/>
                <a:cs typeface="Verdana"/>
              </a:defRPr>
            </a:lvl1pPr>
          </a:lstStyle>
          <a:p>
            <a:pPr marL="12700">
              <a:lnSpc>
                <a:spcPct val="100000"/>
              </a:lnSpc>
              <a:spcBef>
                <a:spcPts val="100"/>
              </a:spcBef>
            </a:pPr>
            <a:r>
              <a:rPr lang="en-US" spc="-5" dirty="0"/>
              <a:t>COVID-19</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650" b="0" i="0">
                <a:solidFill>
                  <a:schemeClr val="tx1"/>
                </a:solidFill>
                <a:latin typeface="Verdana"/>
                <a:cs typeface="Verdana"/>
              </a:defRPr>
            </a:lvl1pPr>
          </a:lstStyle>
          <a:p>
            <a:pPr marL="38100">
              <a:lnSpc>
                <a:spcPct val="100000"/>
              </a:lnSpc>
              <a:spcBef>
                <a:spcPts val="100"/>
              </a:spcBef>
            </a:pPr>
            <a:fld id="{81D60167-4931-47E6-BA6A-407CBD079E47}" type="slidenum">
              <a:rPr spc="-5" dirty="0"/>
              <a:t>‹#›</a:t>
            </a:fld>
            <a:endParaRPr spc="-5" dirty="0"/>
          </a:p>
        </p:txBody>
      </p:sp>
    </p:spTree>
    <p:extLst>
      <p:ext uri="{BB962C8B-B14F-4D97-AF65-F5344CB8AC3E}">
        <p14:creationId xmlns:p14="http://schemas.microsoft.com/office/powerpoint/2010/main" val="257559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364674" y="729583"/>
            <a:ext cx="105586" cy="105501"/>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474843" y="464218"/>
            <a:ext cx="302895" cy="365125"/>
          </a:xfrm>
          <a:custGeom>
            <a:avLst/>
            <a:gdLst/>
            <a:ahLst/>
            <a:cxnLst/>
            <a:rect l="l" t="t" r="r" b="b"/>
            <a:pathLst>
              <a:path w="302895" h="365125">
                <a:moveTo>
                  <a:pt x="123193" y="0"/>
                </a:moveTo>
                <a:lnTo>
                  <a:pt x="0" y="0"/>
                </a:lnTo>
                <a:lnTo>
                  <a:pt x="0" y="364990"/>
                </a:lnTo>
                <a:lnTo>
                  <a:pt x="115653" y="364990"/>
                </a:lnTo>
                <a:lnTo>
                  <a:pt x="157765" y="361866"/>
                </a:lnTo>
                <a:lnTo>
                  <a:pt x="194849" y="352544"/>
                </a:lnTo>
                <a:lnTo>
                  <a:pt x="253933" y="315601"/>
                </a:lnTo>
                <a:lnTo>
                  <a:pt x="277482" y="283787"/>
                </a:lnTo>
                <a:lnTo>
                  <a:pt x="96377" y="283787"/>
                </a:lnTo>
                <a:lnTo>
                  <a:pt x="96377" y="79507"/>
                </a:lnTo>
                <a:lnTo>
                  <a:pt x="281385" y="79507"/>
                </a:lnTo>
                <a:lnTo>
                  <a:pt x="276727" y="69834"/>
                </a:lnTo>
                <a:lnTo>
                  <a:pt x="256445" y="45207"/>
                </a:lnTo>
                <a:lnTo>
                  <a:pt x="230322" y="25424"/>
                </a:lnTo>
                <a:lnTo>
                  <a:pt x="199563" y="11298"/>
                </a:lnTo>
                <a:lnTo>
                  <a:pt x="163932" y="2824"/>
                </a:lnTo>
                <a:lnTo>
                  <a:pt x="123193" y="0"/>
                </a:lnTo>
                <a:close/>
              </a:path>
              <a:path w="302895" h="365125">
                <a:moveTo>
                  <a:pt x="281385" y="79507"/>
                </a:moveTo>
                <a:lnTo>
                  <a:pt x="124034" y="79507"/>
                </a:lnTo>
                <a:lnTo>
                  <a:pt x="142758" y="81067"/>
                </a:lnTo>
                <a:lnTo>
                  <a:pt x="158812" y="85692"/>
                </a:lnTo>
                <a:lnTo>
                  <a:pt x="191850" y="117450"/>
                </a:lnTo>
                <a:lnTo>
                  <a:pt x="201565" y="154783"/>
                </a:lnTo>
                <a:lnTo>
                  <a:pt x="202809" y="178313"/>
                </a:lnTo>
                <a:lnTo>
                  <a:pt x="201539" y="203570"/>
                </a:lnTo>
                <a:lnTo>
                  <a:pt x="191142" y="243415"/>
                </a:lnTo>
                <a:lnTo>
                  <a:pt x="155669" y="277408"/>
                </a:lnTo>
                <a:lnTo>
                  <a:pt x="118167" y="283787"/>
                </a:lnTo>
                <a:lnTo>
                  <a:pt x="277482" y="283787"/>
                </a:lnTo>
                <a:lnTo>
                  <a:pt x="290483" y="255946"/>
                </a:lnTo>
                <a:lnTo>
                  <a:pt x="299530" y="218117"/>
                </a:lnTo>
                <a:lnTo>
                  <a:pt x="302529" y="174951"/>
                </a:lnTo>
                <a:lnTo>
                  <a:pt x="299689" y="134780"/>
                </a:lnTo>
                <a:lnTo>
                  <a:pt x="291115" y="99716"/>
                </a:lnTo>
                <a:lnTo>
                  <a:pt x="281385" y="79507"/>
                </a:lnTo>
                <a:close/>
              </a:path>
            </a:pathLst>
          </a:custGeom>
          <a:solidFill>
            <a:srgbClr val="000000"/>
          </a:solidFill>
        </p:spPr>
        <p:txBody>
          <a:bodyPr wrap="square" lIns="0" tIns="0" rIns="0" bIns="0" rtlCol="0"/>
          <a:lstStyle/>
          <a:p>
            <a:endParaRPr dirty="0"/>
          </a:p>
        </p:txBody>
      </p:sp>
      <p:sp>
        <p:nvSpPr>
          <p:cNvPr id="18" name="bk object 18"/>
          <p:cNvSpPr/>
          <p:nvPr/>
        </p:nvSpPr>
        <p:spPr>
          <a:xfrm>
            <a:off x="1097525" y="462523"/>
            <a:ext cx="92710" cy="367030"/>
          </a:xfrm>
          <a:custGeom>
            <a:avLst/>
            <a:gdLst/>
            <a:ahLst/>
            <a:cxnLst/>
            <a:rect l="l" t="t" r="r" b="b"/>
            <a:pathLst>
              <a:path w="92709" h="367030">
                <a:moveTo>
                  <a:pt x="0" y="366685"/>
                </a:moveTo>
                <a:lnTo>
                  <a:pt x="92187" y="366685"/>
                </a:lnTo>
                <a:lnTo>
                  <a:pt x="92187" y="0"/>
                </a:lnTo>
                <a:lnTo>
                  <a:pt x="0" y="0"/>
                </a:lnTo>
                <a:lnTo>
                  <a:pt x="0" y="366685"/>
                </a:lnTo>
                <a:close/>
              </a:path>
            </a:pathLst>
          </a:custGeom>
          <a:solidFill>
            <a:srgbClr val="000000"/>
          </a:solidFill>
        </p:spPr>
        <p:txBody>
          <a:bodyPr wrap="square" lIns="0" tIns="0" rIns="0" bIns="0" rtlCol="0"/>
          <a:lstStyle/>
          <a:p>
            <a:endParaRPr dirty="0"/>
          </a:p>
        </p:txBody>
      </p:sp>
      <p:sp>
        <p:nvSpPr>
          <p:cNvPr id="19" name="bk object 19"/>
          <p:cNvSpPr/>
          <p:nvPr/>
        </p:nvSpPr>
        <p:spPr>
          <a:xfrm>
            <a:off x="1225739" y="552118"/>
            <a:ext cx="266065" cy="282575"/>
          </a:xfrm>
          <a:custGeom>
            <a:avLst/>
            <a:gdLst/>
            <a:ahLst/>
            <a:cxnLst/>
            <a:rect l="l" t="t" r="r" b="b"/>
            <a:pathLst>
              <a:path w="266065" h="282575">
                <a:moveTo>
                  <a:pt x="133248" y="0"/>
                </a:moveTo>
                <a:lnTo>
                  <a:pt x="77315" y="9306"/>
                </a:lnTo>
                <a:lnTo>
                  <a:pt x="35214" y="36815"/>
                </a:lnTo>
                <a:lnTo>
                  <a:pt x="8803" y="81199"/>
                </a:lnTo>
                <a:lnTo>
                  <a:pt x="0" y="140650"/>
                </a:lnTo>
                <a:lnTo>
                  <a:pt x="2196" y="171504"/>
                </a:lnTo>
                <a:lnTo>
                  <a:pt x="19808" y="223044"/>
                </a:lnTo>
                <a:lnTo>
                  <a:pt x="54878" y="260569"/>
                </a:lnTo>
                <a:lnTo>
                  <a:pt x="103329" y="279750"/>
                </a:lnTo>
                <a:lnTo>
                  <a:pt x="132428" y="282120"/>
                </a:lnTo>
                <a:lnTo>
                  <a:pt x="162170" y="279750"/>
                </a:lnTo>
                <a:lnTo>
                  <a:pt x="211143" y="260926"/>
                </a:lnTo>
                <a:lnTo>
                  <a:pt x="245868" y="223878"/>
                </a:lnTo>
                <a:lnTo>
                  <a:pt x="250997" y="212642"/>
                </a:lnTo>
                <a:lnTo>
                  <a:pt x="133248" y="212642"/>
                </a:lnTo>
                <a:lnTo>
                  <a:pt x="123226" y="211413"/>
                </a:lnTo>
                <a:lnTo>
                  <a:pt x="95442" y="171504"/>
                </a:lnTo>
                <a:lnTo>
                  <a:pt x="93027" y="140650"/>
                </a:lnTo>
                <a:lnTo>
                  <a:pt x="93645" y="124163"/>
                </a:lnTo>
                <a:lnTo>
                  <a:pt x="107429" y="80206"/>
                </a:lnTo>
                <a:lnTo>
                  <a:pt x="132428" y="70325"/>
                </a:lnTo>
                <a:lnTo>
                  <a:pt x="251471" y="70325"/>
                </a:lnTo>
                <a:lnTo>
                  <a:pt x="249752" y="66115"/>
                </a:lnTo>
                <a:lnTo>
                  <a:pt x="216993" y="26330"/>
                </a:lnTo>
                <a:lnTo>
                  <a:pt x="170541" y="4284"/>
                </a:lnTo>
                <a:lnTo>
                  <a:pt x="152600" y="1083"/>
                </a:lnTo>
                <a:lnTo>
                  <a:pt x="133248" y="0"/>
                </a:lnTo>
                <a:close/>
              </a:path>
              <a:path w="266065" h="282575">
                <a:moveTo>
                  <a:pt x="251471" y="70325"/>
                </a:moveTo>
                <a:lnTo>
                  <a:pt x="132428" y="70325"/>
                </a:lnTo>
                <a:lnTo>
                  <a:pt x="142450" y="71422"/>
                </a:lnTo>
                <a:lnTo>
                  <a:pt x="151067" y="74715"/>
                </a:lnTo>
                <a:lnTo>
                  <a:pt x="169809" y="109877"/>
                </a:lnTo>
                <a:lnTo>
                  <a:pt x="171800" y="140650"/>
                </a:lnTo>
                <a:lnTo>
                  <a:pt x="171315" y="157134"/>
                </a:lnTo>
                <a:lnTo>
                  <a:pt x="158247" y="202045"/>
                </a:lnTo>
                <a:lnTo>
                  <a:pt x="133248" y="212642"/>
                </a:lnTo>
                <a:lnTo>
                  <a:pt x="250997" y="212642"/>
                </a:lnTo>
                <a:lnTo>
                  <a:pt x="256873" y="199769"/>
                </a:lnTo>
                <a:lnTo>
                  <a:pt x="263476" y="172052"/>
                </a:lnTo>
                <a:lnTo>
                  <a:pt x="265676" y="140650"/>
                </a:lnTo>
                <a:lnTo>
                  <a:pt x="264600" y="119933"/>
                </a:lnTo>
                <a:lnTo>
                  <a:pt x="261480" y="100553"/>
                </a:lnTo>
                <a:lnTo>
                  <a:pt x="256476" y="82588"/>
                </a:lnTo>
                <a:lnTo>
                  <a:pt x="251471" y="70325"/>
                </a:lnTo>
                <a:close/>
              </a:path>
            </a:pathLst>
          </a:custGeom>
          <a:solidFill>
            <a:srgbClr val="000000"/>
          </a:solidFill>
        </p:spPr>
        <p:txBody>
          <a:bodyPr wrap="square" lIns="0" tIns="0" rIns="0" bIns="0" rtlCol="0"/>
          <a:lstStyle/>
          <a:p>
            <a:endParaRPr dirty="0"/>
          </a:p>
        </p:txBody>
      </p:sp>
      <p:sp>
        <p:nvSpPr>
          <p:cNvPr id="20" name="bk object 20"/>
          <p:cNvSpPr/>
          <p:nvPr/>
        </p:nvSpPr>
        <p:spPr>
          <a:xfrm>
            <a:off x="1528299" y="557130"/>
            <a:ext cx="91440" cy="272415"/>
          </a:xfrm>
          <a:custGeom>
            <a:avLst/>
            <a:gdLst/>
            <a:ahLst/>
            <a:cxnLst/>
            <a:rect l="l" t="t" r="r" b="b"/>
            <a:pathLst>
              <a:path w="91440" h="272415">
                <a:moveTo>
                  <a:pt x="0" y="272078"/>
                </a:moveTo>
                <a:lnTo>
                  <a:pt x="91347" y="272078"/>
                </a:lnTo>
                <a:lnTo>
                  <a:pt x="91347" y="0"/>
                </a:lnTo>
                <a:lnTo>
                  <a:pt x="0" y="0"/>
                </a:lnTo>
                <a:lnTo>
                  <a:pt x="0" y="272078"/>
                </a:lnTo>
                <a:close/>
              </a:path>
            </a:pathLst>
          </a:custGeom>
          <a:solidFill>
            <a:srgbClr val="000000"/>
          </a:solidFill>
        </p:spPr>
        <p:txBody>
          <a:bodyPr wrap="square" lIns="0" tIns="0" rIns="0" bIns="0" rtlCol="0"/>
          <a:lstStyle/>
          <a:p>
            <a:endParaRPr dirty="0"/>
          </a:p>
        </p:txBody>
      </p:sp>
      <p:sp>
        <p:nvSpPr>
          <p:cNvPr id="21" name="bk object 21"/>
          <p:cNvSpPr/>
          <p:nvPr/>
        </p:nvSpPr>
        <p:spPr>
          <a:xfrm>
            <a:off x="1528299" y="493080"/>
            <a:ext cx="91440" cy="0"/>
          </a:xfrm>
          <a:custGeom>
            <a:avLst/>
            <a:gdLst/>
            <a:ahLst/>
            <a:cxnLst/>
            <a:rect l="l" t="t" r="r" b="b"/>
            <a:pathLst>
              <a:path w="91440">
                <a:moveTo>
                  <a:pt x="0" y="0"/>
                </a:moveTo>
                <a:lnTo>
                  <a:pt x="91347" y="0"/>
                </a:lnTo>
              </a:path>
            </a:pathLst>
          </a:custGeom>
          <a:ln w="61114">
            <a:solidFill>
              <a:srgbClr val="000000"/>
            </a:solidFill>
          </a:ln>
        </p:spPr>
        <p:txBody>
          <a:bodyPr wrap="square" lIns="0" tIns="0" rIns="0" bIns="0" rtlCol="0"/>
          <a:lstStyle/>
          <a:p>
            <a:endParaRPr dirty="0"/>
          </a:p>
        </p:txBody>
      </p:sp>
      <p:sp>
        <p:nvSpPr>
          <p:cNvPr id="22" name="bk object 22"/>
          <p:cNvSpPr/>
          <p:nvPr/>
        </p:nvSpPr>
        <p:spPr>
          <a:xfrm>
            <a:off x="1656513" y="470914"/>
            <a:ext cx="194945" cy="363855"/>
          </a:xfrm>
          <a:custGeom>
            <a:avLst/>
            <a:gdLst/>
            <a:ahLst/>
            <a:cxnLst/>
            <a:rect l="l" t="t" r="r" b="b"/>
            <a:pathLst>
              <a:path w="194944" h="363855">
                <a:moveTo>
                  <a:pt x="124876" y="156529"/>
                </a:moveTo>
                <a:lnTo>
                  <a:pt x="31848" y="156529"/>
                </a:lnTo>
                <a:lnTo>
                  <a:pt x="31848" y="268727"/>
                </a:lnTo>
                <a:lnTo>
                  <a:pt x="36982" y="310582"/>
                </a:lnTo>
                <a:lnTo>
                  <a:pt x="64445" y="350247"/>
                </a:lnTo>
                <a:lnTo>
                  <a:pt x="118993" y="363323"/>
                </a:lnTo>
                <a:lnTo>
                  <a:pt x="129990" y="363151"/>
                </a:lnTo>
                <a:lnTo>
                  <a:pt x="176092" y="355055"/>
                </a:lnTo>
                <a:lnTo>
                  <a:pt x="194428" y="348263"/>
                </a:lnTo>
                <a:lnTo>
                  <a:pt x="194428" y="288816"/>
                </a:lnTo>
                <a:lnTo>
                  <a:pt x="150021" y="288816"/>
                </a:lnTo>
                <a:lnTo>
                  <a:pt x="139016" y="287234"/>
                </a:lnTo>
                <a:lnTo>
                  <a:pt x="131159" y="282434"/>
                </a:lnTo>
                <a:lnTo>
                  <a:pt x="126446" y="274333"/>
                </a:lnTo>
                <a:lnTo>
                  <a:pt x="124876" y="262850"/>
                </a:lnTo>
                <a:lnTo>
                  <a:pt x="124876" y="156529"/>
                </a:lnTo>
                <a:close/>
              </a:path>
              <a:path w="194944" h="363855">
                <a:moveTo>
                  <a:pt x="194428" y="279605"/>
                </a:moveTo>
                <a:lnTo>
                  <a:pt x="181714" y="283512"/>
                </a:lnTo>
                <a:lnTo>
                  <a:pt x="170018" y="286404"/>
                </a:lnTo>
                <a:lnTo>
                  <a:pt x="159425" y="288199"/>
                </a:lnTo>
                <a:lnTo>
                  <a:pt x="150021" y="288816"/>
                </a:lnTo>
                <a:lnTo>
                  <a:pt x="194428" y="288816"/>
                </a:lnTo>
                <a:lnTo>
                  <a:pt x="194428" y="279605"/>
                </a:lnTo>
                <a:close/>
              </a:path>
              <a:path w="194944" h="363855">
                <a:moveTo>
                  <a:pt x="183538" y="86232"/>
                </a:moveTo>
                <a:lnTo>
                  <a:pt x="0" y="86232"/>
                </a:lnTo>
                <a:lnTo>
                  <a:pt x="0" y="156529"/>
                </a:lnTo>
                <a:lnTo>
                  <a:pt x="183538" y="156529"/>
                </a:lnTo>
                <a:lnTo>
                  <a:pt x="183538" y="86232"/>
                </a:lnTo>
                <a:close/>
              </a:path>
              <a:path w="194944" h="363855">
                <a:moveTo>
                  <a:pt x="124876" y="0"/>
                </a:moveTo>
                <a:lnTo>
                  <a:pt x="31848" y="16726"/>
                </a:lnTo>
                <a:lnTo>
                  <a:pt x="31848" y="86232"/>
                </a:lnTo>
                <a:lnTo>
                  <a:pt x="124876" y="86232"/>
                </a:lnTo>
                <a:lnTo>
                  <a:pt x="124876" y="0"/>
                </a:lnTo>
                <a:close/>
              </a:path>
            </a:pathLst>
          </a:custGeom>
          <a:solidFill>
            <a:srgbClr val="000000"/>
          </a:solidFill>
        </p:spPr>
        <p:txBody>
          <a:bodyPr wrap="square" lIns="0" tIns="0" rIns="0" bIns="0" rtlCol="0"/>
          <a:lstStyle/>
          <a:p>
            <a:endParaRPr dirty="0"/>
          </a:p>
        </p:txBody>
      </p:sp>
      <p:sp>
        <p:nvSpPr>
          <p:cNvPr id="23" name="bk object 23"/>
          <p:cNvSpPr/>
          <p:nvPr/>
        </p:nvSpPr>
        <p:spPr>
          <a:xfrm>
            <a:off x="1869383" y="470914"/>
            <a:ext cx="193675" cy="363855"/>
          </a:xfrm>
          <a:custGeom>
            <a:avLst/>
            <a:gdLst/>
            <a:ahLst/>
            <a:cxnLst/>
            <a:rect l="l" t="t" r="r" b="b"/>
            <a:pathLst>
              <a:path w="193675" h="363855">
                <a:moveTo>
                  <a:pt x="124876" y="156529"/>
                </a:moveTo>
                <a:lnTo>
                  <a:pt x="31848" y="156529"/>
                </a:lnTo>
                <a:lnTo>
                  <a:pt x="31848" y="268727"/>
                </a:lnTo>
                <a:lnTo>
                  <a:pt x="36978" y="310582"/>
                </a:lnTo>
                <a:lnTo>
                  <a:pt x="64433" y="350247"/>
                </a:lnTo>
                <a:lnTo>
                  <a:pt x="118993" y="363323"/>
                </a:lnTo>
                <a:lnTo>
                  <a:pt x="129990" y="363151"/>
                </a:lnTo>
                <a:lnTo>
                  <a:pt x="175986" y="355055"/>
                </a:lnTo>
                <a:lnTo>
                  <a:pt x="193579" y="348263"/>
                </a:lnTo>
                <a:lnTo>
                  <a:pt x="193579" y="288816"/>
                </a:lnTo>
                <a:lnTo>
                  <a:pt x="149172" y="288816"/>
                </a:lnTo>
                <a:lnTo>
                  <a:pt x="138658" y="287234"/>
                </a:lnTo>
                <a:lnTo>
                  <a:pt x="131053" y="282434"/>
                </a:lnTo>
                <a:lnTo>
                  <a:pt x="126433" y="274333"/>
                </a:lnTo>
                <a:lnTo>
                  <a:pt x="124876" y="262850"/>
                </a:lnTo>
                <a:lnTo>
                  <a:pt x="124876" y="156529"/>
                </a:lnTo>
                <a:close/>
              </a:path>
              <a:path w="193675" h="363855">
                <a:moveTo>
                  <a:pt x="193579" y="279605"/>
                </a:moveTo>
                <a:lnTo>
                  <a:pt x="181342" y="283512"/>
                </a:lnTo>
                <a:lnTo>
                  <a:pt x="169806" y="286404"/>
                </a:lnTo>
                <a:lnTo>
                  <a:pt x="159054" y="288199"/>
                </a:lnTo>
                <a:lnTo>
                  <a:pt x="149172" y="288816"/>
                </a:lnTo>
                <a:lnTo>
                  <a:pt x="193579" y="288816"/>
                </a:lnTo>
                <a:lnTo>
                  <a:pt x="193579" y="279605"/>
                </a:lnTo>
                <a:close/>
              </a:path>
              <a:path w="193675" h="363855">
                <a:moveTo>
                  <a:pt x="183538" y="86232"/>
                </a:moveTo>
                <a:lnTo>
                  <a:pt x="0" y="86232"/>
                </a:lnTo>
                <a:lnTo>
                  <a:pt x="0" y="156529"/>
                </a:lnTo>
                <a:lnTo>
                  <a:pt x="183538" y="156529"/>
                </a:lnTo>
                <a:lnTo>
                  <a:pt x="183538" y="86232"/>
                </a:lnTo>
                <a:close/>
              </a:path>
              <a:path w="193675" h="363855">
                <a:moveTo>
                  <a:pt x="124876" y="0"/>
                </a:moveTo>
                <a:lnTo>
                  <a:pt x="31848" y="15059"/>
                </a:lnTo>
                <a:lnTo>
                  <a:pt x="31848" y="86232"/>
                </a:lnTo>
                <a:lnTo>
                  <a:pt x="124876" y="86232"/>
                </a:lnTo>
                <a:lnTo>
                  <a:pt x="124876" y="0"/>
                </a:lnTo>
                <a:close/>
              </a:path>
            </a:pathLst>
          </a:custGeom>
          <a:solidFill>
            <a:srgbClr val="000000"/>
          </a:solidFill>
        </p:spPr>
        <p:txBody>
          <a:bodyPr wrap="square" lIns="0" tIns="0" rIns="0" bIns="0" rtlCol="0"/>
          <a:lstStyle/>
          <a:p>
            <a:endParaRPr dirty="0"/>
          </a:p>
        </p:txBody>
      </p:sp>
      <p:sp>
        <p:nvSpPr>
          <p:cNvPr id="24" name="bk object 24"/>
          <p:cNvSpPr/>
          <p:nvPr/>
        </p:nvSpPr>
        <p:spPr>
          <a:xfrm>
            <a:off x="2084770" y="552118"/>
            <a:ext cx="257810" cy="282575"/>
          </a:xfrm>
          <a:custGeom>
            <a:avLst/>
            <a:gdLst/>
            <a:ahLst/>
            <a:cxnLst/>
            <a:rect l="l" t="t" r="r" b="b"/>
            <a:pathLst>
              <a:path w="257810" h="282575">
                <a:moveTo>
                  <a:pt x="131551" y="0"/>
                </a:moveTo>
                <a:lnTo>
                  <a:pt x="75403" y="9306"/>
                </a:lnTo>
                <a:lnTo>
                  <a:pt x="34337" y="36815"/>
                </a:lnTo>
                <a:lnTo>
                  <a:pt x="8375" y="81828"/>
                </a:lnTo>
                <a:lnTo>
                  <a:pt x="0" y="143136"/>
                </a:lnTo>
                <a:lnTo>
                  <a:pt x="2222" y="174541"/>
                </a:lnTo>
                <a:lnTo>
                  <a:pt x="20488" y="226035"/>
                </a:lnTo>
                <a:lnTo>
                  <a:pt x="56977" y="261987"/>
                </a:lnTo>
                <a:lnTo>
                  <a:pt x="108517" y="279908"/>
                </a:lnTo>
                <a:lnTo>
                  <a:pt x="139952" y="282120"/>
                </a:lnTo>
                <a:lnTo>
                  <a:pt x="155182" y="281820"/>
                </a:lnTo>
                <a:lnTo>
                  <a:pt x="195248" y="277938"/>
                </a:lnTo>
                <a:lnTo>
                  <a:pt x="239683" y="262031"/>
                </a:lnTo>
                <a:lnTo>
                  <a:pt x="228749" y="215157"/>
                </a:lnTo>
                <a:lnTo>
                  <a:pt x="150841" y="215157"/>
                </a:lnTo>
                <a:lnTo>
                  <a:pt x="138285" y="214368"/>
                </a:lnTo>
                <a:lnTo>
                  <a:pt x="102199" y="195191"/>
                </a:lnTo>
                <a:lnTo>
                  <a:pt x="92999" y="166587"/>
                </a:lnTo>
                <a:lnTo>
                  <a:pt x="257276" y="166587"/>
                </a:lnTo>
                <a:lnTo>
                  <a:pt x="257276" y="124743"/>
                </a:lnTo>
                <a:lnTo>
                  <a:pt x="256011" y="107140"/>
                </a:lnTo>
                <a:lnTo>
                  <a:pt x="94696" y="107140"/>
                </a:lnTo>
                <a:lnTo>
                  <a:pt x="95947" y="96630"/>
                </a:lnTo>
                <a:lnTo>
                  <a:pt x="119834" y="66556"/>
                </a:lnTo>
                <a:lnTo>
                  <a:pt x="134917" y="63628"/>
                </a:lnTo>
                <a:lnTo>
                  <a:pt x="245431" y="63628"/>
                </a:lnTo>
                <a:lnTo>
                  <a:pt x="238888" y="49858"/>
                </a:lnTo>
                <a:lnTo>
                  <a:pt x="224579" y="31814"/>
                </a:lnTo>
                <a:lnTo>
                  <a:pt x="206515" y="18010"/>
                </a:lnTo>
                <a:lnTo>
                  <a:pt x="184991" y="8056"/>
                </a:lnTo>
                <a:lnTo>
                  <a:pt x="160004" y="2026"/>
                </a:lnTo>
                <a:lnTo>
                  <a:pt x="131551" y="0"/>
                </a:lnTo>
                <a:close/>
              </a:path>
              <a:path w="257810" h="282575">
                <a:moveTo>
                  <a:pt x="225428" y="200917"/>
                </a:moveTo>
                <a:lnTo>
                  <a:pt x="184893" y="212320"/>
                </a:lnTo>
                <a:lnTo>
                  <a:pt x="150841" y="215157"/>
                </a:lnTo>
                <a:lnTo>
                  <a:pt x="228749" y="215157"/>
                </a:lnTo>
                <a:lnTo>
                  <a:pt x="225428" y="200917"/>
                </a:lnTo>
                <a:close/>
              </a:path>
              <a:path w="257810" h="282575">
                <a:moveTo>
                  <a:pt x="245431" y="63628"/>
                </a:moveTo>
                <a:lnTo>
                  <a:pt x="134917" y="63628"/>
                </a:lnTo>
                <a:lnTo>
                  <a:pt x="143248" y="64399"/>
                </a:lnTo>
                <a:lnTo>
                  <a:pt x="150636" y="66659"/>
                </a:lnTo>
                <a:lnTo>
                  <a:pt x="173469" y="107140"/>
                </a:lnTo>
                <a:lnTo>
                  <a:pt x="256011" y="107140"/>
                </a:lnTo>
                <a:lnTo>
                  <a:pt x="255234" y="96320"/>
                </a:lnTo>
                <a:lnTo>
                  <a:pt x="249105" y="71360"/>
                </a:lnTo>
                <a:lnTo>
                  <a:pt x="245431" y="63628"/>
                </a:lnTo>
                <a:close/>
              </a:path>
            </a:pathLst>
          </a:custGeom>
          <a:solidFill>
            <a:srgbClr val="000000"/>
          </a:solidFill>
        </p:spPr>
        <p:txBody>
          <a:bodyPr wrap="square" lIns="0" tIns="0" rIns="0" bIns="0" rtlCol="0"/>
          <a:lstStyle/>
          <a:p>
            <a:endParaRPr dirty="0"/>
          </a:p>
        </p:txBody>
      </p:sp>
      <p:sp>
        <p:nvSpPr>
          <p:cNvPr id="25" name="bk object 25"/>
          <p:cNvSpPr/>
          <p:nvPr/>
        </p:nvSpPr>
        <p:spPr>
          <a:xfrm>
            <a:off x="805034" y="552118"/>
            <a:ext cx="257810" cy="282575"/>
          </a:xfrm>
          <a:custGeom>
            <a:avLst/>
            <a:gdLst/>
            <a:ahLst/>
            <a:cxnLst/>
            <a:rect l="l" t="t" r="r" b="b"/>
            <a:pathLst>
              <a:path w="257809" h="282575">
                <a:moveTo>
                  <a:pt x="131579" y="0"/>
                </a:moveTo>
                <a:lnTo>
                  <a:pt x="75431" y="9306"/>
                </a:lnTo>
                <a:lnTo>
                  <a:pt x="34365" y="36815"/>
                </a:lnTo>
                <a:lnTo>
                  <a:pt x="8697" y="81828"/>
                </a:lnTo>
                <a:lnTo>
                  <a:pt x="0" y="143136"/>
                </a:lnTo>
                <a:lnTo>
                  <a:pt x="2346" y="174541"/>
                </a:lnTo>
                <a:lnTo>
                  <a:pt x="20870" y="226035"/>
                </a:lnTo>
                <a:lnTo>
                  <a:pt x="56992" y="261987"/>
                </a:lnTo>
                <a:lnTo>
                  <a:pt x="108530" y="279908"/>
                </a:lnTo>
                <a:lnTo>
                  <a:pt x="139952" y="282120"/>
                </a:lnTo>
                <a:lnTo>
                  <a:pt x="155676" y="281820"/>
                </a:lnTo>
                <a:lnTo>
                  <a:pt x="195276" y="277938"/>
                </a:lnTo>
                <a:lnTo>
                  <a:pt x="239683" y="262031"/>
                </a:lnTo>
                <a:lnTo>
                  <a:pt x="228771" y="215157"/>
                </a:lnTo>
                <a:lnTo>
                  <a:pt x="150841" y="215157"/>
                </a:lnTo>
                <a:lnTo>
                  <a:pt x="138405" y="214368"/>
                </a:lnTo>
                <a:lnTo>
                  <a:pt x="102335" y="195191"/>
                </a:lnTo>
                <a:lnTo>
                  <a:pt x="93027" y="166587"/>
                </a:lnTo>
                <a:lnTo>
                  <a:pt x="257276" y="166587"/>
                </a:lnTo>
                <a:lnTo>
                  <a:pt x="257276" y="124743"/>
                </a:lnTo>
                <a:lnTo>
                  <a:pt x="256011" y="107140"/>
                </a:lnTo>
                <a:lnTo>
                  <a:pt x="94696" y="107140"/>
                </a:lnTo>
                <a:lnTo>
                  <a:pt x="96436" y="96630"/>
                </a:lnTo>
                <a:lnTo>
                  <a:pt x="119841" y="66556"/>
                </a:lnTo>
                <a:lnTo>
                  <a:pt x="134945" y="63628"/>
                </a:lnTo>
                <a:lnTo>
                  <a:pt x="245438" y="63628"/>
                </a:lnTo>
                <a:lnTo>
                  <a:pt x="238900" y="49858"/>
                </a:lnTo>
                <a:lnTo>
                  <a:pt x="224607" y="31814"/>
                </a:lnTo>
                <a:lnTo>
                  <a:pt x="206540" y="18010"/>
                </a:lnTo>
                <a:lnTo>
                  <a:pt x="185009" y="8056"/>
                </a:lnTo>
                <a:lnTo>
                  <a:pt x="160020" y="2026"/>
                </a:lnTo>
                <a:lnTo>
                  <a:pt x="131579" y="0"/>
                </a:lnTo>
                <a:close/>
              </a:path>
              <a:path w="257809" h="282575">
                <a:moveTo>
                  <a:pt x="225456" y="200917"/>
                </a:moveTo>
                <a:lnTo>
                  <a:pt x="185382" y="212320"/>
                </a:lnTo>
                <a:lnTo>
                  <a:pt x="150841" y="215157"/>
                </a:lnTo>
                <a:lnTo>
                  <a:pt x="228771" y="215157"/>
                </a:lnTo>
                <a:lnTo>
                  <a:pt x="225456" y="200917"/>
                </a:lnTo>
                <a:close/>
              </a:path>
              <a:path w="257809" h="282575">
                <a:moveTo>
                  <a:pt x="245438" y="63628"/>
                </a:moveTo>
                <a:lnTo>
                  <a:pt x="134945" y="63628"/>
                </a:lnTo>
                <a:lnTo>
                  <a:pt x="143260" y="64399"/>
                </a:lnTo>
                <a:lnTo>
                  <a:pt x="150640" y="66659"/>
                </a:lnTo>
                <a:lnTo>
                  <a:pt x="172829" y="97699"/>
                </a:lnTo>
                <a:lnTo>
                  <a:pt x="173469" y="107140"/>
                </a:lnTo>
                <a:lnTo>
                  <a:pt x="256011" y="107140"/>
                </a:lnTo>
                <a:lnTo>
                  <a:pt x="255234" y="96320"/>
                </a:lnTo>
                <a:lnTo>
                  <a:pt x="249109" y="71360"/>
                </a:lnTo>
                <a:lnTo>
                  <a:pt x="245438" y="63628"/>
                </a:lnTo>
                <a:close/>
              </a:path>
            </a:pathLst>
          </a:custGeom>
          <a:solidFill>
            <a:srgbClr val="000000"/>
          </a:solidFill>
        </p:spPr>
        <p:txBody>
          <a:bodyPr wrap="square" lIns="0" tIns="0" rIns="0" bIns="0" rtlCol="0"/>
          <a:lstStyle/>
          <a:p>
            <a:endParaRPr dirty="0"/>
          </a:p>
        </p:txBody>
      </p:sp>
      <p:sp>
        <p:nvSpPr>
          <p:cNvPr id="27" name="TextBox 26"/>
          <p:cNvSpPr txBox="1"/>
          <p:nvPr userDrawn="1"/>
        </p:nvSpPr>
        <p:spPr>
          <a:xfrm>
            <a:off x="469903" y="6477001"/>
            <a:ext cx="5355167" cy="107722"/>
          </a:xfrm>
          <a:prstGeom prst="rect">
            <a:avLst/>
          </a:prstGeom>
          <a:noFill/>
        </p:spPr>
        <p:txBody>
          <a:bodyPr wrap="square" lIns="0" tIns="0" rIns="0" bIns="0" rtlCol="0">
            <a:spAutoFit/>
          </a:bodyPr>
          <a:lstStyle/>
          <a:p>
            <a:pPr>
              <a:spcBef>
                <a:spcPts val="800"/>
              </a:spcBef>
              <a:buSzPct val="100000"/>
              <a:buFont typeface="Arial"/>
              <a:buNone/>
            </a:pPr>
            <a:r>
              <a:rPr lang="en-US" sz="700" dirty="0">
                <a:solidFill>
                  <a:prstClr val="black"/>
                </a:solidFill>
                <a:latin typeface="Verdana"/>
              </a:rPr>
              <a:t>©2020 Deloitte LLP and affiliated entities</a:t>
            </a:r>
            <a:endParaRPr lang="en-CA" sz="700" dirty="0">
              <a:solidFill>
                <a:prstClr val="black"/>
              </a:solidFill>
              <a:latin typeface="Verdana"/>
            </a:endParaRPr>
          </a:p>
        </p:txBody>
      </p:sp>
      <p:sp>
        <p:nvSpPr>
          <p:cNvPr id="28" name="TextBox 27"/>
          <p:cNvSpPr txBox="1"/>
          <p:nvPr userDrawn="1"/>
        </p:nvSpPr>
        <p:spPr>
          <a:xfrm>
            <a:off x="11539220" y="6477001"/>
            <a:ext cx="182880" cy="107722"/>
          </a:xfrm>
          <a:prstGeom prst="rect">
            <a:avLst/>
          </a:prstGeom>
          <a:noFill/>
        </p:spPr>
        <p:txBody>
          <a:bodyPr wrap="square" lIns="0" tIns="0" rIns="0" bIns="0" rtlCol="0">
            <a:spAutoFit/>
          </a:bodyPr>
          <a:lstStyle/>
          <a:p>
            <a:pPr algn="r">
              <a:spcBef>
                <a:spcPts val="800"/>
              </a:spcBef>
              <a:buSzPct val="100000"/>
              <a:buFont typeface="Arial"/>
              <a:buNone/>
            </a:pPr>
            <a:fld id="{1D70FF2A-E074-4D3B-BB94-FFBB4B519E26}" type="slidenum">
              <a:rPr lang="en-CA" sz="700" smtClean="0">
                <a:solidFill>
                  <a:prstClr val="black"/>
                </a:solidFill>
                <a:latin typeface="Verdana"/>
              </a:rPr>
              <a:pPr algn="r">
                <a:spcBef>
                  <a:spcPts val="800"/>
                </a:spcBef>
                <a:buSzPct val="100000"/>
                <a:buFont typeface="Arial"/>
                <a:buNone/>
              </a:pPr>
              <a:t>‹#›</a:t>
            </a:fld>
            <a:endParaRPr lang="en-CA" sz="700" dirty="0">
              <a:solidFill>
                <a:prstClr val="black"/>
              </a:solidFill>
              <a:latin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2"/>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a:p>
        </p:txBody>
      </p:sp>
      <p:sp>
        <p:nvSpPr>
          <p:cNvPr id="19" name="Text Placeholder 2"/>
          <p:cNvSpPr>
            <a:spLocks noGrp="1"/>
          </p:cNvSpPr>
          <p:nvPr>
            <p:ph type="body" idx="1"/>
          </p:nvPr>
        </p:nvSpPr>
        <p:spPr bwMode="gray">
          <a:xfrm>
            <a:off x="469902" y="3429000"/>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Footer Placeholder 2"/>
          <p:cNvSpPr>
            <a:spLocks noGrp="1"/>
          </p:cNvSpPr>
          <p:nvPr>
            <p:ph type="ftr" sz="quarter" idx="3"/>
          </p:nvPr>
        </p:nvSpPr>
        <p:spPr>
          <a:xfrm>
            <a:off x="11239437" y="6474233"/>
            <a:ext cx="65" cy="100156"/>
          </a:xfrm>
          <a:prstGeom prst="rect">
            <a:avLst/>
          </a:prstGeom>
        </p:spPr>
        <p:txBody>
          <a:bodyPr vert="horz" wrap="none" lIns="0" tIns="0" rIns="0" bIns="0" rtlCol="0" anchor="ctr">
            <a:spAutoFit/>
          </a:bodyPr>
          <a:lstStyle>
            <a:lvl1pPr algn="r">
              <a:defRPr sz="651">
                <a:solidFill>
                  <a:schemeClr val="bg1"/>
                </a:solidFill>
              </a:defRPr>
            </a:lvl1pPr>
          </a:lstStyle>
          <a:p>
            <a:r>
              <a:rPr lang="en-US" dirty="0"/>
              <a:t>COVID-19</a:t>
            </a:r>
            <a:endParaRPr lang="en-CA" dirty="0"/>
          </a:p>
        </p:txBody>
      </p:sp>
      <p:sp>
        <p:nvSpPr>
          <p:cNvPr id="8" name="Slide Number Placeholder 4"/>
          <p:cNvSpPr>
            <a:spLocks noGrp="1"/>
          </p:cNvSpPr>
          <p:nvPr>
            <p:ph type="sldNum" sz="quarter" idx="4"/>
          </p:nvPr>
        </p:nvSpPr>
        <p:spPr>
          <a:xfrm>
            <a:off x="11576227" y="6474233"/>
            <a:ext cx="145873" cy="100156"/>
          </a:xfrm>
          <a:prstGeom prst="rect">
            <a:avLst/>
          </a:prstGeom>
        </p:spPr>
        <p:txBody>
          <a:bodyPr vert="horz" wrap="none" lIns="0" tIns="0" rIns="0" bIns="0" rtlCol="0" anchor="ctr">
            <a:spAutoFit/>
          </a:bodyPr>
          <a:lstStyle>
            <a:lvl1pPr algn="r">
              <a:defRPr sz="651">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3" y="6477001"/>
            <a:ext cx="5355167" cy="100156"/>
          </a:xfrm>
          <a:prstGeom prst="rect">
            <a:avLst/>
          </a:prstGeom>
          <a:noFill/>
        </p:spPr>
        <p:txBody>
          <a:bodyPr wrap="square" lIns="0" tIns="0" rIns="0" bIns="0" rtlCol="0">
            <a:spAutoFit/>
          </a:bodyPr>
          <a:lstStyle/>
          <a:p>
            <a:pPr marL="0" indent="0">
              <a:spcBef>
                <a:spcPts val="800"/>
              </a:spcBef>
              <a:buSzPct val="100000"/>
              <a:buFont typeface="Arial"/>
              <a:buNone/>
            </a:pPr>
            <a:r>
              <a:rPr lang="en-CA" sz="651" noProof="0" dirty="0">
                <a:solidFill>
                  <a:schemeClr val="bg1"/>
                </a:solidFill>
              </a:rPr>
              <a:t>© Deloitte LLP and affiliated entities.</a:t>
            </a:r>
          </a:p>
        </p:txBody>
      </p:sp>
    </p:spTree>
    <p:extLst>
      <p:ext uri="{BB962C8B-B14F-4D97-AF65-F5344CB8AC3E}">
        <p14:creationId xmlns:p14="http://schemas.microsoft.com/office/powerpoint/2010/main" val="92231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505856" y="727200"/>
            <a:ext cx="7200000" cy="5400000"/>
          </a:xfrm>
          <a:prstGeom prst="rect">
            <a:avLst/>
          </a:prstGeom>
        </p:spPr>
        <p:txBody>
          <a:bodyPr/>
          <a:lstStyle>
            <a:lvl1pPr>
              <a:defRPr>
                <a:solidFill>
                  <a:schemeClr val="bg1"/>
                </a:solidFill>
              </a:defRPr>
            </a:lvl1pPr>
          </a:lstStyle>
          <a:p>
            <a:r>
              <a:rPr lang="en-US" noProof="0" dirty="0"/>
              <a:t>Click icon to add picture</a:t>
            </a:r>
            <a:endParaRPr lang="en-CA" noProof="0" dirty="0"/>
          </a:p>
        </p:txBody>
      </p:sp>
      <p:sp>
        <p:nvSpPr>
          <p:cNvPr id="3" name="Subtitle 2"/>
          <p:cNvSpPr>
            <a:spLocks noGrp="1"/>
          </p:cNvSpPr>
          <p:nvPr>
            <p:ph type="subTitle" idx="1" hasCustomPrompt="1"/>
          </p:nvPr>
        </p:nvSpPr>
        <p:spPr bwMode="gray">
          <a:xfrm>
            <a:off x="503989" y="586423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CA" noProof="0" dirty="0"/>
              <a:t>Click to edit Master subtitle style</a:t>
            </a:r>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503988" y="378000"/>
            <a:ext cx="216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grpSp>
    </p:spTree>
    <p:extLst>
      <p:ext uri="{BB962C8B-B14F-4D97-AF65-F5344CB8AC3E}">
        <p14:creationId xmlns:p14="http://schemas.microsoft.com/office/powerpoint/2010/main" val="203855809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noProof="0" dirty="0"/>
              <a:t>Click icon to add picture</a:t>
            </a:r>
            <a:endParaRPr lang="en-CA" noProof="0" dirty="0"/>
          </a:p>
        </p:txBody>
      </p:sp>
      <p:sp>
        <p:nvSpPr>
          <p:cNvPr id="3" name="Subtitle 2"/>
          <p:cNvSpPr>
            <a:spLocks noGrp="1"/>
          </p:cNvSpPr>
          <p:nvPr>
            <p:ph type="subTitle" idx="1" hasCustomPrompt="1"/>
          </p:nvPr>
        </p:nvSpPr>
        <p:spPr bwMode="gray">
          <a:xfrm>
            <a:off x="501651" y="586423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dirty="0"/>
              <a:t>Click to edit Master title style</a:t>
            </a:r>
          </a:p>
          <a:p>
            <a:pPr lvl="1"/>
            <a:r>
              <a:rPr lang="en-CA" noProof="0" dirty="0"/>
              <a:t>Click to edit Master subtitle style</a:t>
            </a:r>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grpSp>
    </p:spTree>
    <p:extLst>
      <p:ext uri="{BB962C8B-B14F-4D97-AF65-F5344CB8AC3E}">
        <p14:creationId xmlns:p14="http://schemas.microsoft.com/office/powerpoint/2010/main" val="860291565"/>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CA" noProof="0" dirty="0"/>
          </a:p>
        </p:txBody>
      </p:sp>
      <p:sp>
        <p:nvSpPr>
          <p:cNvPr id="3" name="Subtitle 2"/>
          <p:cNvSpPr>
            <a:spLocks noGrp="1"/>
          </p:cNvSpPr>
          <p:nvPr>
            <p:ph type="subTitle" idx="1"/>
          </p:nvPr>
        </p:nvSpPr>
        <p:spPr bwMode="gray">
          <a:xfrm>
            <a:off x="503989" y="586423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503988" y="378000"/>
            <a:ext cx="216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grpSp>
    </p:spTree>
    <p:extLst>
      <p:ext uri="{BB962C8B-B14F-4D97-AF65-F5344CB8AC3E}">
        <p14:creationId xmlns:p14="http://schemas.microsoft.com/office/powerpoint/2010/main" val="32582218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slideLayout" Target="../slideLayouts/slideLayout45.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theme" Target="../theme/theme2.xml"/><Relationship Id="rId7" Type="http://schemas.openxmlformats.org/officeDocument/2006/relationships/slideLayout" Target="../slideLayouts/slideLayout1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oleObject" Target="../embeddings/oleObject2.bin"/><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4" Type="http://schemas.openxmlformats.org/officeDocument/2006/relationships/tags" Target="../tags/tag3.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vmlDrawing" Target="../drawings/vmlDrawing2.vml"/><Relationship Id="rId8" Type="http://schemas.openxmlformats.org/officeDocument/2006/relationships/slideLayout" Target="../slideLayouts/slideLayout14.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image" Target="../media/image3.emf"/><Relationship Id="rId20" Type="http://schemas.openxmlformats.org/officeDocument/2006/relationships/slideLayout" Target="../slideLayouts/slideLayout26.xml"/><Relationship Id="rId4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9"/>
            </p:custDataLst>
            <p:extLst>
              <p:ext uri="{D42A27DB-BD31-4B8C-83A1-F6EECF244321}">
                <p14:modId xmlns:p14="http://schemas.microsoft.com/office/powerpoint/2010/main" val="2152664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1" name="think-cell Slide" r:id="rId10" imgW="473" imgH="473" progId="TCLayout.ActiveDocument.1">
                  <p:embed/>
                </p:oleObj>
              </mc:Choice>
              <mc:Fallback>
                <p:oleObj name="think-cell Slide" r:id="rId10" imgW="473" imgH="473"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457301" y="386841"/>
            <a:ext cx="11277396" cy="330834"/>
          </a:xfrm>
          <a:prstGeom prst="rect">
            <a:avLst/>
          </a:prstGeom>
        </p:spPr>
        <p:txBody>
          <a:bodyPr wrap="square" lIns="0" tIns="0" rIns="0" bIns="0">
            <a:spAutoFit/>
          </a:bodyPr>
          <a:lstStyle>
            <a:lvl1pPr>
              <a:defRPr sz="2000" b="0" i="0">
                <a:solidFill>
                  <a:schemeClr val="tx1"/>
                </a:solidFill>
                <a:latin typeface="Verdana"/>
                <a:cs typeface="Verdana"/>
              </a:defRPr>
            </a:lvl1pPr>
          </a:lstStyle>
          <a:p>
            <a:endParaRPr/>
          </a:p>
        </p:txBody>
      </p:sp>
      <p:sp>
        <p:nvSpPr>
          <p:cNvPr id="3" name="Holder 3"/>
          <p:cNvSpPr>
            <a:spLocks noGrp="1"/>
          </p:cNvSpPr>
          <p:nvPr>
            <p:ph type="body" idx="1"/>
          </p:nvPr>
        </p:nvSpPr>
        <p:spPr>
          <a:xfrm>
            <a:off x="441325" y="1086802"/>
            <a:ext cx="11309350" cy="4365625"/>
          </a:xfrm>
          <a:prstGeom prst="rect">
            <a:avLst/>
          </a:prstGeom>
        </p:spPr>
        <p:txBody>
          <a:bodyPr wrap="square" lIns="0" tIns="0" rIns="0" bIns="0">
            <a:spAutoFit/>
          </a:bodyPr>
          <a:lstStyle>
            <a:lvl1pPr>
              <a:defRPr b="0" i="0">
                <a:solidFill>
                  <a:schemeClr val="tx1"/>
                </a:solidFill>
              </a:defRPr>
            </a:lvl1pPr>
          </a:lstStyle>
          <a:p>
            <a:endParaRPr/>
          </a:p>
        </p:txBody>
      </p:sp>
      <p:sp>
        <p:nvSpPr>
          <p:cNvPr id="24" name="TextBox 23"/>
          <p:cNvSpPr txBox="1"/>
          <p:nvPr userDrawn="1"/>
        </p:nvSpPr>
        <p:spPr>
          <a:xfrm>
            <a:off x="469903" y="6477001"/>
            <a:ext cx="5355167" cy="107722"/>
          </a:xfrm>
          <a:prstGeom prst="rect">
            <a:avLst/>
          </a:prstGeom>
          <a:noFill/>
        </p:spPr>
        <p:txBody>
          <a:bodyPr wrap="square" lIns="0" tIns="0" rIns="0" bIns="0" rtlCol="0">
            <a:spAutoFit/>
          </a:bodyPr>
          <a:lstStyle/>
          <a:p>
            <a:pPr>
              <a:spcBef>
                <a:spcPts val="800"/>
              </a:spcBef>
              <a:buSzPct val="100000"/>
              <a:buFont typeface="Arial"/>
              <a:buNone/>
            </a:pPr>
            <a:r>
              <a:rPr lang="en-US" sz="700" dirty="0">
                <a:solidFill>
                  <a:prstClr val="black"/>
                </a:solidFill>
                <a:latin typeface="Verdana"/>
              </a:rPr>
              <a:t>©2020 Deloitte LLP and affiliated entities</a:t>
            </a:r>
            <a:endParaRPr lang="en-CA" sz="700" dirty="0">
              <a:solidFill>
                <a:prstClr val="black"/>
              </a:solidFill>
              <a:latin typeface="Verdana"/>
            </a:endParaRPr>
          </a:p>
        </p:txBody>
      </p:sp>
      <p:sp>
        <p:nvSpPr>
          <p:cNvPr id="25" name="TextBox 24"/>
          <p:cNvSpPr txBox="1"/>
          <p:nvPr userDrawn="1"/>
        </p:nvSpPr>
        <p:spPr>
          <a:xfrm>
            <a:off x="11539220" y="6477001"/>
            <a:ext cx="182880" cy="107722"/>
          </a:xfrm>
          <a:prstGeom prst="rect">
            <a:avLst/>
          </a:prstGeom>
          <a:noFill/>
        </p:spPr>
        <p:txBody>
          <a:bodyPr wrap="square" lIns="0" tIns="0" rIns="0" bIns="0" rtlCol="0">
            <a:spAutoFit/>
          </a:bodyPr>
          <a:lstStyle/>
          <a:p>
            <a:pPr algn="r">
              <a:spcBef>
                <a:spcPts val="800"/>
              </a:spcBef>
              <a:buSzPct val="100000"/>
              <a:buFont typeface="Arial"/>
              <a:buNone/>
            </a:pPr>
            <a:fld id="{1D70FF2A-E074-4D3B-BB94-FFBB4B519E26}" type="slidenum">
              <a:rPr lang="en-CA" sz="700" smtClean="0">
                <a:solidFill>
                  <a:prstClr val="black"/>
                </a:solidFill>
                <a:latin typeface="Verdana"/>
              </a:rPr>
              <a:pPr algn="r">
                <a:spcBef>
                  <a:spcPts val="800"/>
                </a:spcBef>
                <a:buSzPct val="100000"/>
                <a:buFont typeface="Arial"/>
                <a:buNone/>
              </a:pPr>
              <a:t>‹#›</a:t>
            </a:fld>
            <a:endParaRPr lang="en-CA" sz="700" dirty="0">
              <a:solidFill>
                <a:prstClr val="black"/>
              </a:solidFill>
              <a:latin typeface="Verdan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1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9721" name="think-cell Slide" r:id="rId45" imgW="270" imgH="270" progId="TCLayout.ActiveDocument.1">
                  <p:embed/>
                </p:oleObj>
              </mc:Choice>
              <mc:Fallback>
                <p:oleObj name="think-cell Slide" r:id="rId45" imgW="270" imgH="270"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a:t>Click to edit Master title style</a:t>
            </a:r>
            <a:endParaRPr lang="en-CA" noProof="0" dirty="0"/>
          </a:p>
        </p:txBody>
      </p:sp>
      <p:sp>
        <p:nvSpPr>
          <p:cNvPr id="18" name="TextBox 1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a:solidFill>
                  <a:schemeClr val="tx1"/>
                </a:solidFill>
              </a:rPr>
              <a:t>© Deloitte LLP and affiliated entities.</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sp>
        <p:nvSpPr>
          <p:cNvPr id="5"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CA" noProof="0" dirty="0"/>
              <a:t>COVID-19</a:t>
            </a:r>
          </a:p>
        </p:txBody>
      </p:sp>
      <p:sp>
        <p:nvSpPr>
          <p:cNvPr id="6"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58876561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Lst>
  <p:transition>
    <p:fade/>
  </p:transition>
  <p:hf sldNum="0"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9" pos="2880">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hyperlink" Target="https://www.canada.ca/en/employment-social-development/programs/homelessness/find-community.html" TargetMode="Externa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hyperlink" Target="http://www.deloitte.com/about"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471" t="13312" r="8744" b="13335"/>
          <a:stretch/>
        </p:blipFill>
        <p:spPr>
          <a:xfrm>
            <a:off x="3359019" y="575361"/>
            <a:ext cx="5654351" cy="5038530"/>
          </a:xfrm>
          <a:prstGeom prst="rect">
            <a:avLst/>
          </a:prstGeom>
        </p:spPr>
      </p:pic>
      <p:sp>
        <p:nvSpPr>
          <p:cNvPr id="3" name="object 3"/>
          <p:cNvSpPr txBox="1"/>
          <p:nvPr/>
        </p:nvSpPr>
        <p:spPr>
          <a:xfrm>
            <a:off x="443029" y="5613891"/>
            <a:ext cx="11182914" cy="337272"/>
          </a:xfrm>
          <a:prstGeom prst="rect">
            <a:avLst/>
          </a:prstGeom>
        </p:spPr>
        <p:txBody>
          <a:bodyPr vert="horz" wrap="square" lIns="0" tIns="59690" rIns="0" bIns="0" rtlCol="0" anchor="t">
            <a:spAutoFit/>
          </a:bodyPr>
          <a:lstStyle/>
          <a:p>
            <a:pPr marL="41910">
              <a:lnSpc>
                <a:spcPct val="100000"/>
              </a:lnSpc>
              <a:spcBef>
                <a:spcPts val="470"/>
              </a:spcBef>
            </a:pPr>
            <a:r>
              <a:rPr lang="en-US" sz="1800" b="1" spc="-5" dirty="0">
                <a:latin typeface="Verdana"/>
                <a:cs typeface="Verdana"/>
              </a:rPr>
              <a:t>COVID-19 </a:t>
            </a:r>
            <a:r>
              <a:rPr lang="en-US" sz="1800" b="1" dirty="0">
                <a:latin typeface="Verdana"/>
                <a:cs typeface="Verdana"/>
              </a:rPr>
              <a:t>– </a:t>
            </a:r>
            <a:r>
              <a:rPr lang="en-US" sz="1800" b="1" spc="-5" dirty="0">
                <a:latin typeface="Verdana"/>
                <a:cs typeface="Verdana"/>
              </a:rPr>
              <a:t>Understanding the Economy and Relief Programs</a:t>
            </a:r>
            <a:endParaRPr lang="en-US" sz="1800" dirty="0">
              <a:latin typeface="Verdana"/>
              <a:cs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1649" y="651601"/>
            <a:ext cx="11210473" cy="548865"/>
          </a:xfrm>
        </p:spPr>
        <p:txBody>
          <a:bodyPr/>
          <a:lstStyle/>
          <a:p>
            <a:r>
              <a:rPr lang="en-US" sz="1000" dirty="0"/>
              <a:t>As soon as COVID-19 was declared a pandemic on March 11, 2020, all industries across Canada have been severely affected, including Not-for-profit and charity organizations that are providing critical aid to those adversely affected by the outcomes of  mandatory physical distancing and the related economic fallout.</a:t>
            </a:r>
          </a:p>
        </p:txBody>
      </p:sp>
      <p:sp>
        <p:nvSpPr>
          <p:cNvPr id="3" name="Title 2"/>
          <p:cNvSpPr>
            <a:spLocks noGrp="1"/>
          </p:cNvSpPr>
          <p:nvPr>
            <p:ph type="title"/>
          </p:nvPr>
        </p:nvSpPr>
        <p:spPr/>
        <p:txBody>
          <a:bodyPr/>
          <a:lstStyle/>
          <a:p>
            <a:r>
              <a:rPr lang="en-US" dirty="0"/>
              <a:t>Economic Impact of COVID-19</a:t>
            </a:r>
          </a:p>
        </p:txBody>
      </p:sp>
      <p:grpSp>
        <p:nvGrpSpPr>
          <p:cNvPr id="10" name="Group 9"/>
          <p:cNvGrpSpPr/>
          <p:nvPr/>
        </p:nvGrpSpPr>
        <p:grpSpPr>
          <a:xfrm>
            <a:off x="501649" y="1200466"/>
            <a:ext cx="11084467" cy="0"/>
            <a:chOff x="434013" y="3779838"/>
            <a:chExt cx="8384398" cy="0"/>
          </a:xfrm>
        </p:grpSpPr>
        <p:cxnSp>
          <p:nvCxnSpPr>
            <p:cNvPr id="12" name="Straight Connector 11"/>
            <p:cNvCxnSpPr/>
            <p:nvPr/>
          </p:nvCxnSpPr>
          <p:spPr>
            <a:xfrm>
              <a:off x="1126331" y="3779838"/>
              <a:ext cx="769208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4013" y="3779838"/>
              <a:ext cx="3645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1200" y="3779838"/>
              <a:ext cx="364500" cy="0"/>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489" y="1286352"/>
            <a:ext cx="5588000" cy="5069291"/>
          </a:xfrm>
          <a:prstGeom prst="rect">
            <a:avLst/>
          </a:prstGeom>
        </p:spPr>
      </p:pic>
      <p:sp>
        <p:nvSpPr>
          <p:cNvPr id="25" name="object 4"/>
          <p:cNvSpPr/>
          <p:nvPr/>
        </p:nvSpPr>
        <p:spPr>
          <a:xfrm>
            <a:off x="0" y="4380099"/>
            <a:ext cx="12192000" cy="1480719"/>
          </a:xfrm>
          <a:custGeom>
            <a:avLst/>
            <a:gdLst/>
            <a:ahLst/>
            <a:cxnLst/>
            <a:rect l="l" t="t" r="r" b="b"/>
            <a:pathLst>
              <a:path w="9144000" h="1236345">
                <a:moveTo>
                  <a:pt x="0" y="1235964"/>
                </a:moveTo>
                <a:lnTo>
                  <a:pt x="9144000" y="1235964"/>
                </a:lnTo>
                <a:lnTo>
                  <a:pt x="9144000" y="0"/>
                </a:lnTo>
                <a:lnTo>
                  <a:pt x="0" y="0"/>
                </a:lnTo>
                <a:lnTo>
                  <a:pt x="0" y="1235964"/>
                </a:lnTo>
                <a:close/>
              </a:path>
            </a:pathLst>
          </a:custGeom>
          <a:solidFill>
            <a:schemeClr val="accent5"/>
          </a:solidFill>
        </p:spPr>
        <p:txBody>
          <a:bodyPr wrap="square" lIns="0" tIns="0" rIns="0" bIns="0" rtlCol="0"/>
          <a:lstStyle/>
          <a:p>
            <a:endParaRPr dirty="0"/>
          </a:p>
        </p:txBody>
      </p:sp>
      <p:grpSp>
        <p:nvGrpSpPr>
          <p:cNvPr id="26" name="Group 69"/>
          <p:cNvGrpSpPr>
            <a:grpSpLocks noChangeAspect="1"/>
          </p:cNvGrpSpPr>
          <p:nvPr/>
        </p:nvGrpSpPr>
        <p:grpSpPr bwMode="auto">
          <a:xfrm>
            <a:off x="377371" y="4649134"/>
            <a:ext cx="970367" cy="970367"/>
            <a:chOff x="4334" y="1990"/>
            <a:chExt cx="340" cy="340"/>
          </a:xfrm>
          <a:solidFill>
            <a:schemeClr val="bg1"/>
          </a:solidFill>
        </p:grpSpPr>
        <p:sp>
          <p:nvSpPr>
            <p:cNvPr id="27" name="Freeform 70"/>
            <p:cNvSpPr>
              <a:spLocks noEditPoints="1"/>
            </p:cNvSpPr>
            <p:nvPr/>
          </p:nvSpPr>
          <p:spPr bwMode="auto">
            <a:xfrm>
              <a:off x="4398" y="2054"/>
              <a:ext cx="212" cy="212"/>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70 w 320"/>
                <a:gd name="T11" fmla="*/ 298 h 320"/>
                <a:gd name="T12" fmla="*/ 170 w 320"/>
                <a:gd name="T13" fmla="*/ 288 h 320"/>
                <a:gd name="T14" fmla="*/ 160 w 320"/>
                <a:gd name="T15" fmla="*/ 277 h 320"/>
                <a:gd name="T16" fmla="*/ 149 w 320"/>
                <a:gd name="T17" fmla="*/ 288 h 320"/>
                <a:gd name="T18" fmla="*/ 149 w 320"/>
                <a:gd name="T19" fmla="*/ 298 h 320"/>
                <a:gd name="T20" fmla="*/ 22 w 320"/>
                <a:gd name="T21" fmla="*/ 170 h 320"/>
                <a:gd name="T22" fmla="*/ 32 w 320"/>
                <a:gd name="T23" fmla="*/ 170 h 320"/>
                <a:gd name="T24" fmla="*/ 42 w 320"/>
                <a:gd name="T25" fmla="*/ 160 h 320"/>
                <a:gd name="T26" fmla="*/ 32 w 320"/>
                <a:gd name="T27" fmla="*/ 149 h 320"/>
                <a:gd name="T28" fmla="*/ 22 w 320"/>
                <a:gd name="T29" fmla="*/ 149 h 320"/>
                <a:gd name="T30" fmla="*/ 149 w 320"/>
                <a:gd name="T31" fmla="*/ 22 h 320"/>
                <a:gd name="T32" fmla="*/ 149 w 320"/>
                <a:gd name="T33" fmla="*/ 32 h 320"/>
                <a:gd name="T34" fmla="*/ 160 w 320"/>
                <a:gd name="T35" fmla="*/ 42 h 320"/>
                <a:gd name="T36" fmla="*/ 170 w 320"/>
                <a:gd name="T37" fmla="*/ 32 h 320"/>
                <a:gd name="T38" fmla="*/ 170 w 320"/>
                <a:gd name="T39" fmla="*/ 22 h 320"/>
                <a:gd name="T40" fmla="*/ 298 w 320"/>
                <a:gd name="T41" fmla="*/ 149 h 320"/>
                <a:gd name="T42" fmla="*/ 288 w 320"/>
                <a:gd name="T43" fmla="*/ 149 h 320"/>
                <a:gd name="T44" fmla="*/ 277 w 320"/>
                <a:gd name="T45" fmla="*/ 160 h 320"/>
                <a:gd name="T46" fmla="*/ 288 w 320"/>
                <a:gd name="T47" fmla="*/ 170 h 320"/>
                <a:gd name="T48" fmla="*/ 298 w 320"/>
                <a:gd name="T49" fmla="*/ 170 h 320"/>
                <a:gd name="T50" fmla="*/ 170 w 320"/>
                <a:gd name="T51" fmla="*/ 298 h 320"/>
                <a:gd name="T52" fmla="*/ 216 w 320"/>
                <a:gd name="T53" fmla="*/ 90 h 320"/>
                <a:gd name="T54" fmla="*/ 133 w 320"/>
                <a:gd name="T55" fmla="*/ 127 h 320"/>
                <a:gd name="T56" fmla="*/ 127 w 320"/>
                <a:gd name="T57" fmla="*/ 133 h 320"/>
                <a:gd name="T58" fmla="*/ 90 w 320"/>
                <a:gd name="T59" fmla="*/ 216 h 320"/>
                <a:gd name="T60" fmla="*/ 92 w 320"/>
                <a:gd name="T61" fmla="*/ 228 h 320"/>
                <a:gd name="T62" fmla="*/ 99 w 320"/>
                <a:gd name="T63" fmla="*/ 231 h 320"/>
                <a:gd name="T64" fmla="*/ 104 w 320"/>
                <a:gd name="T65" fmla="*/ 230 h 320"/>
                <a:gd name="T66" fmla="*/ 187 w 320"/>
                <a:gd name="T67" fmla="*/ 192 h 320"/>
                <a:gd name="T68" fmla="*/ 192 w 320"/>
                <a:gd name="T69" fmla="*/ 187 h 320"/>
                <a:gd name="T70" fmla="*/ 230 w 320"/>
                <a:gd name="T71" fmla="*/ 104 h 320"/>
                <a:gd name="T72" fmla="*/ 228 w 320"/>
                <a:gd name="T73" fmla="*/ 92 h 320"/>
                <a:gd name="T74" fmla="*/ 216 w 320"/>
                <a:gd name="T75" fmla="*/ 90 h 320"/>
                <a:gd name="T76" fmla="*/ 140 w 320"/>
                <a:gd name="T77" fmla="*/ 155 h 320"/>
                <a:gd name="T78" fmla="*/ 164 w 320"/>
                <a:gd name="T79" fmla="*/ 179 h 320"/>
                <a:gd name="T80" fmla="*/ 121 w 320"/>
                <a:gd name="T81" fmla="*/ 199 h 320"/>
                <a:gd name="T82" fmla="*/ 140 w 320"/>
                <a:gd name="T83" fmla="*/ 155 h 320"/>
                <a:gd name="T84" fmla="*/ 179 w 320"/>
                <a:gd name="T85" fmla="*/ 164 h 320"/>
                <a:gd name="T86" fmla="*/ 155 w 320"/>
                <a:gd name="T87" fmla="*/ 140 h 320"/>
                <a:gd name="T88" fmla="*/ 199 w 320"/>
                <a:gd name="T89" fmla="*/ 121 h 320"/>
                <a:gd name="T90" fmla="*/ 179 w 320"/>
                <a:gd name="T91" fmla="*/ 1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170" y="298"/>
                  </a:moveTo>
                  <a:cubicBezTo>
                    <a:pt x="170" y="288"/>
                    <a:pt x="170" y="288"/>
                    <a:pt x="170" y="288"/>
                  </a:cubicBezTo>
                  <a:cubicBezTo>
                    <a:pt x="170" y="282"/>
                    <a:pt x="166" y="277"/>
                    <a:pt x="160" y="277"/>
                  </a:cubicBezTo>
                  <a:cubicBezTo>
                    <a:pt x="154" y="277"/>
                    <a:pt x="149" y="282"/>
                    <a:pt x="149" y="288"/>
                  </a:cubicBezTo>
                  <a:cubicBezTo>
                    <a:pt x="149" y="298"/>
                    <a:pt x="149" y="298"/>
                    <a:pt x="149" y="298"/>
                  </a:cubicBezTo>
                  <a:cubicBezTo>
                    <a:pt x="81" y="293"/>
                    <a:pt x="27" y="238"/>
                    <a:pt x="22" y="170"/>
                  </a:cubicBezTo>
                  <a:cubicBezTo>
                    <a:pt x="32" y="170"/>
                    <a:pt x="32" y="170"/>
                    <a:pt x="32" y="170"/>
                  </a:cubicBezTo>
                  <a:cubicBezTo>
                    <a:pt x="38" y="170"/>
                    <a:pt x="42" y="166"/>
                    <a:pt x="42" y="160"/>
                  </a:cubicBezTo>
                  <a:cubicBezTo>
                    <a:pt x="42" y="154"/>
                    <a:pt x="38" y="149"/>
                    <a:pt x="32" y="149"/>
                  </a:cubicBezTo>
                  <a:cubicBezTo>
                    <a:pt x="22" y="149"/>
                    <a:pt x="22" y="149"/>
                    <a:pt x="22" y="149"/>
                  </a:cubicBezTo>
                  <a:cubicBezTo>
                    <a:pt x="27" y="81"/>
                    <a:pt x="81" y="27"/>
                    <a:pt x="149" y="22"/>
                  </a:cubicBezTo>
                  <a:cubicBezTo>
                    <a:pt x="149" y="32"/>
                    <a:pt x="149" y="32"/>
                    <a:pt x="149" y="32"/>
                  </a:cubicBezTo>
                  <a:cubicBezTo>
                    <a:pt x="149" y="38"/>
                    <a:pt x="154" y="42"/>
                    <a:pt x="160" y="42"/>
                  </a:cubicBezTo>
                  <a:cubicBezTo>
                    <a:pt x="166" y="42"/>
                    <a:pt x="170" y="38"/>
                    <a:pt x="170" y="32"/>
                  </a:cubicBezTo>
                  <a:cubicBezTo>
                    <a:pt x="170" y="22"/>
                    <a:pt x="170" y="22"/>
                    <a:pt x="170" y="22"/>
                  </a:cubicBezTo>
                  <a:cubicBezTo>
                    <a:pt x="238" y="27"/>
                    <a:pt x="293" y="81"/>
                    <a:pt x="298" y="149"/>
                  </a:cubicBezTo>
                  <a:cubicBezTo>
                    <a:pt x="288" y="149"/>
                    <a:pt x="288" y="149"/>
                    <a:pt x="288" y="149"/>
                  </a:cubicBezTo>
                  <a:cubicBezTo>
                    <a:pt x="282" y="149"/>
                    <a:pt x="277" y="154"/>
                    <a:pt x="277" y="160"/>
                  </a:cubicBezTo>
                  <a:cubicBezTo>
                    <a:pt x="277" y="166"/>
                    <a:pt x="282" y="170"/>
                    <a:pt x="288" y="170"/>
                  </a:cubicBezTo>
                  <a:cubicBezTo>
                    <a:pt x="298" y="170"/>
                    <a:pt x="298" y="170"/>
                    <a:pt x="298" y="170"/>
                  </a:cubicBezTo>
                  <a:cubicBezTo>
                    <a:pt x="293" y="238"/>
                    <a:pt x="238" y="293"/>
                    <a:pt x="170" y="298"/>
                  </a:cubicBezTo>
                  <a:close/>
                  <a:moveTo>
                    <a:pt x="216" y="90"/>
                  </a:moveTo>
                  <a:cubicBezTo>
                    <a:pt x="133" y="127"/>
                    <a:pt x="133" y="127"/>
                    <a:pt x="133" y="127"/>
                  </a:cubicBezTo>
                  <a:cubicBezTo>
                    <a:pt x="130" y="128"/>
                    <a:pt x="128" y="130"/>
                    <a:pt x="127" y="133"/>
                  </a:cubicBezTo>
                  <a:cubicBezTo>
                    <a:pt x="90" y="216"/>
                    <a:pt x="90" y="216"/>
                    <a:pt x="90" y="216"/>
                  </a:cubicBezTo>
                  <a:cubicBezTo>
                    <a:pt x="88" y="220"/>
                    <a:pt x="89" y="224"/>
                    <a:pt x="92" y="228"/>
                  </a:cubicBezTo>
                  <a:cubicBezTo>
                    <a:pt x="94" y="230"/>
                    <a:pt x="97" y="231"/>
                    <a:pt x="99" y="231"/>
                  </a:cubicBezTo>
                  <a:cubicBezTo>
                    <a:pt x="101" y="231"/>
                    <a:pt x="102" y="230"/>
                    <a:pt x="104" y="230"/>
                  </a:cubicBezTo>
                  <a:cubicBezTo>
                    <a:pt x="187" y="192"/>
                    <a:pt x="187" y="192"/>
                    <a:pt x="187" y="192"/>
                  </a:cubicBezTo>
                  <a:cubicBezTo>
                    <a:pt x="189" y="191"/>
                    <a:pt x="191" y="189"/>
                    <a:pt x="192" y="187"/>
                  </a:cubicBezTo>
                  <a:cubicBezTo>
                    <a:pt x="230" y="104"/>
                    <a:pt x="230" y="104"/>
                    <a:pt x="230" y="104"/>
                  </a:cubicBezTo>
                  <a:cubicBezTo>
                    <a:pt x="232" y="100"/>
                    <a:pt x="231" y="95"/>
                    <a:pt x="228" y="92"/>
                  </a:cubicBezTo>
                  <a:cubicBezTo>
                    <a:pt x="224" y="89"/>
                    <a:pt x="220" y="88"/>
                    <a:pt x="216" y="90"/>
                  </a:cubicBezTo>
                  <a:close/>
                  <a:moveTo>
                    <a:pt x="140" y="155"/>
                  </a:moveTo>
                  <a:cubicBezTo>
                    <a:pt x="164" y="179"/>
                    <a:pt x="164" y="179"/>
                    <a:pt x="164" y="179"/>
                  </a:cubicBezTo>
                  <a:cubicBezTo>
                    <a:pt x="121" y="199"/>
                    <a:pt x="121" y="199"/>
                    <a:pt x="121" y="199"/>
                  </a:cubicBezTo>
                  <a:lnTo>
                    <a:pt x="140" y="155"/>
                  </a:lnTo>
                  <a:close/>
                  <a:moveTo>
                    <a:pt x="179" y="164"/>
                  </a:moveTo>
                  <a:cubicBezTo>
                    <a:pt x="155" y="140"/>
                    <a:pt x="155" y="140"/>
                    <a:pt x="155" y="140"/>
                  </a:cubicBezTo>
                  <a:cubicBezTo>
                    <a:pt x="199" y="121"/>
                    <a:pt x="199" y="121"/>
                    <a:pt x="199" y="121"/>
                  </a:cubicBezTo>
                  <a:lnTo>
                    <a:pt x="179"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 name="Freeform 71"/>
            <p:cNvSpPr>
              <a:spLocks noEditPoints="1"/>
            </p:cNvSpPr>
            <p:nvPr/>
          </p:nvSpPr>
          <p:spPr bwMode="auto">
            <a:xfrm>
              <a:off x="4334" y="199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9" name="object 5"/>
          <p:cNvSpPr txBox="1"/>
          <p:nvPr/>
        </p:nvSpPr>
        <p:spPr>
          <a:xfrm>
            <a:off x="1530396" y="4521576"/>
            <a:ext cx="10607176" cy="1197764"/>
          </a:xfrm>
          <a:prstGeom prst="rect">
            <a:avLst/>
          </a:prstGeom>
        </p:spPr>
        <p:txBody>
          <a:bodyPr vert="horz" wrap="square" lIns="0" tIns="12700" rIns="0" bIns="0" rtlCol="0">
            <a:spAutoFit/>
          </a:bodyPr>
          <a:lstStyle/>
          <a:p>
            <a:pPr marL="0" lvl="1">
              <a:spcAft>
                <a:spcPts val="600"/>
              </a:spcAft>
            </a:pPr>
            <a:r>
              <a:rPr lang="en-US" sz="1200" b="1" u="sng" dirty="0">
                <a:solidFill>
                  <a:schemeClr val="bg1"/>
                </a:solidFill>
              </a:rPr>
              <a:t>What does this mean for NPOs and Charities and the clients they support?</a:t>
            </a:r>
          </a:p>
          <a:p>
            <a:pPr marL="0" lvl="1">
              <a:spcAft>
                <a:spcPts val="600"/>
              </a:spcAft>
            </a:pPr>
            <a:r>
              <a:rPr lang="en-US" sz="1200" dirty="0">
                <a:solidFill>
                  <a:schemeClr val="bg1"/>
                </a:solidFill>
              </a:rPr>
              <a:t>Due to the rapid decline in economic conditions and decreased income to individuals, Charities and NPOs will face increased demand for support. This will not be for the short-term, as recovery is not expected until an appropriate vaccine is produced, therefore, demand will cycle as physical distancing measures are tightened and eased by the various provinces in Canada. Charities may receive less donations from individuals due to increased anxiety around economic uncertainty and decreased savings. Therefore, various support programs have been introduced by the government to carry out essential services to support COVID-19 affected individuals.</a:t>
            </a:r>
          </a:p>
        </p:txBody>
      </p:sp>
      <p:sp>
        <p:nvSpPr>
          <p:cNvPr id="30" name="Espace réservé du contenu 25"/>
          <p:cNvSpPr txBox="1">
            <a:spLocks/>
          </p:cNvSpPr>
          <p:nvPr/>
        </p:nvSpPr>
        <p:spPr>
          <a:xfrm>
            <a:off x="395111" y="1244094"/>
            <a:ext cx="5915378" cy="3654270"/>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just"/>
            <a:r>
              <a:rPr lang="en-US" dirty="0"/>
              <a:t> </a:t>
            </a:r>
          </a:p>
          <a:p>
            <a:pPr algn="just"/>
            <a:endParaRPr lang="en-US" b="1" dirty="0">
              <a:solidFill>
                <a:srgbClr val="86BC25"/>
              </a:solidFill>
            </a:endParaRPr>
          </a:p>
          <a:p>
            <a:pPr lvl="1"/>
            <a:endParaRPr lang="en-US" dirty="0"/>
          </a:p>
          <a:p>
            <a:endParaRPr lang="en-US" dirty="0"/>
          </a:p>
        </p:txBody>
      </p:sp>
      <p:sp>
        <p:nvSpPr>
          <p:cNvPr id="32" name="Rectangle 31"/>
          <p:cNvSpPr/>
          <p:nvPr/>
        </p:nvSpPr>
        <p:spPr>
          <a:xfrm>
            <a:off x="501649" y="1566749"/>
            <a:ext cx="5475111" cy="2759730"/>
          </a:xfrm>
          <a:prstGeom prst="rect">
            <a:avLst/>
          </a:prstGeom>
        </p:spPr>
        <p:txBody>
          <a:bodyPr wrap="square">
            <a:spAutoFit/>
          </a:bodyPr>
          <a:lstStyle/>
          <a:p>
            <a:pPr algn="just">
              <a:spcBef>
                <a:spcPts val="500"/>
              </a:spcBef>
              <a:spcAft>
                <a:spcPts val="300"/>
              </a:spcAft>
            </a:pPr>
            <a:r>
              <a:rPr lang="en-US" sz="1000" b="1" dirty="0">
                <a:cs typeface="Segoe UI" panose="020B0502040204020203" pitchFamily="34" charset="0"/>
              </a:rPr>
              <a:t>Key Economic Challenges</a:t>
            </a:r>
          </a:p>
          <a:p>
            <a:pPr lvl="1" algn="just">
              <a:spcBef>
                <a:spcPts val="500"/>
              </a:spcBef>
              <a:spcAft>
                <a:spcPts val="300"/>
              </a:spcAft>
            </a:pPr>
            <a:r>
              <a:rPr lang="en-US" sz="1000" b="1" dirty="0">
                <a:cs typeface="Segoe UI" panose="020B0502040204020203" pitchFamily="34" charset="0"/>
              </a:rPr>
              <a:t>Rising Unemployment rate: </a:t>
            </a:r>
            <a:r>
              <a:rPr lang="en-US" sz="1000" dirty="0">
                <a:cs typeface="Segoe UI" panose="020B0502040204020203" pitchFamily="34" charset="0"/>
              </a:rPr>
              <a:t>As of March 20, 2020 unemployment rate has soared to 10.7%, this number is expected to increase in April as physical distancing measures are retained and more businesses are affected, along with new graduates entering the market.</a:t>
            </a:r>
          </a:p>
          <a:p>
            <a:pPr lvl="1" algn="just">
              <a:spcBef>
                <a:spcPts val="500"/>
              </a:spcBef>
              <a:spcAft>
                <a:spcPts val="300"/>
              </a:spcAft>
            </a:pPr>
            <a:r>
              <a:rPr lang="en-US" sz="1000" b="1" dirty="0">
                <a:cs typeface="Segoe UI" panose="020B0502040204020203" pitchFamily="34" charset="0"/>
              </a:rPr>
              <a:t>Decline in GDP: </a:t>
            </a:r>
            <a:r>
              <a:rPr lang="en-US" sz="1000" dirty="0">
                <a:cs typeface="Segoe UI" panose="020B0502040204020203" pitchFamily="34" charset="0"/>
              </a:rPr>
              <a:t>Real GDP declined by 10.2% in quarter 1 2020, and it is expected to further decline in quarter 2 by 51.5%.</a:t>
            </a:r>
          </a:p>
          <a:p>
            <a:pPr lvl="1" algn="just">
              <a:spcBef>
                <a:spcPts val="500"/>
              </a:spcBef>
              <a:spcAft>
                <a:spcPts val="300"/>
              </a:spcAft>
            </a:pPr>
            <a:r>
              <a:rPr lang="en-US" sz="1000" b="1" dirty="0">
                <a:cs typeface="Segoe UI" panose="020B0502040204020203" pitchFamily="34" charset="0"/>
              </a:rPr>
              <a:t>Decline in Equity Markets: </a:t>
            </a:r>
            <a:r>
              <a:rPr lang="en-US" sz="1000" dirty="0">
                <a:cs typeface="Segoe UI" panose="020B0502040204020203" pitchFamily="34" charset="0"/>
              </a:rPr>
              <a:t>Equity markets have rapidly deteriorated from 17,944.06 on February 20, 2020 to 14, 420.36 on April 26, 2020.</a:t>
            </a:r>
            <a:endParaRPr lang="en-US" sz="1000" b="1" dirty="0">
              <a:cs typeface="Segoe UI" panose="020B0502040204020203" pitchFamily="34" charset="0"/>
            </a:endParaRPr>
          </a:p>
          <a:p>
            <a:pPr lvl="1" algn="just">
              <a:spcBef>
                <a:spcPts val="500"/>
              </a:spcBef>
              <a:spcAft>
                <a:spcPts val="300"/>
              </a:spcAft>
            </a:pPr>
            <a:r>
              <a:rPr lang="en-US" sz="1000" b="1" dirty="0">
                <a:cs typeface="Segoe UI" panose="020B0502040204020203" pitchFamily="34" charset="0"/>
              </a:rPr>
              <a:t>Recovery Q2 2022: </a:t>
            </a:r>
            <a:r>
              <a:rPr lang="en-US" sz="1000" dirty="0">
                <a:cs typeface="Segoe UI" panose="020B0502040204020203" pitchFamily="34" charset="0"/>
              </a:rPr>
              <a:t>An economic rebound is expected mid quarter three of 2020, however, a full recovery is not expected until quarter 2 of 2022. Any rebounds may be followed by a decline expected due to a second wave of COVID-19 infections.</a:t>
            </a:r>
          </a:p>
          <a:p>
            <a:pPr lvl="1" algn="just">
              <a:spcBef>
                <a:spcPts val="500"/>
              </a:spcBef>
              <a:spcAft>
                <a:spcPts val="300"/>
              </a:spcAft>
            </a:pPr>
            <a:endParaRPr lang="en-US" sz="1000" dirty="0">
              <a:cs typeface="Segoe UI" panose="020B0502040204020203" pitchFamily="34" charset="0"/>
            </a:endParaRPr>
          </a:p>
        </p:txBody>
      </p:sp>
      <p:grpSp>
        <p:nvGrpSpPr>
          <p:cNvPr id="37" name="Group 36"/>
          <p:cNvGrpSpPr/>
          <p:nvPr/>
        </p:nvGrpSpPr>
        <p:grpSpPr>
          <a:xfrm>
            <a:off x="687545" y="1903032"/>
            <a:ext cx="228600" cy="228600"/>
            <a:chOff x="501650" y="4816475"/>
            <a:chExt cx="268288" cy="231775"/>
          </a:xfrm>
          <a:solidFill>
            <a:schemeClr val="tx1"/>
          </a:solidFill>
        </p:grpSpPr>
        <p:sp>
          <p:nvSpPr>
            <p:cNvPr id="38" name="Freeform 58"/>
            <p:cNvSpPr>
              <a:spLocks noEditPoints="1"/>
            </p:cNvSpPr>
            <p:nvPr/>
          </p:nvSpPr>
          <p:spPr bwMode="auto">
            <a:xfrm>
              <a:off x="501650" y="4816475"/>
              <a:ext cx="230188" cy="231775"/>
            </a:xfrm>
            <a:custGeom>
              <a:avLst/>
              <a:gdLst>
                <a:gd name="T0" fmla="*/ 305 w 412"/>
                <a:gd name="T1" fmla="*/ 164 h 413"/>
                <a:gd name="T2" fmla="*/ 265 w 412"/>
                <a:gd name="T3" fmla="*/ 68 h 413"/>
                <a:gd name="T4" fmla="*/ 345 w 412"/>
                <a:gd name="T5" fmla="*/ 68 h 413"/>
                <a:gd name="T6" fmla="*/ 410 w 412"/>
                <a:gd name="T7" fmla="*/ 68 h 413"/>
                <a:gd name="T8" fmla="*/ 205 w 412"/>
                <a:gd name="T9" fmla="*/ 8 h 413"/>
                <a:gd name="T10" fmla="*/ 21 w 412"/>
                <a:gd name="T11" fmla="*/ 271 h 413"/>
                <a:gd name="T12" fmla="*/ 221 w 412"/>
                <a:gd name="T13" fmla="*/ 391 h 413"/>
                <a:gd name="T14" fmla="*/ 407 w 412"/>
                <a:gd name="T15" fmla="*/ 147 h 413"/>
                <a:gd name="T16" fmla="*/ 345 w 412"/>
                <a:gd name="T17" fmla="*/ 148 h 413"/>
                <a:gd name="T18" fmla="*/ 214 w 412"/>
                <a:gd name="T19" fmla="*/ 293 h 413"/>
                <a:gd name="T20" fmla="*/ 190 w 412"/>
                <a:gd name="T21" fmla="*/ 300 h 413"/>
                <a:gd name="T22" fmla="*/ 183 w 412"/>
                <a:gd name="T23" fmla="*/ 269 h 413"/>
                <a:gd name="T24" fmla="*/ 196 w 412"/>
                <a:gd name="T25" fmla="*/ 271 h 413"/>
                <a:gd name="T26" fmla="*/ 212 w 412"/>
                <a:gd name="T27" fmla="*/ 255 h 413"/>
                <a:gd name="T28" fmla="*/ 213 w 412"/>
                <a:gd name="T29" fmla="*/ 245 h 413"/>
                <a:gd name="T30" fmla="*/ 207 w 412"/>
                <a:gd name="T31" fmla="*/ 238 h 413"/>
                <a:gd name="T32" fmla="*/ 198 w 412"/>
                <a:gd name="T33" fmla="*/ 239 h 413"/>
                <a:gd name="T34" fmla="*/ 167 w 412"/>
                <a:gd name="T35" fmla="*/ 255 h 413"/>
                <a:gd name="T36" fmla="*/ 135 w 412"/>
                <a:gd name="T37" fmla="*/ 258 h 413"/>
                <a:gd name="T38" fmla="*/ 115 w 412"/>
                <a:gd name="T39" fmla="*/ 238 h 413"/>
                <a:gd name="T40" fmla="*/ 116 w 412"/>
                <a:gd name="T41" fmla="*/ 205 h 413"/>
                <a:gd name="T42" fmla="*/ 111 w 412"/>
                <a:gd name="T43" fmla="*/ 190 h 413"/>
                <a:gd name="T44" fmla="*/ 140 w 412"/>
                <a:gd name="T45" fmla="*/ 179 h 413"/>
                <a:gd name="T46" fmla="*/ 165 w 412"/>
                <a:gd name="T47" fmla="*/ 171 h 413"/>
                <a:gd name="T48" fmla="*/ 191 w 412"/>
                <a:gd name="T49" fmla="*/ 182 h 413"/>
                <a:gd name="T50" fmla="*/ 168 w 412"/>
                <a:gd name="T51" fmla="*/ 199 h 413"/>
                <a:gd name="T52" fmla="*/ 158 w 412"/>
                <a:gd name="T53" fmla="*/ 201 h 413"/>
                <a:gd name="T54" fmla="*/ 141 w 412"/>
                <a:gd name="T55" fmla="*/ 217 h 413"/>
                <a:gd name="T56" fmla="*/ 141 w 412"/>
                <a:gd name="T57" fmla="*/ 226 h 413"/>
                <a:gd name="T58" fmla="*/ 146 w 412"/>
                <a:gd name="T59" fmla="*/ 232 h 413"/>
                <a:gd name="T60" fmla="*/ 153 w 412"/>
                <a:gd name="T61" fmla="*/ 231 h 413"/>
                <a:gd name="T62" fmla="*/ 184 w 412"/>
                <a:gd name="T63" fmla="*/ 214 h 413"/>
                <a:gd name="T64" fmla="*/ 218 w 412"/>
                <a:gd name="T65" fmla="*/ 212 h 413"/>
                <a:gd name="T66" fmla="*/ 239 w 412"/>
                <a:gd name="T67" fmla="*/ 234 h 413"/>
                <a:gd name="T68" fmla="*/ 236 w 412"/>
                <a:gd name="T69" fmla="*/ 268 h 413"/>
                <a:gd name="T70" fmla="*/ 243 w 412"/>
                <a:gd name="T71" fmla="*/ 28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13">
                  <a:moveTo>
                    <a:pt x="345" y="148"/>
                  </a:moveTo>
                  <a:cubicBezTo>
                    <a:pt x="334" y="159"/>
                    <a:pt x="319" y="164"/>
                    <a:pt x="305" y="164"/>
                  </a:cubicBezTo>
                  <a:cubicBezTo>
                    <a:pt x="290" y="164"/>
                    <a:pt x="276" y="159"/>
                    <a:pt x="265" y="148"/>
                  </a:cubicBezTo>
                  <a:cubicBezTo>
                    <a:pt x="243" y="126"/>
                    <a:pt x="243" y="90"/>
                    <a:pt x="265" y="68"/>
                  </a:cubicBezTo>
                  <a:cubicBezTo>
                    <a:pt x="276" y="57"/>
                    <a:pt x="290" y="51"/>
                    <a:pt x="305" y="51"/>
                  </a:cubicBezTo>
                  <a:cubicBezTo>
                    <a:pt x="319" y="51"/>
                    <a:pt x="334" y="57"/>
                    <a:pt x="345" y="68"/>
                  </a:cubicBezTo>
                  <a:cubicBezTo>
                    <a:pt x="345" y="68"/>
                    <a:pt x="345" y="68"/>
                    <a:pt x="345" y="68"/>
                  </a:cubicBezTo>
                  <a:lnTo>
                    <a:pt x="410" y="68"/>
                  </a:lnTo>
                  <a:lnTo>
                    <a:pt x="412" y="0"/>
                  </a:lnTo>
                  <a:lnTo>
                    <a:pt x="205" y="8"/>
                  </a:lnTo>
                  <a:lnTo>
                    <a:pt x="21" y="191"/>
                  </a:lnTo>
                  <a:cubicBezTo>
                    <a:pt x="0" y="213"/>
                    <a:pt x="0" y="249"/>
                    <a:pt x="21" y="271"/>
                  </a:cubicBezTo>
                  <a:lnTo>
                    <a:pt x="141" y="391"/>
                  </a:lnTo>
                  <a:cubicBezTo>
                    <a:pt x="163" y="413"/>
                    <a:pt x="199" y="413"/>
                    <a:pt x="221" y="391"/>
                  </a:cubicBezTo>
                  <a:lnTo>
                    <a:pt x="404" y="207"/>
                  </a:lnTo>
                  <a:lnTo>
                    <a:pt x="407" y="147"/>
                  </a:lnTo>
                  <a:lnTo>
                    <a:pt x="345" y="147"/>
                  </a:lnTo>
                  <a:cubicBezTo>
                    <a:pt x="345" y="147"/>
                    <a:pt x="345" y="147"/>
                    <a:pt x="345" y="148"/>
                  </a:cubicBezTo>
                  <a:close/>
                  <a:moveTo>
                    <a:pt x="223" y="301"/>
                  </a:moveTo>
                  <a:lnTo>
                    <a:pt x="214" y="293"/>
                  </a:lnTo>
                  <a:cubicBezTo>
                    <a:pt x="212" y="294"/>
                    <a:pt x="210" y="295"/>
                    <a:pt x="208" y="296"/>
                  </a:cubicBezTo>
                  <a:cubicBezTo>
                    <a:pt x="202" y="299"/>
                    <a:pt x="196" y="300"/>
                    <a:pt x="190" y="300"/>
                  </a:cubicBezTo>
                  <a:cubicBezTo>
                    <a:pt x="180" y="300"/>
                    <a:pt x="170" y="296"/>
                    <a:pt x="163" y="289"/>
                  </a:cubicBezTo>
                  <a:lnTo>
                    <a:pt x="183" y="269"/>
                  </a:lnTo>
                  <a:cubicBezTo>
                    <a:pt x="185" y="271"/>
                    <a:pt x="187" y="272"/>
                    <a:pt x="190" y="272"/>
                  </a:cubicBezTo>
                  <a:cubicBezTo>
                    <a:pt x="191" y="272"/>
                    <a:pt x="193" y="272"/>
                    <a:pt x="196" y="271"/>
                  </a:cubicBezTo>
                  <a:cubicBezTo>
                    <a:pt x="198" y="270"/>
                    <a:pt x="201" y="268"/>
                    <a:pt x="204" y="265"/>
                  </a:cubicBezTo>
                  <a:cubicBezTo>
                    <a:pt x="207" y="261"/>
                    <a:pt x="210" y="258"/>
                    <a:pt x="212" y="255"/>
                  </a:cubicBezTo>
                  <a:cubicBezTo>
                    <a:pt x="214" y="251"/>
                    <a:pt x="214" y="249"/>
                    <a:pt x="214" y="248"/>
                  </a:cubicBezTo>
                  <a:cubicBezTo>
                    <a:pt x="214" y="247"/>
                    <a:pt x="214" y="246"/>
                    <a:pt x="213" y="245"/>
                  </a:cubicBezTo>
                  <a:cubicBezTo>
                    <a:pt x="213" y="244"/>
                    <a:pt x="212" y="243"/>
                    <a:pt x="211" y="241"/>
                  </a:cubicBezTo>
                  <a:cubicBezTo>
                    <a:pt x="209" y="239"/>
                    <a:pt x="208" y="239"/>
                    <a:pt x="207" y="238"/>
                  </a:cubicBezTo>
                  <a:cubicBezTo>
                    <a:pt x="205" y="238"/>
                    <a:pt x="205" y="237"/>
                    <a:pt x="204" y="237"/>
                  </a:cubicBezTo>
                  <a:cubicBezTo>
                    <a:pt x="202" y="237"/>
                    <a:pt x="200" y="238"/>
                    <a:pt x="198" y="239"/>
                  </a:cubicBezTo>
                  <a:cubicBezTo>
                    <a:pt x="195" y="240"/>
                    <a:pt x="192" y="241"/>
                    <a:pt x="189" y="243"/>
                  </a:cubicBezTo>
                  <a:cubicBezTo>
                    <a:pt x="183" y="246"/>
                    <a:pt x="176" y="251"/>
                    <a:pt x="167" y="255"/>
                  </a:cubicBezTo>
                  <a:cubicBezTo>
                    <a:pt x="162" y="258"/>
                    <a:pt x="155" y="260"/>
                    <a:pt x="148" y="260"/>
                  </a:cubicBezTo>
                  <a:cubicBezTo>
                    <a:pt x="143" y="260"/>
                    <a:pt x="139" y="259"/>
                    <a:pt x="135" y="258"/>
                  </a:cubicBezTo>
                  <a:cubicBezTo>
                    <a:pt x="131" y="256"/>
                    <a:pt x="127" y="253"/>
                    <a:pt x="123" y="250"/>
                  </a:cubicBezTo>
                  <a:cubicBezTo>
                    <a:pt x="120" y="246"/>
                    <a:pt x="117" y="243"/>
                    <a:pt x="115" y="238"/>
                  </a:cubicBezTo>
                  <a:cubicBezTo>
                    <a:pt x="113" y="233"/>
                    <a:pt x="112" y="228"/>
                    <a:pt x="112" y="222"/>
                  </a:cubicBezTo>
                  <a:cubicBezTo>
                    <a:pt x="112" y="217"/>
                    <a:pt x="113" y="211"/>
                    <a:pt x="116" y="205"/>
                  </a:cubicBezTo>
                  <a:cubicBezTo>
                    <a:pt x="117" y="203"/>
                    <a:pt x="118" y="200"/>
                    <a:pt x="120" y="198"/>
                  </a:cubicBezTo>
                  <a:lnTo>
                    <a:pt x="111" y="190"/>
                  </a:lnTo>
                  <a:lnTo>
                    <a:pt x="131" y="170"/>
                  </a:lnTo>
                  <a:lnTo>
                    <a:pt x="140" y="179"/>
                  </a:lnTo>
                  <a:cubicBezTo>
                    <a:pt x="142" y="177"/>
                    <a:pt x="143" y="176"/>
                    <a:pt x="145" y="175"/>
                  </a:cubicBezTo>
                  <a:cubicBezTo>
                    <a:pt x="152" y="172"/>
                    <a:pt x="158" y="171"/>
                    <a:pt x="165" y="171"/>
                  </a:cubicBezTo>
                  <a:cubicBezTo>
                    <a:pt x="170" y="171"/>
                    <a:pt x="175" y="172"/>
                    <a:pt x="179" y="174"/>
                  </a:cubicBezTo>
                  <a:cubicBezTo>
                    <a:pt x="184" y="175"/>
                    <a:pt x="188" y="178"/>
                    <a:pt x="191" y="182"/>
                  </a:cubicBezTo>
                  <a:lnTo>
                    <a:pt x="171" y="202"/>
                  </a:lnTo>
                  <a:cubicBezTo>
                    <a:pt x="170" y="201"/>
                    <a:pt x="169" y="200"/>
                    <a:pt x="168" y="199"/>
                  </a:cubicBezTo>
                  <a:cubicBezTo>
                    <a:pt x="167" y="199"/>
                    <a:pt x="166" y="199"/>
                    <a:pt x="165" y="199"/>
                  </a:cubicBezTo>
                  <a:cubicBezTo>
                    <a:pt x="163" y="199"/>
                    <a:pt x="161" y="199"/>
                    <a:pt x="158" y="201"/>
                  </a:cubicBezTo>
                  <a:cubicBezTo>
                    <a:pt x="155" y="202"/>
                    <a:pt x="151" y="205"/>
                    <a:pt x="147" y="209"/>
                  </a:cubicBezTo>
                  <a:cubicBezTo>
                    <a:pt x="144" y="212"/>
                    <a:pt x="142" y="215"/>
                    <a:pt x="141" y="217"/>
                  </a:cubicBezTo>
                  <a:cubicBezTo>
                    <a:pt x="140" y="219"/>
                    <a:pt x="140" y="221"/>
                    <a:pt x="140" y="222"/>
                  </a:cubicBezTo>
                  <a:cubicBezTo>
                    <a:pt x="140" y="224"/>
                    <a:pt x="140" y="225"/>
                    <a:pt x="141" y="226"/>
                  </a:cubicBezTo>
                  <a:cubicBezTo>
                    <a:pt x="142" y="228"/>
                    <a:pt x="142" y="229"/>
                    <a:pt x="143" y="230"/>
                  </a:cubicBezTo>
                  <a:cubicBezTo>
                    <a:pt x="144" y="231"/>
                    <a:pt x="145" y="231"/>
                    <a:pt x="146" y="232"/>
                  </a:cubicBezTo>
                  <a:cubicBezTo>
                    <a:pt x="146" y="232"/>
                    <a:pt x="147" y="232"/>
                    <a:pt x="148" y="232"/>
                  </a:cubicBezTo>
                  <a:cubicBezTo>
                    <a:pt x="149" y="232"/>
                    <a:pt x="150" y="232"/>
                    <a:pt x="153" y="231"/>
                  </a:cubicBezTo>
                  <a:cubicBezTo>
                    <a:pt x="155" y="230"/>
                    <a:pt x="158" y="229"/>
                    <a:pt x="161" y="227"/>
                  </a:cubicBezTo>
                  <a:cubicBezTo>
                    <a:pt x="168" y="223"/>
                    <a:pt x="175" y="218"/>
                    <a:pt x="184" y="214"/>
                  </a:cubicBezTo>
                  <a:cubicBezTo>
                    <a:pt x="189" y="212"/>
                    <a:pt x="196" y="209"/>
                    <a:pt x="204" y="209"/>
                  </a:cubicBezTo>
                  <a:cubicBezTo>
                    <a:pt x="208" y="209"/>
                    <a:pt x="213" y="210"/>
                    <a:pt x="218" y="212"/>
                  </a:cubicBezTo>
                  <a:cubicBezTo>
                    <a:pt x="222" y="214"/>
                    <a:pt x="227" y="217"/>
                    <a:pt x="231" y="221"/>
                  </a:cubicBezTo>
                  <a:cubicBezTo>
                    <a:pt x="234" y="225"/>
                    <a:pt x="237" y="229"/>
                    <a:pt x="239" y="234"/>
                  </a:cubicBezTo>
                  <a:cubicBezTo>
                    <a:pt x="241" y="238"/>
                    <a:pt x="242" y="243"/>
                    <a:pt x="242" y="248"/>
                  </a:cubicBezTo>
                  <a:cubicBezTo>
                    <a:pt x="242" y="255"/>
                    <a:pt x="240" y="262"/>
                    <a:pt x="236" y="268"/>
                  </a:cubicBezTo>
                  <a:cubicBezTo>
                    <a:pt x="236" y="270"/>
                    <a:pt x="235" y="271"/>
                    <a:pt x="234" y="272"/>
                  </a:cubicBezTo>
                  <a:lnTo>
                    <a:pt x="243" y="281"/>
                  </a:lnTo>
                  <a:lnTo>
                    <a:pt x="223" y="3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59"/>
            <p:cNvSpPr>
              <a:spLocks/>
            </p:cNvSpPr>
            <p:nvPr/>
          </p:nvSpPr>
          <p:spPr bwMode="auto">
            <a:xfrm>
              <a:off x="655638" y="4860925"/>
              <a:ext cx="114300" cy="31750"/>
            </a:xfrm>
            <a:custGeom>
              <a:avLst/>
              <a:gdLst>
                <a:gd name="T0" fmla="*/ 55 w 206"/>
                <a:gd name="T1" fmla="*/ 14 h 56"/>
                <a:gd name="T2" fmla="*/ 51 w 206"/>
                <a:gd name="T3" fmla="*/ 8 h 56"/>
                <a:gd name="T4" fmla="*/ 31 w 206"/>
                <a:gd name="T5" fmla="*/ 0 h 56"/>
                <a:gd name="T6" fmla="*/ 11 w 206"/>
                <a:gd name="T7" fmla="*/ 8 h 56"/>
                <a:gd name="T8" fmla="*/ 11 w 206"/>
                <a:gd name="T9" fmla="*/ 48 h 56"/>
                <a:gd name="T10" fmla="*/ 31 w 206"/>
                <a:gd name="T11" fmla="*/ 56 h 56"/>
                <a:gd name="T12" fmla="*/ 51 w 206"/>
                <a:gd name="T13" fmla="*/ 48 h 56"/>
                <a:gd name="T14" fmla="*/ 55 w 206"/>
                <a:gd name="T15" fmla="*/ 42 h 56"/>
                <a:gd name="T16" fmla="*/ 206 w 206"/>
                <a:gd name="T17" fmla="*/ 42 h 56"/>
                <a:gd name="T18" fmla="*/ 206 w 206"/>
                <a:gd name="T19" fmla="*/ 14 h 56"/>
                <a:gd name="T20" fmla="*/ 55 w 206"/>
                <a:gd name="T21"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56">
                  <a:moveTo>
                    <a:pt x="55" y="14"/>
                  </a:moveTo>
                  <a:cubicBezTo>
                    <a:pt x="54" y="12"/>
                    <a:pt x="52" y="10"/>
                    <a:pt x="51" y="8"/>
                  </a:cubicBezTo>
                  <a:cubicBezTo>
                    <a:pt x="45" y="2"/>
                    <a:pt x="38" y="0"/>
                    <a:pt x="31" y="0"/>
                  </a:cubicBezTo>
                  <a:cubicBezTo>
                    <a:pt x="23" y="0"/>
                    <a:pt x="16" y="2"/>
                    <a:pt x="11" y="8"/>
                  </a:cubicBezTo>
                  <a:cubicBezTo>
                    <a:pt x="0" y="19"/>
                    <a:pt x="0" y="37"/>
                    <a:pt x="11" y="48"/>
                  </a:cubicBezTo>
                  <a:cubicBezTo>
                    <a:pt x="16" y="53"/>
                    <a:pt x="23" y="56"/>
                    <a:pt x="31" y="56"/>
                  </a:cubicBezTo>
                  <a:cubicBezTo>
                    <a:pt x="38" y="56"/>
                    <a:pt x="45" y="53"/>
                    <a:pt x="51" y="48"/>
                  </a:cubicBezTo>
                  <a:cubicBezTo>
                    <a:pt x="52" y="46"/>
                    <a:pt x="54" y="44"/>
                    <a:pt x="55" y="42"/>
                  </a:cubicBezTo>
                  <a:lnTo>
                    <a:pt x="206" y="42"/>
                  </a:lnTo>
                  <a:lnTo>
                    <a:pt x="206" y="14"/>
                  </a:lnTo>
                  <a:lnTo>
                    <a:pt x="55" y="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40" name="Freeform 16"/>
          <p:cNvSpPr>
            <a:spLocks noEditPoints="1"/>
          </p:cNvSpPr>
          <p:nvPr/>
        </p:nvSpPr>
        <p:spPr bwMode="auto">
          <a:xfrm>
            <a:off x="687545" y="2604626"/>
            <a:ext cx="228392" cy="228600"/>
          </a:xfrm>
          <a:custGeom>
            <a:avLst/>
            <a:gdLst>
              <a:gd name="T0" fmla="*/ 360 w 604"/>
              <a:gd name="T1" fmla="*/ 32 h 655"/>
              <a:gd name="T2" fmla="*/ 385 w 604"/>
              <a:gd name="T3" fmla="*/ 116 h 655"/>
              <a:gd name="T4" fmla="*/ 476 w 604"/>
              <a:gd name="T5" fmla="*/ 177 h 655"/>
              <a:gd name="T6" fmla="*/ 434 w 604"/>
              <a:gd name="T7" fmla="*/ 253 h 655"/>
              <a:gd name="T8" fmla="*/ 455 w 604"/>
              <a:gd name="T9" fmla="*/ 360 h 655"/>
              <a:gd name="T10" fmla="*/ 372 w 604"/>
              <a:gd name="T11" fmla="*/ 385 h 655"/>
              <a:gd name="T12" fmla="*/ 311 w 604"/>
              <a:gd name="T13" fmla="*/ 476 h 655"/>
              <a:gd name="T14" fmla="*/ 234 w 604"/>
              <a:gd name="T15" fmla="*/ 434 h 655"/>
              <a:gd name="T16" fmla="*/ 127 w 604"/>
              <a:gd name="T17" fmla="*/ 455 h 655"/>
              <a:gd name="T18" fmla="*/ 102 w 604"/>
              <a:gd name="T19" fmla="*/ 372 h 655"/>
              <a:gd name="T20" fmla="*/ 12 w 604"/>
              <a:gd name="T21" fmla="*/ 311 h 655"/>
              <a:gd name="T22" fmla="*/ 53 w 604"/>
              <a:gd name="T23" fmla="*/ 234 h 655"/>
              <a:gd name="T24" fmla="*/ 32 w 604"/>
              <a:gd name="T25" fmla="*/ 127 h 655"/>
              <a:gd name="T26" fmla="*/ 116 w 604"/>
              <a:gd name="T27" fmla="*/ 102 h 655"/>
              <a:gd name="T28" fmla="*/ 153 w 604"/>
              <a:gd name="T29" fmla="*/ 33 h 655"/>
              <a:gd name="T30" fmla="*/ 153 w 604"/>
              <a:gd name="T31" fmla="*/ 31 h 655"/>
              <a:gd name="T32" fmla="*/ 154 w 604"/>
              <a:gd name="T33" fmla="*/ 29 h 655"/>
              <a:gd name="T34" fmla="*/ 154 w 604"/>
              <a:gd name="T35" fmla="*/ 28 h 655"/>
              <a:gd name="T36" fmla="*/ 154 w 604"/>
              <a:gd name="T37" fmla="*/ 26 h 655"/>
              <a:gd name="T38" fmla="*/ 154 w 604"/>
              <a:gd name="T39" fmla="*/ 25 h 655"/>
              <a:gd name="T40" fmla="*/ 155 w 604"/>
              <a:gd name="T41" fmla="*/ 23 h 655"/>
              <a:gd name="T42" fmla="*/ 156 w 604"/>
              <a:gd name="T43" fmla="*/ 22 h 655"/>
              <a:gd name="T44" fmla="*/ 156 w 604"/>
              <a:gd name="T45" fmla="*/ 21 h 655"/>
              <a:gd name="T46" fmla="*/ 157 w 604"/>
              <a:gd name="T47" fmla="*/ 20 h 655"/>
              <a:gd name="T48" fmla="*/ 157 w 604"/>
              <a:gd name="T49" fmla="*/ 19 h 655"/>
              <a:gd name="T50" fmla="*/ 158 w 604"/>
              <a:gd name="T51" fmla="*/ 18 h 655"/>
              <a:gd name="T52" fmla="*/ 159 w 604"/>
              <a:gd name="T53" fmla="*/ 18 h 655"/>
              <a:gd name="T54" fmla="*/ 160 w 604"/>
              <a:gd name="T55" fmla="*/ 17 h 655"/>
              <a:gd name="T56" fmla="*/ 161 w 604"/>
              <a:gd name="T57" fmla="*/ 16 h 655"/>
              <a:gd name="T58" fmla="*/ 161 w 604"/>
              <a:gd name="T59" fmla="*/ 16 h 655"/>
              <a:gd name="T60" fmla="*/ 162 w 604"/>
              <a:gd name="T61" fmla="*/ 15 h 655"/>
              <a:gd name="T62" fmla="*/ 163 w 604"/>
              <a:gd name="T63" fmla="*/ 15 h 655"/>
              <a:gd name="T64" fmla="*/ 165 w 604"/>
              <a:gd name="T65" fmla="*/ 14 h 655"/>
              <a:gd name="T66" fmla="*/ 166 w 604"/>
              <a:gd name="T67" fmla="*/ 14 h 655"/>
              <a:gd name="T68" fmla="*/ 210 w 604"/>
              <a:gd name="T69" fmla="*/ 5 h 655"/>
              <a:gd name="T70" fmla="*/ 302 w 604"/>
              <a:gd name="T71" fmla="*/ 62 h 655"/>
              <a:gd name="T72" fmla="*/ 571 w 604"/>
              <a:gd name="T73" fmla="*/ 606 h 655"/>
              <a:gd name="T74" fmla="*/ 530 w 604"/>
              <a:gd name="T75" fmla="*/ 646 h 655"/>
              <a:gd name="T76" fmla="*/ 461 w 604"/>
              <a:gd name="T77" fmla="*/ 623 h 655"/>
              <a:gd name="T78" fmla="*/ 412 w 604"/>
              <a:gd name="T79" fmla="*/ 622 h 655"/>
              <a:gd name="T80" fmla="*/ 371 w 604"/>
              <a:gd name="T81" fmla="*/ 582 h 655"/>
              <a:gd name="T82" fmla="*/ 395 w 604"/>
              <a:gd name="T83" fmla="*/ 513 h 655"/>
              <a:gd name="T84" fmla="*/ 395 w 604"/>
              <a:gd name="T85" fmla="*/ 463 h 655"/>
              <a:gd name="T86" fmla="*/ 436 w 604"/>
              <a:gd name="T87" fmla="*/ 423 h 655"/>
              <a:gd name="T88" fmla="*/ 505 w 604"/>
              <a:gd name="T89" fmla="*/ 447 h 655"/>
              <a:gd name="T90" fmla="*/ 555 w 604"/>
              <a:gd name="T91" fmla="*/ 447 h 655"/>
              <a:gd name="T92" fmla="*/ 595 w 604"/>
              <a:gd name="T93" fmla="*/ 487 h 655"/>
              <a:gd name="T94" fmla="*/ 571 w 604"/>
              <a:gd name="T95" fmla="*/ 556 h 655"/>
              <a:gd name="T96" fmla="*/ 527 w 604"/>
              <a:gd name="T97" fmla="*/ 558 h 655"/>
              <a:gd name="T98" fmla="*/ 283 w 604"/>
              <a:gd name="T99" fmla="*/ 183 h 655"/>
              <a:gd name="T100" fmla="*/ 204 w 604"/>
              <a:gd name="T101" fmla="*/ 304 h 655"/>
              <a:gd name="T102" fmla="*/ 264 w 604"/>
              <a:gd name="T103" fmla="*/ 212 h 655"/>
              <a:gd name="T104" fmla="*/ 223 w 604"/>
              <a:gd name="T105" fmla="*/ 276 h 655"/>
              <a:gd name="T106" fmla="*/ 264 w 604"/>
              <a:gd name="T107" fmla="*/ 212 h 655"/>
              <a:gd name="T108" fmla="*/ 105 w 604"/>
              <a:gd name="T109" fmla="*/ 273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4" h="655">
                <a:moveTo>
                  <a:pt x="302" y="62"/>
                </a:moveTo>
                <a:lnTo>
                  <a:pt x="329" y="31"/>
                </a:lnTo>
                <a:cubicBezTo>
                  <a:pt x="334" y="24"/>
                  <a:pt x="344" y="22"/>
                  <a:pt x="351" y="26"/>
                </a:cubicBezTo>
                <a:lnTo>
                  <a:pt x="360" y="32"/>
                </a:lnTo>
                <a:lnTo>
                  <a:pt x="389" y="51"/>
                </a:lnTo>
                <a:lnTo>
                  <a:pt x="398" y="57"/>
                </a:lnTo>
                <a:cubicBezTo>
                  <a:pt x="405" y="62"/>
                  <a:pt x="407" y="71"/>
                  <a:pt x="403" y="79"/>
                </a:cubicBezTo>
                <a:lnTo>
                  <a:pt x="385" y="116"/>
                </a:lnTo>
                <a:cubicBezTo>
                  <a:pt x="396" y="128"/>
                  <a:pt x="406" y="142"/>
                  <a:pt x="414" y="157"/>
                </a:cubicBezTo>
                <a:lnTo>
                  <a:pt x="454" y="154"/>
                </a:lnTo>
                <a:cubicBezTo>
                  <a:pt x="463" y="153"/>
                  <a:pt x="471" y="157"/>
                  <a:pt x="473" y="166"/>
                </a:cubicBezTo>
                <a:lnTo>
                  <a:pt x="476" y="177"/>
                </a:lnTo>
                <a:lnTo>
                  <a:pt x="483" y="210"/>
                </a:lnTo>
                <a:lnTo>
                  <a:pt x="485" y="220"/>
                </a:lnTo>
                <a:cubicBezTo>
                  <a:pt x="487" y="229"/>
                  <a:pt x="481" y="237"/>
                  <a:pt x="472" y="240"/>
                </a:cubicBezTo>
                <a:lnTo>
                  <a:pt x="434" y="253"/>
                </a:lnTo>
                <a:cubicBezTo>
                  <a:pt x="433" y="270"/>
                  <a:pt x="430" y="287"/>
                  <a:pt x="425" y="302"/>
                </a:cubicBezTo>
                <a:lnTo>
                  <a:pt x="456" y="329"/>
                </a:lnTo>
                <a:cubicBezTo>
                  <a:pt x="463" y="334"/>
                  <a:pt x="466" y="344"/>
                  <a:pt x="461" y="351"/>
                </a:cubicBezTo>
                <a:lnTo>
                  <a:pt x="455" y="360"/>
                </a:lnTo>
                <a:lnTo>
                  <a:pt x="437" y="389"/>
                </a:lnTo>
                <a:lnTo>
                  <a:pt x="431" y="398"/>
                </a:lnTo>
                <a:cubicBezTo>
                  <a:pt x="426" y="405"/>
                  <a:pt x="416" y="407"/>
                  <a:pt x="408" y="403"/>
                </a:cubicBezTo>
                <a:lnTo>
                  <a:pt x="372" y="385"/>
                </a:lnTo>
                <a:cubicBezTo>
                  <a:pt x="359" y="396"/>
                  <a:pt x="346" y="406"/>
                  <a:pt x="330" y="414"/>
                </a:cubicBezTo>
                <a:lnTo>
                  <a:pt x="334" y="454"/>
                </a:lnTo>
                <a:cubicBezTo>
                  <a:pt x="335" y="463"/>
                  <a:pt x="330" y="471"/>
                  <a:pt x="321" y="473"/>
                </a:cubicBezTo>
                <a:lnTo>
                  <a:pt x="311" y="476"/>
                </a:lnTo>
                <a:lnTo>
                  <a:pt x="277" y="483"/>
                </a:lnTo>
                <a:lnTo>
                  <a:pt x="267" y="485"/>
                </a:lnTo>
                <a:cubicBezTo>
                  <a:pt x="258" y="487"/>
                  <a:pt x="250" y="481"/>
                  <a:pt x="247" y="472"/>
                </a:cubicBezTo>
                <a:lnTo>
                  <a:pt x="234" y="434"/>
                </a:lnTo>
                <a:cubicBezTo>
                  <a:pt x="217" y="433"/>
                  <a:pt x="201" y="430"/>
                  <a:pt x="185" y="425"/>
                </a:cubicBezTo>
                <a:lnTo>
                  <a:pt x="159" y="456"/>
                </a:lnTo>
                <a:cubicBezTo>
                  <a:pt x="153" y="463"/>
                  <a:pt x="144" y="466"/>
                  <a:pt x="136" y="461"/>
                </a:cubicBezTo>
                <a:lnTo>
                  <a:pt x="127" y="455"/>
                </a:lnTo>
                <a:lnTo>
                  <a:pt x="98" y="437"/>
                </a:lnTo>
                <a:lnTo>
                  <a:pt x="89" y="431"/>
                </a:lnTo>
                <a:cubicBezTo>
                  <a:pt x="82" y="426"/>
                  <a:pt x="81" y="416"/>
                  <a:pt x="85" y="408"/>
                </a:cubicBezTo>
                <a:lnTo>
                  <a:pt x="102" y="372"/>
                </a:lnTo>
                <a:cubicBezTo>
                  <a:pt x="91" y="359"/>
                  <a:pt x="81" y="346"/>
                  <a:pt x="74" y="330"/>
                </a:cubicBezTo>
                <a:lnTo>
                  <a:pt x="33" y="334"/>
                </a:lnTo>
                <a:cubicBezTo>
                  <a:pt x="24" y="335"/>
                  <a:pt x="16" y="330"/>
                  <a:pt x="14" y="321"/>
                </a:cubicBezTo>
                <a:lnTo>
                  <a:pt x="12" y="311"/>
                </a:lnTo>
                <a:lnTo>
                  <a:pt x="5" y="277"/>
                </a:lnTo>
                <a:lnTo>
                  <a:pt x="2" y="267"/>
                </a:lnTo>
                <a:cubicBezTo>
                  <a:pt x="0" y="258"/>
                  <a:pt x="6" y="250"/>
                  <a:pt x="15" y="247"/>
                </a:cubicBezTo>
                <a:lnTo>
                  <a:pt x="53" y="234"/>
                </a:lnTo>
                <a:cubicBezTo>
                  <a:pt x="54" y="217"/>
                  <a:pt x="57" y="201"/>
                  <a:pt x="62" y="185"/>
                </a:cubicBezTo>
                <a:lnTo>
                  <a:pt x="31" y="159"/>
                </a:lnTo>
                <a:cubicBezTo>
                  <a:pt x="24" y="153"/>
                  <a:pt x="22" y="144"/>
                  <a:pt x="26" y="136"/>
                </a:cubicBezTo>
                <a:lnTo>
                  <a:pt x="32" y="127"/>
                </a:lnTo>
                <a:lnTo>
                  <a:pt x="51" y="98"/>
                </a:lnTo>
                <a:lnTo>
                  <a:pt x="57" y="89"/>
                </a:lnTo>
                <a:cubicBezTo>
                  <a:pt x="62" y="82"/>
                  <a:pt x="71" y="81"/>
                  <a:pt x="79" y="85"/>
                </a:cubicBezTo>
                <a:lnTo>
                  <a:pt x="116" y="102"/>
                </a:lnTo>
                <a:cubicBezTo>
                  <a:pt x="128" y="91"/>
                  <a:pt x="142" y="81"/>
                  <a:pt x="157" y="74"/>
                </a:cubicBezTo>
                <a:lnTo>
                  <a:pt x="154" y="33"/>
                </a:lnTo>
                <a:lnTo>
                  <a:pt x="153" y="33"/>
                </a:lnTo>
                <a:lnTo>
                  <a:pt x="153" y="33"/>
                </a:lnTo>
                <a:lnTo>
                  <a:pt x="153" y="32"/>
                </a:lnTo>
                <a:lnTo>
                  <a:pt x="153" y="32"/>
                </a:lnTo>
                <a:lnTo>
                  <a:pt x="153" y="31"/>
                </a:lnTo>
                <a:lnTo>
                  <a:pt x="153" y="31"/>
                </a:lnTo>
                <a:lnTo>
                  <a:pt x="153" y="31"/>
                </a:lnTo>
                <a:lnTo>
                  <a:pt x="153" y="30"/>
                </a:lnTo>
                <a:lnTo>
                  <a:pt x="154" y="30"/>
                </a:lnTo>
                <a:lnTo>
                  <a:pt x="154" y="29"/>
                </a:lnTo>
                <a:lnTo>
                  <a:pt x="154" y="29"/>
                </a:lnTo>
                <a:lnTo>
                  <a:pt x="154" y="28"/>
                </a:lnTo>
                <a:lnTo>
                  <a:pt x="154" y="28"/>
                </a:lnTo>
                <a:lnTo>
                  <a:pt x="154" y="28"/>
                </a:lnTo>
                <a:lnTo>
                  <a:pt x="154" y="27"/>
                </a:lnTo>
                <a:lnTo>
                  <a:pt x="154" y="27"/>
                </a:lnTo>
                <a:lnTo>
                  <a:pt x="154" y="27"/>
                </a:lnTo>
                <a:lnTo>
                  <a:pt x="154" y="26"/>
                </a:lnTo>
                <a:lnTo>
                  <a:pt x="154" y="26"/>
                </a:lnTo>
                <a:lnTo>
                  <a:pt x="154" y="25"/>
                </a:lnTo>
                <a:lnTo>
                  <a:pt x="154" y="25"/>
                </a:lnTo>
                <a:lnTo>
                  <a:pt x="154" y="25"/>
                </a:lnTo>
                <a:lnTo>
                  <a:pt x="155" y="25"/>
                </a:lnTo>
                <a:lnTo>
                  <a:pt x="155" y="24"/>
                </a:lnTo>
                <a:lnTo>
                  <a:pt x="155" y="24"/>
                </a:lnTo>
                <a:lnTo>
                  <a:pt x="155" y="23"/>
                </a:lnTo>
                <a:lnTo>
                  <a:pt x="155" y="23"/>
                </a:lnTo>
                <a:lnTo>
                  <a:pt x="155" y="23"/>
                </a:lnTo>
                <a:lnTo>
                  <a:pt x="155" y="22"/>
                </a:lnTo>
                <a:lnTo>
                  <a:pt x="156" y="22"/>
                </a:lnTo>
                <a:lnTo>
                  <a:pt x="156" y="22"/>
                </a:lnTo>
                <a:lnTo>
                  <a:pt x="156" y="21"/>
                </a:lnTo>
                <a:lnTo>
                  <a:pt x="156" y="21"/>
                </a:lnTo>
                <a:lnTo>
                  <a:pt x="156" y="21"/>
                </a:lnTo>
                <a:lnTo>
                  <a:pt x="156" y="21"/>
                </a:lnTo>
                <a:lnTo>
                  <a:pt x="156" y="21"/>
                </a:lnTo>
                <a:lnTo>
                  <a:pt x="157" y="20"/>
                </a:lnTo>
                <a:lnTo>
                  <a:pt x="157" y="20"/>
                </a:lnTo>
                <a:lnTo>
                  <a:pt x="157" y="20"/>
                </a:lnTo>
                <a:lnTo>
                  <a:pt x="157" y="20"/>
                </a:lnTo>
                <a:lnTo>
                  <a:pt x="157" y="19"/>
                </a:lnTo>
                <a:lnTo>
                  <a:pt x="157" y="19"/>
                </a:lnTo>
                <a:lnTo>
                  <a:pt x="158" y="19"/>
                </a:lnTo>
                <a:lnTo>
                  <a:pt x="158" y="19"/>
                </a:lnTo>
                <a:lnTo>
                  <a:pt x="158" y="19"/>
                </a:lnTo>
                <a:lnTo>
                  <a:pt x="158" y="18"/>
                </a:lnTo>
                <a:cubicBezTo>
                  <a:pt x="159" y="18"/>
                  <a:pt x="159" y="18"/>
                  <a:pt x="159" y="18"/>
                </a:cubicBezTo>
                <a:lnTo>
                  <a:pt x="159" y="18"/>
                </a:lnTo>
                <a:lnTo>
                  <a:pt x="159" y="18"/>
                </a:lnTo>
                <a:lnTo>
                  <a:pt x="159" y="18"/>
                </a:lnTo>
                <a:lnTo>
                  <a:pt x="159" y="17"/>
                </a:lnTo>
                <a:lnTo>
                  <a:pt x="160" y="17"/>
                </a:lnTo>
                <a:lnTo>
                  <a:pt x="160" y="17"/>
                </a:lnTo>
                <a:lnTo>
                  <a:pt x="160" y="17"/>
                </a:lnTo>
                <a:lnTo>
                  <a:pt x="160" y="17"/>
                </a:lnTo>
                <a:lnTo>
                  <a:pt x="160" y="17"/>
                </a:lnTo>
                <a:lnTo>
                  <a:pt x="160" y="17"/>
                </a:lnTo>
                <a:lnTo>
                  <a:pt x="161" y="16"/>
                </a:lnTo>
                <a:lnTo>
                  <a:pt x="161" y="16"/>
                </a:lnTo>
                <a:lnTo>
                  <a:pt x="161" y="16"/>
                </a:lnTo>
                <a:lnTo>
                  <a:pt x="161" y="16"/>
                </a:lnTo>
                <a:lnTo>
                  <a:pt x="161" y="16"/>
                </a:lnTo>
                <a:lnTo>
                  <a:pt x="162" y="16"/>
                </a:lnTo>
                <a:lnTo>
                  <a:pt x="162" y="16"/>
                </a:lnTo>
                <a:lnTo>
                  <a:pt x="162" y="16"/>
                </a:lnTo>
                <a:lnTo>
                  <a:pt x="162" y="15"/>
                </a:lnTo>
                <a:lnTo>
                  <a:pt x="162" y="15"/>
                </a:lnTo>
                <a:lnTo>
                  <a:pt x="163" y="15"/>
                </a:lnTo>
                <a:lnTo>
                  <a:pt x="163" y="15"/>
                </a:lnTo>
                <a:lnTo>
                  <a:pt x="163" y="15"/>
                </a:lnTo>
                <a:lnTo>
                  <a:pt x="163" y="15"/>
                </a:lnTo>
                <a:lnTo>
                  <a:pt x="163" y="15"/>
                </a:lnTo>
                <a:cubicBezTo>
                  <a:pt x="164" y="15"/>
                  <a:pt x="164" y="15"/>
                  <a:pt x="164" y="15"/>
                </a:cubicBezTo>
                <a:cubicBezTo>
                  <a:pt x="164" y="14"/>
                  <a:pt x="165" y="14"/>
                  <a:pt x="165" y="14"/>
                </a:cubicBezTo>
                <a:lnTo>
                  <a:pt x="165" y="14"/>
                </a:lnTo>
                <a:lnTo>
                  <a:pt x="165" y="14"/>
                </a:lnTo>
                <a:lnTo>
                  <a:pt x="166" y="14"/>
                </a:lnTo>
                <a:lnTo>
                  <a:pt x="166" y="14"/>
                </a:lnTo>
                <a:lnTo>
                  <a:pt x="166" y="14"/>
                </a:lnTo>
                <a:lnTo>
                  <a:pt x="166" y="14"/>
                </a:lnTo>
                <a:lnTo>
                  <a:pt x="177" y="12"/>
                </a:lnTo>
                <a:lnTo>
                  <a:pt x="210" y="5"/>
                </a:lnTo>
                <a:lnTo>
                  <a:pt x="220" y="2"/>
                </a:lnTo>
                <a:cubicBezTo>
                  <a:pt x="229" y="0"/>
                  <a:pt x="237" y="6"/>
                  <a:pt x="240" y="15"/>
                </a:cubicBezTo>
                <a:lnTo>
                  <a:pt x="253" y="53"/>
                </a:lnTo>
                <a:cubicBezTo>
                  <a:pt x="270" y="54"/>
                  <a:pt x="287" y="57"/>
                  <a:pt x="302" y="62"/>
                </a:cubicBezTo>
                <a:close/>
                <a:moveTo>
                  <a:pt x="591" y="567"/>
                </a:moveTo>
                <a:cubicBezTo>
                  <a:pt x="596" y="570"/>
                  <a:pt x="598" y="576"/>
                  <a:pt x="596" y="580"/>
                </a:cubicBezTo>
                <a:lnTo>
                  <a:pt x="584" y="602"/>
                </a:lnTo>
                <a:cubicBezTo>
                  <a:pt x="582" y="607"/>
                  <a:pt x="576" y="609"/>
                  <a:pt x="571" y="606"/>
                </a:cubicBezTo>
                <a:lnTo>
                  <a:pt x="550" y="595"/>
                </a:lnTo>
                <a:cubicBezTo>
                  <a:pt x="544" y="602"/>
                  <a:pt x="538" y="608"/>
                  <a:pt x="530" y="612"/>
                </a:cubicBezTo>
                <a:lnTo>
                  <a:pt x="537" y="634"/>
                </a:lnTo>
                <a:cubicBezTo>
                  <a:pt x="538" y="639"/>
                  <a:pt x="535" y="645"/>
                  <a:pt x="530" y="646"/>
                </a:cubicBezTo>
                <a:lnTo>
                  <a:pt x="507" y="654"/>
                </a:lnTo>
                <a:cubicBezTo>
                  <a:pt x="502" y="655"/>
                  <a:pt x="496" y="652"/>
                  <a:pt x="495" y="647"/>
                </a:cubicBezTo>
                <a:lnTo>
                  <a:pt x="488" y="625"/>
                </a:lnTo>
                <a:cubicBezTo>
                  <a:pt x="479" y="625"/>
                  <a:pt x="470" y="625"/>
                  <a:pt x="461" y="623"/>
                </a:cubicBezTo>
                <a:lnTo>
                  <a:pt x="451" y="643"/>
                </a:lnTo>
                <a:cubicBezTo>
                  <a:pt x="448" y="648"/>
                  <a:pt x="442" y="650"/>
                  <a:pt x="437" y="647"/>
                </a:cubicBezTo>
                <a:lnTo>
                  <a:pt x="416" y="636"/>
                </a:lnTo>
                <a:cubicBezTo>
                  <a:pt x="411" y="633"/>
                  <a:pt x="409" y="627"/>
                  <a:pt x="412" y="622"/>
                </a:cubicBezTo>
                <a:lnTo>
                  <a:pt x="423" y="602"/>
                </a:lnTo>
                <a:cubicBezTo>
                  <a:pt x="416" y="596"/>
                  <a:pt x="410" y="589"/>
                  <a:pt x="406" y="581"/>
                </a:cubicBezTo>
                <a:lnTo>
                  <a:pt x="384" y="588"/>
                </a:lnTo>
                <a:cubicBezTo>
                  <a:pt x="378" y="590"/>
                  <a:pt x="373" y="587"/>
                  <a:pt x="371" y="582"/>
                </a:cubicBezTo>
                <a:lnTo>
                  <a:pt x="364" y="558"/>
                </a:lnTo>
                <a:cubicBezTo>
                  <a:pt x="363" y="553"/>
                  <a:pt x="365" y="548"/>
                  <a:pt x="371" y="546"/>
                </a:cubicBezTo>
                <a:lnTo>
                  <a:pt x="393" y="539"/>
                </a:lnTo>
                <a:cubicBezTo>
                  <a:pt x="392" y="531"/>
                  <a:pt x="393" y="522"/>
                  <a:pt x="395" y="513"/>
                </a:cubicBezTo>
                <a:lnTo>
                  <a:pt x="375" y="502"/>
                </a:lnTo>
                <a:cubicBezTo>
                  <a:pt x="370" y="500"/>
                  <a:pt x="368" y="494"/>
                  <a:pt x="371" y="489"/>
                </a:cubicBezTo>
                <a:lnTo>
                  <a:pt x="382" y="467"/>
                </a:lnTo>
                <a:cubicBezTo>
                  <a:pt x="385" y="462"/>
                  <a:pt x="391" y="461"/>
                  <a:pt x="395" y="463"/>
                </a:cubicBezTo>
                <a:lnTo>
                  <a:pt x="416" y="474"/>
                </a:lnTo>
                <a:cubicBezTo>
                  <a:pt x="422" y="467"/>
                  <a:pt x="429" y="462"/>
                  <a:pt x="436" y="457"/>
                </a:cubicBezTo>
                <a:lnTo>
                  <a:pt x="429" y="435"/>
                </a:lnTo>
                <a:cubicBezTo>
                  <a:pt x="428" y="430"/>
                  <a:pt x="431" y="424"/>
                  <a:pt x="436" y="423"/>
                </a:cubicBezTo>
                <a:lnTo>
                  <a:pt x="459" y="416"/>
                </a:lnTo>
                <a:cubicBezTo>
                  <a:pt x="465" y="414"/>
                  <a:pt x="470" y="417"/>
                  <a:pt x="472" y="422"/>
                </a:cubicBezTo>
                <a:lnTo>
                  <a:pt x="478" y="444"/>
                </a:lnTo>
                <a:cubicBezTo>
                  <a:pt x="487" y="444"/>
                  <a:pt x="496" y="445"/>
                  <a:pt x="505" y="447"/>
                </a:cubicBezTo>
                <a:lnTo>
                  <a:pt x="516" y="426"/>
                </a:lnTo>
                <a:cubicBezTo>
                  <a:pt x="518" y="421"/>
                  <a:pt x="524" y="420"/>
                  <a:pt x="529" y="422"/>
                </a:cubicBezTo>
                <a:lnTo>
                  <a:pt x="550" y="434"/>
                </a:lnTo>
                <a:cubicBezTo>
                  <a:pt x="555" y="436"/>
                  <a:pt x="557" y="442"/>
                  <a:pt x="555" y="447"/>
                </a:cubicBezTo>
                <a:lnTo>
                  <a:pt x="544" y="467"/>
                </a:lnTo>
                <a:cubicBezTo>
                  <a:pt x="550" y="473"/>
                  <a:pt x="556" y="480"/>
                  <a:pt x="561" y="488"/>
                </a:cubicBezTo>
                <a:lnTo>
                  <a:pt x="583" y="481"/>
                </a:lnTo>
                <a:cubicBezTo>
                  <a:pt x="588" y="479"/>
                  <a:pt x="593" y="482"/>
                  <a:pt x="595" y="487"/>
                </a:cubicBezTo>
                <a:lnTo>
                  <a:pt x="602" y="511"/>
                </a:lnTo>
                <a:cubicBezTo>
                  <a:pt x="604" y="516"/>
                  <a:pt x="601" y="521"/>
                  <a:pt x="596" y="523"/>
                </a:cubicBezTo>
                <a:lnTo>
                  <a:pt x="574" y="530"/>
                </a:lnTo>
                <a:cubicBezTo>
                  <a:pt x="574" y="539"/>
                  <a:pt x="573" y="548"/>
                  <a:pt x="571" y="556"/>
                </a:cubicBezTo>
                <a:lnTo>
                  <a:pt x="591" y="567"/>
                </a:lnTo>
                <a:close/>
                <a:moveTo>
                  <a:pt x="439" y="511"/>
                </a:moveTo>
                <a:cubicBezTo>
                  <a:pt x="452" y="487"/>
                  <a:pt x="482" y="478"/>
                  <a:pt x="506" y="491"/>
                </a:cubicBezTo>
                <a:cubicBezTo>
                  <a:pt x="531" y="503"/>
                  <a:pt x="540" y="534"/>
                  <a:pt x="527" y="558"/>
                </a:cubicBezTo>
                <a:cubicBezTo>
                  <a:pt x="514" y="582"/>
                  <a:pt x="484" y="591"/>
                  <a:pt x="460" y="579"/>
                </a:cubicBezTo>
                <a:cubicBezTo>
                  <a:pt x="436" y="566"/>
                  <a:pt x="426" y="536"/>
                  <a:pt x="439" y="511"/>
                </a:cubicBezTo>
                <a:close/>
                <a:moveTo>
                  <a:pt x="229" y="173"/>
                </a:moveTo>
                <a:cubicBezTo>
                  <a:pt x="248" y="169"/>
                  <a:pt x="267" y="173"/>
                  <a:pt x="283" y="183"/>
                </a:cubicBezTo>
                <a:cubicBezTo>
                  <a:pt x="299" y="193"/>
                  <a:pt x="310" y="209"/>
                  <a:pt x="315" y="229"/>
                </a:cubicBezTo>
                <a:cubicBezTo>
                  <a:pt x="319" y="248"/>
                  <a:pt x="315" y="267"/>
                  <a:pt x="304" y="283"/>
                </a:cubicBezTo>
                <a:cubicBezTo>
                  <a:pt x="294" y="299"/>
                  <a:pt x="278" y="310"/>
                  <a:pt x="259" y="314"/>
                </a:cubicBezTo>
                <a:cubicBezTo>
                  <a:pt x="239" y="319"/>
                  <a:pt x="220" y="315"/>
                  <a:pt x="204" y="304"/>
                </a:cubicBezTo>
                <a:cubicBezTo>
                  <a:pt x="189" y="294"/>
                  <a:pt x="177" y="278"/>
                  <a:pt x="173" y="259"/>
                </a:cubicBezTo>
                <a:cubicBezTo>
                  <a:pt x="169" y="239"/>
                  <a:pt x="173" y="220"/>
                  <a:pt x="183" y="204"/>
                </a:cubicBezTo>
                <a:cubicBezTo>
                  <a:pt x="193" y="189"/>
                  <a:pt x="209" y="177"/>
                  <a:pt x="229" y="173"/>
                </a:cubicBezTo>
                <a:close/>
                <a:moveTo>
                  <a:pt x="264" y="212"/>
                </a:moveTo>
                <a:cubicBezTo>
                  <a:pt x="256" y="206"/>
                  <a:pt x="246" y="204"/>
                  <a:pt x="236" y="206"/>
                </a:cubicBezTo>
                <a:cubicBezTo>
                  <a:pt x="225" y="209"/>
                  <a:pt x="217" y="215"/>
                  <a:pt x="212" y="223"/>
                </a:cubicBezTo>
                <a:cubicBezTo>
                  <a:pt x="206" y="231"/>
                  <a:pt x="204" y="241"/>
                  <a:pt x="206" y="252"/>
                </a:cubicBezTo>
                <a:cubicBezTo>
                  <a:pt x="209" y="262"/>
                  <a:pt x="215" y="270"/>
                  <a:pt x="223" y="276"/>
                </a:cubicBezTo>
                <a:cubicBezTo>
                  <a:pt x="231" y="281"/>
                  <a:pt x="241" y="283"/>
                  <a:pt x="252" y="281"/>
                </a:cubicBezTo>
                <a:cubicBezTo>
                  <a:pt x="262" y="279"/>
                  <a:pt x="270" y="273"/>
                  <a:pt x="276" y="264"/>
                </a:cubicBezTo>
                <a:cubicBezTo>
                  <a:pt x="281" y="256"/>
                  <a:pt x="283" y="246"/>
                  <a:pt x="281" y="236"/>
                </a:cubicBezTo>
                <a:cubicBezTo>
                  <a:pt x="279" y="225"/>
                  <a:pt x="273" y="217"/>
                  <a:pt x="264" y="212"/>
                </a:cubicBezTo>
                <a:close/>
                <a:moveTo>
                  <a:pt x="214" y="105"/>
                </a:moveTo>
                <a:cubicBezTo>
                  <a:pt x="290" y="89"/>
                  <a:pt x="366" y="138"/>
                  <a:pt x="382" y="214"/>
                </a:cubicBezTo>
                <a:cubicBezTo>
                  <a:pt x="398" y="290"/>
                  <a:pt x="350" y="366"/>
                  <a:pt x="273" y="382"/>
                </a:cubicBezTo>
                <a:cubicBezTo>
                  <a:pt x="197" y="398"/>
                  <a:pt x="122" y="350"/>
                  <a:pt x="105" y="273"/>
                </a:cubicBezTo>
                <a:cubicBezTo>
                  <a:pt x="89" y="197"/>
                  <a:pt x="138" y="122"/>
                  <a:pt x="214" y="105"/>
                </a:cubicBezTo>
                <a:close/>
              </a:path>
            </a:pathLst>
          </a:custGeom>
          <a:solidFill>
            <a:srgbClr val="00ABA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41" name="Group 40"/>
          <p:cNvGrpSpPr/>
          <p:nvPr/>
        </p:nvGrpSpPr>
        <p:grpSpPr>
          <a:xfrm>
            <a:off x="694173" y="3417645"/>
            <a:ext cx="182880" cy="228600"/>
            <a:chOff x="520700" y="3321050"/>
            <a:chExt cx="284163" cy="346076"/>
          </a:xfrm>
          <a:solidFill>
            <a:schemeClr val="bg1">
              <a:lumMod val="50000"/>
            </a:schemeClr>
          </a:solidFill>
        </p:grpSpPr>
        <p:sp>
          <p:nvSpPr>
            <p:cNvPr id="42" name="Freeform 5"/>
            <p:cNvSpPr>
              <a:spLocks/>
            </p:cNvSpPr>
            <p:nvPr/>
          </p:nvSpPr>
          <p:spPr bwMode="auto">
            <a:xfrm>
              <a:off x="520700" y="3430588"/>
              <a:ext cx="228600" cy="234950"/>
            </a:xfrm>
            <a:custGeom>
              <a:avLst/>
              <a:gdLst>
                <a:gd name="T0" fmla="*/ 747 w 784"/>
                <a:gd name="T1" fmla="*/ 117 h 811"/>
                <a:gd name="T2" fmla="*/ 777 w 784"/>
                <a:gd name="T3" fmla="*/ 39 h 811"/>
                <a:gd name="T4" fmla="*/ 754 w 784"/>
                <a:gd name="T5" fmla="*/ 4 h 811"/>
                <a:gd name="T6" fmla="*/ 389 w 784"/>
                <a:gd name="T7" fmla="*/ 4 h 811"/>
                <a:gd name="T8" fmla="*/ 310 w 784"/>
                <a:gd name="T9" fmla="*/ 201 h 811"/>
                <a:gd name="T10" fmla="*/ 294 w 784"/>
                <a:gd name="T11" fmla="*/ 62 h 811"/>
                <a:gd name="T12" fmla="*/ 304 w 784"/>
                <a:gd name="T13" fmla="*/ 62 h 811"/>
                <a:gd name="T14" fmla="*/ 316 w 784"/>
                <a:gd name="T15" fmla="*/ 50 h 811"/>
                <a:gd name="T16" fmla="*/ 316 w 784"/>
                <a:gd name="T17" fmla="*/ 12 h 811"/>
                <a:gd name="T18" fmla="*/ 304 w 784"/>
                <a:gd name="T19" fmla="*/ 0 h 811"/>
                <a:gd name="T20" fmla="*/ 242 w 784"/>
                <a:gd name="T21" fmla="*/ 0 h 811"/>
                <a:gd name="T22" fmla="*/ 230 w 784"/>
                <a:gd name="T23" fmla="*/ 12 h 811"/>
                <a:gd name="T24" fmla="*/ 230 w 784"/>
                <a:gd name="T25" fmla="*/ 50 h 811"/>
                <a:gd name="T26" fmla="*/ 242 w 784"/>
                <a:gd name="T27" fmla="*/ 62 h 811"/>
                <a:gd name="T28" fmla="*/ 254 w 784"/>
                <a:gd name="T29" fmla="*/ 62 h 811"/>
                <a:gd name="T30" fmla="*/ 237 w 784"/>
                <a:gd name="T31" fmla="*/ 201 h 811"/>
                <a:gd name="T32" fmla="*/ 160 w 784"/>
                <a:gd name="T33" fmla="*/ 7 h 811"/>
                <a:gd name="T34" fmla="*/ 25 w 784"/>
                <a:gd name="T35" fmla="*/ 157 h 811"/>
                <a:gd name="T36" fmla="*/ 2 w 784"/>
                <a:gd name="T37" fmla="*/ 369 h 811"/>
                <a:gd name="T38" fmla="*/ 35 w 784"/>
                <a:gd name="T39" fmla="*/ 412 h 811"/>
                <a:gd name="T40" fmla="*/ 120 w 784"/>
                <a:gd name="T41" fmla="*/ 425 h 811"/>
                <a:gd name="T42" fmla="*/ 140 w 784"/>
                <a:gd name="T43" fmla="*/ 761 h 811"/>
                <a:gd name="T44" fmla="*/ 194 w 784"/>
                <a:gd name="T45" fmla="*/ 811 h 811"/>
                <a:gd name="T46" fmla="*/ 356 w 784"/>
                <a:gd name="T47" fmla="*/ 811 h 811"/>
                <a:gd name="T48" fmla="*/ 410 w 784"/>
                <a:gd name="T49" fmla="*/ 761 h 811"/>
                <a:gd name="T50" fmla="*/ 437 w 784"/>
                <a:gd name="T51" fmla="*/ 185 h 811"/>
                <a:gd name="T52" fmla="*/ 490 w 784"/>
                <a:gd name="T53" fmla="*/ 134 h 811"/>
                <a:gd name="T54" fmla="*/ 725 w 784"/>
                <a:gd name="T55" fmla="*/ 134 h 811"/>
                <a:gd name="T56" fmla="*/ 747 w 784"/>
                <a:gd name="T57" fmla="*/ 11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811">
                  <a:moveTo>
                    <a:pt x="747" y="117"/>
                  </a:moveTo>
                  <a:lnTo>
                    <a:pt x="777" y="39"/>
                  </a:lnTo>
                  <a:cubicBezTo>
                    <a:pt x="784" y="22"/>
                    <a:pt x="771" y="4"/>
                    <a:pt x="754" y="4"/>
                  </a:cubicBezTo>
                  <a:lnTo>
                    <a:pt x="389" y="4"/>
                  </a:lnTo>
                  <a:lnTo>
                    <a:pt x="310" y="201"/>
                  </a:lnTo>
                  <a:lnTo>
                    <a:pt x="294" y="62"/>
                  </a:lnTo>
                  <a:lnTo>
                    <a:pt x="304" y="62"/>
                  </a:lnTo>
                  <a:cubicBezTo>
                    <a:pt x="310" y="62"/>
                    <a:pt x="316" y="57"/>
                    <a:pt x="316" y="50"/>
                  </a:cubicBezTo>
                  <a:lnTo>
                    <a:pt x="316" y="12"/>
                  </a:lnTo>
                  <a:cubicBezTo>
                    <a:pt x="316" y="6"/>
                    <a:pt x="311" y="0"/>
                    <a:pt x="304" y="0"/>
                  </a:cubicBezTo>
                  <a:lnTo>
                    <a:pt x="242" y="0"/>
                  </a:lnTo>
                  <a:cubicBezTo>
                    <a:pt x="236" y="0"/>
                    <a:pt x="230" y="5"/>
                    <a:pt x="230" y="12"/>
                  </a:cubicBezTo>
                  <a:lnTo>
                    <a:pt x="230" y="50"/>
                  </a:lnTo>
                  <a:cubicBezTo>
                    <a:pt x="230" y="56"/>
                    <a:pt x="235" y="62"/>
                    <a:pt x="242" y="62"/>
                  </a:cubicBezTo>
                  <a:lnTo>
                    <a:pt x="254" y="62"/>
                  </a:lnTo>
                  <a:lnTo>
                    <a:pt x="237" y="201"/>
                  </a:lnTo>
                  <a:lnTo>
                    <a:pt x="160" y="7"/>
                  </a:lnTo>
                  <a:cubicBezTo>
                    <a:pt x="89" y="24"/>
                    <a:pt x="32" y="82"/>
                    <a:pt x="25" y="157"/>
                  </a:cubicBezTo>
                  <a:lnTo>
                    <a:pt x="2" y="369"/>
                  </a:lnTo>
                  <a:cubicBezTo>
                    <a:pt x="0" y="390"/>
                    <a:pt x="14" y="409"/>
                    <a:pt x="35" y="412"/>
                  </a:cubicBezTo>
                  <a:cubicBezTo>
                    <a:pt x="57" y="417"/>
                    <a:pt x="89" y="421"/>
                    <a:pt x="120" y="425"/>
                  </a:cubicBezTo>
                  <a:lnTo>
                    <a:pt x="140" y="761"/>
                  </a:lnTo>
                  <a:cubicBezTo>
                    <a:pt x="141" y="790"/>
                    <a:pt x="165" y="811"/>
                    <a:pt x="194" y="811"/>
                  </a:cubicBezTo>
                  <a:lnTo>
                    <a:pt x="356" y="811"/>
                  </a:lnTo>
                  <a:cubicBezTo>
                    <a:pt x="385" y="811"/>
                    <a:pt x="407" y="789"/>
                    <a:pt x="410" y="761"/>
                  </a:cubicBezTo>
                  <a:lnTo>
                    <a:pt x="437" y="185"/>
                  </a:lnTo>
                  <a:cubicBezTo>
                    <a:pt x="437" y="156"/>
                    <a:pt x="461" y="134"/>
                    <a:pt x="490" y="134"/>
                  </a:cubicBezTo>
                  <a:lnTo>
                    <a:pt x="725" y="134"/>
                  </a:lnTo>
                  <a:cubicBezTo>
                    <a:pt x="735" y="134"/>
                    <a:pt x="744" y="127"/>
                    <a:pt x="747" y="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Oval 6"/>
            <p:cNvSpPr>
              <a:spLocks noChangeArrowheads="1"/>
            </p:cNvSpPr>
            <p:nvPr/>
          </p:nvSpPr>
          <p:spPr bwMode="auto">
            <a:xfrm>
              <a:off x="549275" y="3321050"/>
              <a:ext cx="100013" cy="10001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7"/>
            <p:cNvSpPr>
              <a:spLocks/>
            </p:cNvSpPr>
            <p:nvPr/>
          </p:nvSpPr>
          <p:spPr bwMode="auto">
            <a:xfrm>
              <a:off x="700088" y="3486150"/>
              <a:ext cx="71438" cy="41275"/>
            </a:xfrm>
            <a:custGeom>
              <a:avLst/>
              <a:gdLst>
                <a:gd name="T0" fmla="*/ 56 w 244"/>
                <a:gd name="T1" fmla="*/ 30 h 142"/>
                <a:gd name="T2" fmla="*/ 0 w 244"/>
                <a:gd name="T3" fmla="*/ 41 h 142"/>
                <a:gd name="T4" fmla="*/ 31 w 244"/>
                <a:gd name="T5" fmla="*/ 136 h 142"/>
                <a:gd name="T6" fmla="*/ 122 w 244"/>
                <a:gd name="T7" fmla="*/ 142 h 142"/>
                <a:gd name="T8" fmla="*/ 210 w 244"/>
                <a:gd name="T9" fmla="*/ 137 h 142"/>
                <a:gd name="T10" fmla="*/ 244 w 244"/>
                <a:gd name="T11" fmla="*/ 42 h 142"/>
                <a:gd name="T12" fmla="*/ 191 w 244"/>
                <a:gd name="T13" fmla="*/ 31 h 142"/>
                <a:gd name="T14" fmla="*/ 125 w 244"/>
                <a:gd name="T15" fmla="*/ 15 h 142"/>
                <a:gd name="T16" fmla="*/ 56 w 244"/>
                <a:gd name="T17"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42">
                  <a:moveTo>
                    <a:pt x="56" y="30"/>
                  </a:moveTo>
                  <a:cubicBezTo>
                    <a:pt x="35" y="0"/>
                    <a:pt x="0" y="19"/>
                    <a:pt x="0" y="41"/>
                  </a:cubicBezTo>
                  <a:cubicBezTo>
                    <a:pt x="0" y="64"/>
                    <a:pt x="15" y="101"/>
                    <a:pt x="31" y="136"/>
                  </a:cubicBezTo>
                  <a:cubicBezTo>
                    <a:pt x="60" y="140"/>
                    <a:pt x="90" y="142"/>
                    <a:pt x="122" y="142"/>
                  </a:cubicBezTo>
                  <a:cubicBezTo>
                    <a:pt x="154" y="142"/>
                    <a:pt x="182" y="140"/>
                    <a:pt x="210" y="137"/>
                  </a:cubicBezTo>
                  <a:cubicBezTo>
                    <a:pt x="227" y="100"/>
                    <a:pt x="244" y="60"/>
                    <a:pt x="244" y="42"/>
                  </a:cubicBezTo>
                  <a:cubicBezTo>
                    <a:pt x="244" y="16"/>
                    <a:pt x="211" y="4"/>
                    <a:pt x="191" y="31"/>
                  </a:cubicBezTo>
                  <a:cubicBezTo>
                    <a:pt x="165" y="67"/>
                    <a:pt x="155" y="15"/>
                    <a:pt x="125" y="15"/>
                  </a:cubicBezTo>
                  <a:cubicBezTo>
                    <a:pt x="95" y="15"/>
                    <a:pt x="79" y="62"/>
                    <a:pt x="56"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8"/>
            <p:cNvSpPr>
              <a:spLocks noEditPoints="1"/>
            </p:cNvSpPr>
            <p:nvPr/>
          </p:nvSpPr>
          <p:spPr bwMode="auto">
            <a:xfrm>
              <a:off x="666750" y="3535363"/>
              <a:ext cx="138113" cy="131763"/>
            </a:xfrm>
            <a:custGeom>
              <a:avLst/>
              <a:gdLst>
                <a:gd name="T0" fmla="*/ 333 w 478"/>
                <a:gd name="T1" fmla="*/ 0 h 448"/>
                <a:gd name="T2" fmla="*/ 239 w 478"/>
                <a:gd name="T3" fmla="*/ 6 h 448"/>
                <a:gd name="T4" fmla="*/ 145 w 478"/>
                <a:gd name="T5" fmla="*/ 0 h 448"/>
                <a:gd name="T6" fmla="*/ 0 w 478"/>
                <a:gd name="T7" fmla="*/ 243 h 448"/>
                <a:gd name="T8" fmla="*/ 239 w 478"/>
                <a:gd name="T9" fmla="*/ 448 h 448"/>
                <a:gd name="T10" fmla="*/ 478 w 478"/>
                <a:gd name="T11" fmla="*/ 243 h 448"/>
                <a:gd name="T12" fmla="*/ 333 w 478"/>
                <a:gd name="T13" fmla="*/ 0 h 448"/>
                <a:gd name="T14" fmla="*/ 257 w 478"/>
                <a:gd name="T15" fmla="*/ 327 h 448"/>
                <a:gd name="T16" fmla="*/ 257 w 478"/>
                <a:gd name="T17" fmla="*/ 353 h 448"/>
                <a:gd name="T18" fmla="*/ 252 w 478"/>
                <a:gd name="T19" fmla="*/ 358 h 448"/>
                <a:gd name="T20" fmla="*/ 227 w 478"/>
                <a:gd name="T21" fmla="*/ 358 h 448"/>
                <a:gd name="T22" fmla="*/ 222 w 478"/>
                <a:gd name="T23" fmla="*/ 353 h 448"/>
                <a:gd name="T24" fmla="*/ 222 w 478"/>
                <a:gd name="T25" fmla="*/ 328 h 448"/>
                <a:gd name="T26" fmla="*/ 173 w 478"/>
                <a:gd name="T27" fmla="*/ 281 h 448"/>
                <a:gd name="T28" fmla="*/ 178 w 478"/>
                <a:gd name="T29" fmla="*/ 276 h 448"/>
                <a:gd name="T30" fmla="*/ 204 w 478"/>
                <a:gd name="T31" fmla="*/ 276 h 448"/>
                <a:gd name="T32" fmla="*/ 209 w 478"/>
                <a:gd name="T33" fmla="*/ 280 h 448"/>
                <a:gd name="T34" fmla="*/ 227 w 478"/>
                <a:gd name="T35" fmla="*/ 294 h 448"/>
                <a:gd name="T36" fmla="*/ 249 w 478"/>
                <a:gd name="T37" fmla="*/ 294 h 448"/>
                <a:gd name="T38" fmla="*/ 275 w 478"/>
                <a:gd name="T39" fmla="*/ 271 h 448"/>
                <a:gd name="T40" fmla="*/ 250 w 478"/>
                <a:gd name="T41" fmla="*/ 244 h 448"/>
                <a:gd name="T42" fmla="*/ 234 w 478"/>
                <a:gd name="T43" fmla="*/ 244 h 448"/>
                <a:gd name="T44" fmla="*/ 172 w 478"/>
                <a:gd name="T45" fmla="*/ 189 h 448"/>
                <a:gd name="T46" fmla="*/ 224 w 478"/>
                <a:gd name="T47" fmla="*/ 122 h 448"/>
                <a:gd name="T48" fmla="*/ 224 w 478"/>
                <a:gd name="T49" fmla="*/ 96 h 448"/>
                <a:gd name="T50" fmla="*/ 229 w 478"/>
                <a:gd name="T51" fmla="*/ 91 h 448"/>
                <a:gd name="T52" fmla="*/ 254 w 478"/>
                <a:gd name="T53" fmla="*/ 91 h 448"/>
                <a:gd name="T54" fmla="*/ 259 w 478"/>
                <a:gd name="T55" fmla="*/ 96 h 448"/>
                <a:gd name="T56" fmla="*/ 259 w 478"/>
                <a:gd name="T57" fmla="*/ 121 h 448"/>
                <a:gd name="T58" fmla="*/ 308 w 478"/>
                <a:gd name="T59" fmla="*/ 169 h 448"/>
                <a:gd name="T60" fmla="*/ 303 w 478"/>
                <a:gd name="T61" fmla="*/ 174 h 448"/>
                <a:gd name="T62" fmla="*/ 278 w 478"/>
                <a:gd name="T63" fmla="*/ 174 h 448"/>
                <a:gd name="T64" fmla="*/ 273 w 478"/>
                <a:gd name="T65" fmla="*/ 170 h 448"/>
                <a:gd name="T66" fmla="*/ 255 w 478"/>
                <a:gd name="T67" fmla="*/ 156 h 448"/>
                <a:gd name="T68" fmla="*/ 233 w 478"/>
                <a:gd name="T69" fmla="*/ 156 h 448"/>
                <a:gd name="T70" fmla="*/ 207 w 478"/>
                <a:gd name="T71" fmla="*/ 178 h 448"/>
                <a:gd name="T72" fmla="*/ 232 w 478"/>
                <a:gd name="T73" fmla="*/ 207 h 448"/>
                <a:gd name="T74" fmla="*/ 250 w 478"/>
                <a:gd name="T75" fmla="*/ 207 h 448"/>
                <a:gd name="T76" fmla="*/ 310 w 478"/>
                <a:gd name="T77" fmla="*/ 273 h 448"/>
                <a:gd name="T78" fmla="*/ 257 w 478"/>
                <a:gd name="T79" fmla="*/ 32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8" h="448">
                  <a:moveTo>
                    <a:pt x="333" y="0"/>
                  </a:moveTo>
                  <a:cubicBezTo>
                    <a:pt x="304" y="4"/>
                    <a:pt x="272" y="6"/>
                    <a:pt x="239" y="6"/>
                  </a:cubicBezTo>
                  <a:cubicBezTo>
                    <a:pt x="207" y="6"/>
                    <a:pt x="174" y="3"/>
                    <a:pt x="145" y="0"/>
                  </a:cubicBezTo>
                  <a:cubicBezTo>
                    <a:pt x="77" y="58"/>
                    <a:pt x="0" y="156"/>
                    <a:pt x="0" y="243"/>
                  </a:cubicBezTo>
                  <a:cubicBezTo>
                    <a:pt x="0" y="382"/>
                    <a:pt x="107" y="448"/>
                    <a:pt x="239" y="448"/>
                  </a:cubicBezTo>
                  <a:cubicBezTo>
                    <a:pt x="370" y="448"/>
                    <a:pt x="478" y="383"/>
                    <a:pt x="478" y="243"/>
                  </a:cubicBezTo>
                  <a:cubicBezTo>
                    <a:pt x="478" y="156"/>
                    <a:pt x="402" y="58"/>
                    <a:pt x="333" y="0"/>
                  </a:cubicBezTo>
                  <a:close/>
                  <a:moveTo>
                    <a:pt x="257" y="327"/>
                  </a:moveTo>
                  <a:lnTo>
                    <a:pt x="257" y="353"/>
                  </a:lnTo>
                  <a:cubicBezTo>
                    <a:pt x="257" y="356"/>
                    <a:pt x="254" y="358"/>
                    <a:pt x="252" y="358"/>
                  </a:cubicBezTo>
                  <a:lnTo>
                    <a:pt x="227" y="358"/>
                  </a:lnTo>
                  <a:cubicBezTo>
                    <a:pt x="224" y="358"/>
                    <a:pt x="222" y="356"/>
                    <a:pt x="222" y="353"/>
                  </a:cubicBezTo>
                  <a:lnTo>
                    <a:pt x="222" y="328"/>
                  </a:lnTo>
                  <a:cubicBezTo>
                    <a:pt x="195" y="327"/>
                    <a:pt x="175" y="307"/>
                    <a:pt x="173" y="281"/>
                  </a:cubicBezTo>
                  <a:cubicBezTo>
                    <a:pt x="173" y="279"/>
                    <a:pt x="175" y="276"/>
                    <a:pt x="178" y="276"/>
                  </a:cubicBezTo>
                  <a:lnTo>
                    <a:pt x="204" y="276"/>
                  </a:lnTo>
                  <a:cubicBezTo>
                    <a:pt x="207" y="276"/>
                    <a:pt x="209" y="277"/>
                    <a:pt x="209" y="280"/>
                  </a:cubicBezTo>
                  <a:cubicBezTo>
                    <a:pt x="210" y="287"/>
                    <a:pt x="218" y="294"/>
                    <a:pt x="227" y="294"/>
                  </a:cubicBezTo>
                  <a:lnTo>
                    <a:pt x="249" y="294"/>
                  </a:lnTo>
                  <a:cubicBezTo>
                    <a:pt x="263" y="294"/>
                    <a:pt x="274" y="284"/>
                    <a:pt x="275" y="271"/>
                  </a:cubicBezTo>
                  <a:cubicBezTo>
                    <a:pt x="277" y="256"/>
                    <a:pt x="265" y="244"/>
                    <a:pt x="250" y="244"/>
                  </a:cubicBezTo>
                  <a:lnTo>
                    <a:pt x="234" y="244"/>
                  </a:lnTo>
                  <a:cubicBezTo>
                    <a:pt x="203" y="244"/>
                    <a:pt x="174" y="220"/>
                    <a:pt x="172" y="189"/>
                  </a:cubicBezTo>
                  <a:cubicBezTo>
                    <a:pt x="168" y="156"/>
                    <a:pt x="193" y="127"/>
                    <a:pt x="224" y="122"/>
                  </a:cubicBezTo>
                  <a:lnTo>
                    <a:pt x="224" y="96"/>
                  </a:lnTo>
                  <a:cubicBezTo>
                    <a:pt x="224" y="94"/>
                    <a:pt x="227" y="91"/>
                    <a:pt x="229" y="91"/>
                  </a:cubicBezTo>
                  <a:lnTo>
                    <a:pt x="254" y="91"/>
                  </a:lnTo>
                  <a:cubicBezTo>
                    <a:pt x="257" y="91"/>
                    <a:pt x="259" y="93"/>
                    <a:pt x="259" y="96"/>
                  </a:cubicBezTo>
                  <a:lnTo>
                    <a:pt x="259" y="121"/>
                  </a:lnTo>
                  <a:cubicBezTo>
                    <a:pt x="285" y="122"/>
                    <a:pt x="305" y="142"/>
                    <a:pt x="308" y="169"/>
                  </a:cubicBezTo>
                  <a:cubicBezTo>
                    <a:pt x="308" y="171"/>
                    <a:pt x="305" y="174"/>
                    <a:pt x="303" y="174"/>
                  </a:cubicBezTo>
                  <a:lnTo>
                    <a:pt x="278" y="174"/>
                  </a:lnTo>
                  <a:cubicBezTo>
                    <a:pt x="275" y="174"/>
                    <a:pt x="273" y="172"/>
                    <a:pt x="273" y="170"/>
                  </a:cubicBezTo>
                  <a:cubicBezTo>
                    <a:pt x="272" y="162"/>
                    <a:pt x="264" y="156"/>
                    <a:pt x="255" y="156"/>
                  </a:cubicBezTo>
                  <a:lnTo>
                    <a:pt x="233" y="156"/>
                  </a:lnTo>
                  <a:cubicBezTo>
                    <a:pt x="219" y="156"/>
                    <a:pt x="208" y="166"/>
                    <a:pt x="207" y="178"/>
                  </a:cubicBezTo>
                  <a:cubicBezTo>
                    <a:pt x="205" y="193"/>
                    <a:pt x="217" y="207"/>
                    <a:pt x="232" y="207"/>
                  </a:cubicBezTo>
                  <a:lnTo>
                    <a:pt x="250" y="207"/>
                  </a:lnTo>
                  <a:cubicBezTo>
                    <a:pt x="285" y="207"/>
                    <a:pt x="314" y="237"/>
                    <a:pt x="310" y="273"/>
                  </a:cubicBezTo>
                  <a:cubicBezTo>
                    <a:pt x="307" y="301"/>
                    <a:pt x="284" y="322"/>
                    <a:pt x="257" y="3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46" name="Group 45"/>
          <p:cNvGrpSpPr/>
          <p:nvPr/>
        </p:nvGrpSpPr>
        <p:grpSpPr>
          <a:xfrm>
            <a:off x="689814" y="2988165"/>
            <a:ext cx="228600" cy="228600"/>
            <a:chOff x="531813" y="5457825"/>
            <a:chExt cx="284163" cy="338138"/>
          </a:xfrm>
          <a:solidFill>
            <a:schemeClr val="tx1"/>
          </a:solidFill>
        </p:grpSpPr>
        <p:sp>
          <p:nvSpPr>
            <p:cNvPr id="47" name="Freeform 63"/>
            <p:cNvSpPr>
              <a:spLocks noEditPoints="1"/>
            </p:cNvSpPr>
            <p:nvPr/>
          </p:nvSpPr>
          <p:spPr bwMode="auto">
            <a:xfrm>
              <a:off x="531813" y="5457825"/>
              <a:ext cx="88900" cy="338138"/>
            </a:xfrm>
            <a:custGeom>
              <a:avLst/>
              <a:gdLst>
                <a:gd name="T0" fmla="*/ 0 w 128"/>
                <a:gd name="T1" fmla="*/ 426 h 484"/>
                <a:gd name="T2" fmla="*/ 93 w 128"/>
                <a:gd name="T3" fmla="*/ 478 h 484"/>
                <a:gd name="T4" fmla="*/ 110 w 128"/>
                <a:gd name="T5" fmla="*/ 484 h 484"/>
                <a:gd name="T6" fmla="*/ 128 w 128"/>
                <a:gd name="T7" fmla="*/ 459 h 484"/>
                <a:gd name="T8" fmla="*/ 128 w 128"/>
                <a:gd name="T9" fmla="*/ 128 h 484"/>
                <a:gd name="T10" fmla="*/ 93 w 128"/>
                <a:gd name="T11" fmla="*/ 62 h 484"/>
                <a:gd name="T12" fmla="*/ 0 w 128"/>
                <a:gd name="T13" fmla="*/ 0 h 484"/>
                <a:gd name="T14" fmla="*/ 0 w 128"/>
                <a:gd name="T15" fmla="*/ 426 h 484"/>
                <a:gd name="T16" fmla="*/ 82 w 128"/>
                <a:gd name="T17" fmla="*/ 262 h 484"/>
                <a:gd name="T18" fmla="*/ 80 w 128"/>
                <a:gd name="T19" fmla="*/ 257 h 484"/>
                <a:gd name="T20" fmla="*/ 87 w 128"/>
                <a:gd name="T21" fmla="*/ 249 h 484"/>
                <a:gd name="T22" fmla="*/ 98 w 128"/>
                <a:gd name="T23" fmla="*/ 272 h 484"/>
                <a:gd name="T24" fmla="*/ 87 w 128"/>
                <a:gd name="T25" fmla="*/ 295 h 484"/>
                <a:gd name="T26" fmla="*/ 80 w 128"/>
                <a:gd name="T27" fmla="*/ 287 h 484"/>
                <a:gd name="T28" fmla="*/ 82 w 128"/>
                <a:gd name="T29" fmla="*/ 282 h 484"/>
                <a:gd name="T30" fmla="*/ 83 w 128"/>
                <a:gd name="T31" fmla="*/ 272 h 484"/>
                <a:gd name="T32" fmla="*/ 82 w 128"/>
                <a:gd name="T33" fmla="*/ 26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484">
                  <a:moveTo>
                    <a:pt x="0" y="426"/>
                  </a:moveTo>
                  <a:lnTo>
                    <a:pt x="93" y="478"/>
                  </a:lnTo>
                  <a:cubicBezTo>
                    <a:pt x="99" y="482"/>
                    <a:pt x="105" y="484"/>
                    <a:pt x="110" y="484"/>
                  </a:cubicBezTo>
                  <a:cubicBezTo>
                    <a:pt x="121" y="484"/>
                    <a:pt x="128" y="475"/>
                    <a:pt x="128" y="459"/>
                  </a:cubicBezTo>
                  <a:lnTo>
                    <a:pt x="128" y="128"/>
                  </a:lnTo>
                  <a:cubicBezTo>
                    <a:pt x="128" y="105"/>
                    <a:pt x="113" y="76"/>
                    <a:pt x="93" y="62"/>
                  </a:cubicBezTo>
                  <a:lnTo>
                    <a:pt x="0" y="0"/>
                  </a:lnTo>
                  <a:lnTo>
                    <a:pt x="0" y="426"/>
                  </a:lnTo>
                  <a:close/>
                  <a:moveTo>
                    <a:pt x="82" y="262"/>
                  </a:moveTo>
                  <a:cubicBezTo>
                    <a:pt x="81" y="261"/>
                    <a:pt x="80" y="259"/>
                    <a:pt x="80" y="257"/>
                  </a:cubicBezTo>
                  <a:cubicBezTo>
                    <a:pt x="80" y="253"/>
                    <a:pt x="83" y="249"/>
                    <a:pt x="87" y="249"/>
                  </a:cubicBezTo>
                  <a:cubicBezTo>
                    <a:pt x="97" y="249"/>
                    <a:pt x="98" y="262"/>
                    <a:pt x="98" y="272"/>
                  </a:cubicBezTo>
                  <a:cubicBezTo>
                    <a:pt x="98" y="282"/>
                    <a:pt x="97" y="295"/>
                    <a:pt x="87" y="295"/>
                  </a:cubicBezTo>
                  <a:cubicBezTo>
                    <a:pt x="83" y="295"/>
                    <a:pt x="80" y="291"/>
                    <a:pt x="80" y="287"/>
                  </a:cubicBezTo>
                  <a:cubicBezTo>
                    <a:pt x="80" y="285"/>
                    <a:pt x="81" y="283"/>
                    <a:pt x="82" y="282"/>
                  </a:cubicBezTo>
                  <a:cubicBezTo>
                    <a:pt x="82" y="280"/>
                    <a:pt x="83" y="277"/>
                    <a:pt x="83" y="272"/>
                  </a:cubicBezTo>
                  <a:cubicBezTo>
                    <a:pt x="83" y="267"/>
                    <a:pt x="82" y="264"/>
                    <a:pt x="82"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8" name="Freeform 64"/>
            <p:cNvSpPr>
              <a:spLocks/>
            </p:cNvSpPr>
            <p:nvPr/>
          </p:nvSpPr>
          <p:spPr bwMode="auto">
            <a:xfrm>
              <a:off x="631826" y="5675313"/>
              <a:ext cx="88900" cy="77788"/>
            </a:xfrm>
            <a:custGeom>
              <a:avLst/>
              <a:gdLst>
                <a:gd name="T0" fmla="*/ 128 w 128"/>
                <a:gd name="T1" fmla="*/ 68 h 110"/>
                <a:gd name="T2" fmla="*/ 128 w 128"/>
                <a:gd name="T3" fmla="*/ 27 h 110"/>
                <a:gd name="T4" fmla="*/ 106 w 128"/>
                <a:gd name="T5" fmla="*/ 27 h 110"/>
                <a:gd name="T6" fmla="*/ 104 w 128"/>
                <a:gd name="T7" fmla="*/ 27 h 110"/>
                <a:gd name="T8" fmla="*/ 79 w 128"/>
                <a:gd name="T9" fmla="*/ 27 h 110"/>
                <a:gd name="T10" fmla="*/ 29 w 128"/>
                <a:gd name="T11" fmla="*/ 13 h 110"/>
                <a:gd name="T12" fmla="*/ 18 w 128"/>
                <a:gd name="T13" fmla="*/ 7 h 110"/>
                <a:gd name="T14" fmla="*/ 0 w 128"/>
                <a:gd name="T15" fmla="*/ 0 h 110"/>
                <a:gd name="T16" fmla="*/ 0 w 128"/>
                <a:gd name="T17" fmla="*/ 110 h 110"/>
                <a:gd name="T18" fmla="*/ 87 w 128"/>
                <a:gd name="T19" fmla="*/ 110 h 110"/>
                <a:gd name="T20" fmla="*/ 128 w 128"/>
                <a:gd name="T21" fmla="*/ 6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10">
                  <a:moveTo>
                    <a:pt x="128" y="68"/>
                  </a:moveTo>
                  <a:lnTo>
                    <a:pt x="128" y="27"/>
                  </a:lnTo>
                  <a:lnTo>
                    <a:pt x="106" y="27"/>
                  </a:lnTo>
                  <a:cubicBezTo>
                    <a:pt x="106" y="27"/>
                    <a:pt x="105" y="27"/>
                    <a:pt x="104" y="27"/>
                  </a:cubicBezTo>
                  <a:lnTo>
                    <a:pt x="79" y="27"/>
                  </a:lnTo>
                  <a:cubicBezTo>
                    <a:pt x="59" y="27"/>
                    <a:pt x="42" y="19"/>
                    <a:pt x="29" y="13"/>
                  </a:cubicBezTo>
                  <a:cubicBezTo>
                    <a:pt x="26" y="11"/>
                    <a:pt x="20" y="8"/>
                    <a:pt x="18" y="7"/>
                  </a:cubicBezTo>
                  <a:cubicBezTo>
                    <a:pt x="11" y="7"/>
                    <a:pt x="4" y="4"/>
                    <a:pt x="0" y="0"/>
                  </a:cubicBezTo>
                  <a:lnTo>
                    <a:pt x="0" y="110"/>
                  </a:lnTo>
                  <a:lnTo>
                    <a:pt x="87" y="110"/>
                  </a:lnTo>
                  <a:cubicBezTo>
                    <a:pt x="110" y="110"/>
                    <a:pt x="128" y="91"/>
                    <a:pt x="128" y="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9" name="Freeform 65"/>
            <p:cNvSpPr>
              <a:spLocks noEditPoints="1"/>
            </p:cNvSpPr>
            <p:nvPr/>
          </p:nvSpPr>
          <p:spPr bwMode="auto">
            <a:xfrm>
              <a:off x="550863" y="5457825"/>
              <a:ext cx="169863" cy="142875"/>
            </a:xfrm>
            <a:custGeom>
              <a:avLst/>
              <a:gdLst>
                <a:gd name="T0" fmla="*/ 204 w 245"/>
                <a:gd name="T1" fmla="*/ 0 h 206"/>
                <a:gd name="T2" fmla="*/ 0 w 245"/>
                <a:gd name="T3" fmla="*/ 0 h 206"/>
                <a:gd name="T4" fmla="*/ 74 w 245"/>
                <a:gd name="T5" fmla="*/ 50 h 206"/>
                <a:gd name="T6" fmla="*/ 117 w 245"/>
                <a:gd name="T7" fmla="*/ 128 h 206"/>
                <a:gd name="T8" fmla="*/ 117 w 245"/>
                <a:gd name="T9" fmla="*/ 206 h 206"/>
                <a:gd name="T10" fmla="*/ 135 w 245"/>
                <a:gd name="T11" fmla="*/ 198 h 206"/>
                <a:gd name="T12" fmla="*/ 160 w 245"/>
                <a:gd name="T13" fmla="*/ 190 h 206"/>
                <a:gd name="T14" fmla="*/ 199 w 245"/>
                <a:gd name="T15" fmla="*/ 170 h 206"/>
                <a:gd name="T16" fmla="*/ 219 w 245"/>
                <a:gd name="T17" fmla="*/ 162 h 206"/>
                <a:gd name="T18" fmla="*/ 229 w 245"/>
                <a:gd name="T19" fmla="*/ 158 h 206"/>
                <a:gd name="T20" fmla="*/ 245 w 245"/>
                <a:gd name="T21" fmla="*/ 150 h 206"/>
                <a:gd name="T22" fmla="*/ 245 w 245"/>
                <a:gd name="T23" fmla="*/ 42 h 206"/>
                <a:gd name="T24" fmla="*/ 204 w 245"/>
                <a:gd name="T25" fmla="*/ 0 h 206"/>
                <a:gd name="T26" fmla="*/ 215 w 245"/>
                <a:gd name="T27" fmla="*/ 127 h 206"/>
                <a:gd name="T28" fmla="*/ 207 w 245"/>
                <a:gd name="T29" fmla="*/ 135 h 206"/>
                <a:gd name="T30" fmla="*/ 200 w 245"/>
                <a:gd name="T31" fmla="*/ 127 h 206"/>
                <a:gd name="T32" fmla="*/ 200 w 245"/>
                <a:gd name="T33" fmla="*/ 63 h 206"/>
                <a:gd name="T34" fmla="*/ 180 w 245"/>
                <a:gd name="T35" fmla="*/ 43 h 206"/>
                <a:gd name="T36" fmla="*/ 103 w 245"/>
                <a:gd name="T37" fmla="*/ 43 h 206"/>
                <a:gd name="T38" fmla="*/ 95 w 245"/>
                <a:gd name="T39" fmla="*/ 35 h 206"/>
                <a:gd name="T40" fmla="*/ 103 w 245"/>
                <a:gd name="T41" fmla="*/ 28 h 206"/>
                <a:gd name="T42" fmla="*/ 180 w 245"/>
                <a:gd name="T43" fmla="*/ 28 h 206"/>
                <a:gd name="T44" fmla="*/ 215 w 245"/>
                <a:gd name="T45" fmla="*/ 63 h 206"/>
                <a:gd name="T46" fmla="*/ 215 w 245"/>
                <a:gd name="T47" fmla="*/ 1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6">
                  <a:moveTo>
                    <a:pt x="204" y="0"/>
                  </a:moveTo>
                  <a:lnTo>
                    <a:pt x="0" y="0"/>
                  </a:lnTo>
                  <a:lnTo>
                    <a:pt x="74" y="50"/>
                  </a:lnTo>
                  <a:cubicBezTo>
                    <a:pt x="98" y="66"/>
                    <a:pt x="117" y="100"/>
                    <a:pt x="117" y="128"/>
                  </a:cubicBezTo>
                  <a:lnTo>
                    <a:pt x="117" y="206"/>
                  </a:lnTo>
                  <a:cubicBezTo>
                    <a:pt x="121" y="201"/>
                    <a:pt x="128" y="198"/>
                    <a:pt x="135" y="198"/>
                  </a:cubicBezTo>
                  <a:cubicBezTo>
                    <a:pt x="146" y="198"/>
                    <a:pt x="150" y="196"/>
                    <a:pt x="160" y="190"/>
                  </a:cubicBezTo>
                  <a:cubicBezTo>
                    <a:pt x="169" y="184"/>
                    <a:pt x="180" y="177"/>
                    <a:pt x="199" y="170"/>
                  </a:cubicBezTo>
                  <a:cubicBezTo>
                    <a:pt x="205" y="167"/>
                    <a:pt x="212" y="165"/>
                    <a:pt x="219" y="162"/>
                  </a:cubicBezTo>
                  <a:cubicBezTo>
                    <a:pt x="221" y="162"/>
                    <a:pt x="225" y="160"/>
                    <a:pt x="229" y="158"/>
                  </a:cubicBezTo>
                  <a:cubicBezTo>
                    <a:pt x="234" y="155"/>
                    <a:pt x="239" y="152"/>
                    <a:pt x="245" y="150"/>
                  </a:cubicBezTo>
                  <a:lnTo>
                    <a:pt x="245" y="42"/>
                  </a:lnTo>
                  <a:cubicBezTo>
                    <a:pt x="245" y="19"/>
                    <a:pt x="227" y="0"/>
                    <a:pt x="204" y="0"/>
                  </a:cubicBezTo>
                  <a:close/>
                  <a:moveTo>
                    <a:pt x="215" y="127"/>
                  </a:moveTo>
                  <a:cubicBezTo>
                    <a:pt x="215" y="131"/>
                    <a:pt x="211" y="135"/>
                    <a:pt x="207" y="135"/>
                  </a:cubicBezTo>
                  <a:cubicBezTo>
                    <a:pt x="203" y="135"/>
                    <a:pt x="200" y="131"/>
                    <a:pt x="200" y="127"/>
                  </a:cubicBezTo>
                  <a:lnTo>
                    <a:pt x="200" y="63"/>
                  </a:lnTo>
                  <a:cubicBezTo>
                    <a:pt x="200" y="47"/>
                    <a:pt x="195" y="43"/>
                    <a:pt x="180" y="43"/>
                  </a:cubicBezTo>
                  <a:lnTo>
                    <a:pt x="103" y="43"/>
                  </a:lnTo>
                  <a:cubicBezTo>
                    <a:pt x="99" y="43"/>
                    <a:pt x="95" y="39"/>
                    <a:pt x="95" y="35"/>
                  </a:cubicBezTo>
                  <a:cubicBezTo>
                    <a:pt x="95" y="31"/>
                    <a:pt x="99" y="28"/>
                    <a:pt x="103" y="28"/>
                  </a:cubicBezTo>
                  <a:lnTo>
                    <a:pt x="180" y="28"/>
                  </a:lnTo>
                  <a:cubicBezTo>
                    <a:pt x="204" y="28"/>
                    <a:pt x="215" y="39"/>
                    <a:pt x="215" y="63"/>
                  </a:cubicBezTo>
                  <a:lnTo>
                    <a:pt x="215" y="1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0" name="Freeform 66"/>
            <p:cNvSpPr>
              <a:spLocks/>
            </p:cNvSpPr>
            <p:nvPr/>
          </p:nvSpPr>
          <p:spPr bwMode="auto">
            <a:xfrm>
              <a:off x="642938" y="5567363"/>
              <a:ext cx="173038" cy="111125"/>
            </a:xfrm>
            <a:custGeom>
              <a:avLst/>
              <a:gdLst>
                <a:gd name="T0" fmla="*/ 155 w 249"/>
                <a:gd name="T1" fmla="*/ 27 h 161"/>
                <a:gd name="T2" fmla="*/ 151 w 249"/>
                <a:gd name="T3" fmla="*/ 15 h 161"/>
                <a:gd name="T4" fmla="*/ 95 w 249"/>
                <a:gd name="T5" fmla="*/ 28 h 161"/>
                <a:gd name="T6" fmla="*/ 75 w 249"/>
                <a:gd name="T7" fmla="*/ 35 h 161"/>
                <a:gd name="T8" fmla="*/ 40 w 249"/>
                <a:gd name="T9" fmla="*/ 53 h 161"/>
                <a:gd name="T10" fmla="*/ 3 w 249"/>
                <a:gd name="T11" fmla="*/ 65 h 161"/>
                <a:gd name="T12" fmla="*/ 0 w 249"/>
                <a:gd name="T13" fmla="*/ 69 h 161"/>
                <a:gd name="T14" fmla="*/ 0 w 249"/>
                <a:gd name="T15" fmla="*/ 138 h 161"/>
                <a:gd name="T16" fmla="*/ 3 w 249"/>
                <a:gd name="T17" fmla="*/ 142 h 161"/>
                <a:gd name="T18" fmla="*/ 24 w 249"/>
                <a:gd name="T19" fmla="*/ 149 h 161"/>
                <a:gd name="T20" fmla="*/ 64 w 249"/>
                <a:gd name="T21" fmla="*/ 161 h 161"/>
                <a:gd name="T22" fmla="*/ 90 w 249"/>
                <a:gd name="T23" fmla="*/ 161 h 161"/>
                <a:gd name="T24" fmla="*/ 91 w 249"/>
                <a:gd name="T25" fmla="*/ 161 h 161"/>
                <a:gd name="T26" fmla="*/ 124 w 249"/>
                <a:gd name="T27" fmla="*/ 161 h 161"/>
                <a:gd name="T28" fmla="*/ 140 w 249"/>
                <a:gd name="T29" fmla="*/ 144 h 161"/>
                <a:gd name="T30" fmla="*/ 138 w 249"/>
                <a:gd name="T31" fmla="*/ 137 h 161"/>
                <a:gd name="T32" fmla="*/ 139 w 249"/>
                <a:gd name="T33" fmla="*/ 136 h 161"/>
                <a:gd name="T34" fmla="*/ 150 w 249"/>
                <a:gd name="T35" fmla="*/ 120 h 161"/>
                <a:gd name="T36" fmla="*/ 148 w 249"/>
                <a:gd name="T37" fmla="*/ 113 h 161"/>
                <a:gd name="T38" fmla="*/ 162 w 249"/>
                <a:gd name="T39" fmla="*/ 96 h 161"/>
                <a:gd name="T40" fmla="*/ 160 w 249"/>
                <a:gd name="T41" fmla="*/ 89 h 161"/>
                <a:gd name="T42" fmla="*/ 232 w 249"/>
                <a:gd name="T43" fmla="*/ 89 h 161"/>
                <a:gd name="T44" fmla="*/ 249 w 249"/>
                <a:gd name="T45" fmla="*/ 72 h 161"/>
                <a:gd name="T46" fmla="*/ 232 w 249"/>
                <a:gd name="T47" fmla="*/ 56 h 161"/>
                <a:gd name="T48" fmla="*/ 125 w 249"/>
                <a:gd name="T49" fmla="*/ 56 h 161"/>
                <a:gd name="T50" fmla="*/ 149 w 249"/>
                <a:gd name="T51" fmla="*/ 40 h 161"/>
                <a:gd name="T52" fmla="*/ 155 w 249"/>
                <a:gd name="T53" fmla="*/ 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61">
                  <a:moveTo>
                    <a:pt x="155" y="27"/>
                  </a:moveTo>
                  <a:cubicBezTo>
                    <a:pt x="155" y="22"/>
                    <a:pt x="153" y="18"/>
                    <a:pt x="151" y="15"/>
                  </a:cubicBezTo>
                  <a:cubicBezTo>
                    <a:pt x="138" y="0"/>
                    <a:pt x="109" y="23"/>
                    <a:pt x="95" y="28"/>
                  </a:cubicBezTo>
                  <a:cubicBezTo>
                    <a:pt x="88" y="30"/>
                    <a:pt x="81" y="33"/>
                    <a:pt x="75" y="35"/>
                  </a:cubicBezTo>
                  <a:cubicBezTo>
                    <a:pt x="59" y="41"/>
                    <a:pt x="48" y="48"/>
                    <a:pt x="40" y="53"/>
                  </a:cubicBezTo>
                  <a:cubicBezTo>
                    <a:pt x="28" y="60"/>
                    <a:pt x="20" y="65"/>
                    <a:pt x="3" y="65"/>
                  </a:cubicBezTo>
                  <a:cubicBezTo>
                    <a:pt x="1" y="65"/>
                    <a:pt x="0" y="67"/>
                    <a:pt x="0" y="69"/>
                  </a:cubicBezTo>
                  <a:lnTo>
                    <a:pt x="0" y="138"/>
                  </a:lnTo>
                  <a:cubicBezTo>
                    <a:pt x="0" y="140"/>
                    <a:pt x="1" y="142"/>
                    <a:pt x="3" y="142"/>
                  </a:cubicBezTo>
                  <a:cubicBezTo>
                    <a:pt x="9" y="142"/>
                    <a:pt x="16" y="145"/>
                    <a:pt x="24" y="149"/>
                  </a:cubicBezTo>
                  <a:cubicBezTo>
                    <a:pt x="36" y="155"/>
                    <a:pt x="49" y="161"/>
                    <a:pt x="64" y="161"/>
                  </a:cubicBezTo>
                  <a:lnTo>
                    <a:pt x="90" y="161"/>
                  </a:lnTo>
                  <a:cubicBezTo>
                    <a:pt x="91" y="161"/>
                    <a:pt x="91" y="161"/>
                    <a:pt x="91" y="161"/>
                  </a:cubicBezTo>
                  <a:lnTo>
                    <a:pt x="124" y="161"/>
                  </a:lnTo>
                  <a:cubicBezTo>
                    <a:pt x="133" y="161"/>
                    <a:pt x="140" y="154"/>
                    <a:pt x="140" y="144"/>
                  </a:cubicBezTo>
                  <a:cubicBezTo>
                    <a:pt x="140" y="142"/>
                    <a:pt x="140" y="139"/>
                    <a:pt x="138" y="137"/>
                  </a:cubicBezTo>
                  <a:cubicBezTo>
                    <a:pt x="139" y="136"/>
                    <a:pt x="139" y="136"/>
                    <a:pt x="139" y="136"/>
                  </a:cubicBezTo>
                  <a:cubicBezTo>
                    <a:pt x="146" y="133"/>
                    <a:pt x="150" y="127"/>
                    <a:pt x="150" y="120"/>
                  </a:cubicBezTo>
                  <a:cubicBezTo>
                    <a:pt x="150" y="118"/>
                    <a:pt x="149" y="115"/>
                    <a:pt x="148" y="113"/>
                  </a:cubicBezTo>
                  <a:cubicBezTo>
                    <a:pt x="156" y="111"/>
                    <a:pt x="162" y="104"/>
                    <a:pt x="162" y="96"/>
                  </a:cubicBezTo>
                  <a:cubicBezTo>
                    <a:pt x="162" y="94"/>
                    <a:pt x="161" y="91"/>
                    <a:pt x="160" y="89"/>
                  </a:cubicBezTo>
                  <a:lnTo>
                    <a:pt x="232" y="89"/>
                  </a:lnTo>
                  <a:cubicBezTo>
                    <a:pt x="242" y="89"/>
                    <a:pt x="249" y="82"/>
                    <a:pt x="249" y="72"/>
                  </a:cubicBezTo>
                  <a:cubicBezTo>
                    <a:pt x="249" y="63"/>
                    <a:pt x="242" y="56"/>
                    <a:pt x="232" y="56"/>
                  </a:cubicBezTo>
                  <a:lnTo>
                    <a:pt x="125" y="56"/>
                  </a:lnTo>
                  <a:cubicBezTo>
                    <a:pt x="134" y="51"/>
                    <a:pt x="143" y="45"/>
                    <a:pt x="149" y="40"/>
                  </a:cubicBezTo>
                  <a:cubicBezTo>
                    <a:pt x="153" y="36"/>
                    <a:pt x="155" y="32"/>
                    <a:pt x="155"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5" name="Footer Placeholder 4"/>
          <p:cNvSpPr>
            <a:spLocks noGrp="1"/>
          </p:cNvSpPr>
          <p:nvPr>
            <p:ph type="ftr" sz="quarter" idx="3"/>
          </p:nvPr>
        </p:nvSpPr>
        <p:spPr/>
        <p:txBody>
          <a:bodyPr/>
          <a:lstStyle/>
          <a:p>
            <a:r>
              <a:rPr lang="en-CA" noProof="0" dirty="0"/>
              <a:t>COVID-19</a:t>
            </a:r>
          </a:p>
        </p:txBody>
      </p:sp>
    </p:spTree>
    <p:extLst>
      <p:ext uri="{BB962C8B-B14F-4D97-AF65-F5344CB8AC3E}">
        <p14:creationId xmlns:p14="http://schemas.microsoft.com/office/powerpoint/2010/main" val="5311048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0" y="4505325"/>
            <a:ext cx="12192000" cy="1866900"/>
          </a:xfrm>
          <a:prstGeom prst="rect">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aphicFrame>
        <p:nvGraphicFramePr>
          <p:cNvPr id="24" name="Object 2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31" name="think-cell Slide" r:id="rId5" imgW="622" imgH="623" progId="TCLayout.ActiveDocument.1">
                  <p:embed/>
                </p:oleObj>
              </mc:Choice>
              <mc:Fallback>
                <p:oleObj name="think-cell Slide" r:id="rId5" imgW="622" imgH="623" progId="TCLayout.ActiveDocument.1">
                  <p:embed/>
                  <p:pic>
                    <p:nvPicPr>
                      <p:cNvPr id="24" name="Object 2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CA" sz="2000" dirty="0">
              <a:latin typeface="Verdana" panose="020B0604030504040204" pitchFamily="34" charset="0"/>
              <a:ea typeface="+mj-ea"/>
              <a:sym typeface="Verdana" panose="020B0604030504040204" pitchFamily="34" charset="0"/>
            </a:endParaRPr>
          </a:p>
        </p:txBody>
      </p:sp>
      <p:sp>
        <p:nvSpPr>
          <p:cNvPr id="2" name="Title 1"/>
          <p:cNvSpPr>
            <a:spLocks noGrp="1"/>
          </p:cNvSpPr>
          <p:nvPr>
            <p:ph type="title"/>
          </p:nvPr>
        </p:nvSpPr>
        <p:spPr>
          <a:xfrm>
            <a:off x="457301" y="386841"/>
            <a:ext cx="11277396" cy="307777"/>
          </a:xfrm>
        </p:spPr>
        <p:txBody>
          <a:bodyPr/>
          <a:lstStyle/>
          <a:p>
            <a:r>
              <a:rPr lang="en-CA" dirty="0"/>
              <a:t>Support for Individuals	</a:t>
            </a:r>
          </a:p>
        </p:txBody>
      </p:sp>
      <p:sp>
        <p:nvSpPr>
          <p:cNvPr id="19" name="Content Placeholder 5"/>
          <p:cNvSpPr txBox="1">
            <a:spLocks/>
          </p:cNvSpPr>
          <p:nvPr/>
        </p:nvSpPr>
        <p:spPr>
          <a:xfrm>
            <a:off x="1211526" y="1366524"/>
            <a:ext cx="10574020" cy="512064"/>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rPr>
              <a:t>Financial support for individuals is currently aimed at those who have lost employment or cannot find employment as a result of COVID-19. </a:t>
            </a:r>
          </a:p>
        </p:txBody>
      </p:sp>
      <p:sp>
        <p:nvSpPr>
          <p:cNvPr id="25" name="Content Placeholder 5"/>
          <p:cNvSpPr txBox="1">
            <a:spLocks/>
          </p:cNvSpPr>
          <p:nvPr/>
        </p:nvSpPr>
        <p:spPr>
          <a:xfrm>
            <a:off x="1262376" y="2508895"/>
            <a:ext cx="10472317" cy="509907"/>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rPr>
              <a:t>The funding does not take into account vulnerable Canadian’s who have been previously experiencing hardship prior to COVID-19.</a:t>
            </a:r>
          </a:p>
          <a:p>
            <a:endParaRPr lang="en-US" sz="1600" dirty="0">
              <a:latin typeface="Verdana" panose="020B0604030504040204" pitchFamily="34" charset="0"/>
              <a:ea typeface="Verdana" panose="020B0604030504040204" pitchFamily="34" charset="0"/>
            </a:endParaRPr>
          </a:p>
        </p:txBody>
      </p:sp>
      <p:sp>
        <p:nvSpPr>
          <p:cNvPr id="26" name="Rectangle 25"/>
          <p:cNvSpPr/>
          <p:nvPr/>
        </p:nvSpPr>
        <p:spPr>
          <a:xfrm>
            <a:off x="1211526" y="3616786"/>
            <a:ext cx="10472317" cy="512064"/>
          </a:xfrm>
          <a:prstGeom prst="rect">
            <a:avLst/>
          </a:prstGeom>
        </p:spPr>
        <p:txBody>
          <a:bodyPr wrap="square">
            <a:spAutoFit/>
          </a:bodyPr>
          <a:lstStyle/>
          <a:p>
            <a:pPr>
              <a:spcAft>
                <a:spcPts val="1000"/>
              </a:spcAft>
              <a:buSzPct val="100000"/>
            </a:pPr>
            <a:r>
              <a:rPr lang="en-US" sz="1600" dirty="0">
                <a:latin typeface="Verdana" panose="020B0604030504040204" pitchFamily="34" charset="0"/>
                <a:ea typeface="Verdana" panose="020B0604030504040204" pitchFamily="34" charset="0"/>
              </a:rPr>
              <a:t>Funds aimed to support vulnerable Canadians have gone directly to organizations who provide support to those who need it.</a:t>
            </a:r>
          </a:p>
        </p:txBody>
      </p:sp>
      <p:sp>
        <p:nvSpPr>
          <p:cNvPr id="12" name="Freeform 141"/>
          <p:cNvSpPr>
            <a:spLocks noChangeAspect="1" noEditPoints="1"/>
          </p:cNvSpPr>
          <p:nvPr/>
        </p:nvSpPr>
        <p:spPr bwMode="auto">
          <a:xfrm>
            <a:off x="457301" y="1298141"/>
            <a:ext cx="630936" cy="630936"/>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sz="1200" dirty="0"/>
          </a:p>
        </p:txBody>
      </p:sp>
      <p:sp>
        <p:nvSpPr>
          <p:cNvPr id="14" name="Freeform 1043"/>
          <p:cNvSpPr>
            <a:spLocks noChangeAspect="1" noEditPoints="1"/>
          </p:cNvSpPr>
          <p:nvPr/>
        </p:nvSpPr>
        <p:spPr bwMode="auto">
          <a:xfrm>
            <a:off x="457301" y="3598620"/>
            <a:ext cx="630936" cy="630936"/>
          </a:xfrm>
          <a:custGeom>
            <a:avLst/>
            <a:gdLst>
              <a:gd name="T0" fmla="*/ 266 w 512"/>
              <a:gd name="T1" fmla="*/ 352 h 512"/>
              <a:gd name="T2" fmla="*/ 341 w 512"/>
              <a:gd name="T3" fmla="*/ 160 h 512"/>
              <a:gd name="T4" fmla="*/ 288 w 512"/>
              <a:gd name="T5" fmla="*/ 352 h 512"/>
              <a:gd name="T6" fmla="*/ 234 w 512"/>
              <a:gd name="T7" fmla="*/ 266 h 512"/>
              <a:gd name="T8" fmla="*/ 117 w 512"/>
              <a:gd name="T9" fmla="*/ 352 h 512"/>
              <a:gd name="T10" fmla="*/ 181 w 512"/>
              <a:gd name="T11" fmla="*/ 149 h 512"/>
              <a:gd name="T12" fmla="*/ 330 w 512"/>
              <a:gd name="T13" fmla="*/ 149 h 512"/>
              <a:gd name="T14" fmla="*/ 149 w 512"/>
              <a:gd name="T15" fmla="*/ 309 h 512"/>
              <a:gd name="T16" fmla="*/ 160 w 512"/>
              <a:gd name="T17" fmla="*/ 320 h 512"/>
              <a:gd name="T18" fmla="*/ 138 w 512"/>
              <a:gd name="T19" fmla="*/ 277 h 512"/>
              <a:gd name="T20" fmla="*/ 160 w 512"/>
              <a:gd name="T21" fmla="*/ 234 h 512"/>
              <a:gd name="T22" fmla="*/ 149 w 512"/>
              <a:gd name="T23" fmla="*/ 245 h 512"/>
              <a:gd name="T24" fmla="*/ 149 w 512"/>
              <a:gd name="T25" fmla="*/ 181 h 512"/>
              <a:gd name="T26" fmla="*/ 160 w 512"/>
              <a:gd name="T27" fmla="*/ 192 h 512"/>
              <a:gd name="T28" fmla="*/ 181 w 512"/>
              <a:gd name="T29" fmla="*/ 320 h 512"/>
              <a:gd name="T30" fmla="*/ 202 w 512"/>
              <a:gd name="T31" fmla="*/ 277 h 512"/>
              <a:gd name="T32" fmla="*/ 192 w 512"/>
              <a:gd name="T33" fmla="*/ 288 h 512"/>
              <a:gd name="T34" fmla="*/ 192 w 512"/>
              <a:gd name="T35" fmla="*/ 224 h 512"/>
              <a:gd name="T36" fmla="*/ 202 w 512"/>
              <a:gd name="T37" fmla="*/ 234 h 512"/>
              <a:gd name="T38" fmla="*/ 181 w 512"/>
              <a:gd name="T39" fmla="*/ 192 h 512"/>
              <a:gd name="T40" fmla="*/ 245 w 512"/>
              <a:gd name="T41" fmla="*/ 234 h 512"/>
              <a:gd name="T42" fmla="*/ 234 w 512"/>
              <a:gd name="T43" fmla="*/ 245 h 512"/>
              <a:gd name="T44" fmla="*/ 234 w 512"/>
              <a:gd name="T45" fmla="*/ 181 h 512"/>
              <a:gd name="T46" fmla="*/ 245 w 512"/>
              <a:gd name="T47" fmla="*/ 192 h 512"/>
              <a:gd name="T48" fmla="*/ 266 w 512"/>
              <a:gd name="T49" fmla="*/ 234 h 512"/>
              <a:gd name="T50" fmla="*/ 288 w 512"/>
              <a:gd name="T51" fmla="*/ 192 h 512"/>
              <a:gd name="T52" fmla="*/ 277 w 512"/>
              <a:gd name="T53" fmla="*/ 202 h 512"/>
              <a:gd name="T54" fmla="*/ 320 w 512"/>
              <a:gd name="T55" fmla="*/ 309 h 512"/>
              <a:gd name="T56" fmla="*/ 330 w 512"/>
              <a:gd name="T57" fmla="*/ 320 h 512"/>
              <a:gd name="T58" fmla="*/ 309 w 512"/>
              <a:gd name="T59" fmla="*/ 277 h 512"/>
              <a:gd name="T60" fmla="*/ 330 w 512"/>
              <a:gd name="T61" fmla="*/ 234 h 512"/>
              <a:gd name="T62" fmla="*/ 320 w 512"/>
              <a:gd name="T63" fmla="*/ 245 h 512"/>
              <a:gd name="T64" fmla="*/ 320 w 512"/>
              <a:gd name="T65" fmla="*/ 181 h 512"/>
              <a:gd name="T66" fmla="*/ 330 w 512"/>
              <a:gd name="T67" fmla="*/ 192 h 512"/>
              <a:gd name="T68" fmla="*/ 373 w 512"/>
              <a:gd name="T69" fmla="*/ 192 h 512"/>
              <a:gd name="T70" fmla="*/ 352 w 512"/>
              <a:gd name="T71" fmla="*/ 234 h 512"/>
              <a:gd name="T72" fmla="*/ 362 w 512"/>
              <a:gd name="T73" fmla="*/ 224 h 512"/>
              <a:gd name="T74" fmla="*/ 362 w 512"/>
              <a:gd name="T75" fmla="*/ 288 h 512"/>
              <a:gd name="T76" fmla="*/ 352 w 512"/>
              <a:gd name="T77" fmla="*/ 277 h 512"/>
              <a:gd name="T78" fmla="*/ 373 w 512"/>
              <a:gd name="T79" fmla="*/ 320 h 512"/>
              <a:gd name="T80" fmla="*/ 512 w 512"/>
              <a:gd name="T81" fmla="*/ 256 h 512"/>
              <a:gd name="T82" fmla="*/ 256 w 512"/>
              <a:gd name="T83" fmla="*/ 0 h 512"/>
              <a:gd name="T84" fmla="*/ 405 w 512"/>
              <a:gd name="T85" fmla="*/ 138 h 512"/>
              <a:gd name="T86" fmla="*/ 341 w 512"/>
              <a:gd name="T87" fmla="*/ 117 h 512"/>
              <a:gd name="T88" fmla="*/ 160 w 512"/>
              <a:gd name="T89" fmla="*/ 138 h 512"/>
              <a:gd name="T90" fmla="*/ 96 w 512"/>
              <a:gd name="T91" fmla="*/ 362 h 512"/>
              <a:gd name="T92" fmla="*/ 416 w 512"/>
              <a:gd name="T93" fmla="*/ 3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45" y="288"/>
                </a:moveTo>
                <a:cubicBezTo>
                  <a:pt x="266" y="288"/>
                  <a:pt x="266" y="288"/>
                  <a:pt x="266" y="288"/>
                </a:cubicBezTo>
                <a:cubicBezTo>
                  <a:pt x="266" y="352"/>
                  <a:pt x="266" y="352"/>
                  <a:pt x="266" y="352"/>
                </a:cubicBezTo>
                <a:cubicBezTo>
                  <a:pt x="245" y="352"/>
                  <a:pt x="245" y="352"/>
                  <a:pt x="245" y="352"/>
                </a:cubicBezTo>
                <a:lnTo>
                  <a:pt x="245" y="288"/>
                </a:lnTo>
                <a:close/>
                <a:moveTo>
                  <a:pt x="341" y="160"/>
                </a:moveTo>
                <a:cubicBezTo>
                  <a:pt x="394" y="160"/>
                  <a:pt x="394" y="160"/>
                  <a:pt x="394" y="160"/>
                </a:cubicBezTo>
                <a:cubicBezTo>
                  <a:pt x="394" y="352"/>
                  <a:pt x="394" y="352"/>
                  <a:pt x="394" y="352"/>
                </a:cubicBezTo>
                <a:cubicBezTo>
                  <a:pt x="288" y="352"/>
                  <a:pt x="288" y="352"/>
                  <a:pt x="288" y="352"/>
                </a:cubicBezTo>
                <a:cubicBezTo>
                  <a:pt x="288" y="277"/>
                  <a:pt x="288" y="277"/>
                  <a:pt x="288" y="277"/>
                </a:cubicBezTo>
                <a:cubicBezTo>
                  <a:pt x="288" y="271"/>
                  <a:pt x="283" y="266"/>
                  <a:pt x="277" y="266"/>
                </a:cubicBezTo>
                <a:cubicBezTo>
                  <a:pt x="234" y="266"/>
                  <a:pt x="234" y="266"/>
                  <a:pt x="234" y="266"/>
                </a:cubicBezTo>
                <a:cubicBezTo>
                  <a:pt x="228" y="266"/>
                  <a:pt x="224" y="271"/>
                  <a:pt x="224" y="277"/>
                </a:cubicBezTo>
                <a:cubicBezTo>
                  <a:pt x="224" y="352"/>
                  <a:pt x="224" y="352"/>
                  <a:pt x="224" y="352"/>
                </a:cubicBezTo>
                <a:cubicBezTo>
                  <a:pt x="117" y="352"/>
                  <a:pt x="117" y="352"/>
                  <a:pt x="117" y="352"/>
                </a:cubicBezTo>
                <a:cubicBezTo>
                  <a:pt x="117" y="160"/>
                  <a:pt x="117" y="160"/>
                  <a:pt x="117" y="160"/>
                </a:cubicBezTo>
                <a:cubicBezTo>
                  <a:pt x="170" y="160"/>
                  <a:pt x="170" y="160"/>
                  <a:pt x="170" y="160"/>
                </a:cubicBezTo>
                <a:cubicBezTo>
                  <a:pt x="176" y="160"/>
                  <a:pt x="181" y="155"/>
                  <a:pt x="181" y="149"/>
                </a:cubicBezTo>
                <a:cubicBezTo>
                  <a:pt x="181" y="138"/>
                  <a:pt x="181" y="138"/>
                  <a:pt x="181" y="138"/>
                </a:cubicBezTo>
                <a:cubicBezTo>
                  <a:pt x="330" y="138"/>
                  <a:pt x="330" y="138"/>
                  <a:pt x="330" y="138"/>
                </a:cubicBezTo>
                <a:cubicBezTo>
                  <a:pt x="330" y="149"/>
                  <a:pt x="330" y="149"/>
                  <a:pt x="330" y="149"/>
                </a:cubicBezTo>
                <a:cubicBezTo>
                  <a:pt x="330" y="155"/>
                  <a:pt x="335" y="160"/>
                  <a:pt x="341" y="160"/>
                </a:cubicBezTo>
                <a:close/>
                <a:moveTo>
                  <a:pt x="160" y="320"/>
                </a:moveTo>
                <a:cubicBezTo>
                  <a:pt x="160" y="314"/>
                  <a:pt x="155" y="309"/>
                  <a:pt x="149" y="309"/>
                </a:cubicBezTo>
                <a:cubicBezTo>
                  <a:pt x="143" y="309"/>
                  <a:pt x="138" y="314"/>
                  <a:pt x="138" y="320"/>
                </a:cubicBezTo>
                <a:cubicBezTo>
                  <a:pt x="138" y="326"/>
                  <a:pt x="143" y="330"/>
                  <a:pt x="149" y="330"/>
                </a:cubicBezTo>
                <a:cubicBezTo>
                  <a:pt x="155" y="330"/>
                  <a:pt x="160" y="326"/>
                  <a:pt x="160" y="320"/>
                </a:cubicBezTo>
                <a:close/>
                <a:moveTo>
                  <a:pt x="160" y="277"/>
                </a:moveTo>
                <a:cubicBezTo>
                  <a:pt x="160" y="271"/>
                  <a:pt x="155" y="266"/>
                  <a:pt x="149" y="266"/>
                </a:cubicBezTo>
                <a:cubicBezTo>
                  <a:pt x="143" y="266"/>
                  <a:pt x="138" y="271"/>
                  <a:pt x="138" y="277"/>
                </a:cubicBezTo>
                <a:cubicBezTo>
                  <a:pt x="138" y="283"/>
                  <a:pt x="143" y="288"/>
                  <a:pt x="149" y="288"/>
                </a:cubicBezTo>
                <a:cubicBezTo>
                  <a:pt x="155" y="288"/>
                  <a:pt x="160" y="283"/>
                  <a:pt x="160" y="277"/>
                </a:cubicBezTo>
                <a:close/>
                <a:moveTo>
                  <a:pt x="160" y="234"/>
                </a:moveTo>
                <a:cubicBezTo>
                  <a:pt x="160" y="228"/>
                  <a:pt x="155" y="224"/>
                  <a:pt x="149" y="224"/>
                </a:cubicBezTo>
                <a:cubicBezTo>
                  <a:pt x="143" y="224"/>
                  <a:pt x="138" y="228"/>
                  <a:pt x="138" y="234"/>
                </a:cubicBezTo>
                <a:cubicBezTo>
                  <a:pt x="138" y="240"/>
                  <a:pt x="143" y="245"/>
                  <a:pt x="149" y="245"/>
                </a:cubicBezTo>
                <a:cubicBezTo>
                  <a:pt x="155" y="245"/>
                  <a:pt x="160" y="240"/>
                  <a:pt x="160" y="234"/>
                </a:cubicBezTo>
                <a:close/>
                <a:moveTo>
                  <a:pt x="160" y="192"/>
                </a:moveTo>
                <a:cubicBezTo>
                  <a:pt x="160" y="186"/>
                  <a:pt x="155" y="181"/>
                  <a:pt x="149" y="181"/>
                </a:cubicBezTo>
                <a:cubicBezTo>
                  <a:pt x="143" y="181"/>
                  <a:pt x="138" y="186"/>
                  <a:pt x="138" y="192"/>
                </a:cubicBezTo>
                <a:cubicBezTo>
                  <a:pt x="138" y="198"/>
                  <a:pt x="143" y="202"/>
                  <a:pt x="149" y="202"/>
                </a:cubicBezTo>
                <a:cubicBezTo>
                  <a:pt x="155" y="202"/>
                  <a:pt x="160" y="198"/>
                  <a:pt x="160" y="192"/>
                </a:cubicBezTo>
                <a:close/>
                <a:moveTo>
                  <a:pt x="202" y="320"/>
                </a:moveTo>
                <a:cubicBezTo>
                  <a:pt x="202" y="314"/>
                  <a:pt x="198" y="309"/>
                  <a:pt x="192" y="309"/>
                </a:cubicBezTo>
                <a:cubicBezTo>
                  <a:pt x="186" y="309"/>
                  <a:pt x="181" y="314"/>
                  <a:pt x="181" y="320"/>
                </a:cubicBezTo>
                <a:cubicBezTo>
                  <a:pt x="181" y="326"/>
                  <a:pt x="186" y="330"/>
                  <a:pt x="192" y="330"/>
                </a:cubicBezTo>
                <a:cubicBezTo>
                  <a:pt x="198" y="330"/>
                  <a:pt x="202" y="326"/>
                  <a:pt x="202" y="320"/>
                </a:cubicBezTo>
                <a:close/>
                <a:moveTo>
                  <a:pt x="202" y="277"/>
                </a:moveTo>
                <a:cubicBezTo>
                  <a:pt x="202" y="271"/>
                  <a:pt x="198" y="266"/>
                  <a:pt x="192" y="266"/>
                </a:cubicBezTo>
                <a:cubicBezTo>
                  <a:pt x="186" y="266"/>
                  <a:pt x="181" y="271"/>
                  <a:pt x="181" y="277"/>
                </a:cubicBezTo>
                <a:cubicBezTo>
                  <a:pt x="181" y="283"/>
                  <a:pt x="186" y="288"/>
                  <a:pt x="192" y="288"/>
                </a:cubicBezTo>
                <a:cubicBezTo>
                  <a:pt x="198" y="288"/>
                  <a:pt x="202" y="283"/>
                  <a:pt x="202" y="277"/>
                </a:cubicBezTo>
                <a:close/>
                <a:moveTo>
                  <a:pt x="202" y="234"/>
                </a:moveTo>
                <a:cubicBezTo>
                  <a:pt x="202" y="228"/>
                  <a:pt x="198" y="224"/>
                  <a:pt x="192" y="224"/>
                </a:cubicBezTo>
                <a:cubicBezTo>
                  <a:pt x="186" y="224"/>
                  <a:pt x="181" y="228"/>
                  <a:pt x="181" y="234"/>
                </a:cubicBezTo>
                <a:cubicBezTo>
                  <a:pt x="181" y="240"/>
                  <a:pt x="186" y="245"/>
                  <a:pt x="192" y="245"/>
                </a:cubicBezTo>
                <a:cubicBezTo>
                  <a:pt x="198" y="245"/>
                  <a:pt x="202" y="240"/>
                  <a:pt x="202" y="234"/>
                </a:cubicBezTo>
                <a:close/>
                <a:moveTo>
                  <a:pt x="202" y="192"/>
                </a:moveTo>
                <a:cubicBezTo>
                  <a:pt x="202" y="186"/>
                  <a:pt x="198" y="181"/>
                  <a:pt x="192" y="181"/>
                </a:cubicBezTo>
                <a:cubicBezTo>
                  <a:pt x="186" y="181"/>
                  <a:pt x="181" y="186"/>
                  <a:pt x="181" y="192"/>
                </a:cubicBezTo>
                <a:cubicBezTo>
                  <a:pt x="181" y="198"/>
                  <a:pt x="186" y="202"/>
                  <a:pt x="192" y="202"/>
                </a:cubicBezTo>
                <a:cubicBezTo>
                  <a:pt x="198" y="202"/>
                  <a:pt x="202" y="198"/>
                  <a:pt x="202" y="192"/>
                </a:cubicBezTo>
                <a:close/>
                <a:moveTo>
                  <a:pt x="245" y="234"/>
                </a:moveTo>
                <a:cubicBezTo>
                  <a:pt x="245" y="228"/>
                  <a:pt x="240" y="224"/>
                  <a:pt x="234" y="224"/>
                </a:cubicBezTo>
                <a:cubicBezTo>
                  <a:pt x="228" y="224"/>
                  <a:pt x="224" y="228"/>
                  <a:pt x="224" y="234"/>
                </a:cubicBezTo>
                <a:cubicBezTo>
                  <a:pt x="224" y="240"/>
                  <a:pt x="228" y="245"/>
                  <a:pt x="234" y="245"/>
                </a:cubicBezTo>
                <a:cubicBezTo>
                  <a:pt x="240" y="245"/>
                  <a:pt x="245" y="240"/>
                  <a:pt x="245" y="234"/>
                </a:cubicBezTo>
                <a:close/>
                <a:moveTo>
                  <a:pt x="245" y="192"/>
                </a:moveTo>
                <a:cubicBezTo>
                  <a:pt x="245" y="186"/>
                  <a:pt x="240" y="181"/>
                  <a:pt x="234" y="181"/>
                </a:cubicBezTo>
                <a:cubicBezTo>
                  <a:pt x="228" y="181"/>
                  <a:pt x="224" y="186"/>
                  <a:pt x="224" y="192"/>
                </a:cubicBezTo>
                <a:cubicBezTo>
                  <a:pt x="224" y="198"/>
                  <a:pt x="228" y="202"/>
                  <a:pt x="234" y="202"/>
                </a:cubicBezTo>
                <a:cubicBezTo>
                  <a:pt x="240" y="202"/>
                  <a:pt x="245" y="198"/>
                  <a:pt x="245" y="192"/>
                </a:cubicBezTo>
                <a:close/>
                <a:moveTo>
                  <a:pt x="288" y="234"/>
                </a:moveTo>
                <a:cubicBezTo>
                  <a:pt x="288" y="228"/>
                  <a:pt x="283" y="224"/>
                  <a:pt x="277" y="224"/>
                </a:cubicBezTo>
                <a:cubicBezTo>
                  <a:pt x="271" y="224"/>
                  <a:pt x="266" y="228"/>
                  <a:pt x="266" y="234"/>
                </a:cubicBezTo>
                <a:cubicBezTo>
                  <a:pt x="266" y="240"/>
                  <a:pt x="271" y="245"/>
                  <a:pt x="277" y="245"/>
                </a:cubicBezTo>
                <a:cubicBezTo>
                  <a:pt x="283" y="245"/>
                  <a:pt x="288" y="240"/>
                  <a:pt x="288" y="234"/>
                </a:cubicBezTo>
                <a:close/>
                <a:moveTo>
                  <a:pt x="288" y="192"/>
                </a:moveTo>
                <a:cubicBezTo>
                  <a:pt x="288" y="186"/>
                  <a:pt x="283" y="181"/>
                  <a:pt x="277" y="181"/>
                </a:cubicBezTo>
                <a:cubicBezTo>
                  <a:pt x="271" y="181"/>
                  <a:pt x="266" y="186"/>
                  <a:pt x="266" y="192"/>
                </a:cubicBezTo>
                <a:cubicBezTo>
                  <a:pt x="266" y="198"/>
                  <a:pt x="271" y="202"/>
                  <a:pt x="277" y="202"/>
                </a:cubicBezTo>
                <a:cubicBezTo>
                  <a:pt x="283" y="202"/>
                  <a:pt x="288" y="198"/>
                  <a:pt x="288" y="192"/>
                </a:cubicBezTo>
                <a:close/>
                <a:moveTo>
                  <a:pt x="330" y="320"/>
                </a:moveTo>
                <a:cubicBezTo>
                  <a:pt x="330" y="314"/>
                  <a:pt x="326" y="309"/>
                  <a:pt x="320" y="309"/>
                </a:cubicBezTo>
                <a:cubicBezTo>
                  <a:pt x="314" y="309"/>
                  <a:pt x="309" y="314"/>
                  <a:pt x="309" y="320"/>
                </a:cubicBezTo>
                <a:cubicBezTo>
                  <a:pt x="309" y="326"/>
                  <a:pt x="314" y="330"/>
                  <a:pt x="320" y="330"/>
                </a:cubicBezTo>
                <a:cubicBezTo>
                  <a:pt x="326" y="330"/>
                  <a:pt x="330" y="326"/>
                  <a:pt x="330" y="320"/>
                </a:cubicBezTo>
                <a:close/>
                <a:moveTo>
                  <a:pt x="330" y="277"/>
                </a:moveTo>
                <a:cubicBezTo>
                  <a:pt x="330" y="271"/>
                  <a:pt x="326" y="266"/>
                  <a:pt x="320" y="266"/>
                </a:cubicBezTo>
                <a:cubicBezTo>
                  <a:pt x="314" y="266"/>
                  <a:pt x="309" y="271"/>
                  <a:pt x="309" y="277"/>
                </a:cubicBezTo>
                <a:cubicBezTo>
                  <a:pt x="309" y="283"/>
                  <a:pt x="314" y="288"/>
                  <a:pt x="320" y="288"/>
                </a:cubicBezTo>
                <a:cubicBezTo>
                  <a:pt x="326" y="288"/>
                  <a:pt x="330" y="283"/>
                  <a:pt x="330" y="277"/>
                </a:cubicBezTo>
                <a:close/>
                <a:moveTo>
                  <a:pt x="330" y="234"/>
                </a:moveTo>
                <a:cubicBezTo>
                  <a:pt x="330" y="228"/>
                  <a:pt x="326" y="224"/>
                  <a:pt x="320" y="224"/>
                </a:cubicBezTo>
                <a:cubicBezTo>
                  <a:pt x="314" y="224"/>
                  <a:pt x="309" y="228"/>
                  <a:pt x="309" y="234"/>
                </a:cubicBezTo>
                <a:cubicBezTo>
                  <a:pt x="309" y="240"/>
                  <a:pt x="314" y="245"/>
                  <a:pt x="320" y="245"/>
                </a:cubicBezTo>
                <a:cubicBezTo>
                  <a:pt x="326" y="245"/>
                  <a:pt x="330" y="240"/>
                  <a:pt x="330" y="234"/>
                </a:cubicBezTo>
                <a:close/>
                <a:moveTo>
                  <a:pt x="330" y="192"/>
                </a:moveTo>
                <a:cubicBezTo>
                  <a:pt x="330" y="186"/>
                  <a:pt x="326" y="181"/>
                  <a:pt x="320" y="181"/>
                </a:cubicBezTo>
                <a:cubicBezTo>
                  <a:pt x="314" y="181"/>
                  <a:pt x="309" y="186"/>
                  <a:pt x="309" y="192"/>
                </a:cubicBezTo>
                <a:cubicBezTo>
                  <a:pt x="309" y="198"/>
                  <a:pt x="314" y="202"/>
                  <a:pt x="320" y="202"/>
                </a:cubicBezTo>
                <a:cubicBezTo>
                  <a:pt x="326" y="202"/>
                  <a:pt x="330" y="198"/>
                  <a:pt x="330" y="192"/>
                </a:cubicBezTo>
                <a:close/>
                <a:moveTo>
                  <a:pt x="352" y="192"/>
                </a:moveTo>
                <a:cubicBezTo>
                  <a:pt x="352" y="198"/>
                  <a:pt x="356" y="202"/>
                  <a:pt x="362" y="202"/>
                </a:cubicBezTo>
                <a:cubicBezTo>
                  <a:pt x="368" y="202"/>
                  <a:pt x="373" y="198"/>
                  <a:pt x="373" y="192"/>
                </a:cubicBezTo>
                <a:cubicBezTo>
                  <a:pt x="373" y="186"/>
                  <a:pt x="368" y="181"/>
                  <a:pt x="362" y="181"/>
                </a:cubicBezTo>
                <a:cubicBezTo>
                  <a:pt x="356" y="181"/>
                  <a:pt x="352" y="186"/>
                  <a:pt x="352" y="192"/>
                </a:cubicBezTo>
                <a:close/>
                <a:moveTo>
                  <a:pt x="352" y="234"/>
                </a:moveTo>
                <a:cubicBezTo>
                  <a:pt x="352" y="240"/>
                  <a:pt x="356" y="245"/>
                  <a:pt x="362" y="245"/>
                </a:cubicBezTo>
                <a:cubicBezTo>
                  <a:pt x="368" y="245"/>
                  <a:pt x="373" y="240"/>
                  <a:pt x="373" y="234"/>
                </a:cubicBezTo>
                <a:cubicBezTo>
                  <a:pt x="373" y="228"/>
                  <a:pt x="368" y="224"/>
                  <a:pt x="362" y="224"/>
                </a:cubicBezTo>
                <a:cubicBezTo>
                  <a:pt x="356" y="224"/>
                  <a:pt x="352" y="228"/>
                  <a:pt x="352" y="234"/>
                </a:cubicBezTo>
                <a:close/>
                <a:moveTo>
                  <a:pt x="352" y="277"/>
                </a:moveTo>
                <a:cubicBezTo>
                  <a:pt x="352" y="283"/>
                  <a:pt x="356" y="288"/>
                  <a:pt x="362" y="288"/>
                </a:cubicBezTo>
                <a:cubicBezTo>
                  <a:pt x="368" y="288"/>
                  <a:pt x="373" y="283"/>
                  <a:pt x="373" y="277"/>
                </a:cubicBezTo>
                <a:cubicBezTo>
                  <a:pt x="373" y="271"/>
                  <a:pt x="368" y="266"/>
                  <a:pt x="362" y="266"/>
                </a:cubicBezTo>
                <a:cubicBezTo>
                  <a:pt x="356" y="266"/>
                  <a:pt x="352" y="271"/>
                  <a:pt x="352" y="277"/>
                </a:cubicBezTo>
                <a:close/>
                <a:moveTo>
                  <a:pt x="352" y="320"/>
                </a:moveTo>
                <a:cubicBezTo>
                  <a:pt x="352" y="326"/>
                  <a:pt x="356" y="330"/>
                  <a:pt x="362" y="330"/>
                </a:cubicBezTo>
                <a:cubicBezTo>
                  <a:pt x="368" y="330"/>
                  <a:pt x="373" y="326"/>
                  <a:pt x="373" y="320"/>
                </a:cubicBezTo>
                <a:cubicBezTo>
                  <a:pt x="373" y="314"/>
                  <a:pt x="368" y="309"/>
                  <a:pt x="362" y="309"/>
                </a:cubicBezTo>
                <a:cubicBezTo>
                  <a:pt x="356" y="309"/>
                  <a:pt x="352" y="314"/>
                  <a:pt x="352"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352" y="138"/>
                  <a:pt x="352" y="138"/>
                  <a:pt x="352" y="138"/>
                </a:cubicBezTo>
                <a:cubicBezTo>
                  <a:pt x="352" y="128"/>
                  <a:pt x="352" y="128"/>
                  <a:pt x="352" y="128"/>
                </a:cubicBezTo>
                <a:cubicBezTo>
                  <a:pt x="352" y="122"/>
                  <a:pt x="347" y="117"/>
                  <a:pt x="341" y="117"/>
                </a:cubicBezTo>
                <a:cubicBezTo>
                  <a:pt x="170" y="117"/>
                  <a:pt x="170" y="117"/>
                  <a:pt x="170" y="117"/>
                </a:cubicBezTo>
                <a:cubicBezTo>
                  <a:pt x="164" y="117"/>
                  <a:pt x="160" y="122"/>
                  <a:pt x="160" y="128"/>
                </a:cubicBezTo>
                <a:cubicBezTo>
                  <a:pt x="160" y="138"/>
                  <a:pt x="160" y="138"/>
                  <a:pt x="160"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dirty="0"/>
          </a:p>
        </p:txBody>
      </p:sp>
      <p:sp>
        <p:nvSpPr>
          <p:cNvPr id="3" name="TextBox 2"/>
          <p:cNvSpPr txBox="1"/>
          <p:nvPr/>
        </p:nvSpPr>
        <p:spPr>
          <a:xfrm>
            <a:off x="2117672" y="4612000"/>
            <a:ext cx="9667874" cy="1646605"/>
          </a:xfrm>
          <a:prstGeom prst="rect">
            <a:avLst/>
          </a:prstGeom>
          <a:solidFill>
            <a:schemeClr val="bg1">
              <a:alpha val="45000"/>
            </a:schemeClr>
          </a:solidFill>
        </p:spPr>
        <p:txBody>
          <a:bodyPr wrap="square" lIns="91440" tIns="91440" rIns="91440" bIns="91440" rtlCol="0">
            <a:spAutoFit/>
          </a:bodyPr>
          <a:lstStyle/>
          <a:p>
            <a:pPr>
              <a:spcBef>
                <a:spcPts val="600"/>
              </a:spcBef>
              <a:buSzPct val="100000"/>
            </a:pPr>
            <a:r>
              <a:rPr lang="en-US" dirty="0">
                <a:solidFill>
                  <a:srgbClr val="313131"/>
                </a:solidFill>
              </a:rPr>
              <a:t>The Government of Canada has partnered directly with organizations to provide additional services under existing agreements or support to national organizations to meet the needs.</a:t>
            </a:r>
          </a:p>
          <a:p>
            <a:pPr>
              <a:spcBef>
                <a:spcPts val="600"/>
              </a:spcBef>
              <a:buSzPct val="100000"/>
            </a:pPr>
            <a:r>
              <a:rPr lang="en-US" dirty="0">
                <a:solidFill>
                  <a:srgbClr val="313131"/>
                </a:solidFill>
              </a:rPr>
              <a:t>$100 million to food banks, $157.5 million to the Reaching Home initiative, $50 million for women and children shelters, and $350 million to deliver services </a:t>
            </a:r>
          </a:p>
        </p:txBody>
      </p:sp>
      <p:grpSp>
        <p:nvGrpSpPr>
          <p:cNvPr id="15" name="Group 550"/>
          <p:cNvGrpSpPr>
            <a:grpSpLocks noChangeAspect="1"/>
          </p:cNvGrpSpPr>
          <p:nvPr/>
        </p:nvGrpSpPr>
        <p:grpSpPr bwMode="auto">
          <a:xfrm>
            <a:off x="457301" y="2448380"/>
            <a:ext cx="630936" cy="630936"/>
            <a:chOff x="1520" y="1938"/>
            <a:chExt cx="340" cy="340"/>
          </a:xfrm>
          <a:solidFill>
            <a:schemeClr val="accent5"/>
          </a:solidFill>
        </p:grpSpPr>
        <p:sp>
          <p:nvSpPr>
            <p:cNvPr id="16" name="Freeform 551"/>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552"/>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3" name="Group 614"/>
          <p:cNvGrpSpPr>
            <a:grpSpLocks noChangeAspect="1"/>
          </p:cNvGrpSpPr>
          <p:nvPr/>
        </p:nvGrpSpPr>
        <p:grpSpPr bwMode="auto">
          <a:xfrm>
            <a:off x="350100" y="4697166"/>
            <a:ext cx="1476274" cy="1476274"/>
            <a:chOff x="3780" y="2658"/>
            <a:chExt cx="340" cy="340"/>
          </a:xfrm>
          <a:solidFill>
            <a:schemeClr val="bg1"/>
          </a:solidFill>
        </p:grpSpPr>
        <p:sp>
          <p:nvSpPr>
            <p:cNvPr id="27" name="Freeform 615"/>
            <p:cNvSpPr>
              <a:spLocks/>
            </p:cNvSpPr>
            <p:nvPr/>
          </p:nvSpPr>
          <p:spPr bwMode="auto">
            <a:xfrm>
              <a:off x="3858" y="2799"/>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 name="Freeform 616"/>
            <p:cNvSpPr>
              <a:spLocks/>
            </p:cNvSpPr>
            <p:nvPr/>
          </p:nvSpPr>
          <p:spPr bwMode="auto">
            <a:xfrm>
              <a:off x="3858" y="2757"/>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 name="Freeform 617"/>
            <p:cNvSpPr>
              <a:spLocks/>
            </p:cNvSpPr>
            <p:nvPr/>
          </p:nvSpPr>
          <p:spPr bwMode="auto">
            <a:xfrm>
              <a:off x="3858" y="2842"/>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0" name="Freeform 618"/>
            <p:cNvSpPr>
              <a:spLocks/>
            </p:cNvSpPr>
            <p:nvPr/>
          </p:nvSpPr>
          <p:spPr bwMode="auto">
            <a:xfrm>
              <a:off x="3907" y="2799"/>
              <a:ext cx="135" cy="14"/>
            </a:xfrm>
            <a:custGeom>
              <a:avLst/>
              <a:gdLst>
                <a:gd name="T0" fmla="*/ 192 w 202"/>
                <a:gd name="T1" fmla="*/ 0 h 21"/>
                <a:gd name="T2" fmla="*/ 10 w 202"/>
                <a:gd name="T3" fmla="*/ 0 h 21"/>
                <a:gd name="T4" fmla="*/ 0 w 202"/>
                <a:gd name="T5" fmla="*/ 11 h 21"/>
                <a:gd name="T6" fmla="*/ 10 w 202"/>
                <a:gd name="T7" fmla="*/ 21 h 21"/>
                <a:gd name="T8" fmla="*/ 192 w 202"/>
                <a:gd name="T9" fmla="*/ 21 h 21"/>
                <a:gd name="T10" fmla="*/ 202 w 202"/>
                <a:gd name="T11" fmla="*/ 11 h 21"/>
                <a:gd name="T12" fmla="*/ 192 w 20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92" y="0"/>
                  </a:moveTo>
                  <a:cubicBezTo>
                    <a:pt x="10" y="0"/>
                    <a:pt x="10" y="0"/>
                    <a:pt x="10" y="0"/>
                  </a:cubicBezTo>
                  <a:cubicBezTo>
                    <a:pt x="4" y="0"/>
                    <a:pt x="0" y="5"/>
                    <a:pt x="0" y="11"/>
                  </a:cubicBezTo>
                  <a:cubicBezTo>
                    <a:pt x="0" y="17"/>
                    <a:pt x="4" y="21"/>
                    <a:pt x="10" y="21"/>
                  </a:cubicBezTo>
                  <a:cubicBezTo>
                    <a:pt x="192" y="21"/>
                    <a:pt x="192" y="21"/>
                    <a:pt x="192" y="21"/>
                  </a:cubicBezTo>
                  <a:cubicBezTo>
                    <a:pt x="198" y="21"/>
                    <a:pt x="202" y="17"/>
                    <a:pt x="202" y="11"/>
                  </a:cubicBezTo>
                  <a:cubicBezTo>
                    <a:pt x="202" y="5"/>
                    <a:pt x="198" y="0"/>
                    <a:pt x="1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1" name="Freeform 619"/>
            <p:cNvSpPr>
              <a:spLocks/>
            </p:cNvSpPr>
            <p:nvPr/>
          </p:nvSpPr>
          <p:spPr bwMode="auto">
            <a:xfrm>
              <a:off x="3907" y="2757"/>
              <a:ext cx="135" cy="14"/>
            </a:xfrm>
            <a:custGeom>
              <a:avLst/>
              <a:gdLst>
                <a:gd name="T0" fmla="*/ 10 w 202"/>
                <a:gd name="T1" fmla="*/ 21 h 21"/>
                <a:gd name="T2" fmla="*/ 192 w 202"/>
                <a:gd name="T3" fmla="*/ 21 h 21"/>
                <a:gd name="T4" fmla="*/ 202 w 202"/>
                <a:gd name="T5" fmla="*/ 11 h 21"/>
                <a:gd name="T6" fmla="*/ 192 w 202"/>
                <a:gd name="T7" fmla="*/ 0 h 21"/>
                <a:gd name="T8" fmla="*/ 10 w 202"/>
                <a:gd name="T9" fmla="*/ 0 h 21"/>
                <a:gd name="T10" fmla="*/ 0 w 202"/>
                <a:gd name="T11" fmla="*/ 11 h 21"/>
                <a:gd name="T12" fmla="*/ 10 w 20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0" y="21"/>
                  </a:moveTo>
                  <a:cubicBezTo>
                    <a:pt x="192" y="21"/>
                    <a:pt x="192" y="21"/>
                    <a:pt x="192" y="21"/>
                  </a:cubicBezTo>
                  <a:cubicBezTo>
                    <a:pt x="198" y="21"/>
                    <a:pt x="202" y="17"/>
                    <a:pt x="202" y="11"/>
                  </a:cubicBezTo>
                  <a:cubicBezTo>
                    <a:pt x="202" y="5"/>
                    <a:pt x="198" y="0"/>
                    <a:pt x="192" y="0"/>
                  </a:cubicBezTo>
                  <a:cubicBezTo>
                    <a:pt x="10" y="0"/>
                    <a:pt x="10" y="0"/>
                    <a:pt x="10" y="0"/>
                  </a:cubicBezTo>
                  <a:cubicBezTo>
                    <a:pt x="4" y="0"/>
                    <a:pt x="0" y="5"/>
                    <a:pt x="0" y="11"/>
                  </a:cubicBezTo>
                  <a:cubicBezTo>
                    <a:pt x="0" y="17"/>
                    <a:pt x="4" y="21"/>
                    <a:pt x="10"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2" name="Freeform 620"/>
            <p:cNvSpPr>
              <a:spLocks/>
            </p:cNvSpPr>
            <p:nvPr/>
          </p:nvSpPr>
          <p:spPr bwMode="auto">
            <a:xfrm>
              <a:off x="3907" y="2842"/>
              <a:ext cx="135" cy="14"/>
            </a:xfrm>
            <a:custGeom>
              <a:avLst/>
              <a:gdLst>
                <a:gd name="T0" fmla="*/ 192 w 202"/>
                <a:gd name="T1" fmla="*/ 0 h 21"/>
                <a:gd name="T2" fmla="*/ 10 w 202"/>
                <a:gd name="T3" fmla="*/ 0 h 21"/>
                <a:gd name="T4" fmla="*/ 0 w 202"/>
                <a:gd name="T5" fmla="*/ 11 h 21"/>
                <a:gd name="T6" fmla="*/ 10 w 202"/>
                <a:gd name="T7" fmla="*/ 21 h 21"/>
                <a:gd name="T8" fmla="*/ 192 w 202"/>
                <a:gd name="T9" fmla="*/ 21 h 21"/>
                <a:gd name="T10" fmla="*/ 202 w 202"/>
                <a:gd name="T11" fmla="*/ 11 h 21"/>
                <a:gd name="T12" fmla="*/ 192 w 20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92" y="0"/>
                  </a:moveTo>
                  <a:cubicBezTo>
                    <a:pt x="10" y="0"/>
                    <a:pt x="10" y="0"/>
                    <a:pt x="10" y="0"/>
                  </a:cubicBezTo>
                  <a:cubicBezTo>
                    <a:pt x="4" y="0"/>
                    <a:pt x="0" y="5"/>
                    <a:pt x="0" y="11"/>
                  </a:cubicBezTo>
                  <a:cubicBezTo>
                    <a:pt x="0" y="17"/>
                    <a:pt x="4" y="21"/>
                    <a:pt x="10" y="21"/>
                  </a:cubicBezTo>
                  <a:cubicBezTo>
                    <a:pt x="192" y="21"/>
                    <a:pt x="192" y="21"/>
                    <a:pt x="192" y="21"/>
                  </a:cubicBezTo>
                  <a:cubicBezTo>
                    <a:pt x="198" y="21"/>
                    <a:pt x="202" y="17"/>
                    <a:pt x="202" y="11"/>
                  </a:cubicBezTo>
                  <a:cubicBezTo>
                    <a:pt x="202" y="5"/>
                    <a:pt x="198" y="0"/>
                    <a:pt x="1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3" name="Freeform 621"/>
            <p:cNvSpPr>
              <a:spLocks/>
            </p:cNvSpPr>
            <p:nvPr/>
          </p:nvSpPr>
          <p:spPr bwMode="auto">
            <a:xfrm>
              <a:off x="3858" y="2884"/>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4" name="Freeform 622"/>
            <p:cNvSpPr>
              <a:spLocks/>
            </p:cNvSpPr>
            <p:nvPr/>
          </p:nvSpPr>
          <p:spPr bwMode="auto">
            <a:xfrm>
              <a:off x="3907" y="2884"/>
              <a:ext cx="135" cy="14"/>
            </a:xfrm>
            <a:custGeom>
              <a:avLst/>
              <a:gdLst>
                <a:gd name="T0" fmla="*/ 192 w 202"/>
                <a:gd name="T1" fmla="*/ 0 h 21"/>
                <a:gd name="T2" fmla="*/ 10 w 202"/>
                <a:gd name="T3" fmla="*/ 0 h 21"/>
                <a:gd name="T4" fmla="*/ 0 w 202"/>
                <a:gd name="T5" fmla="*/ 11 h 21"/>
                <a:gd name="T6" fmla="*/ 10 w 202"/>
                <a:gd name="T7" fmla="*/ 21 h 21"/>
                <a:gd name="T8" fmla="*/ 192 w 202"/>
                <a:gd name="T9" fmla="*/ 21 h 21"/>
                <a:gd name="T10" fmla="*/ 202 w 202"/>
                <a:gd name="T11" fmla="*/ 11 h 21"/>
                <a:gd name="T12" fmla="*/ 192 w 20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92" y="0"/>
                  </a:moveTo>
                  <a:cubicBezTo>
                    <a:pt x="10" y="0"/>
                    <a:pt x="10" y="0"/>
                    <a:pt x="10" y="0"/>
                  </a:cubicBezTo>
                  <a:cubicBezTo>
                    <a:pt x="4" y="0"/>
                    <a:pt x="0" y="5"/>
                    <a:pt x="0" y="11"/>
                  </a:cubicBezTo>
                  <a:cubicBezTo>
                    <a:pt x="0" y="17"/>
                    <a:pt x="4" y="21"/>
                    <a:pt x="10" y="21"/>
                  </a:cubicBezTo>
                  <a:cubicBezTo>
                    <a:pt x="192" y="21"/>
                    <a:pt x="192" y="21"/>
                    <a:pt x="192" y="21"/>
                  </a:cubicBezTo>
                  <a:cubicBezTo>
                    <a:pt x="198" y="21"/>
                    <a:pt x="202" y="17"/>
                    <a:pt x="202" y="11"/>
                  </a:cubicBezTo>
                  <a:cubicBezTo>
                    <a:pt x="202" y="5"/>
                    <a:pt x="198" y="0"/>
                    <a:pt x="1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5" name="Freeform 623"/>
            <p:cNvSpPr>
              <a:spLocks noEditPoints="1"/>
            </p:cNvSpPr>
            <p:nvPr/>
          </p:nvSpPr>
          <p:spPr bwMode="auto">
            <a:xfrm>
              <a:off x="3780" y="265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6" name="Footer Placeholder 5"/>
          <p:cNvSpPr>
            <a:spLocks noGrp="1"/>
          </p:cNvSpPr>
          <p:nvPr>
            <p:ph type="ftr" sz="quarter" idx="5"/>
          </p:nvPr>
        </p:nvSpPr>
        <p:spPr/>
        <p:txBody>
          <a:bodyPr/>
          <a:lstStyle/>
          <a:p>
            <a:pPr marL="12700">
              <a:lnSpc>
                <a:spcPct val="100000"/>
              </a:lnSpc>
              <a:spcBef>
                <a:spcPts val="100"/>
              </a:spcBef>
            </a:pPr>
            <a:r>
              <a:rPr lang="en-US" spc="-5" dirty="0"/>
              <a:t>COVID-19</a:t>
            </a:r>
          </a:p>
        </p:txBody>
      </p:sp>
    </p:spTree>
    <p:extLst>
      <p:ext uri="{BB962C8B-B14F-4D97-AF65-F5344CB8AC3E}">
        <p14:creationId xmlns:p14="http://schemas.microsoft.com/office/powerpoint/2010/main" val="75589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Support Programs for Individuals</a:t>
            </a:r>
          </a:p>
        </p:txBody>
      </p:sp>
      <p:grpSp>
        <p:nvGrpSpPr>
          <p:cNvPr id="10" name="Group 9"/>
          <p:cNvGrpSpPr/>
          <p:nvPr/>
        </p:nvGrpSpPr>
        <p:grpSpPr>
          <a:xfrm>
            <a:off x="501649" y="1200466"/>
            <a:ext cx="11084467" cy="0"/>
            <a:chOff x="434013" y="3779838"/>
            <a:chExt cx="8384398" cy="0"/>
          </a:xfrm>
        </p:grpSpPr>
        <p:cxnSp>
          <p:nvCxnSpPr>
            <p:cNvPr id="12" name="Straight Connector 11"/>
            <p:cNvCxnSpPr/>
            <p:nvPr/>
          </p:nvCxnSpPr>
          <p:spPr>
            <a:xfrm>
              <a:off x="1126331" y="3779838"/>
              <a:ext cx="769208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4013" y="3779838"/>
              <a:ext cx="3645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1200" y="3779838"/>
              <a:ext cx="364500" cy="0"/>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69"/>
          <p:cNvGrpSpPr>
            <a:grpSpLocks noChangeAspect="1"/>
          </p:cNvGrpSpPr>
          <p:nvPr/>
        </p:nvGrpSpPr>
        <p:grpSpPr bwMode="auto">
          <a:xfrm>
            <a:off x="672646" y="4649134"/>
            <a:ext cx="970367" cy="970367"/>
            <a:chOff x="4334" y="1990"/>
            <a:chExt cx="340" cy="340"/>
          </a:xfrm>
          <a:solidFill>
            <a:schemeClr val="bg1"/>
          </a:solidFill>
        </p:grpSpPr>
        <p:sp>
          <p:nvSpPr>
            <p:cNvPr id="27" name="Freeform 70"/>
            <p:cNvSpPr>
              <a:spLocks noEditPoints="1"/>
            </p:cNvSpPr>
            <p:nvPr/>
          </p:nvSpPr>
          <p:spPr bwMode="auto">
            <a:xfrm>
              <a:off x="4398" y="2054"/>
              <a:ext cx="212" cy="212"/>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70 w 320"/>
                <a:gd name="T11" fmla="*/ 298 h 320"/>
                <a:gd name="T12" fmla="*/ 170 w 320"/>
                <a:gd name="T13" fmla="*/ 288 h 320"/>
                <a:gd name="T14" fmla="*/ 160 w 320"/>
                <a:gd name="T15" fmla="*/ 277 h 320"/>
                <a:gd name="T16" fmla="*/ 149 w 320"/>
                <a:gd name="T17" fmla="*/ 288 h 320"/>
                <a:gd name="T18" fmla="*/ 149 w 320"/>
                <a:gd name="T19" fmla="*/ 298 h 320"/>
                <a:gd name="T20" fmla="*/ 22 w 320"/>
                <a:gd name="T21" fmla="*/ 170 h 320"/>
                <a:gd name="T22" fmla="*/ 32 w 320"/>
                <a:gd name="T23" fmla="*/ 170 h 320"/>
                <a:gd name="T24" fmla="*/ 42 w 320"/>
                <a:gd name="T25" fmla="*/ 160 h 320"/>
                <a:gd name="T26" fmla="*/ 32 w 320"/>
                <a:gd name="T27" fmla="*/ 149 h 320"/>
                <a:gd name="T28" fmla="*/ 22 w 320"/>
                <a:gd name="T29" fmla="*/ 149 h 320"/>
                <a:gd name="T30" fmla="*/ 149 w 320"/>
                <a:gd name="T31" fmla="*/ 22 h 320"/>
                <a:gd name="T32" fmla="*/ 149 w 320"/>
                <a:gd name="T33" fmla="*/ 32 h 320"/>
                <a:gd name="T34" fmla="*/ 160 w 320"/>
                <a:gd name="T35" fmla="*/ 42 h 320"/>
                <a:gd name="T36" fmla="*/ 170 w 320"/>
                <a:gd name="T37" fmla="*/ 32 h 320"/>
                <a:gd name="T38" fmla="*/ 170 w 320"/>
                <a:gd name="T39" fmla="*/ 22 h 320"/>
                <a:gd name="T40" fmla="*/ 298 w 320"/>
                <a:gd name="T41" fmla="*/ 149 h 320"/>
                <a:gd name="T42" fmla="*/ 288 w 320"/>
                <a:gd name="T43" fmla="*/ 149 h 320"/>
                <a:gd name="T44" fmla="*/ 277 w 320"/>
                <a:gd name="T45" fmla="*/ 160 h 320"/>
                <a:gd name="T46" fmla="*/ 288 w 320"/>
                <a:gd name="T47" fmla="*/ 170 h 320"/>
                <a:gd name="T48" fmla="*/ 298 w 320"/>
                <a:gd name="T49" fmla="*/ 170 h 320"/>
                <a:gd name="T50" fmla="*/ 170 w 320"/>
                <a:gd name="T51" fmla="*/ 298 h 320"/>
                <a:gd name="T52" fmla="*/ 216 w 320"/>
                <a:gd name="T53" fmla="*/ 90 h 320"/>
                <a:gd name="T54" fmla="*/ 133 w 320"/>
                <a:gd name="T55" fmla="*/ 127 h 320"/>
                <a:gd name="T56" fmla="*/ 127 w 320"/>
                <a:gd name="T57" fmla="*/ 133 h 320"/>
                <a:gd name="T58" fmla="*/ 90 w 320"/>
                <a:gd name="T59" fmla="*/ 216 h 320"/>
                <a:gd name="T60" fmla="*/ 92 w 320"/>
                <a:gd name="T61" fmla="*/ 228 h 320"/>
                <a:gd name="T62" fmla="*/ 99 w 320"/>
                <a:gd name="T63" fmla="*/ 231 h 320"/>
                <a:gd name="T64" fmla="*/ 104 w 320"/>
                <a:gd name="T65" fmla="*/ 230 h 320"/>
                <a:gd name="T66" fmla="*/ 187 w 320"/>
                <a:gd name="T67" fmla="*/ 192 h 320"/>
                <a:gd name="T68" fmla="*/ 192 w 320"/>
                <a:gd name="T69" fmla="*/ 187 h 320"/>
                <a:gd name="T70" fmla="*/ 230 w 320"/>
                <a:gd name="T71" fmla="*/ 104 h 320"/>
                <a:gd name="T72" fmla="*/ 228 w 320"/>
                <a:gd name="T73" fmla="*/ 92 h 320"/>
                <a:gd name="T74" fmla="*/ 216 w 320"/>
                <a:gd name="T75" fmla="*/ 90 h 320"/>
                <a:gd name="T76" fmla="*/ 140 w 320"/>
                <a:gd name="T77" fmla="*/ 155 h 320"/>
                <a:gd name="T78" fmla="*/ 164 w 320"/>
                <a:gd name="T79" fmla="*/ 179 h 320"/>
                <a:gd name="T80" fmla="*/ 121 w 320"/>
                <a:gd name="T81" fmla="*/ 199 h 320"/>
                <a:gd name="T82" fmla="*/ 140 w 320"/>
                <a:gd name="T83" fmla="*/ 155 h 320"/>
                <a:gd name="T84" fmla="*/ 179 w 320"/>
                <a:gd name="T85" fmla="*/ 164 h 320"/>
                <a:gd name="T86" fmla="*/ 155 w 320"/>
                <a:gd name="T87" fmla="*/ 140 h 320"/>
                <a:gd name="T88" fmla="*/ 199 w 320"/>
                <a:gd name="T89" fmla="*/ 121 h 320"/>
                <a:gd name="T90" fmla="*/ 179 w 320"/>
                <a:gd name="T91" fmla="*/ 1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170" y="298"/>
                  </a:moveTo>
                  <a:cubicBezTo>
                    <a:pt x="170" y="288"/>
                    <a:pt x="170" y="288"/>
                    <a:pt x="170" y="288"/>
                  </a:cubicBezTo>
                  <a:cubicBezTo>
                    <a:pt x="170" y="282"/>
                    <a:pt x="166" y="277"/>
                    <a:pt x="160" y="277"/>
                  </a:cubicBezTo>
                  <a:cubicBezTo>
                    <a:pt x="154" y="277"/>
                    <a:pt x="149" y="282"/>
                    <a:pt x="149" y="288"/>
                  </a:cubicBezTo>
                  <a:cubicBezTo>
                    <a:pt x="149" y="298"/>
                    <a:pt x="149" y="298"/>
                    <a:pt x="149" y="298"/>
                  </a:cubicBezTo>
                  <a:cubicBezTo>
                    <a:pt x="81" y="293"/>
                    <a:pt x="27" y="238"/>
                    <a:pt x="22" y="170"/>
                  </a:cubicBezTo>
                  <a:cubicBezTo>
                    <a:pt x="32" y="170"/>
                    <a:pt x="32" y="170"/>
                    <a:pt x="32" y="170"/>
                  </a:cubicBezTo>
                  <a:cubicBezTo>
                    <a:pt x="38" y="170"/>
                    <a:pt x="42" y="166"/>
                    <a:pt x="42" y="160"/>
                  </a:cubicBezTo>
                  <a:cubicBezTo>
                    <a:pt x="42" y="154"/>
                    <a:pt x="38" y="149"/>
                    <a:pt x="32" y="149"/>
                  </a:cubicBezTo>
                  <a:cubicBezTo>
                    <a:pt x="22" y="149"/>
                    <a:pt x="22" y="149"/>
                    <a:pt x="22" y="149"/>
                  </a:cubicBezTo>
                  <a:cubicBezTo>
                    <a:pt x="27" y="81"/>
                    <a:pt x="81" y="27"/>
                    <a:pt x="149" y="22"/>
                  </a:cubicBezTo>
                  <a:cubicBezTo>
                    <a:pt x="149" y="32"/>
                    <a:pt x="149" y="32"/>
                    <a:pt x="149" y="32"/>
                  </a:cubicBezTo>
                  <a:cubicBezTo>
                    <a:pt x="149" y="38"/>
                    <a:pt x="154" y="42"/>
                    <a:pt x="160" y="42"/>
                  </a:cubicBezTo>
                  <a:cubicBezTo>
                    <a:pt x="166" y="42"/>
                    <a:pt x="170" y="38"/>
                    <a:pt x="170" y="32"/>
                  </a:cubicBezTo>
                  <a:cubicBezTo>
                    <a:pt x="170" y="22"/>
                    <a:pt x="170" y="22"/>
                    <a:pt x="170" y="22"/>
                  </a:cubicBezTo>
                  <a:cubicBezTo>
                    <a:pt x="238" y="27"/>
                    <a:pt x="293" y="81"/>
                    <a:pt x="298" y="149"/>
                  </a:cubicBezTo>
                  <a:cubicBezTo>
                    <a:pt x="288" y="149"/>
                    <a:pt x="288" y="149"/>
                    <a:pt x="288" y="149"/>
                  </a:cubicBezTo>
                  <a:cubicBezTo>
                    <a:pt x="282" y="149"/>
                    <a:pt x="277" y="154"/>
                    <a:pt x="277" y="160"/>
                  </a:cubicBezTo>
                  <a:cubicBezTo>
                    <a:pt x="277" y="166"/>
                    <a:pt x="282" y="170"/>
                    <a:pt x="288" y="170"/>
                  </a:cubicBezTo>
                  <a:cubicBezTo>
                    <a:pt x="298" y="170"/>
                    <a:pt x="298" y="170"/>
                    <a:pt x="298" y="170"/>
                  </a:cubicBezTo>
                  <a:cubicBezTo>
                    <a:pt x="293" y="238"/>
                    <a:pt x="238" y="293"/>
                    <a:pt x="170" y="298"/>
                  </a:cubicBezTo>
                  <a:close/>
                  <a:moveTo>
                    <a:pt x="216" y="90"/>
                  </a:moveTo>
                  <a:cubicBezTo>
                    <a:pt x="133" y="127"/>
                    <a:pt x="133" y="127"/>
                    <a:pt x="133" y="127"/>
                  </a:cubicBezTo>
                  <a:cubicBezTo>
                    <a:pt x="130" y="128"/>
                    <a:pt x="128" y="130"/>
                    <a:pt x="127" y="133"/>
                  </a:cubicBezTo>
                  <a:cubicBezTo>
                    <a:pt x="90" y="216"/>
                    <a:pt x="90" y="216"/>
                    <a:pt x="90" y="216"/>
                  </a:cubicBezTo>
                  <a:cubicBezTo>
                    <a:pt x="88" y="220"/>
                    <a:pt x="89" y="224"/>
                    <a:pt x="92" y="228"/>
                  </a:cubicBezTo>
                  <a:cubicBezTo>
                    <a:pt x="94" y="230"/>
                    <a:pt x="97" y="231"/>
                    <a:pt x="99" y="231"/>
                  </a:cubicBezTo>
                  <a:cubicBezTo>
                    <a:pt x="101" y="231"/>
                    <a:pt x="102" y="230"/>
                    <a:pt x="104" y="230"/>
                  </a:cubicBezTo>
                  <a:cubicBezTo>
                    <a:pt x="187" y="192"/>
                    <a:pt x="187" y="192"/>
                    <a:pt x="187" y="192"/>
                  </a:cubicBezTo>
                  <a:cubicBezTo>
                    <a:pt x="189" y="191"/>
                    <a:pt x="191" y="189"/>
                    <a:pt x="192" y="187"/>
                  </a:cubicBezTo>
                  <a:cubicBezTo>
                    <a:pt x="230" y="104"/>
                    <a:pt x="230" y="104"/>
                    <a:pt x="230" y="104"/>
                  </a:cubicBezTo>
                  <a:cubicBezTo>
                    <a:pt x="232" y="100"/>
                    <a:pt x="231" y="95"/>
                    <a:pt x="228" y="92"/>
                  </a:cubicBezTo>
                  <a:cubicBezTo>
                    <a:pt x="224" y="89"/>
                    <a:pt x="220" y="88"/>
                    <a:pt x="216" y="90"/>
                  </a:cubicBezTo>
                  <a:close/>
                  <a:moveTo>
                    <a:pt x="140" y="155"/>
                  </a:moveTo>
                  <a:cubicBezTo>
                    <a:pt x="164" y="179"/>
                    <a:pt x="164" y="179"/>
                    <a:pt x="164" y="179"/>
                  </a:cubicBezTo>
                  <a:cubicBezTo>
                    <a:pt x="121" y="199"/>
                    <a:pt x="121" y="199"/>
                    <a:pt x="121" y="199"/>
                  </a:cubicBezTo>
                  <a:lnTo>
                    <a:pt x="140" y="155"/>
                  </a:lnTo>
                  <a:close/>
                  <a:moveTo>
                    <a:pt x="179" y="164"/>
                  </a:moveTo>
                  <a:cubicBezTo>
                    <a:pt x="155" y="140"/>
                    <a:pt x="155" y="140"/>
                    <a:pt x="155" y="140"/>
                  </a:cubicBezTo>
                  <a:cubicBezTo>
                    <a:pt x="199" y="121"/>
                    <a:pt x="199" y="121"/>
                    <a:pt x="199" y="121"/>
                  </a:cubicBezTo>
                  <a:lnTo>
                    <a:pt x="179"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 name="Freeform 71"/>
            <p:cNvSpPr>
              <a:spLocks noEditPoints="1"/>
            </p:cNvSpPr>
            <p:nvPr/>
          </p:nvSpPr>
          <p:spPr bwMode="auto">
            <a:xfrm>
              <a:off x="4334" y="199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30" name="Espace réservé du contenu 25"/>
          <p:cNvSpPr txBox="1">
            <a:spLocks/>
          </p:cNvSpPr>
          <p:nvPr/>
        </p:nvSpPr>
        <p:spPr>
          <a:xfrm>
            <a:off x="395111" y="1244094"/>
            <a:ext cx="5915378" cy="3654270"/>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just"/>
            <a:r>
              <a:rPr lang="en-US" dirty="0"/>
              <a:t> </a:t>
            </a:r>
          </a:p>
          <a:p>
            <a:pPr algn="just"/>
            <a:endParaRPr lang="en-US" b="1" dirty="0">
              <a:solidFill>
                <a:srgbClr val="86BC25"/>
              </a:solidFill>
            </a:endParaRPr>
          </a:p>
          <a:p>
            <a:pPr lvl="1"/>
            <a:endParaRPr lang="en-US" dirty="0"/>
          </a:p>
          <a:p>
            <a:endParaRPr lang="en-US" dirty="0"/>
          </a:p>
        </p:txBody>
      </p:sp>
      <p:graphicFrame>
        <p:nvGraphicFramePr>
          <p:cNvPr id="31" name="object 6"/>
          <p:cNvGraphicFramePr>
            <a:graphicFrameLocks noGrp="1"/>
          </p:cNvGraphicFramePr>
          <p:nvPr>
            <p:extLst>
              <p:ext uri="{D42A27DB-BD31-4B8C-83A1-F6EECF244321}">
                <p14:modId xmlns:p14="http://schemas.microsoft.com/office/powerpoint/2010/main" val="1319021385"/>
              </p:ext>
            </p:extLst>
          </p:nvPr>
        </p:nvGraphicFramePr>
        <p:xfrm>
          <a:off x="472320" y="1433688"/>
          <a:ext cx="11113795" cy="4082756"/>
        </p:xfrm>
        <a:graphic>
          <a:graphicData uri="http://schemas.openxmlformats.org/drawingml/2006/table">
            <a:tbl>
              <a:tblPr firstRow="1" bandRow="1">
                <a:tableStyleId>{5A111915-BE36-4E01-A7E5-04B1672EAD32}</a:tableStyleId>
              </a:tblPr>
              <a:tblGrid>
                <a:gridCol w="1490412">
                  <a:extLst>
                    <a:ext uri="{9D8B030D-6E8A-4147-A177-3AD203B41FA5}">
                      <a16:colId xmlns:a16="http://schemas.microsoft.com/office/drawing/2014/main" val="20000"/>
                    </a:ext>
                  </a:extLst>
                </a:gridCol>
                <a:gridCol w="2829919">
                  <a:extLst>
                    <a:ext uri="{9D8B030D-6E8A-4147-A177-3AD203B41FA5}">
                      <a16:colId xmlns:a16="http://schemas.microsoft.com/office/drawing/2014/main" val="20001"/>
                    </a:ext>
                  </a:extLst>
                </a:gridCol>
                <a:gridCol w="4437999">
                  <a:extLst>
                    <a:ext uri="{9D8B030D-6E8A-4147-A177-3AD203B41FA5}">
                      <a16:colId xmlns:a16="http://schemas.microsoft.com/office/drawing/2014/main" val="20002"/>
                    </a:ext>
                  </a:extLst>
                </a:gridCol>
                <a:gridCol w="838901">
                  <a:extLst>
                    <a:ext uri="{9D8B030D-6E8A-4147-A177-3AD203B41FA5}">
                      <a16:colId xmlns:a16="http://schemas.microsoft.com/office/drawing/2014/main" val="20003"/>
                    </a:ext>
                  </a:extLst>
                </a:gridCol>
                <a:gridCol w="1516564">
                  <a:extLst>
                    <a:ext uri="{9D8B030D-6E8A-4147-A177-3AD203B41FA5}">
                      <a16:colId xmlns:a16="http://schemas.microsoft.com/office/drawing/2014/main" val="20004"/>
                    </a:ext>
                  </a:extLst>
                </a:gridCol>
              </a:tblGrid>
              <a:tr h="431613">
                <a:tc>
                  <a:txBody>
                    <a:bodyPr/>
                    <a:lstStyle/>
                    <a:p>
                      <a:pPr marL="0" algn="l">
                        <a:lnSpc>
                          <a:spcPct val="100000"/>
                        </a:lnSpc>
                        <a:spcBef>
                          <a:spcPts val="560"/>
                        </a:spcBef>
                      </a:pPr>
                      <a:r>
                        <a:rPr lang="en-US" sz="1200" spc="-5" dirty="0"/>
                        <a:t>Measure</a:t>
                      </a:r>
                      <a:endParaRPr sz="1200" dirty="0">
                        <a:latin typeface="Verdana" panose="020B0604030504040204" pitchFamily="34" charset="0"/>
                        <a:ea typeface="Verdana" panose="020B0604030504040204" pitchFamily="34" charset="0"/>
                        <a:cs typeface="Calibri"/>
                      </a:endParaRPr>
                    </a:p>
                  </a:txBody>
                  <a:tcPr/>
                </a:tc>
                <a:tc>
                  <a:txBody>
                    <a:bodyPr/>
                    <a:lstStyle/>
                    <a:p>
                      <a:pPr marL="45720">
                        <a:lnSpc>
                          <a:spcPct val="100000"/>
                        </a:lnSpc>
                        <a:spcBef>
                          <a:spcPts val="560"/>
                        </a:spcBef>
                      </a:pPr>
                      <a:r>
                        <a:rPr lang="fr-CA" sz="1200" spc="-5" dirty="0"/>
                        <a:t>Summary</a:t>
                      </a:r>
                      <a:endParaRPr sz="1200" dirty="0">
                        <a:latin typeface="Verdana" panose="020B0604030504040204" pitchFamily="34" charset="0"/>
                        <a:ea typeface="Verdana" panose="020B0604030504040204" pitchFamily="34" charset="0"/>
                        <a:cs typeface="Calibri"/>
                      </a:endParaRPr>
                    </a:p>
                  </a:txBody>
                  <a:tcPr/>
                </a:tc>
                <a:tc>
                  <a:txBody>
                    <a:bodyPr/>
                    <a:lstStyle/>
                    <a:p>
                      <a:pPr marL="45720">
                        <a:lnSpc>
                          <a:spcPct val="100000"/>
                        </a:lnSpc>
                        <a:spcBef>
                          <a:spcPts val="560"/>
                        </a:spcBef>
                      </a:pPr>
                      <a:r>
                        <a:rPr lang="fr-CA" sz="1200" spc="-5" dirty="0"/>
                        <a:t>Who is eligible</a:t>
                      </a:r>
                      <a:endParaRPr sz="1200" dirty="0">
                        <a:latin typeface="Verdana" panose="020B0604030504040204" pitchFamily="34" charset="0"/>
                        <a:ea typeface="Verdana" panose="020B0604030504040204" pitchFamily="34" charset="0"/>
                        <a:cs typeface="Calibri"/>
                      </a:endParaRPr>
                    </a:p>
                  </a:txBody>
                  <a:tcPr/>
                </a:tc>
                <a:tc>
                  <a:txBody>
                    <a:bodyPr/>
                    <a:lstStyle/>
                    <a:p>
                      <a:pPr marL="46355">
                        <a:lnSpc>
                          <a:spcPct val="100000"/>
                        </a:lnSpc>
                        <a:spcBef>
                          <a:spcPts val="560"/>
                        </a:spcBef>
                      </a:pPr>
                      <a:r>
                        <a:rPr sz="1200" spc="-5" dirty="0"/>
                        <a:t>How to</a:t>
                      </a:r>
                      <a:r>
                        <a:rPr sz="1200" dirty="0"/>
                        <a:t> </a:t>
                      </a:r>
                      <a:r>
                        <a:rPr sz="1200" spc="-5" dirty="0"/>
                        <a:t>apply</a:t>
                      </a:r>
                      <a:endParaRPr sz="1200" dirty="0">
                        <a:latin typeface="Verdana"/>
                        <a:ea typeface="Verdana"/>
                        <a:cs typeface="Calibri"/>
                      </a:endParaRPr>
                    </a:p>
                  </a:txBody>
                  <a:tcPr/>
                </a:tc>
                <a:tc>
                  <a:txBody>
                    <a:bodyPr/>
                    <a:lstStyle/>
                    <a:p>
                      <a:pPr marL="46355">
                        <a:lnSpc>
                          <a:spcPct val="100000"/>
                        </a:lnSpc>
                        <a:spcBef>
                          <a:spcPts val="560"/>
                        </a:spcBef>
                      </a:pPr>
                      <a:r>
                        <a:rPr sz="1200" spc="-5" dirty="0"/>
                        <a:t>Website</a:t>
                      </a:r>
                      <a:endParaRPr sz="1200" dirty="0">
                        <a:latin typeface="Verdana" panose="020B0604030504040204" pitchFamily="34" charset="0"/>
                        <a:ea typeface="Verdana" panose="020B0604030504040204" pitchFamily="34" charset="0"/>
                        <a:cs typeface="Calibri"/>
                      </a:endParaRPr>
                    </a:p>
                  </a:txBody>
                  <a:tcPr/>
                </a:tc>
                <a:extLst>
                  <a:ext uri="{0D108BD9-81ED-4DB2-BD59-A6C34878D82A}">
                    <a16:rowId xmlns:a16="http://schemas.microsoft.com/office/drawing/2014/main" val="10000"/>
                  </a:ext>
                </a:extLst>
              </a:tr>
              <a:tr h="3625556">
                <a:tc>
                  <a:txBody>
                    <a:bodyPr/>
                    <a:lstStyle/>
                    <a:p>
                      <a:pPr marL="45720" marR="48895" lvl="0" indent="0" algn="ctr" defTabSz="1219140" rtl="0" eaLnBrk="1" fontAlgn="auto" latinLnBrk="0" hangingPunct="1">
                        <a:lnSpc>
                          <a:spcPct val="100000"/>
                        </a:lnSpc>
                        <a:spcBef>
                          <a:spcPts val="90"/>
                        </a:spcBef>
                        <a:spcAft>
                          <a:spcPts val="0"/>
                        </a:spcAft>
                        <a:buClrTx/>
                        <a:buSzTx/>
                        <a:buFontTx/>
                        <a:buNone/>
                        <a:tabLst/>
                        <a:defRPr/>
                      </a:pPr>
                      <a:r>
                        <a:rPr lang="en-US" sz="1200" b="1" dirty="0">
                          <a:solidFill>
                            <a:schemeClr val="tx1"/>
                          </a:solidFill>
                        </a:rPr>
                        <a:t>Canada</a:t>
                      </a:r>
                      <a:r>
                        <a:rPr lang="en-US" sz="1200" b="1" baseline="0" dirty="0">
                          <a:solidFill>
                            <a:schemeClr val="tx1"/>
                          </a:solidFill>
                        </a:rPr>
                        <a:t> Emergency Response Benefit</a:t>
                      </a:r>
                      <a:endParaRPr lang="en-US" sz="1200" b="1" dirty="0">
                        <a:solidFill>
                          <a:schemeClr val="tx1"/>
                        </a:solidFill>
                      </a:endParaRPr>
                    </a:p>
                  </a:txBody>
                  <a:tcPr anchor="ctr"/>
                </a:tc>
                <a:tc>
                  <a:txBody>
                    <a:bodyPr/>
                    <a:lstStyle/>
                    <a:p>
                      <a:pPr marL="0" marR="0" lvl="0" indent="0" algn="l" defTabSz="1219140" rtl="0" eaLnBrk="1" fontAlgn="auto" latinLnBrk="0" hangingPunct="1">
                        <a:lnSpc>
                          <a:spcPct val="100000"/>
                        </a:lnSpc>
                        <a:spcBef>
                          <a:spcPts val="600"/>
                        </a:spcBef>
                        <a:spcAft>
                          <a:spcPts val="0"/>
                        </a:spcAft>
                        <a:buClrTx/>
                        <a:buSzPct val="100000"/>
                        <a:buFontTx/>
                        <a:buNone/>
                        <a:tabLst/>
                        <a:defRPr/>
                      </a:pPr>
                      <a:r>
                        <a:rPr lang="en-US" sz="1200" b="1" dirty="0">
                          <a:solidFill>
                            <a:schemeClr val="tx1"/>
                          </a:solidFill>
                        </a:rPr>
                        <a:t>Summary</a:t>
                      </a:r>
                      <a:r>
                        <a:rPr lang="en-US" sz="1200" dirty="0">
                          <a:solidFill>
                            <a:schemeClr val="tx1"/>
                          </a:solidFill>
                        </a:rPr>
                        <a:t>: The federal government is introducing a new benefit to those who have lost or unable to gain employment</a:t>
                      </a:r>
                      <a:r>
                        <a:rPr lang="en-US" sz="1200" baseline="0" dirty="0">
                          <a:solidFill>
                            <a:schemeClr val="tx1"/>
                          </a:solidFill>
                        </a:rPr>
                        <a:t> as a result of COVID-19.</a:t>
                      </a:r>
                      <a:r>
                        <a:rPr lang="en-US" sz="1200" dirty="0">
                          <a:solidFill>
                            <a:schemeClr val="tx1"/>
                          </a:solidFill>
                        </a:rPr>
                        <a:t>.</a:t>
                      </a:r>
                    </a:p>
                    <a:p>
                      <a:pPr marL="0" marR="0" lvl="0" indent="0" algn="l" defTabSz="1219140" rtl="0" eaLnBrk="1" fontAlgn="auto" latinLnBrk="0" hangingPunct="1">
                        <a:lnSpc>
                          <a:spcPct val="100000"/>
                        </a:lnSpc>
                        <a:spcBef>
                          <a:spcPts val="600"/>
                        </a:spcBef>
                        <a:spcAft>
                          <a:spcPts val="0"/>
                        </a:spcAft>
                        <a:buClrTx/>
                        <a:buSzPct val="100000"/>
                        <a:buFontTx/>
                        <a:buNone/>
                        <a:tabLst/>
                        <a:defRPr/>
                      </a:pPr>
                      <a:endParaRPr lang="fr-CA" sz="1200" dirty="0">
                        <a:solidFill>
                          <a:schemeClr val="tx1"/>
                        </a:solidFill>
                      </a:endParaRPr>
                    </a:p>
                    <a:p>
                      <a:r>
                        <a:rPr lang="en-US" sz="1200" b="1" i="0" u="none" strike="noStrike" kern="1200" dirty="0">
                          <a:solidFill>
                            <a:schemeClr val="tx1"/>
                          </a:solidFill>
                          <a:effectLst/>
                          <a:latin typeface="+mn-lt"/>
                          <a:ea typeface="+mn-ea"/>
                          <a:cs typeface="+mn-cs"/>
                        </a:rPr>
                        <a:t>Details</a:t>
                      </a:r>
                      <a:r>
                        <a:rPr lang="en-US" sz="1200" b="0" i="0" u="none" strike="noStrike" kern="1200" dirty="0">
                          <a:solidFill>
                            <a:schemeClr val="tx1"/>
                          </a:solidFill>
                          <a:effectLst/>
                          <a:latin typeface="+mn-lt"/>
                          <a:ea typeface="+mn-ea"/>
                          <a:cs typeface="+mn-cs"/>
                        </a:rPr>
                        <a:t>: The CERB provides $500 a week for up to 16 weeks.</a:t>
                      </a:r>
                      <a:endParaRPr lang="en-US" sz="1200" b="0" i="0" u="none" strike="noStrike" kern="1200" baseline="0" dirty="0">
                        <a:solidFill>
                          <a:schemeClr val="tx1"/>
                        </a:solidFill>
                        <a:effectLst/>
                        <a:latin typeface="+mn-lt"/>
                        <a:ea typeface="+mn-ea"/>
                        <a:cs typeface="+mn-cs"/>
                      </a:endParaRPr>
                    </a:p>
                  </a:txBody>
                  <a:tcPr/>
                </a:tc>
                <a:tc>
                  <a:txBody>
                    <a:bodyPr/>
                    <a:lstStyle/>
                    <a:p>
                      <a:r>
                        <a:rPr lang="en-US" sz="1200" b="0" i="0" u="none" strike="noStrike" kern="1200" baseline="0" dirty="0">
                          <a:solidFill>
                            <a:schemeClr val="tx1"/>
                          </a:solidFill>
                          <a:effectLst/>
                          <a:latin typeface="+mn-lt"/>
                          <a:ea typeface="+mn-ea"/>
                          <a:cs typeface="+mn-cs"/>
                        </a:rPr>
                        <a:t>The CERB is available to workers who meet all of the following conditions:</a:t>
                      </a:r>
                    </a:p>
                    <a:p>
                      <a:pPr marL="17145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live in Canada and are at least 15 years old </a:t>
                      </a:r>
                    </a:p>
                    <a:p>
                      <a:pPr marL="17145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stopped working because of COVID-19 or are eligible for EI regular or sickness benefits</a:t>
                      </a:r>
                    </a:p>
                    <a:p>
                      <a:pPr marL="17145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have not voluntarily quit their job</a:t>
                      </a:r>
                    </a:p>
                    <a:p>
                      <a:pPr marL="17145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had income of at least $5,000 in 2019 or in the 12 months prior to the date of their application.</a:t>
                      </a:r>
                    </a:p>
                    <a:p>
                      <a:pPr marL="17145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Allow people to earn up to $1,000 per month while collecting the CERB.</a:t>
                      </a:r>
                    </a:p>
                    <a:p>
                      <a:pPr marL="17145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Extends to seasonal workers who have exhausted their EI regular benefits and are unable to undertake their regular seasonal work because of COVID-19.</a:t>
                      </a:r>
                    </a:p>
                    <a:p>
                      <a:pPr marL="17145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Extends to workers who have recently exhausted their EI regular benefits and are unable to find a job because of COVID-19.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Can apply online</a:t>
                      </a:r>
                    </a:p>
                  </a:txBody>
                  <a:tcPr/>
                </a:tc>
                <a:tc>
                  <a:txBody>
                    <a:bodyPr/>
                    <a:lstStyle/>
                    <a:p>
                      <a:pPr marL="0">
                        <a:lnSpc>
                          <a:spcPts val="905"/>
                        </a:lnSpc>
                      </a:pPr>
                      <a:r>
                        <a:rPr lang="en-US" sz="1200" dirty="0">
                          <a:solidFill>
                            <a:schemeClr val="tx1"/>
                          </a:solidFill>
                          <a:latin typeface="Verdana" panose="020B0604030504040204" pitchFamily="34" charset="0"/>
                          <a:ea typeface="Verdana" panose="020B0604030504040204" pitchFamily="34" charset="0"/>
                          <a:cs typeface="Calibri"/>
                        </a:rPr>
                        <a:t>https://www.canada.ca/en/services/benefits/ei/cerb-application.html</a:t>
                      </a:r>
                    </a:p>
                  </a:txBody>
                  <a:tcPr/>
                </a:tc>
                <a:extLst>
                  <a:ext uri="{0D108BD9-81ED-4DB2-BD59-A6C34878D82A}">
                    <a16:rowId xmlns:a16="http://schemas.microsoft.com/office/drawing/2014/main" val="10001"/>
                  </a:ext>
                </a:extLst>
              </a:tr>
            </a:tbl>
          </a:graphicData>
        </a:graphic>
      </p:graphicFrame>
      <p:sp>
        <p:nvSpPr>
          <p:cNvPr id="4" name="Footer Placeholder 3"/>
          <p:cNvSpPr>
            <a:spLocks noGrp="1"/>
          </p:cNvSpPr>
          <p:nvPr>
            <p:ph type="ftr" sz="quarter" idx="3"/>
          </p:nvPr>
        </p:nvSpPr>
        <p:spPr/>
        <p:txBody>
          <a:bodyPr/>
          <a:lstStyle/>
          <a:p>
            <a:r>
              <a:rPr lang="en-CA" noProof="0" dirty="0"/>
              <a:t>COVID-19</a:t>
            </a:r>
          </a:p>
        </p:txBody>
      </p:sp>
      <p:sp>
        <p:nvSpPr>
          <p:cNvPr id="5" name="Text Placeholder 4"/>
          <p:cNvSpPr>
            <a:spLocks noGrp="1"/>
          </p:cNvSpPr>
          <p:nvPr>
            <p:ph type="body" sz="quarter" idx="13"/>
          </p:nvPr>
        </p:nvSpPr>
        <p:spPr/>
        <p:txBody>
          <a:bodyPr/>
          <a:lstStyle/>
          <a:p>
            <a:r>
              <a:rPr lang="en-US" dirty="0"/>
              <a:t>Canadian Emergency Response Benefit – People Facing a Loss of Income</a:t>
            </a:r>
          </a:p>
        </p:txBody>
      </p:sp>
    </p:spTree>
    <p:extLst>
      <p:ext uri="{BB962C8B-B14F-4D97-AF65-F5344CB8AC3E}">
        <p14:creationId xmlns:p14="http://schemas.microsoft.com/office/powerpoint/2010/main" val="42732208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Support Programs for Individuals</a:t>
            </a:r>
          </a:p>
        </p:txBody>
      </p:sp>
      <p:grpSp>
        <p:nvGrpSpPr>
          <p:cNvPr id="10" name="Group 9"/>
          <p:cNvGrpSpPr/>
          <p:nvPr/>
        </p:nvGrpSpPr>
        <p:grpSpPr>
          <a:xfrm>
            <a:off x="501649" y="1200466"/>
            <a:ext cx="11084467" cy="0"/>
            <a:chOff x="434013" y="3779838"/>
            <a:chExt cx="8384398" cy="0"/>
          </a:xfrm>
        </p:grpSpPr>
        <p:cxnSp>
          <p:nvCxnSpPr>
            <p:cNvPr id="12" name="Straight Connector 11"/>
            <p:cNvCxnSpPr/>
            <p:nvPr/>
          </p:nvCxnSpPr>
          <p:spPr>
            <a:xfrm>
              <a:off x="1126331" y="3779838"/>
              <a:ext cx="769208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4013" y="3779838"/>
              <a:ext cx="3645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1200" y="3779838"/>
              <a:ext cx="364500" cy="0"/>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69"/>
          <p:cNvGrpSpPr>
            <a:grpSpLocks noChangeAspect="1"/>
          </p:cNvGrpSpPr>
          <p:nvPr/>
        </p:nvGrpSpPr>
        <p:grpSpPr bwMode="auto">
          <a:xfrm>
            <a:off x="672646" y="4649134"/>
            <a:ext cx="970367" cy="970367"/>
            <a:chOff x="4334" y="1990"/>
            <a:chExt cx="340" cy="340"/>
          </a:xfrm>
          <a:solidFill>
            <a:schemeClr val="bg1"/>
          </a:solidFill>
        </p:grpSpPr>
        <p:sp>
          <p:nvSpPr>
            <p:cNvPr id="27" name="Freeform 70"/>
            <p:cNvSpPr>
              <a:spLocks noEditPoints="1"/>
            </p:cNvSpPr>
            <p:nvPr/>
          </p:nvSpPr>
          <p:spPr bwMode="auto">
            <a:xfrm>
              <a:off x="4398" y="2054"/>
              <a:ext cx="212" cy="212"/>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70 w 320"/>
                <a:gd name="T11" fmla="*/ 298 h 320"/>
                <a:gd name="T12" fmla="*/ 170 w 320"/>
                <a:gd name="T13" fmla="*/ 288 h 320"/>
                <a:gd name="T14" fmla="*/ 160 w 320"/>
                <a:gd name="T15" fmla="*/ 277 h 320"/>
                <a:gd name="T16" fmla="*/ 149 w 320"/>
                <a:gd name="T17" fmla="*/ 288 h 320"/>
                <a:gd name="T18" fmla="*/ 149 w 320"/>
                <a:gd name="T19" fmla="*/ 298 h 320"/>
                <a:gd name="T20" fmla="*/ 22 w 320"/>
                <a:gd name="T21" fmla="*/ 170 h 320"/>
                <a:gd name="T22" fmla="*/ 32 w 320"/>
                <a:gd name="T23" fmla="*/ 170 h 320"/>
                <a:gd name="T24" fmla="*/ 42 w 320"/>
                <a:gd name="T25" fmla="*/ 160 h 320"/>
                <a:gd name="T26" fmla="*/ 32 w 320"/>
                <a:gd name="T27" fmla="*/ 149 h 320"/>
                <a:gd name="T28" fmla="*/ 22 w 320"/>
                <a:gd name="T29" fmla="*/ 149 h 320"/>
                <a:gd name="T30" fmla="*/ 149 w 320"/>
                <a:gd name="T31" fmla="*/ 22 h 320"/>
                <a:gd name="T32" fmla="*/ 149 w 320"/>
                <a:gd name="T33" fmla="*/ 32 h 320"/>
                <a:gd name="T34" fmla="*/ 160 w 320"/>
                <a:gd name="T35" fmla="*/ 42 h 320"/>
                <a:gd name="T36" fmla="*/ 170 w 320"/>
                <a:gd name="T37" fmla="*/ 32 h 320"/>
                <a:gd name="T38" fmla="*/ 170 w 320"/>
                <a:gd name="T39" fmla="*/ 22 h 320"/>
                <a:gd name="T40" fmla="*/ 298 w 320"/>
                <a:gd name="T41" fmla="*/ 149 h 320"/>
                <a:gd name="T42" fmla="*/ 288 w 320"/>
                <a:gd name="T43" fmla="*/ 149 h 320"/>
                <a:gd name="T44" fmla="*/ 277 w 320"/>
                <a:gd name="T45" fmla="*/ 160 h 320"/>
                <a:gd name="T46" fmla="*/ 288 w 320"/>
                <a:gd name="T47" fmla="*/ 170 h 320"/>
                <a:gd name="T48" fmla="*/ 298 w 320"/>
                <a:gd name="T49" fmla="*/ 170 h 320"/>
                <a:gd name="T50" fmla="*/ 170 w 320"/>
                <a:gd name="T51" fmla="*/ 298 h 320"/>
                <a:gd name="T52" fmla="*/ 216 w 320"/>
                <a:gd name="T53" fmla="*/ 90 h 320"/>
                <a:gd name="T54" fmla="*/ 133 w 320"/>
                <a:gd name="T55" fmla="*/ 127 h 320"/>
                <a:gd name="T56" fmla="*/ 127 w 320"/>
                <a:gd name="T57" fmla="*/ 133 h 320"/>
                <a:gd name="T58" fmla="*/ 90 w 320"/>
                <a:gd name="T59" fmla="*/ 216 h 320"/>
                <a:gd name="T60" fmla="*/ 92 w 320"/>
                <a:gd name="T61" fmla="*/ 228 h 320"/>
                <a:gd name="T62" fmla="*/ 99 w 320"/>
                <a:gd name="T63" fmla="*/ 231 h 320"/>
                <a:gd name="T64" fmla="*/ 104 w 320"/>
                <a:gd name="T65" fmla="*/ 230 h 320"/>
                <a:gd name="T66" fmla="*/ 187 w 320"/>
                <a:gd name="T67" fmla="*/ 192 h 320"/>
                <a:gd name="T68" fmla="*/ 192 w 320"/>
                <a:gd name="T69" fmla="*/ 187 h 320"/>
                <a:gd name="T70" fmla="*/ 230 w 320"/>
                <a:gd name="T71" fmla="*/ 104 h 320"/>
                <a:gd name="T72" fmla="*/ 228 w 320"/>
                <a:gd name="T73" fmla="*/ 92 h 320"/>
                <a:gd name="T74" fmla="*/ 216 w 320"/>
                <a:gd name="T75" fmla="*/ 90 h 320"/>
                <a:gd name="T76" fmla="*/ 140 w 320"/>
                <a:gd name="T77" fmla="*/ 155 h 320"/>
                <a:gd name="T78" fmla="*/ 164 w 320"/>
                <a:gd name="T79" fmla="*/ 179 h 320"/>
                <a:gd name="T80" fmla="*/ 121 w 320"/>
                <a:gd name="T81" fmla="*/ 199 h 320"/>
                <a:gd name="T82" fmla="*/ 140 w 320"/>
                <a:gd name="T83" fmla="*/ 155 h 320"/>
                <a:gd name="T84" fmla="*/ 179 w 320"/>
                <a:gd name="T85" fmla="*/ 164 h 320"/>
                <a:gd name="T86" fmla="*/ 155 w 320"/>
                <a:gd name="T87" fmla="*/ 140 h 320"/>
                <a:gd name="T88" fmla="*/ 199 w 320"/>
                <a:gd name="T89" fmla="*/ 121 h 320"/>
                <a:gd name="T90" fmla="*/ 179 w 320"/>
                <a:gd name="T91" fmla="*/ 1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170" y="298"/>
                  </a:moveTo>
                  <a:cubicBezTo>
                    <a:pt x="170" y="288"/>
                    <a:pt x="170" y="288"/>
                    <a:pt x="170" y="288"/>
                  </a:cubicBezTo>
                  <a:cubicBezTo>
                    <a:pt x="170" y="282"/>
                    <a:pt x="166" y="277"/>
                    <a:pt x="160" y="277"/>
                  </a:cubicBezTo>
                  <a:cubicBezTo>
                    <a:pt x="154" y="277"/>
                    <a:pt x="149" y="282"/>
                    <a:pt x="149" y="288"/>
                  </a:cubicBezTo>
                  <a:cubicBezTo>
                    <a:pt x="149" y="298"/>
                    <a:pt x="149" y="298"/>
                    <a:pt x="149" y="298"/>
                  </a:cubicBezTo>
                  <a:cubicBezTo>
                    <a:pt x="81" y="293"/>
                    <a:pt x="27" y="238"/>
                    <a:pt x="22" y="170"/>
                  </a:cubicBezTo>
                  <a:cubicBezTo>
                    <a:pt x="32" y="170"/>
                    <a:pt x="32" y="170"/>
                    <a:pt x="32" y="170"/>
                  </a:cubicBezTo>
                  <a:cubicBezTo>
                    <a:pt x="38" y="170"/>
                    <a:pt x="42" y="166"/>
                    <a:pt x="42" y="160"/>
                  </a:cubicBezTo>
                  <a:cubicBezTo>
                    <a:pt x="42" y="154"/>
                    <a:pt x="38" y="149"/>
                    <a:pt x="32" y="149"/>
                  </a:cubicBezTo>
                  <a:cubicBezTo>
                    <a:pt x="22" y="149"/>
                    <a:pt x="22" y="149"/>
                    <a:pt x="22" y="149"/>
                  </a:cubicBezTo>
                  <a:cubicBezTo>
                    <a:pt x="27" y="81"/>
                    <a:pt x="81" y="27"/>
                    <a:pt x="149" y="22"/>
                  </a:cubicBezTo>
                  <a:cubicBezTo>
                    <a:pt x="149" y="32"/>
                    <a:pt x="149" y="32"/>
                    <a:pt x="149" y="32"/>
                  </a:cubicBezTo>
                  <a:cubicBezTo>
                    <a:pt x="149" y="38"/>
                    <a:pt x="154" y="42"/>
                    <a:pt x="160" y="42"/>
                  </a:cubicBezTo>
                  <a:cubicBezTo>
                    <a:pt x="166" y="42"/>
                    <a:pt x="170" y="38"/>
                    <a:pt x="170" y="32"/>
                  </a:cubicBezTo>
                  <a:cubicBezTo>
                    <a:pt x="170" y="22"/>
                    <a:pt x="170" y="22"/>
                    <a:pt x="170" y="22"/>
                  </a:cubicBezTo>
                  <a:cubicBezTo>
                    <a:pt x="238" y="27"/>
                    <a:pt x="293" y="81"/>
                    <a:pt x="298" y="149"/>
                  </a:cubicBezTo>
                  <a:cubicBezTo>
                    <a:pt x="288" y="149"/>
                    <a:pt x="288" y="149"/>
                    <a:pt x="288" y="149"/>
                  </a:cubicBezTo>
                  <a:cubicBezTo>
                    <a:pt x="282" y="149"/>
                    <a:pt x="277" y="154"/>
                    <a:pt x="277" y="160"/>
                  </a:cubicBezTo>
                  <a:cubicBezTo>
                    <a:pt x="277" y="166"/>
                    <a:pt x="282" y="170"/>
                    <a:pt x="288" y="170"/>
                  </a:cubicBezTo>
                  <a:cubicBezTo>
                    <a:pt x="298" y="170"/>
                    <a:pt x="298" y="170"/>
                    <a:pt x="298" y="170"/>
                  </a:cubicBezTo>
                  <a:cubicBezTo>
                    <a:pt x="293" y="238"/>
                    <a:pt x="238" y="293"/>
                    <a:pt x="170" y="298"/>
                  </a:cubicBezTo>
                  <a:close/>
                  <a:moveTo>
                    <a:pt x="216" y="90"/>
                  </a:moveTo>
                  <a:cubicBezTo>
                    <a:pt x="133" y="127"/>
                    <a:pt x="133" y="127"/>
                    <a:pt x="133" y="127"/>
                  </a:cubicBezTo>
                  <a:cubicBezTo>
                    <a:pt x="130" y="128"/>
                    <a:pt x="128" y="130"/>
                    <a:pt x="127" y="133"/>
                  </a:cubicBezTo>
                  <a:cubicBezTo>
                    <a:pt x="90" y="216"/>
                    <a:pt x="90" y="216"/>
                    <a:pt x="90" y="216"/>
                  </a:cubicBezTo>
                  <a:cubicBezTo>
                    <a:pt x="88" y="220"/>
                    <a:pt x="89" y="224"/>
                    <a:pt x="92" y="228"/>
                  </a:cubicBezTo>
                  <a:cubicBezTo>
                    <a:pt x="94" y="230"/>
                    <a:pt x="97" y="231"/>
                    <a:pt x="99" y="231"/>
                  </a:cubicBezTo>
                  <a:cubicBezTo>
                    <a:pt x="101" y="231"/>
                    <a:pt x="102" y="230"/>
                    <a:pt x="104" y="230"/>
                  </a:cubicBezTo>
                  <a:cubicBezTo>
                    <a:pt x="187" y="192"/>
                    <a:pt x="187" y="192"/>
                    <a:pt x="187" y="192"/>
                  </a:cubicBezTo>
                  <a:cubicBezTo>
                    <a:pt x="189" y="191"/>
                    <a:pt x="191" y="189"/>
                    <a:pt x="192" y="187"/>
                  </a:cubicBezTo>
                  <a:cubicBezTo>
                    <a:pt x="230" y="104"/>
                    <a:pt x="230" y="104"/>
                    <a:pt x="230" y="104"/>
                  </a:cubicBezTo>
                  <a:cubicBezTo>
                    <a:pt x="232" y="100"/>
                    <a:pt x="231" y="95"/>
                    <a:pt x="228" y="92"/>
                  </a:cubicBezTo>
                  <a:cubicBezTo>
                    <a:pt x="224" y="89"/>
                    <a:pt x="220" y="88"/>
                    <a:pt x="216" y="90"/>
                  </a:cubicBezTo>
                  <a:close/>
                  <a:moveTo>
                    <a:pt x="140" y="155"/>
                  </a:moveTo>
                  <a:cubicBezTo>
                    <a:pt x="164" y="179"/>
                    <a:pt x="164" y="179"/>
                    <a:pt x="164" y="179"/>
                  </a:cubicBezTo>
                  <a:cubicBezTo>
                    <a:pt x="121" y="199"/>
                    <a:pt x="121" y="199"/>
                    <a:pt x="121" y="199"/>
                  </a:cubicBezTo>
                  <a:lnTo>
                    <a:pt x="140" y="155"/>
                  </a:lnTo>
                  <a:close/>
                  <a:moveTo>
                    <a:pt x="179" y="164"/>
                  </a:moveTo>
                  <a:cubicBezTo>
                    <a:pt x="155" y="140"/>
                    <a:pt x="155" y="140"/>
                    <a:pt x="155" y="140"/>
                  </a:cubicBezTo>
                  <a:cubicBezTo>
                    <a:pt x="199" y="121"/>
                    <a:pt x="199" y="121"/>
                    <a:pt x="199" y="121"/>
                  </a:cubicBezTo>
                  <a:lnTo>
                    <a:pt x="179"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 name="Freeform 71"/>
            <p:cNvSpPr>
              <a:spLocks noEditPoints="1"/>
            </p:cNvSpPr>
            <p:nvPr/>
          </p:nvSpPr>
          <p:spPr bwMode="auto">
            <a:xfrm>
              <a:off x="4334" y="199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30" name="Espace réservé du contenu 25"/>
          <p:cNvSpPr txBox="1">
            <a:spLocks/>
          </p:cNvSpPr>
          <p:nvPr/>
        </p:nvSpPr>
        <p:spPr>
          <a:xfrm>
            <a:off x="501647" y="1214596"/>
            <a:ext cx="5915378" cy="3654270"/>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just"/>
            <a:r>
              <a:rPr lang="en-US" dirty="0"/>
              <a:t> </a:t>
            </a:r>
          </a:p>
          <a:p>
            <a:pPr algn="just"/>
            <a:endParaRPr lang="en-US" b="1" dirty="0">
              <a:solidFill>
                <a:srgbClr val="86BC25"/>
              </a:solidFill>
            </a:endParaRPr>
          </a:p>
          <a:p>
            <a:pPr lvl="1"/>
            <a:endParaRPr lang="en-US" dirty="0"/>
          </a:p>
          <a:p>
            <a:endParaRPr lang="en-US" dirty="0"/>
          </a:p>
        </p:txBody>
      </p:sp>
      <p:sp>
        <p:nvSpPr>
          <p:cNvPr id="4" name="Footer Placeholder 3"/>
          <p:cNvSpPr>
            <a:spLocks noGrp="1"/>
          </p:cNvSpPr>
          <p:nvPr>
            <p:ph type="ftr" sz="quarter" idx="3"/>
          </p:nvPr>
        </p:nvSpPr>
        <p:spPr/>
        <p:txBody>
          <a:bodyPr/>
          <a:lstStyle/>
          <a:p>
            <a:r>
              <a:rPr lang="en-CA" noProof="0" dirty="0"/>
              <a:t>COVID-19</a:t>
            </a:r>
          </a:p>
        </p:txBody>
      </p:sp>
      <p:sp>
        <p:nvSpPr>
          <p:cNvPr id="5" name="Text Placeholder 4"/>
          <p:cNvSpPr>
            <a:spLocks noGrp="1"/>
          </p:cNvSpPr>
          <p:nvPr>
            <p:ph type="body" sz="quarter" idx="13"/>
          </p:nvPr>
        </p:nvSpPr>
        <p:spPr/>
        <p:txBody>
          <a:bodyPr/>
          <a:lstStyle/>
          <a:p>
            <a:r>
              <a:rPr lang="en-US" dirty="0"/>
              <a:t>Additional Programs</a:t>
            </a:r>
          </a:p>
        </p:txBody>
      </p:sp>
      <p:graphicFrame>
        <p:nvGraphicFramePr>
          <p:cNvPr id="6" name="Table 5"/>
          <p:cNvGraphicFramePr>
            <a:graphicFrameLocks noGrp="1"/>
          </p:cNvGraphicFramePr>
          <p:nvPr>
            <p:extLst>
              <p:ext uri="{D42A27DB-BD31-4B8C-83A1-F6EECF244321}">
                <p14:modId xmlns:p14="http://schemas.microsoft.com/office/powerpoint/2010/main" val="227172430"/>
              </p:ext>
            </p:extLst>
          </p:nvPr>
        </p:nvGraphicFramePr>
        <p:xfrm>
          <a:off x="501647" y="1834706"/>
          <a:ext cx="10725152" cy="3350611"/>
        </p:xfrm>
        <a:graphic>
          <a:graphicData uri="http://schemas.openxmlformats.org/drawingml/2006/table">
            <a:tbl>
              <a:tblPr/>
              <a:tblGrid>
                <a:gridCol w="2810265">
                  <a:extLst>
                    <a:ext uri="{9D8B030D-6E8A-4147-A177-3AD203B41FA5}">
                      <a16:colId xmlns:a16="http://schemas.microsoft.com/office/drawing/2014/main" val="2548996160"/>
                    </a:ext>
                  </a:extLst>
                </a:gridCol>
                <a:gridCol w="4159405">
                  <a:extLst>
                    <a:ext uri="{9D8B030D-6E8A-4147-A177-3AD203B41FA5}">
                      <a16:colId xmlns:a16="http://schemas.microsoft.com/office/drawing/2014/main" val="1594083336"/>
                    </a:ext>
                  </a:extLst>
                </a:gridCol>
                <a:gridCol w="3755482">
                  <a:extLst>
                    <a:ext uri="{9D8B030D-6E8A-4147-A177-3AD203B41FA5}">
                      <a16:colId xmlns:a16="http://schemas.microsoft.com/office/drawing/2014/main" val="1034218479"/>
                    </a:ext>
                  </a:extLst>
                </a:gridCol>
              </a:tblGrid>
              <a:tr h="331239">
                <a:tc>
                  <a:txBody>
                    <a:bodyPr/>
                    <a:lstStyle/>
                    <a:p>
                      <a:pPr marL="0" algn="ctr" defTabSz="914400" rtl="0" eaLnBrk="1" fontAlgn="t" latinLnBrk="0" hangingPunct="1"/>
                      <a:r>
                        <a:rPr lang="en-US" sz="1400" b="1" i="0" u="none" strike="noStrike" kern="1200" dirty="0">
                          <a:solidFill>
                            <a:schemeClr val="bg1"/>
                          </a:solidFill>
                          <a:effectLst/>
                          <a:latin typeface="&amp;quot"/>
                          <a:ea typeface="+mn-ea"/>
                          <a:cs typeface="+mn-cs"/>
                        </a:rPr>
                        <a:t>Group</a:t>
                      </a:r>
                    </a:p>
                  </a:txBody>
                  <a:tcPr marL="7620" marR="7620" marT="7620" marB="0" anchor="ctr">
                    <a:lnL>
                      <a:noFill/>
                    </a:lnL>
                    <a:lnR>
                      <a:noFill/>
                    </a:lnR>
                    <a:lnT>
                      <a:noFill/>
                    </a:lnT>
                    <a:lnB>
                      <a:noFill/>
                    </a:lnB>
                    <a:solidFill>
                      <a:schemeClr val="accent5"/>
                    </a:solidFill>
                  </a:tcPr>
                </a:tc>
                <a:tc>
                  <a:txBody>
                    <a:bodyPr/>
                    <a:lstStyle/>
                    <a:p>
                      <a:pPr algn="ctr" fontAlgn="t"/>
                      <a:r>
                        <a:rPr lang="en-US" sz="1400" b="1" i="0" u="none" strike="noStrike" dirty="0">
                          <a:solidFill>
                            <a:schemeClr val="bg1"/>
                          </a:solidFill>
                          <a:effectLst/>
                          <a:latin typeface="&amp;quot"/>
                        </a:rPr>
                        <a:t>Federal Government Program</a:t>
                      </a:r>
                    </a:p>
                  </a:txBody>
                  <a:tcPr marL="137160" marR="7620" marT="7620" marB="0" anchor="ctr">
                    <a:lnL>
                      <a:noFill/>
                    </a:lnL>
                    <a:lnR>
                      <a:noFill/>
                    </a:lnR>
                    <a:lnT>
                      <a:noFill/>
                    </a:lnT>
                    <a:lnB>
                      <a:noFill/>
                    </a:lnB>
                    <a:solidFill>
                      <a:schemeClr val="accent5"/>
                    </a:solidFill>
                  </a:tcPr>
                </a:tc>
                <a:tc>
                  <a:txBody>
                    <a:bodyPr/>
                    <a:lstStyle/>
                    <a:p>
                      <a:pPr algn="ctr" fontAlgn="t"/>
                      <a:r>
                        <a:rPr lang="en-US" sz="1400" b="1" i="0" u="none" strike="noStrike" dirty="0">
                          <a:solidFill>
                            <a:schemeClr val="bg1"/>
                          </a:solidFill>
                          <a:effectLst/>
                          <a:latin typeface="&amp;quot"/>
                        </a:rPr>
                        <a:t>How to Access the Program?</a:t>
                      </a:r>
                    </a:p>
                  </a:txBody>
                  <a:tcPr marL="137160" marR="7620" marT="7620" marB="0" anchor="ctr">
                    <a:lnL>
                      <a:noFill/>
                    </a:lnL>
                    <a:lnR>
                      <a:noFill/>
                    </a:lnR>
                    <a:lnT>
                      <a:noFill/>
                    </a:lnT>
                    <a:lnB>
                      <a:noFill/>
                    </a:lnB>
                    <a:solidFill>
                      <a:schemeClr val="accent5"/>
                    </a:solidFill>
                  </a:tcPr>
                </a:tc>
                <a:extLst>
                  <a:ext uri="{0D108BD9-81ED-4DB2-BD59-A6C34878D82A}">
                    <a16:rowId xmlns:a16="http://schemas.microsoft.com/office/drawing/2014/main" val="1521513358"/>
                  </a:ext>
                </a:extLst>
              </a:tr>
              <a:tr h="522339">
                <a:tc rowSpan="5">
                  <a:txBody>
                    <a:bodyPr/>
                    <a:lstStyle/>
                    <a:p>
                      <a:pPr marL="0" algn="ctr" defTabSz="914400" rtl="0" eaLnBrk="1" fontAlgn="ctr" latinLnBrk="0" hangingPunct="1"/>
                      <a:r>
                        <a:rPr lang="en-US" sz="1200" b="1" i="0" u="none" strike="noStrike" kern="1200" dirty="0">
                          <a:solidFill>
                            <a:srgbClr val="000000"/>
                          </a:solidFill>
                          <a:effectLst/>
                          <a:latin typeface="Verdana" panose="020B0604030504040204" pitchFamily="34" charset="0"/>
                          <a:ea typeface="+mn-ea"/>
                          <a:cs typeface="+mn-cs"/>
                        </a:rPr>
                        <a:t>Individuals and Family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endParaRPr lang="en-US" sz="1200" b="0" i="0" u="none" strike="noStrike" dirty="0">
                        <a:solidFill>
                          <a:srgbClr val="333333"/>
                        </a:solidFill>
                        <a:effectLst/>
                        <a:latin typeface="&amp;quot"/>
                      </a:endParaRPr>
                    </a:p>
                    <a:p>
                      <a:pPr algn="l" fontAlgn="t"/>
                      <a:r>
                        <a:rPr lang="en-US" sz="1200" b="0" i="0" u="none" strike="noStrike" dirty="0">
                          <a:solidFill>
                            <a:srgbClr val="333333"/>
                          </a:solidFill>
                          <a:effectLst/>
                          <a:latin typeface="&amp;quot"/>
                        </a:rPr>
                        <a:t>Temporary salary top-up for low-income essential workers</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US" sz="1200" b="0" i="0" u="none" strike="noStrike" dirty="0">
                          <a:solidFill>
                            <a:srgbClr val="333333"/>
                          </a:solidFill>
                          <a:effectLst/>
                          <a:latin typeface="&amp;quot"/>
                        </a:rPr>
                        <a:t>Likely to be provided through employer</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199989981"/>
                  </a:ext>
                </a:extLst>
              </a:tr>
              <a:tr h="280279">
                <a:tc vMerge="1">
                  <a:txBody>
                    <a:bodyPr/>
                    <a:lstStyle/>
                    <a:p>
                      <a:endParaRPr lang="en-US"/>
                    </a:p>
                  </a:txBody>
                  <a:tcPr/>
                </a:tc>
                <a:tc>
                  <a:txBody>
                    <a:bodyPr/>
                    <a:lstStyle/>
                    <a:p>
                      <a:pPr algn="l" fontAlgn="t"/>
                      <a:r>
                        <a:rPr lang="en-US" sz="1200" b="0" i="0" u="none" strike="noStrike" dirty="0">
                          <a:solidFill>
                            <a:srgbClr val="333333"/>
                          </a:solidFill>
                          <a:effectLst/>
                          <a:latin typeface="&amp;quot"/>
                        </a:rPr>
                        <a:t>Increasing the Canada Child Benefit</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US" sz="1200" b="0" i="0" u="none" strike="noStrike" dirty="0">
                          <a:solidFill>
                            <a:srgbClr val="333333"/>
                          </a:solidFill>
                          <a:effectLst/>
                          <a:latin typeface="&amp;quot"/>
                        </a:rPr>
                        <a:t>The CCB is available through Revenue Canada</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703152552"/>
                  </a:ext>
                </a:extLst>
              </a:tr>
              <a:tr h="280279">
                <a:tc vMerge="1">
                  <a:txBody>
                    <a:bodyPr/>
                    <a:lstStyle/>
                    <a:p>
                      <a:endParaRPr lang="en-US"/>
                    </a:p>
                  </a:txBody>
                  <a:tcPr/>
                </a:tc>
                <a:tc>
                  <a:txBody>
                    <a:bodyPr/>
                    <a:lstStyle/>
                    <a:p>
                      <a:pPr algn="l" fontAlgn="t"/>
                      <a:r>
                        <a:rPr lang="en-US" sz="1200" b="0" i="0" u="none" strike="noStrike" dirty="0">
                          <a:solidFill>
                            <a:srgbClr val="333333"/>
                          </a:solidFill>
                          <a:effectLst/>
                          <a:latin typeface="&amp;quot"/>
                        </a:rPr>
                        <a:t>Special Goods and Services Tax credit payment</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US" sz="1200" b="0" i="0" u="none" strike="noStrike" dirty="0">
                          <a:solidFill>
                            <a:srgbClr val="333333"/>
                          </a:solidFill>
                          <a:effectLst/>
                          <a:latin typeface="&amp;quot"/>
                        </a:rPr>
                        <a:t>Automatically applied to eligible individuals</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48662205"/>
                  </a:ext>
                </a:extLst>
              </a:tr>
              <a:tr h="280279">
                <a:tc vMerge="1">
                  <a:txBody>
                    <a:bodyPr/>
                    <a:lstStyle/>
                    <a:p>
                      <a:endParaRPr lang="en-US"/>
                    </a:p>
                  </a:txBody>
                  <a:tcPr/>
                </a:tc>
                <a:tc>
                  <a:txBody>
                    <a:bodyPr/>
                    <a:lstStyle/>
                    <a:p>
                      <a:pPr algn="l" fontAlgn="t"/>
                      <a:r>
                        <a:rPr lang="en-US" sz="1200" b="0" i="0" u="none" strike="noStrike" dirty="0">
                          <a:solidFill>
                            <a:srgbClr val="333333"/>
                          </a:solidFill>
                          <a:effectLst/>
                          <a:latin typeface="&amp;quot"/>
                        </a:rPr>
                        <a:t>Extra time to file income tax returns</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US" sz="1200" b="0" i="0" u="none" strike="noStrike" dirty="0">
                          <a:solidFill>
                            <a:srgbClr val="333333"/>
                          </a:solidFill>
                          <a:effectLst/>
                          <a:latin typeface="&amp;quot"/>
                        </a:rPr>
                        <a:t>No application necessary</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074257685"/>
                  </a:ext>
                </a:extLst>
              </a:tr>
              <a:tr h="280279">
                <a:tc vMerge="1">
                  <a:txBody>
                    <a:bodyPr/>
                    <a:lstStyle/>
                    <a:p>
                      <a:endParaRPr lang="en-US"/>
                    </a:p>
                  </a:txBody>
                  <a:tcPr/>
                </a:tc>
                <a:tc>
                  <a:txBody>
                    <a:bodyPr/>
                    <a:lstStyle/>
                    <a:p>
                      <a:pPr algn="l" fontAlgn="t"/>
                      <a:r>
                        <a:rPr lang="en-US" sz="1200" b="0" i="0" u="none" strike="noStrike" dirty="0">
                          <a:solidFill>
                            <a:srgbClr val="333333"/>
                          </a:solidFill>
                          <a:effectLst/>
                          <a:latin typeface="&amp;quot"/>
                        </a:rPr>
                        <a:t>Mortgage support </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a:solidFill>
                            <a:srgbClr val="333333"/>
                          </a:solidFill>
                          <a:effectLst/>
                          <a:latin typeface="&amp;quot"/>
                        </a:rPr>
                        <a:t>The financial institution holding the mortgage</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8082775"/>
                  </a:ext>
                </a:extLst>
              </a:tr>
              <a:tr h="535080">
                <a:tc rowSpan="4">
                  <a:txBody>
                    <a:bodyPr/>
                    <a:lstStyle/>
                    <a:p>
                      <a:pPr algn="ctr" fontAlgn="ctr"/>
                      <a:r>
                        <a:rPr lang="en-US" sz="1200" b="1" i="0" u="none" strike="noStrike" dirty="0">
                          <a:solidFill>
                            <a:srgbClr val="000000"/>
                          </a:solidFill>
                          <a:effectLst/>
                          <a:latin typeface="Verdana" panose="020B0604030504040204" pitchFamily="34" charset="0"/>
                        </a:rPr>
                        <a:t>People who need it most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200" b="0" i="0" u="none" strike="noStrike" dirty="0">
                          <a:solidFill>
                            <a:srgbClr val="333333"/>
                          </a:solidFill>
                          <a:effectLst/>
                          <a:latin typeface="&amp;quot"/>
                        </a:rPr>
                        <a:t>Improving access to essential food support</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rowSpan="4">
                  <a:txBody>
                    <a:bodyPr/>
                    <a:lstStyle/>
                    <a:p>
                      <a:pPr algn="ctr" fontAlgn="ctr"/>
                      <a:r>
                        <a:rPr lang="en-US" sz="1200" b="0" i="0" u="none" strike="noStrike" dirty="0">
                          <a:solidFill>
                            <a:srgbClr val="333333"/>
                          </a:solidFill>
                          <a:effectLst/>
                          <a:latin typeface="&amp;quot"/>
                        </a:rPr>
                        <a:t>Funding provided specifically to the Organizations that deliver these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414383"/>
                  </a:ext>
                </a:extLst>
              </a:tr>
              <a:tr h="280279">
                <a:tc vMerge="1">
                  <a:txBody>
                    <a:bodyPr/>
                    <a:lstStyle/>
                    <a:p>
                      <a:endParaRPr lang="en-US"/>
                    </a:p>
                  </a:txBody>
                  <a:tcPr/>
                </a:tc>
                <a:tc>
                  <a:txBody>
                    <a:bodyPr/>
                    <a:lstStyle/>
                    <a:p>
                      <a:pPr algn="l" fontAlgn="t"/>
                      <a:r>
                        <a:rPr lang="en-US" sz="1200" b="0" i="0" u="none" strike="noStrike" dirty="0">
                          <a:solidFill>
                            <a:srgbClr val="333333"/>
                          </a:solidFill>
                          <a:effectLst/>
                          <a:latin typeface="&amp;quot"/>
                        </a:rPr>
                        <a:t>Supporting people experiencing homelessness</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279137111"/>
                  </a:ext>
                </a:extLst>
              </a:tr>
              <a:tr h="280279">
                <a:tc vMerge="1">
                  <a:txBody>
                    <a:bodyPr/>
                    <a:lstStyle/>
                    <a:p>
                      <a:endParaRPr lang="en-US"/>
                    </a:p>
                  </a:txBody>
                  <a:tcPr/>
                </a:tc>
                <a:tc>
                  <a:txBody>
                    <a:bodyPr/>
                    <a:lstStyle/>
                    <a:p>
                      <a:pPr algn="l" fontAlgn="t"/>
                      <a:r>
                        <a:rPr lang="en-US" sz="1200" b="0" i="0" u="none" strike="noStrike" dirty="0">
                          <a:solidFill>
                            <a:srgbClr val="333333"/>
                          </a:solidFill>
                          <a:effectLst/>
                          <a:latin typeface="&amp;quot"/>
                        </a:rPr>
                        <a:t>Supporting women and children fleeing violence</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246500618"/>
                  </a:ext>
                </a:extLst>
              </a:tr>
              <a:tr h="280279">
                <a:tc vMerge="1">
                  <a:txBody>
                    <a:bodyPr/>
                    <a:lstStyle/>
                    <a:p>
                      <a:endParaRPr lang="en-US"/>
                    </a:p>
                  </a:txBody>
                  <a:tcPr/>
                </a:tc>
                <a:tc>
                  <a:txBody>
                    <a:bodyPr/>
                    <a:lstStyle/>
                    <a:p>
                      <a:pPr algn="l" fontAlgn="t"/>
                      <a:r>
                        <a:rPr lang="en-US" sz="1200" b="0" i="0" u="none" strike="noStrike" dirty="0">
                          <a:solidFill>
                            <a:srgbClr val="333333"/>
                          </a:solidFill>
                          <a:effectLst/>
                          <a:latin typeface="&amp;quot"/>
                        </a:rPr>
                        <a:t>Delivering essential services to those in need</a:t>
                      </a:r>
                    </a:p>
                  </a:txBody>
                  <a:tcPr marL="13716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92313748"/>
                  </a:ext>
                </a:extLst>
              </a:tr>
            </a:tbl>
          </a:graphicData>
        </a:graphic>
      </p:graphicFrame>
      <p:sp>
        <p:nvSpPr>
          <p:cNvPr id="7" name="TextBox 6"/>
          <p:cNvSpPr txBox="1"/>
          <p:nvPr/>
        </p:nvSpPr>
        <p:spPr>
          <a:xfrm>
            <a:off x="635540" y="5367974"/>
            <a:ext cx="10457365" cy="969496"/>
          </a:xfrm>
          <a:prstGeom prst="rect">
            <a:avLst/>
          </a:prstGeom>
          <a:noFill/>
        </p:spPr>
        <p:txBody>
          <a:bodyPr wrap="square" lIns="0" tIns="0" rIns="0" bIns="0" rtlCol="0">
            <a:spAutoFit/>
          </a:bodyPr>
          <a:lstStyle/>
          <a:p>
            <a:pPr>
              <a:spcBef>
                <a:spcPts val="600"/>
              </a:spcBef>
              <a:buSzPct val="100000"/>
            </a:pPr>
            <a:r>
              <a:rPr lang="en-US" sz="1200" dirty="0">
                <a:solidFill>
                  <a:srgbClr val="313131"/>
                </a:solidFill>
              </a:rPr>
              <a:t>Additional Programs for Individuals</a:t>
            </a:r>
          </a:p>
          <a:p>
            <a:pPr marL="285750" indent="-285750">
              <a:spcBef>
                <a:spcPts val="600"/>
              </a:spcBef>
              <a:buSzPct val="100000"/>
              <a:buFont typeface="Arial" panose="020B0604020202020204" pitchFamily="34" charset="0"/>
              <a:buChar char="•"/>
            </a:pPr>
            <a:r>
              <a:rPr lang="en-US" sz="1200" dirty="0">
                <a:solidFill>
                  <a:srgbClr val="313131"/>
                </a:solidFill>
              </a:rPr>
              <a:t>Seniors</a:t>
            </a:r>
          </a:p>
          <a:p>
            <a:pPr marL="285750" indent="-285750">
              <a:spcBef>
                <a:spcPts val="600"/>
              </a:spcBef>
              <a:buSzPct val="100000"/>
              <a:buFont typeface="Arial" panose="020B0604020202020204" pitchFamily="34" charset="0"/>
              <a:buChar char="•"/>
            </a:pPr>
            <a:r>
              <a:rPr lang="en-US" sz="1200" dirty="0">
                <a:solidFill>
                  <a:srgbClr val="313131"/>
                </a:solidFill>
              </a:rPr>
              <a:t>Students</a:t>
            </a:r>
          </a:p>
          <a:p>
            <a:pPr marL="285750" indent="-285750">
              <a:spcBef>
                <a:spcPts val="600"/>
              </a:spcBef>
              <a:buSzPct val="100000"/>
              <a:buFont typeface="Arial" panose="020B0604020202020204" pitchFamily="34" charset="0"/>
              <a:buChar char="•"/>
            </a:pPr>
            <a:r>
              <a:rPr lang="en-US" sz="1200" dirty="0">
                <a:solidFill>
                  <a:srgbClr val="313131"/>
                </a:solidFill>
              </a:rPr>
              <a:t>Indigenous </a:t>
            </a:r>
          </a:p>
        </p:txBody>
      </p:sp>
    </p:spTree>
    <p:extLst>
      <p:ext uri="{BB962C8B-B14F-4D97-AF65-F5344CB8AC3E}">
        <p14:creationId xmlns:p14="http://schemas.microsoft.com/office/powerpoint/2010/main" val="33804126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0" y="2730311"/>
            <a:ext cx="12192000" cy="2153661"/>
          </a:xfrm>
          <a:prstGeom prst="rect">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aphicFrame>
        <p:nvGraphicFramePr>
          <p:cNvPr id="24" name="Object 2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52" name="think-cell Slide" r:id="rId5" imgW="622" imgH="623" progId="TCLayout.ActiveDocument.1">
                  <p:embed/>
                </p:oleObj>
              </mc:Choice>
              <mc:Fallback>
                <p:oleObj name="think-cell Slide" r:id="rId5" imgW="622" imgH="623" progId="TCLayout.ActiveDocument.1">
                  <p:embed/>
                  <p:pic>
                    <p:nvPicPr>
                      <p:cNvPr id="24" name="Object 2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CA" sz="2000" dirty="0">
              <a:latin typeface="Verdana" panose="020B0604030504040204" pitchFamily="34" charset="0"/>
              <a:ea typeface="+mj-ea"/>
              <a:sym typeface="Verdana" panose="020B0604030504040204" pitchFamily="34" charset="0"/>
            </a:endParaRPr>
          </a:p>
        </p:txBody>
      </p:sp>
      <p:sp>
        <p:nvSpPr>
          <p:cNvPr id="2" name="Title 1"/>
          <p:cNvSpPr>
            <a:spLocks noGrp="1"/>
          </p:cNvSpPr>
          <p:nvPr>
            <p:ph type="title"/>
          </p:nvPr>
        </p:nvSpPr>
        <p:spPr>
          <a:xfrm>
            <a:off x="457301" y="386841"/>
            <a:ext cx="11277396" cy="307777"/>
          </a:xfrm>
        </p:spPr>
        <p:txBody>
          <a:bodyPr/>
          <a:lstStyle/>
          <a:p>
            <a:r>
              <a:rPr lang="en-US" dirty="0"/>
              <a:t>Reaching Home: Canada’s Homelessness Strategy Directives</a:t>
            </a:r>
            <a:br>
              <a:rPr lang="en-US" dirty="0"/>
            </a:br>
            <a:r>
              <a:rPr lang="en-CA" dirty="0"/>
              <a:t>	</a:t>
            </a:r>
          </a:p>
        </p:txBody>
      </p:sp>
      <p:sp>
        <p:nvSpPr>
          <p:cNvPr id="3" name="TextBox 2"/>
          <p:cNvSpPr txBox="1"/>
          <p:nvPr/>
        </p:nvSpPr>
        <p:spPr>
          <a:xfrm>
            <a:off x="2117672" y="2804713"/>
            <a:ext cx="9667874" cy="2000548"/>
          </a:xfrm>
          <a:prstGeom prst="rect">
            <a:avLst/>
          </a:prstGeom>
          <a:solidFill>
            <a:schemeClr val="bg1">
              <a:alpha val="45000"/>
            </a:schemeClr>
          </a:solidFill>
        </p:spPr>
        <p:txBody>
          <a:bodyPr wrap="square" lIns="91440" tIns="91440" rIns="91440" bIns="91440" rtlCol="0">
            <a:spAutoFit/>
          </a:bodyPr>
          <a:lstStyle/>
          <a:p>
            <a:pPr>
              <a:spcBef>
                <a:spcPts val="600"/>
              </a:spcBef>
              <a:buSzPct val="100000"/>
            </a:pPr>
            <a:r>
              <a:rPr lang="en-US" dirty="0">
                <a:solidFill>
                  <a:srgbClr val="313131"/>
                </a:solidFill>
              </a:rPr>
              <a:t>The federal government provided an additional $157.5 million to the Reaching Home initiative in response to the COVID-19 outbreak, it has increased flexibilities in the spending.</a:t>
            </a:r>
          </a:p>
          <a:p>
            <a:pPr>
              <a:spcBef>
                <a:spcPts val="600"/>
              </a:spcBef>
              <a:buSzPct val="100000"/>
            </a:pPr>
            <a:endParaRPr lang="en-US" dirty="0">
              <a:solidFill>
                <a:srgbClr val="313131"/>
              </a:solidFill>
            </a:endParaRPr>
          </a:p>
          <a:p>
            <a:pPr>
              <a:spcBef>
                <a:spcPts val="600"/>
              </a:spcBef>
              <a:buSzPct val="100000"/>
            </a:pPr>
            <a:r>
              <a:rPr lang="en-US" dirty="0">
                <a:solidFill>
                  <a:srgbClr val="313131"/>
                </a:solidFill>
              </a:rPr>
              <a:t>Organizations in Designated Communities can apply for project funding by contacting their local Community Entity. </a:t>
            </a:r>
          </a:p>
        </p:txBody>
      </p:sp>
      <p:grpSp>
        <p:nvGrpSpPr>
          <p:cNvPr id="23" name="Group 614"/>
          <p:cNvGrpSpPr>
            <a:grpSpLocks noChangeAspect="1"/>
          </p:cNvGrpSpPr>
          <p:nvPr/>
        </p:nvGrpSpPr>
        <p:grpSpPr bwMode="auto">
          <a:xfrm>
            <a:off x="350100" y="2922153"/>
            <a:ext cx="1476274" cy="1476274"/>
            <a:chOff x="3780" y="2658"/>
            <a:chExt cx="340" cy="340"/>
          </a:xfrm>
          <a:solidFill>
            <a:schemeClr val="bg1"/>
          </a:solidFill>
        </p:grpSpPr>
        <p:sp>
          <p:nvSpPr>
            <p:cNvPr id="27" name="Freeform 615"/>
            <p:cNvSpPr>
              <a:spLocks/>
            </p:cNvSpPr>
            <p:nvPr/>
          </p:nvSpPr>
          <p:spPr bwMode="auto">
            <a:xfrm>
              <a:off x="3858" y="2799"/>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 name="Freeform 616"/>
            <p:cNvSpPr>
              <a:spLocks/>
            </p:cNvSpPr>
            <p:nvPr/>
          </p:nvSpPr>
          <p:spPr bwMode="auto">
            <a:xfrm>
              <a:off x="3858" y="2757"/>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 name="Freeform 617"/>
            <p:cNvSpPr>
              <a:spLocks/>
            </p:cNvSpPr>
            <p:nvPr/>
          </p:nvSpPr>
          <p:spPr bwMode="auto">
            <a:xfrm>
              <a:off x="3858" y="2842"/>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0" name="Freeform 618"/>
            <p:cNvSpPr>
              <a:spLocks/>
            </p:cNvSpPr>
            <p:nvPr/>
          </p:nvSpPr>
          <p:spPr bwMode="auto">
            <a:xfrm>
              <a:off x="3907" y="2799"/>
              <a:ext cx="135" cy="14"/>
            </a:xfrm>
            <a:custGeom>
              <a:avLst/>
              <a:gdLst>
                <a:gd name="T0" fmla="*/ 192 w 202"/>
                <a:gd name="T1" fmla="*/ 0 h 21"/>
                <a:gd name="T2" fmla="*/ 10 w 202"/>
                <a:gd name="T3" fmla="*/ 0 h 21"/>
                <a:gd name="T4" fmla="*/ 0 w 202"/>
                <a:gd name="T5" fmla="*/ 11 h 21"/>
                <a:gd name="T6" fmla="*/ 10 w 202"/>
                <a:gd name="T7" fmla="*/ 21 h 21"/>
                <a:gd name="T8" fmla="*/ 192 w 202"/>
                <a:gd name="T9" fmla="*/ 21 h 21"/>
                <a:gd name="T10" fmla="*/ 202 w 202"/>
                <a:gd name="T11" fmla="*/ 11 h 21"/>
                <a:gd name="T12" fmla="*/ 192 w 20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92" y="0"/>
                  </a:moveTo>
                  <a:cubicBezTo>
                    <a:pt x="10" y="0"/>
                    <a:pt x="10" y="0"/>
                    <a:pt x="10" y="0"/>
                  </a:cubicBezTo>
                  <a:cubicBezTo>
                    <a:pt x="4" y="0"/>
                    <a:pt x="0" y="5"/>
                    <a:pt x="0" y="11"/>
                  </a:cubicBezTo>
                  <a:cubicBezTo>
                    <a:pt x="0" y="17"/>
                    <a:pt x="4" y="21"/>
                    <a:pt x="10" y="21"/>
                  </a:cubicBezTo>
                  <a:cubicBezTo>
                    <a:pt x="192" y="21"/>
                    <a:pt x="192" y="21"/>
                    <a:pt x="192" y="21"/>
                  </a:cubicBezTo>
                  <a:cubicBezTo>
                    <a:pt x="198" y="21"/>
                    <a:pt x="202" y="17"/>
                    <a:pt x="202" y="11"/>
                  </a:cubicBezTo>
                  <a:cubicBezTo>
                    <a:pt x="202" y="5"/>
                    <a:pt x="198" y="0"/>
                    <a:pt x="1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1" name="Freeform 619"/>
            <p:cNvSpPr>
              <a:spLocks/>
            </p:cNvSpPr>
            <p:nvPr/>
          </p:nvSpPr>
          <p:spPr bwMode="auto">
            <a:xfrm>
              <a:off x="3907" y="2757"/>
              <a:ext cx="135" cy="14"/>
            </a:xfrm>
            <a:custGeom>
              <a:avLst/>
              <a:gdLst>
                <a:gd name="T0" fmla="*/ 10 w 202"/>
                <a:gd name="T1" fmla="*/ 21 h 21"/>
                <a:gd name="T2" fmla="*/ 192 w 202"/>
                <a:gd name="T3" fmla="*/ 21 h 21"/>
                <a:gd name="T4" fmla="*/ 202 w 202"/>
                <a:gd name="T5" fmla="*/ 11 h 21"/>
                <a:gd name="T6" fmla="*/ 192 w 202"/>
                <a:gd name="T7" fmla="*/ 0 h 21"/>
                <a:gd name="T8" fmla="*/ 10 w 202"/>
                <a:gd name="T9" fmla="*/ 0 h 21"/>
                <a:gd name="T10" fmla="*/ 0 w 202"/>
                <a:gd name="T11" fmla="*/ 11 h 21"/>
                <a:gd name="T12" fmla="*/ 10 w 20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0" y="21"/>
                  </a:moveTo>
                  <a:cubicBezTo>
                    <a:pt x="192" y="21"/>
                    <a:pt x="192" y="21"/>
                    <a:pt x="192" y="21"/>
                  </a:cubicBezTo>
                  <a:cubicBezTo>
                    <a:pt x="198" y="21"/>
                    <a:pt x="202" y="17"/>
                    <a:pt x="202" y="11"/>
                  </a:cubicBezTo>
                  <a:cubicBezTo>
                    <a:pt x="202" y="5"/>
                    <a:pt x="198" y="0"/>
                    <a:pt x="192" y="0"/>
                  </a:cubicBezTo>
                  <a:cubicBezTo>
                    <a:pt x="10" y="0"/>
                    <a:pt x="10" y="0"/>
                    <a:pt x="10" y="0"/>
                  </a:cubicBezTo>
                  <a:cubicBezTo>
                    <a:pt x="4" y="0"/>
                    <a:pt x="0" y="5"/>
                    <a:pt x="0" y="11"/>
                  </a:cubicBezTo>
                  <a:cubicBezTo>
                    <a:pt x="0" y="17"/>
                    <a:pt x="4" y="21"/>
                    <a:pt x="10"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2" name="Freeform 620"/>
            <p:cNvSpPr>
              <a:spLocks/>
            </p:cNvSpPr>
            <p:nvPr/>
          </p:nvSpPr>
          <p:spPr bwMode="auto">
            <a:xfrm>
              <a:off x="3907" y="2842"/>
              <a:ext cx="135" cy="14"/>
            </a:xfrm>
            <a:custGeom>
              <a:avLst/>
              <a:gdLst>
                <a:gd name="T0" fmla="*/ 192 w 202"/>
                <a:gd name="T1" fmla="*/ 0 h 21"/>
                <a:gd name="T2" fmla="*/ 10 w 202"/>
                <a:gd name="T3" fmla="*/ 0 h 21"/>
                <a:gd name="T4" fmla="*/ 0 w 202"/>
                <a:gd name="T5" fmla="*/ 11 h 21"/>
                <a:gd name="T6" fmla="*/ 10 w 202"/>
                <a:gd name="T7" fmla="*/ 21 h 21"/>
                <a:gd name="T8" fmla="*/ 192 w 202"/>
                <a:gd name="T9" fmla="*/ 21 h 21"/>
                <a:gd name="T10" fmla="*/ 202 w 202"/>
                <a:gd name="T11" fmla="*/ 11 h 21"/>
                <a:gd name="T12" fmla="*/ 192 w 20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92" y="0"/>
                  </a:moveTo>
                  <a:cubicBezTo>
                    <a:pt x="10" y="0"/>
                    <a:pt x="10" y="0"/>
                    <a:pt x="10" y="0"/>
                  </a:cubicBezTo>
                  <a:cubicBezTo>
                    <a:pt x="4" y="0"/>
                    <a:pt x="0" y="5"/>
                    <a:pt x="0" y="11"/>
                  </a:cubicBezTo>
                  <a:cubicBezTo>
                    <a:pt x="0" y="17"/>
                    <a:pt x="4" y="21"/>
                    <a:pt x="10" y="21"/>
                  </a:cubicBezTo>
                  <a:cubicBezTo>
                    <a:pt x="192" y="21"/>
                    <a:pt x="192" y="21"/>
                    <a:pt x="192" y="21"/>
                  </a:cubicBezTo>
                  <a:cubicBezTo>
                    <a:pt x="198" y="21"/>
                    <a:pt x="202" y="17"/>
                    <a:pt x="202" y="11"/>
                  </a:cubicBezTo>
                  <a:cubicBezTo>
                    <a:pt x="202" y="5"/>
                    <a:pt x="198" y="0"/>
                    <a:pt x="1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3" name="Freeform 621"/>
            <p:cNvSpPr>
              <a:spLocks/>
            </p:cNvSpPr>
            <p:nvPr/>
          </p:nvSpPr>
          <p:spPr bwMode="auto">
            <a:xfrm>
              <a:off x="3858" y="2884"/>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4" name="Freeform 622"/>
            <p:cNvSpPr>
              <a:spLocks/>
            </p:cNvSpPr>
            <p:nvPr/>
          </p:nvSpPr>
          <p:spPr bwMode="auto">
            <a:xfrm>
              <a:off x="3907" y="2884"/>
              <a:ext cx="135" cy="14"/>
            </a:xfrm>
            <a:custGeom>
              <a:avLst/>
              <a:gdLst>
                <a:gd name="T0" fmla="*/ 192 w 202"/>
                <a:gd name="T1" fmla="*/ 0 h 21"/>
                <a:gd name="T2" fmla="*/ 10 w 202"/>
                <a:gd name="T3" fmla="*/ 0 h 21"/>
                <a:gd name="T4" fmla="*/ 0 w 202"/>
                <a:gd name="T5" fmla="*/ 11 h 21"/>
                <a:gd name="T6" fmla="*/ 10 w 202"/>
                <a:gd name="T7" fmla="*/ 21 h 21"/>
                <a:gd name="T8" fmla="*/ 192 w 202"/>
                <a:gd name="T9" fmla="*/ 21 h 21"/>
                <a:gd name="T10" fmla="*/ 202 w 202"/>
                <a:gd name="T11" fmla="*/ 11 h 21"/>
                <a:gd name="T12" fmla="*/ 192 w 20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92" y="0"/>
                  </a:moveTo>
                  <a:cubicBezTo>
                    <a:pt x="10" y="0"/>
                    <a:pt x="10" y="0"/>
                    <a:pt x="10" y="0"/>
                  </a:cubicBezTo>
                  <a:cubicBezTo>
                    <a:pt x="4" y="0"/>
                    <a:pt x="0" y="5"/>
                    <a:pt x="0" y="11"/>
                  </a:cubicBezTo>
                  <a:cubicBezTo>
                    <a:pt x="0" y="17"/>
                    <a:pt x="4" y="21"/>
                    <a:pt x="10" y="21"/>
                  </a:cubicBezTo>
                  <a:cubicBezTo>
                    <a:pt x="192" y="21"/>
                    <a:pt x="192" y="21"/>
                    <a:pt x="192" y="21"/>
                  </a:cubicBezTo>
                  <a:cubicBezTo>
                    <a:pt x="198" y="21"/>
                    <a:pt x="202" y="17"/>
                    <a:pt x="202" y="11"/>
                  </a:cubicBezTo>
                  <a:cubicBezTo>
                    <a:pt x="202" y="5"/>
                    <a:pt x="198" y="0"/>
                    <a:pt x="1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5" name="Freeform 623"/>
            <p:cNvSpPr>
              <a:spLocks noEditPoints="1"/>
            </p:cNvSpPr>
            <p:nvPr/>
          </p:nvSpPr>
          <p:spPr bwMode="auto">
            <a:xfrm>
              <a:off x="3780" y="265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6" name="Footer Placeholder 5"/>
          <p:cNvSpPr>
            <a:spLocks noGrp="1"/>
          </p:cNvSpPr>
          <p:nvPr>
            <p:ph type="ftr" sz="quarter" idx="5"/>
          </p:nvPr>
        </p:nvSpPr>
        <p:spPr/>
        <p:txBody>
          <a:bodyPr/>
          <a:lstStyle/>
          <a:p>
            <a:pPr marL="12700">
              <a:lnSpc>
                <a:spcPct val="100000"/>
              </a:lnSpc>
              <a:spcBef>
                <a:spcPts val="100"/>
              </a:spcBef>
            </a:pPr>
            <a:r>
              <a:rPr lang="en-US" spc="-5" dirty="0"/>
              <a:t>COVID-19</a:t>
            </a:r>
          </a:p>
        </p:txBody>
      </p:sp>
      <p:sp>
        <p:nvSpPr>
          <p:cNvPr id="36" name="TextBox 35"/>
          <p:cNvSpPr txBox="1"/>
          <p:nvPr/>
        </p:nvSpPr>
        <p:spPr>
          <a:xfrm>
            <a:off x="457301" y="886459"/>
            <a:ext cx="11580506" cy="1723549"/>
          </a:xfrm>
          <a:prstGeom prst="rect">
            <a:avLst/>
          </a:prstGeom>
          <a:noFill/>
        </p:spPr>
        <p:txBody>
          <a:bodyPr wrap="square" lIns="0" tIns="0" rIns="0" bIns="0" rtlCol="0">
            <a:spAutoFit/>
          </a:bodyPr>
          <a:lstStyle/>
          <a:p>
            <a:pPr>
              <a:spcBef>
                <a:spcPts val="600"/>
              </a:spcBef>
              <a:buSzPct val="100000"/>
            </a:pPr>
            <a:r>
              <a:rPr lang="en-US" sz="2800" i="1" dirty="0">
                <a:solidFill>
                  <a:srgbClr val="007680"/>
                </a:solidFill>
                <a:latin typeface="Calibri Light" panose="020F0302020204030204" pitchFamily="34" charset="0"/>
                <a:cs typeface="Calibri Light" panose="020F0302020204030204" pitchFamily="34" charset="0"/>
              </a:rPr>
              <a:t>“Reaching Home is a community-based program aimed at preventing and reducing homelessness by providing direct support and funding to Designated Communities (urban centers), Indigenous communities, territorial communities and rural and remote communities across Canada.”</a:t>
            </a:r>
          </a:p>
        </p:txBody>
      </p:sp>
      <p:sp>
        <p:nvSpPr>
          <p:cNvPr id="8" name="Rectangle 7"/>
          <p:cNvSpPr/>
          <p:nvPr/>
        </p:nvSpPr>
        <p:spPr>
          <a:xfrm>
            <a:off x="457301" y="5151784"/>
            <a:ext cx="11328245" cy="646331"/>
          </a:xfrm>
          <a:prstGeom prst="rect">
            <a:avLst/>
          </a:prstGeom>
        </p:spPr>
        <p:txBody>
          <a:bodyPr wrap="square">
            <a:spAutoFit/>
          </a:bodyPr>
          <a:lstStyle/>
          <a:p>
            <a:r>
              <a:rPr lang="en-CA" dirty="0">
                <a:hlinkClick r:id="rId7"/>
              </a:rPr>
              <a:t>https://www.canada.ca/en/employment-social-development/programs/homelessness/find-community.html</a:t>
            </a:r>
            <a:endParaRPr lang="en-CA" dirty="0"/>
          </a:p>
        </p:txBody>
      </p:sp>
    </p:spTree>
    <p:extLst>
      <p:ext uri="{BB962C8B-B14F-4D97-AF65-F5344CB8AC3E}">
        <p14:creationId xmlns:p14="http://schemas.microsoft.com/office/powerpoint/2010/main" val="363319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1873" y="4640071"/>
            <a:ext cx="9323070" cy="1671955"/>
          </a:xfrm>
          <a:prstGeom prst="rect">
            <a:avLst/>
          </a:prstGeom>
        </p:spPr>
        <p:txBody>
          <a:bodyPr vert="horz" wrap="square" lIns="0" tIns="12700" rIns="0" bIns="0" rtlCol="0">
            <a:spAutoFit/>
          </a:bodyPr>
          <a:lstStyle/>
          <a:p>
            <a:pPr marL="12700" marR="117475" algn="just">
              <a:lnSpc>
                <a:spcPct val="100000"/>
              </a:lnSpc>
              <a:spcBef>
                <a:spcPts val="100"/>
              </a:spcBef>
            </a:pPr>
            <a:r>
              <a:rPr sz="900" spc="-5" dirty="0">
                <a:latin typeface="Verdana"/>
                <a:cs typeface="Verdana"/>
              </a:rPr>
              <a:t>This publication has </a:t>
            </a:r>
            <a:r>
              <a:rPr sz="900" dirty="0">
                <a:latin typeface="Verdana"/>
                <a:cs typeface="Verdana"/>
              </a:rPr>
              <a:t>been written in </a:t>
            </a:r>
            <a:r>
              <a:rPr sz="900" spc="-5" dirty="0">
                <a:latin typeface="Verdana"/>
                <a:cs typeface="Verdana"/>
              </a:rPr>
              <a:t>general </a:t>
            </a:r>
            <a:r>
              <a:rPr sz="900" dirty="0">
                <a:latin typeface="Verdana"/>
                <a:cs typeface="Verdana"/>
              </a:rPr>
              <a:t>terms </a:t>
            </a:r>
            <a:r>
              <a:rPr sz="900" spc="-5" dirty="0">
                <a:latin typeface="Verdana"/>
                <a:cs typeface="Verdana"/>
              </a:rPr>
              <a:t>and we recommend that you </a:t>
            </a:r>
            <a:r>
              <a:rPr sz="900" dirty="0">
                <a:latin typeface="Verdana"/>
                <a:cs typeface="Verdana"/>
              </a:rPr>
              <a:t>obtain </a:t>
            </a:r>
            <a:r>
              <a:rPr sz="900" spc="-5" dirty="0">
                <a:latin typeface="Verdana"/>
                <a:cs typeface="Verdana"/>
              </a:rPr>
              <a:t>professional </a:t>
            </a:r>
            <a:r>
              <a:rPr sz="900" dirty="0">
                <a:latin typeface="Verdana"/>
                <a:cs typeface="Verdana"/>
              </a:rPr>
              <a:t>advice </a:t>
            </a:r>
            <a:r>
              <a:rPr sz="900" spc="-5" dirty="0">
                <a:latin typeface="Verdana"/>
                <a:cs typeface="Verdana"/>
              </a:rPr>
              <a:t>before acting </a:t>
            </a:r>
            <a:r>
              <a:rPr sz="900" dirty="0">
                <a:latin typeface="Verdana"/>
                <a:cs typeface="Verdana"/>
              </a:rPr>
              <a:t>or refraining </a:t>
            </a:r>
            <a:r>
              <a:rPr sz="900" spc="-5" dirty="0">
                <a:latin typeface="Verdana"/>
                <a:cs typeface="Verdana"/>
              </a:rPr>
              <a:t>from </a:t>
            </a:r>
            <a:r>
              <a:rPr sz="900" dirty="0">
                <a:latin typeface="Verdana"/>
                <a:cs typeface="Verdana"/>
              </a:rPr>
              <a:t>action on </a:t>
            </a:r>
            <a:r>
              <a:rPr sz="900" spc="-5" dirty="0">
                <a:latin typeface="Verdana"/>
                <a:cs typeface="Verdana"/>
              </a:rPr>
              <a:t>any </a:t>
            </a:r>
            <a:r>
              <a:rPr sz="900" dirty="0">
                <a:latin typeface="Verdana"/>
                <a:cs typeface="Verdana"/>
              </a:rPr>
              <a:t>of </a:t>
            </a:r>
            <a:r>
              <a:rPr sz="900" spc="-5" dirty="0">
                <a:latin typeface="Verdana"/>
                <a:cs typeface="Verdana"/>
              </a:rPr>
              <a:t>the  contents </a:t>
            </a:r>
            <a:r>
              <a:rPr sz="900" dirty="0">
                <a:latin typeface="Verdana"/>
                <a:cs typeface="Verdana"/>
              </a:rPr>
              <a:t>of </a:t>
            </a:r>
            <a:r>
              <a:rPr sz="900" spc="-5" dirty="0">
                <a:latin typeface="Verdana"/>
                <a:cs typeface="Verdana"/>
              </a:rPr>
              <a:t>this publication. </a:t>
            </a:r>
            <a:r>
              <a:rPr sz="900" dirty="0">
                <a:latin typeface="Verdana"/>
                <a:cs typeface="Verdana"/>
              </a:rPr>
              <a:t>Deloitte LLP </a:t>
            </a:r>
            <a:r>
              <a:rPr sz="900" spc="-5" dirty="0">
                <a:latin typeface="Verdana"/>
                <a:cs typeface="Verdana"/>
              </a:rPr>
              <a:t>accepts no </a:t>
            </a:r>
            <a:r>
              <a:rPr sz="900" dirty="0">
                <a:latin typeface="Verdana"/>
                <a:cs typeface="Verdana"/>
              </a:rPr>
              <a:t>liability </a:t>
            </a:r>
            <a:r>
              <a:rPr sz="900" spc="-5" dirty="0">
                <a:latin typeface="Verdana"/>
                <a:cs typeface="Verdana"/>
              </a:rPr>
              <a:t>for any </a:t>
            </a:r>
            <a:r>
              <a:rPr sz="900" dirty="0">
                <a:latin typeface="Verdana"/>
                <a:cs typeface="Verdana"/>
              </a:rPr>
              <a:t>loss </a:t>
            </a:r>
            <a:r>
              <a:rPr sz="900" spc="-5" dirty="0">
                <a:latin typeface="Verdana"/>
                <a:cs typeface="Verdana"/>
              </a:rPr>
              <a:t>occasioned </a:t>
            </a:r>
            <a:r>
              <a:rPr sz="900" dirty="0">
                <a:latin typeface="Verdana"/>
                <a:cs typeface="Verdana"/>
              </a:rPr>
              <a:t>to </a:t>
            </a:r>
            <a:r>
              <a:rPr sz="900" spc="-5" dirty="0">
                <a:latin typeface="Verdana"/>
                <a:cs typeface="Verdana"/>
              </a:rPr>
              <a:t>any </a:t>
            </a:r>
            <a:r>
              <a:rPr sz="900" dirty="0">
                <a:latin typeface="Verdana"/>
                <a:cs typeface="Verdana"/>
              </a:rPr>
              <a:t>person </a:t>
            </a:r>
            <a:r>
              <a:rPr sz="900" spc="-5" dirty="0">
                <a:latin typeface="Verdana"/>
                <a:cs typeface="Verdana"/>
              </a:rPr>
              <a:t>acting </a:t>
            </a:r>
            <a:r>
              <a:rPr sz="900" dirty="0">
                <a:latin typeface="Verdana"/>
                <a:cs typeface="Verdana"/>
              </a:rPr>
              <a:t>or </a:t>
            </a:r>
            <a:r>
              <a:rPr sz="900" spc="-5" dirty="0">
                <a:latin typeface="Verdana"/>
                <a:cs typeface="Verdana"/>
              </a:rPr>
              <a:t>refraining </a:t>
            </a:r>
            <a:r>
              <a:rPr sz="900" spc="10" dirty="0">
                <a:latin typeface="Verdana"/>
                <a:cs typeface="Verdana"/>
              </a:rPr>
              <a:t>from </a:t>
            </a:r>
            <a:r>
              <a:rPr sz="900" dirty="0">
                <a:latin typeface="Verdana"/>
                <a:cs typeface="Verdana"/>
              </a:rPr>
              <a:t>action as a </a:t>
            </a:r>
            <a:r>
              <a:rPr sz="900" spc="-5" dirty="0">
                <a:latin typeface="Verdana"/>
                <a:cs typeface="Verdana"/>
              </a:rPr>
              <a:t>result </a:t>
            </a:r>
            <a:r>
              <a:rPr sz="900" dirty="0">
                <a:latin typeface="Verdana"/>
                <a:cs typeface="Verdana"/>
              </a:rPr>
              <a:t>of </a:t>
            </a:r>
            <a:r>
              <a:rPr sz="900" spc="-5" dirty="0">
                <a:latin typeface="Verdana"/>
                <a:cs typeface="Verdana"/>
              </a:rPr>
              <a:t>any </a:t>
            </a:r>
            <a:r>
              <a:rPr sz="900" dirty="0">
                <a:latin typeface="Verdana"/>
                <a:cs typeface="Verdana"/>
              </a:rPr>
              <a:t>material in  </a:t>
            </a:r>
            <a:r>
              <a:rPr sz="900" spc="-5" dirty="0">
                <a:latin typeface="Verdana"/>
                <a:cs typeface="Verdana"/>
              </a:rPr>
              <a:t>this</a:t>
            </a:r>
            <a:r>
              <a:rPr sz="900" dirty="0">
                <a:latin typeface="Verdana"/>
                <a:cs typeface="Verdana"/>
              </a:rPr>
              <a:t> </a:t>
            </a:r>
            <a:r>
              <a:rPr sz="900" spc="-5" dirty="0">
                <a:latin typeface="Verdana"/>
                <a:cs typeface="Verdana"/>
              </a:rPr>
              <a:t>publication.</a:t>
            </a:r>
            <a:endParaRPr sz="900" dirty="0">
              <a:latin typeface="Verdana"/>
              <a:cs typeface="Verdana"/>
            </a:endParaRPr>
          </a:p>
          <a:p>
            <a:pPr>
              <a:lnSpc>
                <a:spcPct val="100000"/>
              </a:lnSpc>
              <a:spcBef>
                <a:spcPts val="45"/>
              </a:spcBef>
            </a:pPr>
            <a:endParaRPr sz="850" dirty="0">
              <a:latin typeface="Verdana"/>
              <a:cs typeface="Verdana"/>
            </a:endParaRPr>
          </a:p>
          <a:p>
            <a:pPr marL="12700" marR="26670" algn="just">
              <a:lnSpc>
                <a:spcPct val="100000"/>
              </a:lnSpc>
            </a:pPr>
            <a:r>
              <a:rPr sz="900" dirty="0">
                <a:latin typeface="Verdana"/>
                <a:cs typeface="Verdana"/>
              </a:rPr>
              <a:t>Deloitte LLP is a limited liability </a:t>
            </a:r>
            <a:r>
              <a:rPr sz="900" spc="-5" dirty="0">
                <a:latin typeface="Verdana"/>
                <a:cs typeface="Verdana"/>
              </a:rPr>
              <a:t>partnership </a:t>
            </a:r>
            <a:r>
              <a:rPr sz="900" dirty="0">
                <a:latin typeface="Verdana"/>
                <a:cs typeface="Verdana"/>
              </a:rPr>
              <a:t>registered in </a:t>
            </a:r>
            <a:r>
              <a:rPr sz="900" spc="-5" dirty="0">
                <a:latin typeface="Verdana"/>
                <a:cs typeface="Verdana"/>
              </a:rPr>
              <a:t>England and Wales with </a:t>
            </a:r>
            <a:r>
              <a:rPr sz="900" dirty="0">
                <a:latin typeface="Verdana"/>
                <a:cs typeface="Verdana"/>
              </a:rPr>
              <a:t>registered </a:t>
            </a:r>
            <a:r>
              <a:rPr sz="900" spc="-5" dirty="0">
                <a:latin typeface="Verdana"/>
                <a:cs typeface="Verdana"/>
              </a:rPr>
              <a:t>number OC303675 and </a:t>
            </a:r>
            <a:r>
              <a:rPr sz="900" dirty="0">
                <a:latin typeface="Verdana"/>
                <a:cs typeface="Verdana"/>
              </a:rPr>
              <a:t>its </a:t>
            </a:r>
            <a:r>
              <a:rPr sz="900" spc="5" dirty="0">
                <a:latin typeface="Verdana"/>
                <a:cs typeface="Verdana"/>
              </a:rPr>
              <a:t>registered </a:t>
            </a:r>
            <a:r>
              <a:rPr sz="900" spc="-5" dirty="0">
                <a:latin typeface="Verdana"/>
                <a:cs typeface="Verdana"/>
              </a:rPr>
              <a:t>office at </a:t>
            </a:r>
            <a:r>
              <a:rPr sz="900" dirty="0">
                <a:latin typeface="Verdana"/>
                <a:cs typeface="Verdana"/>
              </a:rPr>
              <a:t>1 </a:t>
            </a:r>
            <a:r>
              <a:rPr sz="900" spc="-5" dirty="0">
                <a:latin typeface="Verdana"/>
                <a:cs typeface="Verdana"/>
              </a:rPr>
              <a:t>New Street Square,  London, EC4A 3HQ, United</a:t>
            </a:r>
            <a:r>
              <a:rPr sz="900" spc="5" dirty="0">
                <a:latin typeface="Verdana"/>
                <a:cs typeface="Verdana"/>
              </a:rPr>
              <a:t> </a:t>
            </a:r>
            <a:r>
              <a:rPr sz="900" spc="-5" dirty="0">
                <a:latin typeface="Verdana"/>
                <a:cs typeface="Verdana"/>
              </a:rPr>
              <a:t>Kingdom.</a:t>
            </a:r>
            <a:endParaRPr sz="900" dirty="0">
              <a:latin typeface="Verdana"/>
              <a:cs typeface="Verdana"/>
            </a:endParaRPr>
          </a:p>
          <a:p>
            <a:pPr>
              <a:lnSpc>
                <a:spcPct val="100000"/>
              </a:lnSpc>
              <a:spcBef>
                <a:spcPts val="50"/>
              </a:spcBef>
            </a:pPr>
            <a:endParaRPr sz="850" dirty="0">
              <a:latin typeface="Verdana"/>
              <a:cs typeface="Verdana"/>
            </a:endParaRPr>
          </a:p>
          <a:p>
            <a:pPr marL="12700" marR="5080" algn="just">
              <a:lnSpc>
                <a:spcPct val="100000"/>
              </a:lnSpc>
            </a:pPr>
            <a:r>
              <a:rPr sz="900" dirty="0">
                <a:latin typeface="Verdana"/>
                <a:cs typeface="Verdana"/>
              </a:rPr>
              <a:t>Deloitte LLP is </a:t>
            </a:r>
            <a:r>
              <a:rPr sz="900" spc="-5" dirty="0">
                <a:latin typeface="Verdana"/>
                <a:cs typeface="Verdana"/>
              </a:rPr>
              <a:t>the United Kingdom affiliate </a:t>
            </a:r>
            <a:r>
              <a:rPr sz="900" dirty="0">
                <a:latin typeface="Verdana"/>
                <a:cs typeface="Verdana"/>
              </a:rPr>
              <a:t>of Deloitte </a:t>
            </a:r>
            <a:r>
              <a:rPr sz="900" spc="-5" dirty="0">
                <a:latin typeface="Verdana"/>
                <a:cs typeface="Verdana"/>
              </a:rPr>
              <a:t>NSE </a:t>
            </a:r>
            <a:r>
              <a:rPr sz="900" dirty="0">
                <a:latin typeface="Verdana"/>
                <a:cs typeface="Verdana"/>
              </a:rPr>
              <a:t>LLP, a member </a:t>
            </a:r>
            <a:r>
              <a:rPr sz="900" spc="-5" dirty="0">
                <a:latin typeface="Verdana"/>
                <a:cs typeface="Verdana"/>
              </a:rPr>
              <a:t>firm </a:t>
            </a:r>
            <a:r>
              <a:rPr sz="900" dirty="0">
                <a:latin typeface="Verdana"/>
                <a:cs typeface="Verdana"/>
              </a:rPr>
              <a:t>of Deloitte </a:t>
            </a:r>
            <a:r>
              <a:rPr sz="900" spc="-5" dirty="0">
                <a:latin typeface="Verdana"/>
                <a:cs typeface="Verdana"/>
              </a:rPr>
              <a:t>Touche Tohmatsu </a:t>
            </a:r>
            <a:r>
              <a:rPr sz="900" dirty="0">
                <a:latin typeface="Verdana"/>
                <a:cs typeface="Verdana"/>
              </a:rPr>
              <a:t>Limited, a UK </a:t>
            </a:r>
            <a:r>
              <a:rPr sz="900" spc="5" dirty="0">
                <a:latin typeface="Verdana"/>
                <a:cs typeface="Verdana"/>
              </a:rPr>
              <a:t>private </a:t>
            </a:r>
            <a:r>
              <a:rPr sz="900" spc="-5" dirty="0">
                <a:latin typeface="Verdana"/>
                <a:cs typeface="Verdana"/>
              </a:rPr>
              <a:t>company </a:t>
            </a:r>
            <a:r>
              <a:rPr sz="900" dirty="0">
                <a:latin typeface="Verdana"/>
                <a:cs typeface="Verdana"/>
              </a:rPr>
              <a:t>limited by </a:t>
            </a:r>
            <a:r>
              <a:rPr sz="900" spc="-5" dirty="0">
                <a:latin typeface="Verdana"/>
                <a:cs typeface="Verdana"/>
              </a:rPr>
              <a:t>guarantee  (“DTTL”). DTTL and </a:t>
            </a:r>
            <a:r>
              <a:rPr sz="900" dirty="0">
                <a:latin typeface="Verdana"/>
                <a:cs typeface="Verdana"/>
              </a:rPr>
              <a:t>each of its member </a:t>
            </a:r>
            <a:r>
              <a:rPr sz="900" spc="-5" dirty="0">
                <a:latin typeface="Verdana"/>
                <a:cs typeface="Verdana"/>
              </a:rPr>
              <a:t>firms </a:t>
            </a:r>
            <a:r>
              <a:rPr sz="900" dirty="0">
                <a:latin typeface="Verdana"/>
                <a:cs typeface="Verdana"/>
              </a:rPr>
              <a:t>are legally separate </a:t>
            </a:r>
            <a:r>
              <a:rPr sz="900" spc="-5" dirty="0">
                <a:latin typeface="Verdana"/>
                <a:cs typeface="Verdana"/>
              </a:rPr>
              <a:t>and independent entities. DTTL and </a:t>
            </a:r>
            <a:r>
              <a:rPr sz="900" dirty="0">
                <a:latin typeface="Verdana"/>
                <a:cs typeface="Verdana"/>
              </a:rPr>
              <a:t>Deloitte </a:t>
            </a:r>
            <a:r>
              <a:rPr sz="900" spc="-5" dirty="0">
                <a:latin typeface="Verdana"/>
                <a:cs typeface="Verdana"/>
              </a:rPr>
              <a:t>NSE </a:t>
            </a:r>
            <a:r>
              <a:rPr sz="900" dirty="0">
                <a:latin typeface="Verdana"/>
                <a:cs typeface="Verdana"/>
              </a:rPr>
              <a:t>LLP do </a:t>
            </a:r>
            <a:r>
              <a:rPr sz="900" spc="-5" dirty="0">
                <a:latin typeface="Verdana"/>
                <a:cs typeface="Verdana"/>
              </a:rPr>
              <a:t>not </a:t>
            </a:r>
            <a:r>
              <a:rPr sz="900" spc="5" dirty="0">
                <a:latin typeface="Verdana"/>
                <a:cs typeface="Verdana"/>
              </a:rPr>
              <a:t>provide </a:t>
            </a:r>
            <a:r>
              <a:rPr sz="900" dirty="0">
                <a:latin typeface="Verdana"/>
                <a:cs typeface="Verdana"/>
              </a:rPr>
              <a:t>services to </a:t>
            </a:r>
            <a:r>
              <a:rPr sz="900" spc="-5" dirty="0">
                <a:latin typeface="Verdana"/>
                <a:cs typeface="Verdana"/>
              </a:rPr>
              <a:t>clients. </a:t>
            </a:r>
            <a:r>
              <a:rPr sz="900" dirty="0">
                <a:latin typeface="Verdana"/>
                <a:cs typeface="Verdana"/>
              </a:rPr>
              <a:t>Please  </a:t>
            </a:r>
            <a:r>
              <a:rPr sz="900" dirty="0">
                <a:latin typeface="Verdana"/>
                <a:cs typeface="Verdana"/>
                <a:hlinkClick r:id="rId2"/>
              </a:rPr>
              <a:t>see </a:t>
            </a:r>
            <a:r>
              <a:rPr sz="900" spc="-5" dirty="0">
                <a:latin typeface="Verdana"/>
                <a:cs typeface="Verdana"/>
                <a:hlinkClick r:id="rId2"/>
              </a:rPr>
              <a:t>www.deloitte.com/about </a:t>
            </a:r>
            <a:r>
              <a:rPr sz="900" dirty="0">
                <a:latin typeface="Verdana"/>
                <a:cs typeface="Verdana"/>
              </a:rPr>
              <a:t>to learn more </a:t>
            </a:r>
            <a:r>
              <a:rPr sz="900" spc="-5" dirty="0">
                <a:latin typeface="Verdana"/>
                <a:cs typeface="Verdana"/>
              </a:rPr>
              <a:t>about our </a:t>
            </a:r>
            <a:r>
              <a:rPr sz="900" dirty="0">
                <a:latin typeface="Verdana"/>
                <a:cs typeface="Verdana"/>
              </a:rPr>
              <a:t>global </a:t>
            </a:r>
            <a:r>
              <a:rPr sz="900" spc="-5" dirty="0">
                <a:latin typeface="Verdana"/>
                <a:cs typeface="Verdana"/>
              </a:rPr>
              <a:t>network </a:t>
            </a:r>
            <a:r>
              <a:rPr sz="900" dirty="0">
                <a:latin typeface="Verdana"/>
                <a:cs typeface="Verdana"/>
              </a:rPr>
              <a:t>of member</a:t>
            </a:r>
            <a:r>
              <a:rPr sz="900" spc="-40" dirty="0">
                <a:latin typeface="Verdana"/>
                <a:cs typeface="Verdana"/>
              </a:rPr>
              <a:t> </a:t>
            </a:r>
            <a:r>
              <a:rPr sz="900" spc="-5" dirty="0">
                <a:latin typeface="Verdana"/>
                <a:cs typeface="Verdana"/>
              </a:rPr>
              <a:t>firms.</a:t>
            </a:r>
            <a:endParaRPr sz="900" dirty="0">
              <a:latin typeface="Verdana"/>
              <a:cs typeface="Verdana"/>
            </a:endParaRPr>
          </a:p>
          <a:p>
            <a:pPr>
              <a:lnSpc>
                <a:spcPct val="100000"/>
              </a:lnSpc>
              <a:spcBef>
                <a:spcPts val="45"/>
              </a:spcBef>
            </a:pPr>
            <a:endParaRPr sz="850" dirty="0">
              <a:latin typeface="Verdana"/>
              <a:cs typeface="Verdana"/>
            </a:endParaRPr>
          </a:p>
          <a:p>
            <a:pPr marL="12700" algn="just">
              <a:lnSpc>
                <a:spcPct val="100000"/>
              </a:lnSpc>
            </a:pPr>
            <a:r>
              <a:rPr sz="900" dirty="0">
                <a:latin typeface="Verdana"/>
                <a:cs typeface="Verdana"/>
              </a:rPr>
              <a:t>© 2020 Deloitte LLP. </a:t>
            </a:r>
            <a:r>
              <a:rPr sz="900" spc="-5" dirty="0">
                <a:latin typeface="Verdana"/>
                <a:cs typeface="Verdana"/>
              </a:rPr>
              <a:t>All rights</a:t>
            </a:r>
            <a:r>
              <a:rPr sz="900" spc="-85" dirty="0">
                <a:latin typeface="Verdana"/>
                <a:cs typeface="Verdana"/>
              </a:rPr>
              <a:t> </a:t>
            </a:r>
            <a:r>
              <a:rPr sz="900" dirty="0">
                <a:latin typeface="Verdana"/>
                <a:cs typeface="Verdana"/>
              </a:rPr>
              <a:t>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4_WSfueLncLrQBkwTpne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4_WSfueLncLrQBkwTpneE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 4:3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7BF011AA-844F-4E8F-AE44-FD556C59DA70}" vid="{9D782DEB-C4B7-4A3C-A6EA-11B4ED3400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D70601C8EB1F44971328AA0FAE6961" ma:contentTypeVersion="2" ma:contentTypeDescription="Create a new document." ma:contentTypeScope="" ma:versionID="0bc60a19567ab88645dcde2bc6d82038">
  <xsd:schema xmlns:xsd="http://www.w3.org/2001/XMLSchema" xmlns:xs="http://www.w3.org/2001/XMLSchema" xmlns:p="http://schemas.microsoft.com/office/2006/metadata/properties" xmlns:ns2="3596a255-7f56-479a-ad33-0e0c20261ed3" targetNamespace="http://schemas.microsoft.com/office/2006/metadata/properties" ma:root="true" ma:fieldsID="33739d913d90fafe37e2164e949e905a" ns2:_="">
    <xsd:import namespace="3596a255-7f56-479a-ad33-0e0c20261ed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96a255-7f56-479a-ad33-0e0c20261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C77BDC-E4E0-4D37-81EE-9722B255C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96a255-7f56-479a-ad33-0e0c20261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D50B7B-B713-4534-9CBB-92EBD58761D3}">
  <ds:schemaRefs>
    <ds:schemaRef ds:uri="http://purl.org/dc/terms/"/>
    <ds:schemaRef ds:uri="3596a255-7f56-479a-ad33-0e0c20261ed3"/>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EC7995B-3FF4-480A-94AB-5A58A9AAD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7094</TotalTime>
  <Words>1089</Words>
  <Application>Microsoft Office PowerPoint</Application>
  <PresentationFormat>Widescreen</PresentationFormat>
  <Paragraphs>91</Paragraphs>
  <Slides>7</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6" baseType="lpstr">
      <vt:lpstr>&amp;quot</vt:lpstr>
      <vt:lpstr>Arial</vt:lpstr>
      <vt:lpstr>Calibri</vt:lpstr>
      <vt:lpstr>Calibri Light</vt:lpstr>
      <vt:lpstr>Verdana</vt:lpstr>
      <vt:lpstr>Wingdings 2</vt:lpstr>
      <vt:lpstr>Office Theme</vt:lpstr>
      <vt:lpstr>Deloitte 4:3 onscreen</vt:lpstr>
      <vt:lpstr>think-cell Slide</vt:lpstr>
      <vt:lpstr>PowerPoint Presentation</vt:lpstr>
      <vt:lpstr>Economic Impact of COVID-19</vt:lpstr>
      <vt:lpstr>Support for Individuals </vt:lpstr>
      <vt:lpstr>Support Programs for Individuals</vt:lpstr>
      <vt:lpstr>Support Programs for Individuals</vt:lpstr>
      <vt:lpstr>Reaching Home: Canada’s Homelessness Strategy Directives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Surve, Sandeep</dc:creator>
  <cp:lastModifiedBy>Lemoy J. Whilby</cp:lastModifiedBy>
  <cp:revision>298</cp:revision>
  <dcterms:created xsi:type="dcterms:W3CDTF">2020-03-23T13:47:03Z</dcterms:created>
  <dcterms:modified xsi:type="dcterms:W3CDTF">2020-04-28T19:41:08Z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2020-03-19T00:00:00Z</vt:filetime>
  </property>
  <property fmtid="{D5CDD505-2E9C-101B-9397-08002B2CF9AE}" pid="3" name="Creator">
    <vt:lpwstr>Microsoft® PowerPoint® 2016</vt:lpwstr>
  </property>
  <property fmtid="{D5CDD505-2E9C-101B-9397-08002B2CF9AE}" pid="4" name="LastSaved">
    <vt:filetime>2020-03-23T00:00:00Z</vt:filetime>
  </property>
  <property fmtid="{D5CDD505-2E9C-101B-9397-08002B2CF9AE}" pid="5" name="ContentTypeId">
    <vt:lpwstr>0x0101005DD70601C8EB1F44971328AA0FAE6961</vt:lpwstr>
  </property>
</Properties>
</file>