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87" r:id="rId3"/>
    <p:sldId id="288" r:id="rId4"/>
    <p:sldId id="283" r:id="rId5"/>
    <p:sldId id="284" r:id="rId6"/>
    <p:sldId id="261" r:id="rId7"/>
    <p:sldId id="262" r:id="rId8"/>
    <p:sldId id="291" r:id="rId9"/>
    <p:sldId id="292" r:id="rId10"/>
    <p:sldId id="277" r:id="rId11"/>
    <p:sldId id="278" r:id="rId12"/>
    <p:sldId id="275" r:id="rId13"/>
    <p:sldId id="276" r:id="rId14"/>
    <p:sldId id="259" r:id="rId15"/>
    <p:sldId id="260" r:id="rId16"/>
    <p:sldId id="295" r:id="rId17"/>
    <p:sldId id="296" r:id="rId18"/>
    <p:sldId id="285" r:id="rId19"/>
    <p:sldId id="286" r:id="rId20"/>
    <p:sldId id="302" r:id="rId21"/>
    <p:sldId id="303" r:id="rId22"/>
    <p:sldId id="271" r:id="rId23"/>
    <p:sldId id="272" r:id="rId24"/>
    <p:sldId id="297" r:id="rId25"/>
    <p:sldId id="269" r:id="rId26"/>
    <p:sldId id="270" r:id="rId27"/>
    <p:sldId id="298" r:id="rId28"/>
    <p:sldId id="281" r:id="rId29"/>
    <p:sldId id="282" r:id="rId30"/>
    <p:sldId id="299" r:id="rId31"/>
    <p:sldId id="290" r:id="rId32"/>
    <p:sldId id="300" r:id="rId33"/>
    <p:sldId id="301" r:id="rId34"/>
    <p:sldId id="294" r:id="rId35"/>
  </p:sldIdLst>
  <p:sldSz cx="18288000" cy="10287000"/>
  <p:notesSz cx="6858000" cy="9144000"/>
  <p:embeddedFontLst>
    <p:embeddedFont>
      <p:font typeface="Bebas Neue" panose="020B0606020202050201" pitchFamily="34" charset="0"/>
      <p:regular r:id="rId36"/>
    </p:embeddedFont>
    <p:embeddedFont>
      <p:font typeface="DM Sans" pitchFamily="2" charset="0"/>
      <p:regular r:id="rId37"/>
      <p:bold r:id="rId38"/>
    </p:embeddedFont>
    <p:embeddedFont>
      <p:font typeface="The Seasons" panose="020B0604020202020204" charset="0"/>
      <p:regular r:id="rId39"/>
    </p:embeddedFont>
    <p:embeddedFont>
      <p:font typeface="The Seasons Bold" panose="020B060402020202020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94622" autoAdjust="0"/>
  </p:normalViewPr>
  <p:slideViewPr>
    <p:cSldViewPr>
      <p:cViewPr>
        <p:scale>
          <a:sx n="69" d="100"/>
          <a:sy n="69" d="100"/>
        </p:scale>
        <p:origin x="18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18.jpeg"/><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18.jpeg"/><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19.png"/><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19.png"/><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20.jpeg"/><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20.jpeg"/><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sv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sv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21.jpeg"/><Relationship Id="rId9"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21.jpeg"/><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svg"/><Relationship Id="rId4" Type="http://schemas.openxmlformats.org/officeDocument/2006/relationships/image" Target="../media/image6.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22.jpeg"/><Relationship Id="rId4" Type="http://schemas.openxmlformats.org/officeDocument/2006/relationships/image" Target="../media/image6.png"/><Relationship Id="rId9" Type="http://schemas.openxmlformats.org/officeDocument/2006/relationships/image" Target="../media/image11.svg"/></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svg"/><Relationship Id="rId7"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23.jpeg"/></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24.png"/><Relationship Id="rId9"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24.png"/><Relationship Id="rId9"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sv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25.jpeg"/><Relationship Id="rId4" Type="http://schemas.openxmlformats.org/officeDocument/2006/relationships/image" Target="../media/image6.png"/><Relationship Id="rId9" Type="http://schemas.openxmlformats.org/officeDocument/2006/relationships/image" Target="../media/image11.svg"/></Relationships>
</file>

<file path=ppt/slides/_rels/slide2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5.sv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14.png"/></Relationships>
</file>

<file path=ppt/slides/_rels/slide2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sv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26.jpeg"/><Relationship Id="rId9" Type="http://schemas.openxmlformats.org/officeDocument/2006/relationships/image" Target="../media/image10.png"/></Relationships>
</file>

<file path=ppt/slides/_rels/slide2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26.jpeg"/><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8.png"/><Relationship Id="rId10"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27.jpg"/><Relationship Id="rId4" Type="http://schemas.openxmlformats.org/officeDocument/2006/relationships/image" Target="../media/image6.png"/><Relationship Id="rId9" Type="http://schemas.openxmlformats.org/officeDocument/2006/relationships/image" Target="../media/image11.svg"/></Relationships>
</file>

<file path=ppt/slides/_rels/slide3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svg"/><Relationship Id="rId7"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27.jpg"/></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29.jpg"/><Relationship Id="rId10" Type="http://schemas.openxmlformats.org/officeDocument/2006/relationships/image" Target="../media/image10.png"/><Relationship Id="rId4" Type="http://schemas.openxmlformats.org/officeDocument/2006/relationships/image" Target="../media/image28.jpg"/><Relationship Id="rId9" Type="http://schemas.openxmlformats.org/officeDocument/2006/relationships/image" Target="../media/image2.png"/></Relationships>
</file>

<file path=ppt/slides/_rels/slide3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svg"/><Relationship Id="rId7"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29.jpg"/><Relationship Id="rId4" Type="http://schemas.openxmlformats.org/officeDocument/2006/relationships/image" Target="../media/image13.png"/><Relationship Id="rId9" Type="http://schemas.openxmlformats.org/officeDocument/2006/relationships/image" Target="../media/image28.jpg"/></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15.jp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svg"/><Relationship Id="rId7"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15.jp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16.jpe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16.jpeg"/><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17.jpeg"/><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17.jpeg"/><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7966" r="-28283"/>
            </a:stretch>
          </a:blipFill>
        </p:spPr>
        <p:txBody>
          <a:bodyPr/>
          <a:lstStyle/>
          <a:p>
            <a:endParaRPr lang="en-US"/>
          </a:p>
        </p:txBody>
      </p:sp>
      <p:sp>
        <p:nvSpPr>
          <p:cNvPr id="3" name="TextBox 3"/>
          <p:cNvSpPr txBox="1"/>
          <p:nvPr/>
        </p:nvSpPr>
        <p:spPr>
          <a:xfrm>
            <a:off x="6903474" y="3124022"/>
            <a:ext cx="10701472" cy="1325378"/>
          </a:xfrm>
          <a:prstGeom prst="rect">
            <a:avLst/>
          </a:prstGeom>
        </p:spPr>
        <p:txBody>
          <a:bodyPr lIns="0" tIns="0" rIns="0" bIns="0" rtlCol="0" anchor="t">
            <a:spAutoFit/>
          </a:bodyPr>
          <a:lstStyle/>
          <a:p>
            <a:pPr algn="r">
              <a:lnSpc>
                <a:spcPts val="10205"/>
              </a:lnSpc>
            </a:pPr>
            <a:r>
              <a:rPr lang="en-US" sz="7289" spc="-153">
                <a:solidFill>
                  <a:srgbClr val="FFFFFF"/>
                </a:solidFill>
                <a:latin typeface="The Seasons"/>
                <a:ea typeface="The Seasons"/>
                <a:cs typeface="The Seasons"/>
                <a:sym typeface="The Seasons"/>
              </a:rPr>
              <a:t>CANADIANS SERVING</a:t>
            </a:r>
          </a:p>
        </p:txBody>
      </p:sp>
      <p:sp>
        <p:nvSpPr>
          <p:cNvPr id="4" name="TextBox 4"/>
          <p:cNvSpPr txBox="1"/>
          <p:nvPr/>
        </p:nvSpPr>
        <p:spPr>
          <a:xfrm>
            <a:off x="8534642" y="4211274"/>
            <a:ext cx="9070304" cy="1437644"/>
          </a:xfrm>
          <a:prstGeom prst="rect">
            <a:avLst/>
          </a:prstGeom>
        </p:spPr>
        <p:txBody>
          <a:bodyPr lIns="0" tIns="0" rIns="0" bIns="0" rtlCol="0" anchor="t">
            <a:spAutoFit/>
          </a:bodyPr>
          <a:lstStyle/>
          <a:p>
            <a:pPr algn="r">
              <a:lnSpc>
                <a:spcPts val="11059"/>
              </a:lnSpc>
            </a:pPr>
            <a:r>
              <a:rPr lang="en-US" sz="7899">
                <a:solidFill>
                  <a:srgbClr val="FFFFFF"/>
                </a:solidFill>
                <a:latin typeface="The Seasons"/>
                <a:ea typeface="The Seasons"/>
                <a:cs typeface="The Seasons"/>
                <a:sym typeface="The Seasons"/>
              </a:rPr>
              <a:t>INTERNATIONALLY</a:t>
            </a:r>
          </a:p>
        </p:txBody>
      </p:sp>
      <p:sp>
        <p:nvSpPr>
          <p:cNvPr id="5" name="TextBox 5"/>
          <p:cNvSpPr txBox="1"/>
          <p:nvPr/>
        </p:nvSpPr>
        <p:spPr>
          <a:xfrm>
            <a:off x="10605635" y="6324036"/>
            <a:ext cx="6653665" cy="1707029"/>
          </a:xfrm>
          <a:prstGeom prst="rect">
            <a:avLst/>
          </a:prstGeom>
        </p:spPr>
        <p:txBody>
          <a:bodyPr lIns="0" tIns="0" rIns="0" bIns="0" rtlCol="0" anchor="t">
            <a:spAutoFit/>
          </a:bodyPr>
          <a:lstStyle/>
          <a:p>
            <a:pPr algn="r">
              <a:lnSpc>
                <a:spcPts val="6660"/>
              </a:lnSpc>
            </a:pPr>
            <a:r>
              <a:rPr lang="en-US" sz="6000" spc="558">
                <a:solidFill>
                  <a:srgbClr val="FFFFFF"/>
                </a:solidFill>
                <a:latin typeface="Bebas Neue"/>
                <a:ea typeface="Bebas Neue"/>
                <a:cs typeface="Bebas Neue"/>
                <a:sym typeface="Bebas Neue"/>
              </a:rPr>
              <a:t>Ministry Highlights</a:t>
            </a:r>
          </a:p>
          <a:p>
            <a:pPr algn="r">
              <a:lnSpc>
                <a:spcPts val="6660"/>
              </a:lnSpc>
            </a:pPr>
            <a:r>
              <a:rPr lang="en-US" sz="6000" spc="558">
                <a:solidFill>
                  <a:srgbClr val="FFFFFF"/>
                </a:solidFill>
                <a:latin typeface="Bebas Neue"/>
                <a:ea typeface="Bebas Neue"/>
                <a:cs typeface="Bebas Neue"/>
                <a:sym typeface="Bebas Neue"/>
              </a:rPr>
              <a:t>&amp; Prayer Requests</a:t>
            </a:r>
          </a:p>
        </p:txBody>
      </p:sp>
      <p:sp>
        <p:nvSpPr>
          <p:cNvPr id="6" name="Freeform 6"/>
          <p:cNvSpPr/>
          <p:nvPr/>
        </p:nvSpPr>
        <p:spPr>
          <a:xfrm>
            <a:off x="12389130" y="1553807"/>
            <a:ext cx="5005090" cy="1450123"/>
          </a:xfrm>
          <a:custGeom>
            <a:avLst/>
            <a:gdLst/>
            <a:ahLst/>
            <a:cxnLst/>
            <a:rect l="l" t="t" r="r" b="b"/>
            <a:pathLst>
              <a:path w="5005090" h="1450123">
                <a:moveTo>
                  <a:pt x="0" y="0"/>
                </a:moveTo>
                <a:lnTo>
                  <a:pt x="5005090" y="0"/>
                </a:lnTo>
                <a:lnTo>
                  <a:pt x="5005090" y="1450123"/>
                </a:lnTo>
                <a:lnTo>
                  <a:pt x="0" y="1450123"/>
                </a:lnTo>
                <a:lnTo>
                  <a:pt x="0" y="0"/>
                </a:lnTo>
                <a:close/>
              </a:path>
            </a:pathLst>
          </a:custGeom>
          <a:blipFill>
            <a:blip r:embed="rId3"/>
            <a:stretch>
              <a:fillRect/>
            </a:stretch>
          </a:blipFill>
        </p:spPr>
        <p:txBody>
          <a:bodyPr/>
          <a:lstStyle/>
          <a:p>
            <a:endParaRPr lang="en-US"/>
          </a:p>
        </p:txBody>
      </p:sp>
      <p:sp>
        <p:nvSpPr>
          <p:cNvPr id="7" name="Freeform 7"/>
          <p:cNvSpPr/>
          <p:nvPr/>
        </p:nvSpPr>
        <p:spPr>
          <a:xfrm>
            <a:off x="605254" y="281488"/>
            <a:ext cx="1286725" cy="1494425"/>
          </a:xfrm>
          <a:custGeom>
            <a:avLst/>
            <a:gdLst/>
            <a:ahLst/>
            <a:cxnLst/>
            <a:rect l="l" t="t" r="r" b="b"/>
            <a:pathLst>
              <a:path w="1286725" h="1494425">
                <a:moveTo>
                  <a:pt x="0" y="0"/>
                </a:moveTo>
                <a:lnTo>
                  <a:pt x="1286725" y="0"/>
                </a:lnTo>
                <a:lnTo>
                  <a:pt x="1286725" y="1494424"/>
                </a:lnTo>
                <a:lnTo>
                  <a:pt x="0" y="1494424"/>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2098257" y="443215"/>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93466" y="668233"/>
            <a:ext cx="8950534" cy="8950534"/>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stretch>
                <a:fillRect r="-48177"/>
              </a:stretch>
            </a:blipFill>
            <a:ln w="38100" cap="sq">
              <a:solidFill>
                <a:srgbClr val="000000"/>
              </a:solidFill>
              <a:prstDash val="solid"/>
              <a:miter/>
            </a:ln>
          </p:spPr>
          <p:txBody>
            <a:bodyPr/>
            <a:lstStyle/>
            <a:p>
              <a:endParaRPr lang="en-US"/>
            </a:p>
          </p:txBody>
        </p:sp>
      </p:grpSp>
      <p:sp>
        <p:nvSpPr>
          <p:cNvPr id="5" name="Freeform 5"/>
          <p:cNvSpPr/>
          <p:nvPr/>
        </p:nvSpPr>
        <p:spPr>
          <a:xfrm rot="6539916" flipH="1">
            <a:off x="14667418" y="4717751"/>
            <a:ext cx="8229600" cy="8229600"/>
          </a:xfrm>
          <a:custGeom>
            <a:avLst/>
            <a:gdLst/>
            <a:ahLst/>
            <a:cxnLst/>
            <a:rect l="l" t="t" r="r" b="b"/>
            <a:pathLst>
              <a:path w="8229600" h="8229600">
                <a:moveTo>
                  <a:pt x="8229600" y="0"/>
                </a:moveTo>
                <a:lnTo>
                  <a:pt x="0" y="0"/>
                </a:lnTo>
                <a:lnTo>
                  <a:pt x="0" y="8229600"/>
                </a:lnTo>
                <a:lnTo>
                  <a:pt x="8229600" y="8229600"/>
                </a:lnTo>
                <a:lnTo>
                  <a:pt x="8229600" y="0"/>
                </a:lnTo>
                <a:close/>
              </a:path>
            </a:pathLst>
          </a:custGeom>
          <a:blipFill>
            <a:blip r:embed="rId5">
              <a:alphaModFix amt="55000"/>
            </a:blip>
            <a:stretch>
              <a:fillRect/>
            </a:stretch>
          </a:blipFill>
        </p:spPr>
        <p:txBody>
          <a:bodyPr/>
          <a:lstStyle/>
          <a:p>
            <a:endParaRPr lang="en-US"/>
          </a:p>
        </p:txBody>
      </p:sp>
      <p:sp>
        <p:nvSpPr>
          <p:cNvPr id="6" name="Freeform 6"/>
          <p:cNvSpPr/>
          <p:nvPr/>
        </p:nvSpPr>
        <p:spPr>
          <a:xfrm rot="-1321057">
            <a:off x="13281563" y="9192574"/>
            <a:ext cx="7464947" cy="3321901"/>
          </a:xfrm>
          <a:custGeom>
            <a:avLst/>
            <a:gdLst/>
            <a:ahLst/>
            <a:cxnLst/>
            <a:rect l="l" t="t" r="r" b="b"/>
            <a:pathLst>
              <a:path w="7464947" h="3321901">
                <a:moveTo>
                  <a:pt x="0" y="0"/>
                </a:moveTo>
                <a:lnTo>
                  <a:pt x="7464947" y="0"/>
                </a:lnTo>
                <a:lnTo>
                  <a:pt x="7464947" y="3321902"/>
                </a:lnTo>
                <a:lnTo>
                  <a:pt x="0" y="3321902"/>
                </a:lnTo>
                <a:lnTo>
                  <a:pt x="0" y="0"/>
                </a:lnTo>
                <a:close/>
              </a:path>
            </a:pathLst>
          </a:custGeom>
          <a:blipFill>
            <a:blip r:embed="rId6"/>
            <a:stretch>
              <a:fillRect/>
            </a:stretch>
          </a:blipFill>
        </p:spPr>
        <p:txBody>
          <a:bodyPr/>
          <a:lstStyle/>
          <a:p>
            <a:endParaRPr lang="en-US"/>
          </a:p>
        </p:txBody>
      </p:sp>
      <p:sp>
        <p:nvSpPr>
          <p:cNvPr id="7" name="Freeform 7"/>
          <p:cNvSpPr/>
          <p:nvPr/>
        </p:nvSpPr>
        <p:spPr>
          <a:xfrm rot="-1595754">
            <a:off x="13839107" y="9318276"/>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7"/>
            <a:stretch>
              <a:fillRect/>
            </a:stretch>
          </a:blipFill>
        </p:spPr>
        <p:txBody>
          <a:bodyPr/>
          <a:lstStyle/>
          <a:p>
            <a:endParaRPr lang="en-US"/>
          </a:p>
        </p:txBody>
      </p:sp>
      <p:sp>
        <p:nvSpPr>
          <p:cNvPr id="8" name="Freeform 8"/>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8"/>
            <a:stretch>
              <a:fillRect/>
            </a:stretch>
          </a:blipFill>
        </p:spPr>
        <p:txBody>
          <a:bodyPr/>
          <a:lstStyle/>
          <a:p>
            <a:endParaRPr lang="en-US"/>
          </a:p>
        </p:txBody>
      </p:sp>
      <p:grpSp>
        <p:nvGrpSpPr>
          <p:cNvPr id="9" name="Group 9"/>
          <p:cNvGrpSpPr/>
          <p:nvPr/>
        </p:nvGrpSpPr>
        <p:grpSpPr>
          <a:xfrm>
            <a:off x="9266044" y="2375020"/>
            <a:ext cx="8789462" cy="2008012"/>
            <a:chOff x="0" y="0"/>
            <a:chExt cx="2314920" cy="528859"/>
          </a:xfrm>
        </p:grpSpPr>
        <p:sp>
          <p:nvSpPr>
            <p:cNvPr id="10" name="Freeform 10"/>
            <p:cNvSpPr/>
            <p:nvPr/>
          </p:nvSpPr>
          <p:spPr>
            <a:xfrm>
              <a:off x="0" y="0"/>
              <a:ext cx="2314920" cy="528859"/>
            </a:xfrm>
            <a:custGeom>
              <a:avLst/>
              <a:gdLst/>
              <a:ahLst/>
              <a:cxnLst/>
              <a:rect l="l" t="t" r="r" b="b"/>
              <a:pathLst>
                <a:path w="2314920" h="528859">
                  <a:moveTo>
                    <a:pt x="44922" y="0"/>
                  </a:moveTo>
                  <a:lnTo>
                    <a:pt x="2269998" y="0"/>
                  </a:lnTo>
                  <a:cubicBezTo>
                    <a:pt x="2294808" y="0"/>
                    <a:pt x="2314920" y="20112"/>
                    <a:pt x="2314920" y="44922"/>
                  </a:cubicBezTo>
                  <a:lnTo>
                    <a:pt x="2314920" y="483938"/>
                  </a:lnTo>
                  <a:cubicBezTo>
                    <a:pt x="2314920" y="508747"/>
                    <a:pt x="2294808" y="528859"/>
                    <a:pt x="2269998" y="528859"/>
                  </a:cubicBezTo>
                  <a:lnTo>
                    <a:pt x="44922" y="528859"/>
                  </a:lnTo>
                  <a:cubicBezTo>
                    <a:pt x="20112" y="528859"/>
                    <a:pt x="0" y="508747"/>
                    <a:pt x="0" y="483938"/>
                  </a:cubicBezTo>
                  <a:lnTo>
                    <a:pt x="0" y="44922"/>
                  </a:lnTo>
                  <a:cubicBezTo>
                    <a:pt x="0" y="20112"/>
                    <a:pt x="20112" y="0"/>
                    <a:pt x="44922" y="0"/>
                  </a:cubicBezTo>
                  <a:close/>
                </a:path>
              </a:pathLst>
            </a:custGeom>
            <a:solidFill>
              <a:srgbClr val="FFFFFF"/>
            </a:solidFill>
            <a:ln w="38100" cap="rnd">
              <a:solidFill>
                <a:srgbClr val="000000"/>
              </a:solidFill>
              <a:prstDash val="solid"/>
              <a:round/>
            </a:ln>
          </p:spPr>
          <p:txBody>
            <a:bodyPr/>
            <a:lstStyle/>
            <a:p>
              <a:endParaRPr lang="en-US"/>
            </a:p>
          </p:txBody>
        </p:sp>
        <p:sp>
          <p:nvSpPr>
            <p:cNvPr id="11" name="TextBox 11"/>
            <p:cNvSpPr txBox="1"/>
            <p:nvPr/>
          </p:nvSpPr>
          <p:spPr>
            <a:xfrm>
              <a:off x="0" y="-38100"/>
              <a:ext cx="2314920" cy="566959"/>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9668527" y="2801444"/>
            <a:ext cx="8063280" cy="680821"/>
          </a:xfrm>
          <a:prstGeom prst="rect">
            <a:avLst/>
          </a:prstGeom>
        </p:spPr>
        <p:txBody>
          <a:bodyPr lIns="0" tIns="0" rIns="0" bIns="0" rtlCol="0" anchor="t">
            <a:spAutoFit/>
          </a:bodyPr>
          <a:lstStyle/>
          <a:p>
            <a:pPr algn="ctr">
              <a:lnSpc>
                <a:spcPts val="4835"/>
              </a:lnSpc>
            </a:pPr>
            <a:r>
              <a:rPr lang="en-US" sz="4168" b="1">
                <a:solidFill>
                  <a:srgbClr val="004AAD"/>
                </a:solidFill>
                <a:latin typeface="The Seasons Bold"/>
                <a:ea typeface="The Seasons Bold"/>
                <a:cs typeface="The Seasons Bold"/>
                <a:sym typeface="The Seasons Bold"/>
              </a:rPr>
              <a:t>LT. COLONEL ANDREW MORGAN</a:t>
            </a:r>
          </a:p>
        </p:txBody>
      </p:sp>
      <p:sp>
        <p:nvSpPr>
          <p:cNvPr id="13" name="TextBox 13"/>
          <p:cNvSpPr txBox="1"/>
          <p:nvPr/>
        </p:nvSpPr>
        <p:spPr>
          <a:xfrm>
            <a:off x="9703736" y="3463215"/>
            <a:ext cx="7606826" cy="455294"/>
          </a:xfrm>
          <a:prstGeom prst="rect">
            <a:avLst/>
          </a:prstGeom>
        </p:spPr>
        <p:txBody>
          <a:bodyPr lIns="0" tIns="0" rIns="0" bIns="0" rtlCol="0" anchor="t">
            <a:spAutoFit/>
          </a:bodyPr>
          <a:lstStyle/>
          <a:p>
            <a:pPr algn="ctr">
              <a:lnSpc>
                <a:spcPts val="3780"/>
              </a:lnSpc>
            </a:pPr>
            <a:r>
              <a:rPr lang="en-US" sz="2700" dirty="0">
                <a:solidFill>
                  <a:srgbClr val="000000"/>
                </a:solidFill>
                <a:latin typeface="DM Sans"/>
                <a:ea typeface="DM Sans"/>
                <a:cs typeface="DM Sans"/>
                <a:sym typeface="DM Sans"/>
              </a:rPr>
              <a:t>Territorial Commander</a:t>
            </a:r>
          </a:p>
        </p:txBody>
      </p:sp>
      <p:grpSp>
        <p:nvGrpSpPr>
          <p:cNvPr id="14" name="Group 14"/>
          <p:cNvGrpSpPr/>
          <p:nvPr/>
        </p:nvGrpSpPr>
        <p:grpSpPr>
          <a:xfrm>
            <a:off x="9266044" y="5264970"/>
            <a:ext cx="8789462" cy="2008012"/>
            <a:chOff x="0" y="0"/>
            <a:chExt cx="2314920" cy="528859"/>
          </a:xfrm>
        </p:grpSpPr>
        <p:sp>
          <p:nvSpPr>
            <p:cNvPr id="15" name="Freeform 15"/>
            <p:cNvSpPr/>
            <p:nvPr/>
          </p:nvSpPr>
          <p:spPr>
            <a:xfrm>
              <a:off x="0" y="0"/>
              <a:ext cx="2314920" cy="528859"/>
            </a:xfrm>
            <a:custGeom>
              <a:avLst/>
              <a:gdLst/>
              <a:ahLst/>
              <a:cxnLst/>
              <a:rect l="l" t="t" r="r" b="b"/>
              <a:pathLst>
                <a:path w="2314920" h="528859">
                  <a:moveTo>
                    <a:pt x="44922" y="0"/>
                  </a:moveTo>
                  <a:lnTo>
                    <a:pt x="2269998" y="0"/>
                  </a:lnTo>
                  <a:cubicBezTo>
                    <a:pt x="2294808" y="0"/>
                    <a:pt x="2314920" y="20112"/>
                    <a:pt x="2314920" y="44922"/>
                  </a:cubicBezTo>
                  <a:lnTo>
                    <a:pt x="2314920" y="483938"/>
                  </a:lnTo>
                  <a:cubicBezTo>
                    <a:pt x="2314920" y="508747"/>
                    <a:pt x="2294808" y="528859"/>
                    <a:pt x="2269998" y="528859"/>
                  </a:cubicBezTo>
                  <a:lnTo>
                    <a:pt x="44922" y="528859"/>
                  </a:lnTo>
                  <a:cubicBezTo>
                    <a:pt x="20112" y="528859"/>
                    <a:pt x="0" y="508747"/>
                    <a:pt x="0" y="483938"/>
                  </a:cubicBezTo>
                  <a:lnTo>
                    <a:pt x="0" y="44922"/>
                  </a:lnTo>
                  <a:cubicBezTo>
                    <a:pt x="0" y="20112"/>
                    <a:pt x="20112" y="0"/>
                    <a:pt x="44922" y="0"/>
                  </a:cubicBezTo>
                  <a:close/>
                </a:path>
              </a:pathLst>
            </a:custGeom>
            <a:solidFill>
              <a:srgbClr val="FFFFFF"/>
            </a:solidFill>
            <a:ln w="38100" cap="rnd">
              <a:solidFill>
                <a:srgbClr val="000000"/>
              </a:solidFill>
              <a:prstDash val="solid"/>
              <a:round/>
            </a:ln>
          </p:spPr>
          <p:txBody>
            <a:bodyPr/>
            <a:lstStyle/>
            <a:p>
              <a:endParaRPr lang="en-US"/>
            </a:p>
          </p:txBody>
        </p:sp>
        <p:sp>
          <p:nvSpPr>
            <p:cNvPr id="16" name="TextBox 16"/>
            <p:cNvSpPr txBox="1"/>
            <p:nvPr/>
          </p:nvSpPr>
          <p:spPr>
            <a:xfrm>
              <a:off x="0" y="-38100"/>
              <a:ext cx="2314920" cy="566959"/>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7"/>
          <p:cNvSpPr txBox="1"/>
          <p:nvPr/>
        </p:nvSpPr>
        <p:spPr>
          <a:xfrm>
            <a:off x="9586064" y="5674338"/>
            <a:ext cx="8228206" cy="680821"/>
          </a:xfrm>
          <a:prstGeom prst="rect">
            <a:avLst/>
          </a:prstGeom>
        </p:spPr>
        <p:txBody>
          <a:bodyPr lIns="0" tIns="0" rIns="0" bIns="0" rtlCol="0" anchor="t">
            <a:spAutoFit/>
          </a:bodyPr>
          <a:lstStyle/>
          <a:p>
            <a:pPr algn="ctr">
              <a:lnSpc>
                <a:spcPts val="4835"/>
              </a:lnSpc>
            </a:pPr>
            <a:r>
              <a:rPr lang="en-US" sz="4168" b="1" dirty="0">
                <a:solidFill>
                  <a:srgbClr val="004AAD"/>
                </a:solidFill>
                <a:latin typeface="The Seasons Bold"/>
                <a:ea typeface="The Seasons Bold"/>
                <a:cs typeface="The Seasons Bold"/>
                <a:sym typeface="The Seasons Bold"/>
              </a:rPr>
              <a:t>LT. COLONEL DARLENE MORGAN</a:t>
            </a:r>
          </a:p>
        </p:txBody>
      </p:sp>
      <p:sp>
        <p:nvSpPr>
          <p:cNvPr id="18" name="TextBox 18"/>
          <p:cNvSpPr txBox="1"/>
          <p:nvPr/>
        </p:nvSpPr>
        <p:spPr>
          <a:xfrm>
            <a:off x="9965675" y="6355159"/>
            <a:ext cx="7606826" cy="464423"/>
          </a:xfrm>
          <a:prstGeom prst="rect">
            <a:avLst/>
          </a:prstGeom>
        </p:spPr>
        <p:txBody>
          <a:bodyPr lIns="0" tIns="0" rIns="0" bIns="0" rtlCol="0" anchor="t">
            <a:spAutoFit/>
          </a:bodyPr>
          <a:lstStyle/>
          <a:p>
            <a:pPr algn="ctr">
              <a:lnSpc>
                <a:spcPts val="3780"/>
              </a:lnSpc>
            </a:pPr>
            <a:r>
              <a:rPr lang="en-US" sz="2700" dirty="0">
                <a:solidFill>
                  <a:srgbClr val="000000"/>
                </a:solidFill>
                <a:latin typeface="DM Sans"/>
                <a:ea typeface="DM Sans"/>
                <a:cs typeface="DM Sans"/>
                <a:sym typeface="DM Sans"/>
              </a:rPr>
              <a:t>Territorial President of Women’s Ministries </a:t>
            </a:r>
          </a:p>
        </p:txBody>
      </p:sp>
      <p:sp>
        <p:nvSpPr>
          <p:cNvPr id="19" name="Freeform 19"/>
          <p:cNvSpPr/>
          <p:nvPr/>
        </p:nvSpPr>
        <p:spPr>
          <a:xfrm>
            <a:off x="11226955" y="8018831"/>
            <a:ext cx="292490" cy="426215"/>
          </a:xfrm>
          <a:custGeom>
            <a:avLst/>
            <a:gdLst/>
            <a:ahLst/>
            <a:cxnLst/>
            <a:rect l="l" t="t" r="r" b="b"/>
            <a:pathLst>
              <a:path w="292490" h="426215">
                <a:moveTo>
                  <a:pt x="0" y="0"/>
                </a:moveTo>
                <a:lnTo>
                  <a:pt x="292490" y="0"/>
                </a:lnTo>
                <a:lnTo>
                  <a:pt x="292490" y="426214"/>
                </a:lnTo>
                <a:lnTo>
                  <a:pt x="0" y="4262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0" name="TextBox 20"/>
          <p:cNvSpPr txBox="1"/>
          <p:nvPr/>
        </p:nvSpPr>
        <p:spPr>
          <a:xfrm>
            <a:off x="11684563" y="8035396"/>
            <a:ext cx="4537165" cy="409649"/>
          </a:xfrm>
          <a:prstGeom prst="rect">
            <a:avLst/>
          </a:prstGeom>
        </p:spPr>
        <p:txBody>
          <a:bodyPr lIns="0" tIns="0" rIns="0" bIns="0" rtlCol="0" anchor="t">
            <a:spAutoFit/>
          </a:bodyPr>
          <a:lstStyle/>
          <a:p>
            <a:pPr algn="l">
              <a:lnSpc>
                <a:spcPts val="3240"/>
              </a:lnSpc>
            </a:pPr>
            <a:r>
              <a:rPr lang="en-US" sz="2700">
                <a:solidFill>
                  <a:srgbClr val="000000"/>
                </a:solidFill>
                <a:latin typeface="DM Sans"/>
                <a:ea typeface="DM Sans"/>
                <a:cs typeface="DM Sans"/>
                <a:sym typeface="DM Sans"/>
              </a:rPr>
              <a:t> Italy &amp; Greece Territory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767752" y="576290"/>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342629" y="2117860"/>
            <a:ext cx="7162842" cy="7162842"/>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stretch>
                <a:fillRect r="-48177"/>
              </a:stretch>
            </a:blipFill>
            <a:ln w="38100" cap="sq">
              <a:solidFill>
                <a:srgbClr val="000000"/>
              </a:solidFill>
              <a:prstDash val="solid"/>
              <a:miter/>
            </a:ln>
          </p:spPr>
          <p:txBody>
            <a:bodyPr/>
            <a:lstStyle/>
            <a:p>
              <a:endParaRPr lang="en-US"/>
            </a:p>
          </p:txBody>
        </p:sp>
      </p:grpSp>
      <p:grpSp>
        <p:nvGrpSpPr>
          <p:cNvPr id="5" name="Group 5"/>
          <p:cNvGrpSpPr/>
          <p:nvPr/>
        </p:nvGrpSpPr>
        <p:grpSpPr>
          <a:xfrm>
            <a:off x="544301" y="1192297"/>
            <a:ext cx="9223307" cy="8763000"/>
            <a:chOff x="0" y="0"/>
            <a:chExt cx="2314920" cy="1578211"/>
          </a:xfrm>
        </p:grpSpPr>
        <p:sp>
          <p:nvSpPr>
            <p:cNvPr id="6" name="Freeform 6"/>
            <p:cNvSpPr/>
            <p:nvPr/>
          </p:nvSpPr>
          <p:spPr>
            <a:xfrm>
              <a:off x="0" y="0"/>
              <a:ext cx="2314920" cy="1578211"/>
            </a:xfrm>
            <a:custGeom>
              <a:avLst/>
              <a:gdLst/>
              <a:ahLst/>
              <a:cxnLst/>
              <a:rect l="l" t="t" r="r" b="b"/>
              <a:pathLst>
                <a:path w="2314920" h="1578211">
                  <a:moveTo>
                    <a:pt x="44922" y="0"/>
                  </a:moveTo>
                  <a:lnTo>
                    <a:pt x="2269998" y="0"/>
                  </a:lnTo>
                  <a:cubicBezTo>
                    <a:pt x="2294808" y="0"/>
                    <a:pt x="2314920" y="20112"/>
                    <a:pt x="2314920" y="44922"/>
                  </a:cubicBezTo>
                  <a:lnTo>
                    <a:pt x="2314920" y="1533289"/>
                  </a:lnTo>
                  <a:cubicBezTo>
                    <a:pt x="2314920" y="1558099"/>
                    <a:pt x="2294808" y="1578211"/>
                    <a:pt x="2269998" y="1578211"/>
                  </a:cubicBezTo>
                  <a:lnTo>
                    <a:pt x="44922" y="1578211"/>
                  </a:lnTo>
                  <a:cubicBezTo>
                    <a:pt x="20112" y="1578211"/>
                    <a:pt x="0" y="1558099"/>
                    <a:pt x="0" y="1533289"/>
                  </a:cubicBezTo>
                  <a:lnTo>
                    <a:pt x="0" y="44922"/>
                  </a:lnTo>
                  <a:cubicBezTo>
                    <a:pt x="0" y="20112"/>
                    <a:pt x="20112" y="0"/>
                    <a:pt x="44922" y="0"/>
                  </a:cubicBezTo>
                  <a:close/>
                </a:path>
              </a:pathLst>
            </a:custGeom>
            <a:solidFill>
              <a:srgbClr val="FFFFFF"/>
            </a:solidFill>
            <a:ln w="38100" cap="rnd">
              <a:solidFill>
                <a:srgbClr val="000000"/>
              </a:solidFill>
              <a:prstDash val="solid"/>
              <a:round/>
            </a:ln>
          </p:spPr>
          <p:txBody>
            <a:bodyPr/>
            <a:lstStyle/>
            <a:p>
              <a:endParaRPr lang="en-US"/>
            </a:p>
          </p:txBody>
        </p:sp>
        <p:sp>
          <p:nvSpPr>
            <p:cNvPr id="7" name="TextBox 7"/>
            <p:cNvSpPr txBox="1"/>
            <p:nvPr/>
          </p:nvSpPr>
          <p:spPr>
            <a:xfrm>
              <a:off x="0" y="-38100"/>
              <a:ext cx="2314920" cy="1616311"/>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3875593" y="-2963275"/>
            <a:ext cx="9653490" cy="8229600"/>
          </a:xfrm>
          <a:custGeom>
            <a:avLst/>
            <a:gdLst/>
            <a:ahLst/>
            <a:cxnLst/>
            <a:rect l="l" t="t" r="r" b="b"/>
            <a:pathLst>
              <a:path w="9653490" h="8229600">
                <a:moveTo>
                  <a:pt x="0" y="0"/>
                </a:moveTo>
                <a:lnTo>
                  <a:pt x="9653490" y="0"/>
                </a:lnTo>
                <a:lnTo>
                  <a:pt x="9653490" y="8229600"/>
                </a:lnTo>
                <a:lnTo>
                  <a:pt x="0" y="8229600"/>
                </a:lnTo>
                <a:lnTo>
                  <a:pt x="0" y="0"/>
                </a:lnTo>
                <a:close/>
              </a:path>
            </a:pathLst>
          </a:custGeom>
          <a:blipFill>
            <a:blip r:embed="rId5"/>
            <a:stretch>
              <a:fillRect/>
            </a:stretch>
          </a:blipFill>
        </p:spPr>
        <p:txBody>
          <a:bodyPr/>
          <a:lstStyle/>
          <a:p>
            <a:endParaRPr lang="en-US"/>
          </a:p>
        </p:txBody>
      </p:sp>
      <p:sp>
        <p:nvSpPr>
          <p:cNvPr id="9" name="Freeform 9"/>
          <p:cNvSpPr/>
          <p:nvPr/>
        </p:nvSpPr>
        <p:spPr>
          <a:xfrm rot="-1045642">
            <a:off x="-1880388" y="-2371405"/>
            <a:ext cx="7464947" cy="3321901"/>
          </a:xfrm>
          <a:custGeom>
            <a:avLst/>
            <a:gdLst/>
            <a:ahLst/>
            <a:cxnLst/>
            <a:rect l="l" t="t" r="r" b="b"/>
            <a:pathLst>
              <a:path w="7464947" h="3321901">
                <a:moveTo>
                  <a:pt x="0" y="0"/>
                </a:moveTo>
                <a:lnTo>
                  <a:pt x="7464947" y="0"/>
                </a:lnTo>
                <a:lnTo>
                  <a:pt x="7464947" y="3321901"/>
                </a:lnTo>
                <a:lnTo>
                  <a:pt x="0" y="3321901"/>
                </a:lnTo>
                <a:lnTo>
                  <a:pt x="0" y="0"/>
                </a:lnTo>
                <a:close/>
              </a:path>
            </a:pathLst>
          </a:custGeom>
          <a:blipFill>
            <a:blip r:embed="rId6"/>
            <a:stretch>
              <a:fillRect/>
            </a:stretch>
          </a:blipFill>
        </p:spPr>
        <p:txBody>
          <a:bodyPr/>
          <a:lstStyle/>
          <a:p>
            <a:endParaRPr lang="en-US"/>
          </a:p>
        </p:txBody>
      </p:sp>
      <p:sp>
        <p:nvSpPr>
          <p:cNvPr id="10" name="Freeform 10"/>
          <p:cNvSpPr/>
          <p:nvPr/>
        </p:nvSpPr>
        <p:spPr>
          <a:xfrm rot="-1178665">
            <a:off x="-1355222" y="-362645"/>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7"/>
            <a:stretch>
              <a:fillRect/>
            </a:stretch>
          </a:blipFill>
        </p:spPr>
        <p:txBody>
          <a:bodyPr/>
          <a:lstStyle/>
          <a:p>
            <a:endParaRPr lang="en-US"/>
          </a:p>
        </p:txBody>
      </p:sp>
      <p:sp>
        <p:nvSpPr>
          <p:cNvPr id="11" name="Freeform 11"/>
          <p:cNvSpPr/>
          <p:nvPr/>
        </p:nvSpPr>
        <p:spPr>
          <a:xfrm>
            <a:off x="50586" y="-299542"/>
            <a:ext cx="2530717" cy="2087841"/>
          </a:xfrm>
          <a:custGeom>
            <a:avLst/>
            <a:gdLst/>
            <a:ahLst/>
            <a:cxnLst/>
            <a:rect l="l" t="t" r="r" b="b"/>
            <a:pathLst>
              <a:path w="2530717" h="2087841">
                <a:moveTo>
                  <a:pt x="0" y="0"/>
                </a:moveTo>
                <a:lnTo>
                  <a:pt x="2530717" y="0"/>
                </a:lnTo>
                <a:lnTo>
                  <a:pt x="2530717" y="2087841"/>
                </a:lnTo>
                <a:lnTo>
                  <a:pt x="0" y="2087841"/>
                </a:lnTo>
                <a:lnTo>
                  <a:pt x="0" y="0"/>
                </a:lnTo>
                <a:close/>
              </a:path>
            </a:pathLst>
          </a:custGeom>
          <a:blipFill>
            <a:blip r:embed="rId8"/>
            <a:stretch>
              <a:fillRect/>
            </a:stretch>
          </a:blipFill>
        </p:spPr>
        <p:txBody>
          <a:bodyPr/>
          <a:lstStyle/>
          <a:p>
            <a:endParaRPr lang="en-US"/>
          </a:p>
        </p:txBody>
      </p:sp>
      <p:sp>
        <p:nvSpPr>
          <p:cNvPr id="12" name="Freeform 12"/>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9"/>
            <a:stretch>
              <a:fillRect/>
            </a:stretch>
          </a:blipFill>
        </p:spPr>
        <p:txBody>
          <a:bodyPr/>
          <a:lstStyle/>
          <a:p>
            <a:endParaRPr lang="en-US"/>
          </a:p>
        </p:txBody>
      </p:sp>
      <p:sp>
        <p:nvSpPr>
          <p:cNvPr id="13" name="TextBox 13"/>
          <p:cNvSpPr txBox="1"/>
          <p:nvPr/>
        </p:nvSpPr>
        <p:spPr>
          <a:xfrm>
            <a:off x="1017252" y="1422697"/>
            <a:ext cx="7696553" cy="930945"/>
          </a:xfrm>
          <a:prstGeom prst="rect">
            <a:avLst/>
          </a:prstGeom>
        </p:spPr>
        <p:txBody>
          <a:bodyPr lIns="0" tIns="0" rIns="0" bIns="0" rtlCol="0" anchor="t">
            <a:spAutoFit/>
          </a:bodyPr>
          <a:lstStyle/>
          <a:p>
            <a:pPr algn="ctr">
              <a:lnSpc>
                <a:spcPts val="7096"/>
              </a:lnSpc>
            </a:pPr>
            <a:r>
              <a:rPr lang="en-US" sz="5068" b="1" dirty="0">
                <a:solidFill>
                  <a:srgbClr val="004AAD"/>
                </a:solidFill>
                <a:latin typeface="The Seasons Bold"/>
                <a:ea typeface="The Seasons Bold"/>
                <a:cs typeface="The Seasons Bold"/>
                <a:sym typeface="The Seasons Bold"/>
              </a:rPr>
              <a:t>PRAYER REQUESTS</a:t>
            </a:r>
          </a:p>
        </p:txBody>
      </p:sp>
      <p:sp>
        <p:nvSpPr>
          <p:cNvPr id="14" name="TextBox 14"/>
          <p:cNvSpPr txBox="1"/>
          <p:nvPr/>
        </p:nvSpPr>
        <p:spPr>
          <a:xfrm>
            <a:off x="866795" y="2603489"/>
            <a:ext cx="8445287" cy="6977166"/>
          </a:xfrm>
          <a:prstGeom prst="rect">
            <a:avLst/>
          </a:prstGeom>
        </p:spPr>
        <p:txBody>
          <a:bodyPr wrap="square" lIns="0" tIns="0" rIns="0" bIns="0" rtlCol="0" anchor="t">
            <a:spAutoFit/>
          </a:bodyPr>
          <a:lstStyle/>
          <a:p>
            <a:pPr marL="647703" lvl="1" indent="-323852" algn="l">
              <a:lnSpc>
                <a:spcPts val="4200"/>
              </a:lnSpc>
              <a:buFont typeface="Arial"/>
              <a:buChar char="•"/>
            </a:pPr>
            <a:r>
              <a:rPr lang="en-US" sz="3000" dirty="0">
                <a:solidFill>
                  <a:srgbClr val="000000"/>
                </a:solidFill>
                <a:latin typeface="DM Sans"/>
                <a:ea typeface="DM Sans"/>
                <a:cs typeface="DM Sans"/>
                <a:sym typeface="DM Sans"/>
              </a:rPr>
              <a:t>Spiritual unity within the territorial leadership team. This is a true gift which we don’t take for granted.</a:t>
            </a:r>
          </a:p>
          <a:p>
            <a:pPr marL="647703" lvl="1" indent="-323852" algn="l">
              <a:lnSpc>
                <a:spcPts val="4200"/>
              </a:lnSpc>
              <a:buFont typeface="Arial"/>
              <a:buChar char="•"/>
            </a:pPr>
            <a:r>
              <a:rPr lang="en-US" sz="3000" dirty="0">
                <a:solidFill>
                  <a:srgbClr val="000000"/>
                </a:solidFill>
                <a:latin typeface="DM Sans"/>
                <a:ea typeface="DM Sans"/>
                <a:cs typeface="DM Sans"/>
                <a:sym typeface="DM Sans"/>
              </a:rPr>
              <a:t>A dedicated THQ staff that serves with excellence.</a:t>
            </a:r>
          </a:p>
          <a:p>
            <a:pPr marL="647703" lvl="1" indent="-323852" algn="l">
              <a:lnSpc>
                <a:spcPts val="4200"/>
              </a:lnSpc>
              <a:buFont typeface="Arial"/>
              <a:buChar char="•"/>
            </a:pPr>
            <a:r>
              <a:rPr lang="en-US" sz="3000" dirty="0">
                <a:solidFill>
                  <a:srgbClr val="000000"/>
                </a:solidFill>
                <a:latin typeface="DM Sans"/>
                <a:ea typeface="DM Sans"/>
                <a:cs typeface="DM Sans"/>
                <a:sym typeface="DM Sans"/>
              </a:rPr>
              <a:t>Health, and the ability to get out into nature.</a:t>
            </a:r>
          </a:p>
          <a:p>
            <a:pPr marL="647703" lvl="1" indent="-323852" algn="l">
              <a:lnSpc>
                <a:spcPts val="4200"/>
              </a:lnSpc>
              <a:buFont typeface="Arial"/>
              <a:buChar char="•"/>
            </a:pPr>
            <a:r>
              <a:rPr lang="en-US" sz="3000" dirty="0">
                <a:solidFill>
                  <a:srgbClr val="000000"/>
                </a:solidFill>
                <a:latin typeface="DM Sans"/>
                <a:ea typeface="DM Sans"/>
                <a:cs typeface="DM Sans"/>
                <a:sym typeface="DM Sans"/>
              </a:rPr>
              <a:t>Discernment and boldness of officers for missional initiatives.</a:t>
            </a:r>
          </a:p>
          <a:p>
            <a:pPr marL="647703" lvl="1" indent="-323852" algn="l">
              <a:lnSpc>
                <a:spcPts val="4200"/>
              </a:lnSpc>
              <a:buFont typeface="Arial"/>
              <a:buChar char="•"/>
            </a:pPr>
            <a:r>
              <a:rPr lang="en-US" sz="3000" dirty="0">
                <a:solidFill>
                  <a:srgbClr val="000000"/>
                </a:solidFill>
                <a:latin typeface="DM Sans"/>
                <a:ea typeface="DM Sans"/>
                <a:cs typeface="DM Sans"/>
                <a:sym typeface="DM Sans"/>
              </a:rPr>
              <a:t>A growing understanding of Governance in the territory, so that accountability in all Kingdom matters will likewise grow.</a:t>
            </a:r>
          </a:p>
          <a:p>
            <a:pPr marL="647703" lvl="1" indent="-323852" algn="l">
              <a:lnSpc>
                <a:spcPts val="4200"/>
              </a:lnSpc>
              <a:buFont typeface="Arial"/>
              <a:buChar char="•"/>
            </a:pPr>
            <a:r>
              <a:rPr lang="en-US" sz="3000" dirty="0">
                <a:solidFill>
                  <a:srgbClr val="000000"/>
                </a:solidFill>
                <a:latin typeface="DM Sans"/>
                <a:ea typeface="DM Sans"/>
                <a:cs typeface="DM Sans"/>
                <a:sym typeface="DM Sans"/>
              </a:rPr>
              <a:t>Wisdom to prioritize the demands of having several roles.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2098257" y="443215"/>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93466" y="668233"/>
            <a:ext cx="8950534" cy="8950534"/>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stretch>
                <a:fillRect l="-34844" t="-10328" r="-1814" b="-7638"/>
              </a:stretch>
            </a:blipFill>
            <a:ln w="38100" cap="sq">
              <a:solidFill>
                <a:srgbClr val="000000"/>
              </a:solidFill>
              <a:prstDash val="solid"/>
              <a:miter/>
            </a:ln>
          </p:spPr>
          <p:txBody>
            <a:bodyPr/>
            <a:lstStyle/>
            <a:p>
              <a:endParaRPr lang="en-US"/>
            </a:p>
          </p:txBody>
        </p:sp>
      </p:grpSp>
      <p:sp>
        <p:nvSpPr>
          <p:cNvPr id="5" name="Freeform 5"/>
          <p:cNvSpPr/>
          <p:nvPr/>
        </p:nvSpPr>
        <p:spPr>
          <a:xfrm rot="6539916" flipH="1">
            <a:off x="14667418" y="4717751"/>
            <a:ext cx="8229600" cy="8229600"/>
          </a:xfrm>
          <a:custGeom>
            <a:avLst/>
            <a:gdLst/>
            <a:ahLst/>
            <a:cxnLst/>
            <a:rect l="l" t="t" r="r" b="b"/>
            <a:pathLst>
              <a:path w="8229600" h="8229600">
                <a:moveTo>
                  <a:pt x="8229600" y="0"/>
                </a:moveTo>
                <a:lnTo>
                  <a:pt x="0" y="0"/>
                </a:lnTo>
                <a:lnTo>
                  <a:pt x="0" y="8229600"/>
                </a:lnTo>
                <a:lnTo>
                  <a:pt x="8229600" y="8229600"/>
                </a:lnTo>
                <a:lnTo>
                  <a:pt x="8229600" y="0"/>
                </a:lnTo>
                <a:close/>
              </a:path>
            </a:pathLst>
          </a:custGeom>
          <a:blipFill>
            <a:blip r:embed="rId5">
              <a:alphaModFix amt="55000"/>
            </a:blip>
            <a:stretch>
              <a:fillRect/>
            </a:stretch>
          </a:blipFill>
        </p:spPr>
        <p:txBody>
          <a:bodyPr/>
          <a:lstStyle/>
          <a:p>
            <a:endParaRPr lang="en-US"/>
          </a:p>
        </p:txBody>
      </p:sp>
      <p:sp>
        <p:nvSpPr>
          <p:cNvPr id="6" name="Freeform 6"/>
          <p:cNvSpPr/>
          <p:nvPr/>
        </p:nvSpPr>
        <p:spPr>
          <a:xfrm rot="-1321057">
            <a:off x="13281563" y="9192574"/>
            <a:ext cx="7464947" cy="3321901"/>
          </a:xfrm>
          <a:custGeom>
            <a:avLst/>
            <a:gdLst/>
            <a:ahLst/>
            <a:cxnLst/>
            <a:rect l="l" t="t" r="r" b="b"/>
            <a:pathLst>
              <a:path w="7464947" h="3321901">
                <a:moveTo>
                  <a:pt x="0" y="0"/>
                </a:moveTo>
                <a:lnTo>
                  <a:pt x="7464947" y="0"/>
                </a:lnTo>
                <a:lnTo>
                  <a:pt x="7464947" y="3321902"/>
                </a:lnTo>
                <a:lnTo>
                  <a:pt x="0" y="3321902"/>
                </a:lnTo>
                <a:lnTo>
                  <a:pt x="0" y="0"/>
                </a:lnTo>
                <a:close/>
              </a:path>
            </a:pathLst>
          </a:custGeom>
          <a:blipFill>
            <a:blip r:embed="rId6"/>
            <a:stretch>
              <a:fillRect/>
            </a:stretch>
          </a:blipFill>
        </p:spPr>
        <p:txBody>
          <a:bodyPr/>
          <a:lstStyle/>
          <a:p>
            <a:endParaRPr lang="en-US"/>
          </a:p>
        </p:txBody>
      </p:sp>
      <p:sp>
        <p:nvSpPr>
          <p:cNvPr id="7" name="Freeform 7"/>
          <p:cNvSpPr/>
          <p:nvPr/>
        </p:nvSpPr>
        <p:spPr>
          <a:xfrm rot="-1595754">
            <a:off x="13839107" y="9318276"/>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7"/>
            <a:stretch>
              <a:fillRect/>
            </a:stretch>
          </a:blipFill>
        </p:spPr>
        <p:txBody>
          <a:bodyPr/>
          <a:lstStyle/>
          <a:p>
            <a:endParaRPr lang="en-US"/>
          </a:p>
        </p:txBody>
      </p:sp>
      <p:grpSp>
        <p:nvGrpSpPr>
          <p:cNvPr id="8" name="Group 8"/>
          <p:cNvGrpSpPr/>
          <p:nvPr/>
        </p:nvGrpSpPr>
        <p:grpSpPr>
          <a:xfrm>
            <a:off x="9528393" y="3523027"/>
            <a:ext cx="8305498" cy="2301970"/>
            <a:chOff x="0" y="0"/>
            <a:chExt cx="2187456" cy="606280"/>
          </a:xfrm>
        </p:grpSpPr>
        <p:sp>
          <p:nvSpPr>
            <p:cNvPr id="9" name="Freeform 9"/>
            <p:cNvSpPr/>
            <p:nvPr/>
          </p:nvSpPr>
          <p:spPr>
            <a:xfrm>
              <a:off x="0" y="0"/>
              <a:ext cx="2187456" cy="606280"/>
            </a:xfrm>
            <a:custGeom>
              <a:avLst/>
              <a:gdLst/>
              <a:ahLst/>
              <a:cxnLst/>
              <a:rect l="l" t="t" r="r" b="b"/>
              <a:pathLst>
                <a:path w="2187456" h="606280">
                  <a:moveTo>
                    <a:pt x="47539" y="0"/>
                  </a:moveTo>
                  <a:lnTo>
                    <a:pt x="2139917" y="0"/>
                  </a:lnTo>
                  <a:cubicBezTo>
                    <a:pt x="2152525" y="0"/>
                    <a:pt x="2164617" y="5009"/>
                    <a:pt x="2173532" y="13924"/>
                  </a:cubicBezTo>
                  <a:cubicBezTo>
                    <a:pt x="2182448" y="22839"/>
                    <a:pt x="2187456" y="34931"/>
                    <a:pt x="2187456" y="47539"/>
                  </a:cubicBezTo>
                  <a:lnTo>
                    <a:pt x="2187456" y="558741"/>
                  </a:lnTo>
                  <a:cubicBezTo>
                    <a:pt x="2187456" y="584996"/>
                    <a:pt x="2166172" y="606280"/>
                    <a:pt x="2139917" y="606280"/>
                  </a:cubicBezTo>
                  <a:lnTo>
                    <a:pt x="47539" y="606280"/>
                  </a:lnTo>
                  <a:cubicBezTo>
                    <a:pt x="34931" y="606280"/>
                    <a:pt x="22839" y="601272"/>
                    <a:pt x="13924" y="592356"/>
                  </a:cubicBezTo>
                  <a:cubicBezTo>
                    <a:pt x="5009" y="583441"/>
                    <a:pt x="0" y="571349"/>
                    <a:pt x="0" y="558741"/>
                  </a:cubicBezTo>
                  <a:lnTo>
                    <a:pt x="0" y="47539"/>
                  </a:lnTo>
                  <a:cubicBezTo>
                    <a:pt x="0" y="34931"/>
                    <a:pt x="5009" y="22839"/>
                    <a:pt x="13924" y="13924"/>
                  </a:cubicBezTo>
                  <a:cubicBezTo>
                    <a:pt x="22839" y="5009"/>
                    <a:pt x="34931" y="0"/>
                    <a:pt x="47539" y="0"/>
                  </a:cubicBezTo>
                  <a:close/>
                </a:path>
              </a:pathLst>
            </a:custGeom>
            <a:solidFill>
              <a:srgbClr val="FFFFFF"/>
            </a:solidFill>
            <a:ln w="38100" cap="rnd">
              <a:solidFill>
                <a:srgbClr val="000000"/>
              </a:solidFill>
              <a:prstDash val="solid"/>
              <a:round/>
            </a:ln>
          </p:spPr>
          <p:txBody>
            <a:bodyPr/>
            <a:lstStyle/>
            <a:p>
              <a:endParaRPr lang="en-US"/>
            </a:p>
          </p:txBody>
        </p:sp>
        <p:sp>
          <p:nvSpPr>
            <p:cNvPr id="10" name="TextBox 10"/>
            <p:cNvSpPr txBox="1"/>
            <p:nvPr/>
          </p:nvSpPr>
          <p:spPr>
            <a:xfrm>
              <a:off x="0" y="-38100"/>
              <a:ext cx="2187456" cy="64438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9832866" y="3997654"/>
            <a:ext cx="7696553" cy="676358"/>
          </a:xfrm>
          <a:prstGeom prst="rect">
            <a:avLst/>
          </a:prstGeom>
        </p:spPr>
        <p:txBody>
          <a:bodyPr lIns="0" tIns="0" rIns="0" bIns="0" rtlCol="0" anchor="t">
            <a:spAutoFit/>
          </a:bodyPr>
          <a:lstStyle/>
          <a:p>
            <a:pPr algn="ctr">
              <a:lnSpc>
                <a:spcPts val="4835"/>
              </a:lnSpc>
            </a:pPr>
            <a:r>
              <a:rPr lang="en-US" sz="4168" b="1">
                <a:solidFill>
                  <a:srgbClr val="FF914D"/>
                </a:solidFill>
                <a:latin typeface="The Seasons Bold"/>
                <a:ea typeface="The Seasons Bold"/>
                <a:cs typeface="The Seasons Bold"/>
                <a:sym typeface="The Seasons Bold"/>
              </a:rPr>
              <a:t>MAJOR WENDY MOULAND</a:t>
            </a:r>
          </a:p>
        </p:txBody>
      </p:sp>
      <p:sp>
        <p:nvSpPr>
          <p:cNvPr id="12" name="TextBox 12"/>
          <p:cNvSpPr txBox="1"/>
          <p:nvPr/>
        </p:nvSpPr>
        <p:spPr>
          <a:xfrm>
            <a:off x="9922593" y="4750935"/>
            <a:ext cx="7517100" cy="455294"/>
          </a:xfrm>
          <a:prstGeom prst="rect">
            <a:avLst/>
          </a:prstGeom>
        </p:spPr>
        <p:txBody>
          <a:bodyPr lIns="0" tIns="0" rIns="0" bIns="0" rtlCol="0" anchor="t">
            <a:spAutoFit/>
          </a:bodyPr>
          <a:lstStyle/>
          <a:p>
            <a:pPr algn="ctr">
              <a:lnSpc>
                <a:spcPts val="3780"/>
              </a:lnSpc>
            </a:pPr>
            <a:r>
              <a:rPr lang="en-US" sz="2700">
                <a:solidFill>
                  <a:srgbClr val="000000"/>
                </a:solidFill>
                <a:latin typeface="DM Sans"/>
                <a:ea typeface="DM Sans"/>
                <a:cs typeface="DM Sans"/>
                <a:sym typeface="DM Sans"/>
              </a:rPr>
              <a:t>Private Secretary to the Chief of the Staff</a:t>
            </a:r>
          </a:p>
        </p:txBody>
      </p:sp>
      <p:sp>
        <p:nvSpPr>
          <p:cNvPr id="13" name="Freeform 13"/>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8"/>
            <a:stretch>
              <a:fillRect/>
            </a:stretch>
          </a:blipFill>
        </p:spPr>
        <p:txBody>
          <a:bodyPr/>
          <a:lstStyle/>
          <a:p>
            <a:endParaRPr lang="en-US"/>
          </a:p>
        </p:txBody>
      </p:sp>
      <p:sp>
        <p:nvSpPr>
          <p:cNvPr id="14" name="Freeform 14"/>
          <p:cNvSpPr/>
          <p:nvPr/>
        </p:nvSpPr>
        <p:spPr>
          <a:xfrm>
            <a:off x="11193708" y="6081117"/>
            <a:ext cx="292490" cy="426215"/>
          </a:xfrm>
          <a:custGeom>
            <a:avLst/>
            <a:gdLst/>
            <a:ahLst/>
            <a:cxnLst/>
            <a:rect l="l" t="t" r="r" b="b"/>
            <a:pathLst>
              <a:path w="292490" h="426215">
                <a:moveTo>
                  <a:pt x="0" y="0"/>
                </a:moveTo>
                <a:lnTo>
                  <a:pt x="292490" y="0"/>
                </a:lnTo>
                <a:lnTo>
                  <a:pt x="292490" y="426215"/>
                </a:lnTo>
                <a:lnTo>
                  <a:pt x="0" y="4262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TextBox 15"/>
          <p:cNvSpPr txBox="1"/>
          <p:nvPr/>
        </p:nvSpPr>
        <p:spPr>
          <a:xfrm>
            <a:off x="11659456" y="6052037"/>
            <a:ext cx="4509120" cy="455294"/>
          </a:xfrm>
          <a:prstGeom prst="rect">
            <a:avLst/>
          </a:prstGeom>
        </p:spPr>
        <p:txBody>
          <a:bodyPr lIns="0" tIns="0" rIns="0" bIns="0" rtlCol="0" anchor="t">
            <a:spAutoFit/>
          </a:bodyPr>
          <a:lstStyle/>
          <a:p>
            <a:pPr algn="l">
              <a:lnSpc>
                <a:spcPts val="3780"/>
              </a:lnSpc>
            </a:pPr>
            <a:r>
              <a:rPr lang="en-US" sz="2700">
                <a:solidFill>
                  <a:srgbClr val="000000"/>
                </a:solidFill>
                <a:latin typeface="DM Sans"/>
                <a:ea typeface="DM Sans"/>
                <a:cs typeface="DM Sans"/>
                <a:sym typeface="DM Sans"/>
              </a:rPr>
              <a:t>International Headquarters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767752" y="576290"/>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696434" y="2095458"/>
            <a:ext cx="7162842" cy="7162842"/>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stretch>
                <a:fillRect l="-32866" t="-7397" b="-7296"/>
              </a:stretch>
            </a:blipFill>
            <a:ln w="38100" cap="sq">
              <a:solidFill>
                <a:srgbClr val="000000"/>
              </a:solidFill>
              <a:prstDash val="solid"/>
              <a:miter/>
            </a:ln>
          </p:spPr>
          <p:txBody>
            <a:bodyPr/>
            <a:lstStyle/>
            <a:p>
              <a:endParaRPr lang="en-US"/>
            </a:p>
          </p:txBody>
        </p:sp>
      </p:grpSp>
      <p:grpSp>
        <p:nvGrpSpPr>
          <p:cNvPr id="5" name="Group 5"/>
          <p:cNvGrpSpPr/>
          <p:nvPr/>
        </p:nvGrpSpPr>
        <p:grpSpPr>
          <a:xfrm>
            <a:off x="428724" y="1838083"/>
            <a:ext cx="9824919" cy="8077242"/>
            <a:chOff x="0" y="0"/>
            <a:chExt cx="2587633" cy="1292725"/>
          </a:xfrm>
        </p:grpSpPr>
        <p:sp>
          <p:nvSpPr>
            <p:cNvPr id="6" name="Freeform 6"/>
            <p:cNvSpPr/>
            <p:nvPr/>
          </p:nvSpPr>
          <p:spPr>
            <a:xfrm>
              <a:off x="0" y="0"/>
              <a:ext cx="2587633" cy="1292725"/>
            </a:xfrm>
            <a:custGeom>
              <a:avLst/>
              <a:gdLst/>
              <a:ahLst/>
              <a:cxnLst/>
              <a:rect l="l" t="t" r="r" b="b"/>
              <a:pathLst>
                <a:path w="2587633" h="1292725">
                  <a:moveTo>
                    <a:pt x="40187" y="0"/>
                  </a:moveTo>
                  <a:lnTo>
                    <a:pt x="2547445" y="0"/>
                  </a:lnTo>
                  <a:cubicBezTo>
                    <a:pt x="2569640" y="0"/>
                    <a:pt x="2587633" y="17993"/>
                    <a:pt x="2587633" y="40187"/>
                  </a:cubicBezTo>
                  <a:lnTo>
                    <a:pt x="2587633" y="1252537"/>
                  </a:lnTo>
                  <a:cubicBezTo>
                    <a:pt x="2587633" y="1263196"/>
                    <a:pt x="2583399" y="1273417"/>
                    <a:pt x="2575862" y="1280954"/>
                  </a:cubicBezTo>
                  <a:cubicBezTo>
                    <a:pt x="2568326" y="1288491"/>
                    <a:pt x="2558104" y="1292725"/>
                    <a:pt x="2547445" y="1292725"/>
                  </a:cubicBezTo>
                  <a:lnTo>
                    <a:pt x="40187" y="1292725"/>
                  </a:lnTo>
                  <a:cubicBezTo>
                    <a:pt x="17993" y="1292725"/>
                    <a:pt x="0" y="1274732"/>
                    <a:pt x="0" y="1252537"/>
                  </a:cubicBezTo>
                  <a:lnTo>
                    <a:pt x="0" y="40187"/>
                  </a:lnTo>
                  <a:cubicBezTo>
                    <a:pt x="0" y="17993"/>
                    <a:pt x="17993" y="0"/>
                    <a:pt x="40187" y="0"/>
                  </a:cubicBezTo>
                  <a:close/>
                </a:path>
              </a:pathLst>
            </a:custGeom>
            <a:solidFill>
              <a:srgbClr val="FFFFFF"/>
            </a:solidFill>
            <a:ln w="38100" cap="rnd">
              <a:solidFill>
                <a:srgbClr val="000000"/>
              </a:solidFill>
              <a:prstDash val="solid"/>
              <a:round/>
            </a:ln>
          </p:spPr>
          <p:txBody>
            <a:bodyPr/>
            <a:lstStyle/>
            <a:p>
              <a:endParaRPr lang="en-US"/>
            </a:p>
          </p:txBody>
        </p:sp>
        <p:sp>
          <p:nvSpPr>
            <p:cNvPr id="7" name="TextBox 7"/>
            <p:cNvSpPr txBox="1"/>
            <p:nvPr/>
          </p:nvSpPr>
          <p:spPr>
            <a:xfrm>
              <a:off x="0" y="-38100"/>
              <a:ext cx="2587633" cy="1330825"/>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4142402" y="-1935791"/>
            <a:ext cx="9653490" cy="8229600"/>
          </a:xfrm>
          <a:custGeom>
            <a:avLst/>
            <a:gdLst/>
            <a:ahLst/>
            <a:cxnLst/>
            <a:rect l="l" t="t" r="r" b="b"/>
            <a:pathLst>
              <a:path w="9653490" h="8229600">
                <a:moveTo>
                  <a:pt x="0" y="0"/>
                </a:moveTo>
                <a:lnTo>
                  <a:pt x="9653490" y="0"/>
                </a:lnTo>
                <a:lnTo>
                  <a:pt x="9653490" y="8229600"/>
                </a:lnTo>
                <a:lnTo>
                  <a:pt x="0" y="8229600"/>
                </a:lnTo>
                <a:lnTo>
                  <a:pt x="0" y="0"/>
                </a:lnTo>
                <a:close/>
              </a:path>
            </a:pathLst>
          </a:custGeom>
          <a:blipFill>
            <a:blip r:embed="rId5"/>
            <a:stretch>
              <a:fillRect/>
            </a:stretch>
          </a:blipFill>
        </p:spPr>
        <p:txBody>
          <a:bodyPr/>
          <a:lstStyle/>
          <a:p>
            <a:endParaRPr lang="en-US"/>
          </a:p>
        </p:txBody>
      </p:sp>
      <p:sp>
        <p:nvSpPr>
          <p:cNvPr id="9" name="Freeform 9"/>
          <p:cNvSpPr/>
          <p:nvPr/>
        </p:nvSpPr>
        <p:spPr>
          <a:xfrm rot="-1045642">
            <a:off x="-1880388" y="-2371405"/>
            <a:ext cx="7464947" cy="3321901"/>
          </a:xfrm>
          <a:custGeom>
            <a:avLst/>
            <a:gdLst/>
            <a:ahLst/>
            <a:cxnLst/>
            <a:rect l="l" t="t" r="r" b="b"/>
            <a:pathLst>
              <a:path w="7464947" h="3321901">
                <a:moveTo>
                  <a:pt x="0" y="0"/>
                </a:moveTo>
                <a:lnTo>
                  <a:pt x="7464947" y="0"/>
                </a:lnTo>
                <a:lnTo>
                  <a:pt x="7464947" y="3321901"/>
                </a:lnTo>
                <a:lnTo>
                  <a:pt x="0" y="3321901"/>
                </a:lnTo>
                <a:lnTo>
                  <a:pt x="0" y="0"/>
                </a:lnTo>
                <a:close/>
              </a:path>
            </a:pathLst>
          </a:custGeom>
          <a:blipFill>
            <a:blip r:embed="rId6"/>
            <a:stretch>
              <a:fillRect/>
            </a:stretch>
          </a:blipFill>
        </p:spPr>
        <p:txBody>
          <a:bodyPr/>
          <a:lstStyle/>
          <a:p>
            <a:endParaRPr lang="en-US"/>
          </a:p>
        </p:txBody>
      </p:sp>
      <p:sp>
        <p:nvSpPr>
          <p:cNvPr id="10" name="Freeform 10"/>
          <p:cNvSpPr/>
          <p:nvPr/>
        </p:nvSpPr>
        <p:spPr>
          <a:xfrm rot="-1178665">
            <a:off x="-1355222" y="-362645"/>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7"/>
            <a:stretch>
              <a:fillRect/>
            </a:stretch>
          </a:blipFill>
        </p:spPr>
        <p:txBody>
          <a:bodyPr/>
          <a:lstStyle/>
          <a:p>
            <a:endParaRPr lang="en-US"/>
          </a:p>
        </p:txBody>
      </p:sp>
      <p:sp>
        <p:nvSpPr>
          <p:cNvPr id="11" name="Freeform 11"/>
          <p:cNvSpPr/>
          <p:nvPr/>
        </p:nvSpPr>
        <p:spPr>
          <a:xfrm>
            <a:off x="23975" y="733238"/>
            <a:ext cx="2530717" cy="2087841"/>
          </a:xfrm>
          <a:custGeom>
            <a:avLst/>
            <a:gdLst/>
            <a:ahLst/>
            <a:cxnLst/>
            <a:rect l="l" t="t" r="r" b="b"/>
            <a:pathLst>
              <a:path w="2530717" h="2087841">
                <a:moveTo>
                  <a:pt x="0" y="0"/>
                </a:moveTo>
                <a:lnTo>
                  <a:pt x="2530717" y="0"/>
                </a:lnTo>
                <a:lnTo>
                  <a:pt x="2530717" y="2087841"/>
                </a:lnTo>
                <a:lnTo>
                  <a:pt x="0" y="2087841"/>
                </a:lnTo>
                <a:lnTo>
                  <a:pt x="0" y="0"/>
                </a:lnTo>
                <a:close/>
              </a:path>
            </a:pathLst>
          </a:custGeom>
          <a:blipFill>
            <a:blip r:embed="rId8"/>
            <a:stretch>
              <a:fillRect/>
            </a:stretch>
          </a:blipFill>
        </p:spPr>
        <p:txBody>
          <a:bodyPr/>
          <a:lstStyle/>
          <a:p>
            <a:endParaRPr lang="en-US"/>
          </a:p>
        </p:txBody>
      </p:sp>
      <p:sp>
        <p:nvSpPr>
          <p:cNvPr id="12" name="Freeform 12"/>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9"/>
            <a:stretch>
              <a:fillRect/>
            </a:stretch>
          </a:blipFill>
        </p:spPr>
        <p:txBody>
          <a:bodyPr/>
          <a:lstStyle/>
          <a:p>
            <a:endParaRPr lang="en-US"/>
          </a:p>
        </p:txBody>
      </p:sp>
      <p:sp>
        <p:nvSpPr>
          <p:cNvPr id="13" name="TextBox 13"/>
          <p:cNvSpPr txBox="1"/>
          <p:nvPr/>
        </p:nvSpPr>
        <p:spPr>
          <a:xfrm>
            <a:off x="1634310" y="2179009"/>
            <a:ext cx="7696553" cy="816325"/>
          </a:xfrm>
          <a:prstGeom prst="rect">
            <a:avLst/>
          </a:prstGeom>
        </p:spPr>
        <p:txBody>
          <a:bodyPr lIns="0" tIns="0" rIns="0" bIns="0" rtlCol="0" anchor="t">
            <a:spAutoFit/>
          </a:bodyPr>
          <a:lstStyle/>
          <a:p>
            <a:pPr algn="ctr">
              <a:lnSpc>
                <a:spcPts val="5879"/>
              </a:lnSpc>
            </a:pPr>
            <a:r>
              <a:rPr lang="en-US" sz="5068" b="1" dirty="0">
                <a:solidFill>
                  <a:srgbClr val="FF914D"/>
                </a:solidFill>
                <a:latin typeface="The Seasons Bold"/>
                <a:ea typeface="The Seasons Bold"/>
                <a:cs typeface="The Seasons Bold"/>
                <a:sym typeface="The Seasons Bold"/>
              </a:rPr>
              <a:t>PRAYER REQUESTS</a:t>
            </a:r>
          </a:p>
        </p:txBody>
      </p:sp>
      <p:sp>
        <p:nvSpPr>
          <p:cNvPr id="14" name="TextBox 14"/>
          <p:cNvSpPr txBox="1"/>
          <p:nvPr/>
        </p:nvSpPr>
        <p:spPr>
          <a:xfrm>
            <a:off x="1287136" y="3233392"/>
            <a:ext cx="7886700" cy="5979201"/>
          </a:xfrm>
          <a:prstGeom prst="rect">
            <a:avLst/>
          </a:prstGeom>
        </p:spPr>
        <p:txBody>
          <a:bodyPr wrap="square" lIns="0" tIns="0" rIns="0" bIns="0" rtlCol="0" anchor="t">
            <a:spAutoFit/>
          </a:bodyPr>
          <a:lstStyle/>
          <a:p>
            <a:pPr marL="604524" lvl="1" indent="-302262" algn="l">
              <a:lnSpc>
                <a:spcPts val="3920"/>
              </a:lnSpc>
              <a:buFont typeface="Arial"/>
              <a:buChar char="•"/>
            </a:pPr>
            <a:r>
              <a:rPr lang="en-US" sz="2800" b="1" dirty="0">
                <a:solidFill>
                  <a:srgbClr val="000000"/>
                </a:solidFill>
                <a:latin typeface="DM Sans"/>
                <a:ea typeface="DM Sans"/>
                <a:cs typeface="DM Sans"/>
                <a:sym typeface="DM Sans"/>
              </a:rPr>
              <a:t>Spiritual Discernment: </a:t>
            </a:r>
            <a:r>
              <a:rPr lang="en-US" sz="2800" dirty="0">
                <a:solidFill>
                  <a:srgbClr val="000000"/>
                </a:solidFill>
                <a:latin typeface="DM Sans"/>
                <a:ea typeface="DM Sans"/>
                <a:cs typeface="DM Sans"/>
                <a:sym typeface="DM Sans"/>
              </a:rPr>
              <a:t>That I may be led by the Holy Spirit to clearly discern God’s perfect will for my life and ministry.</a:t>
            </a:r>
          </a:p>
          <a:p>
            <a:pPr marL="604524" lvl="1" indent="-302262" algn="l">
              <a:lnSpc>
                <a:spcPts val="3920"/>
              </a:lnSpc>
              <a:buFont typeface="Arial"/>
              <a:buChar char="•"/>
            </a:pPr>
            <a:endParaRPr lang="en-US" sz="2800" dirty="0">
              <a:solidFill>
                <a:srgbClr val="000000"/>
              </a:solidFill>
              <a:latin typeface="DM Sans"/>
              <a:ea typeface="DM Sans"/>
              <a:cs typeface="DM Sans"/>
              <a:sym typeface="DM Sans"/>
            </a:endParaRPr>
          </a:p>
          <a:p>
            <a:pPr marL="604524" lvl="1" indent="-302262" algn="l">
              <a:lnSpc>
                <a:spcPts val="3920"/>
              </a:lnSpc>
              <a:buFont typeface="Arial"/>
              <a:buChar char="•"/>
            </a:pPr>
            <a:r>
              <a:rPr lang="en-US" sz="2800" b="1" dirty="0">
                <a:solidFill>
                  <a:srgbClr val="000000"/>
                </a:solidFill>
                <a:latin typeface="DM Sans"/>
                <a:ea typeface="DM Sans"/>
                <a:cs typeface="DM Sans"/>
                <a:sym typeface="DM Sans"/>
              </a:rPr>
              <a:t>Protection: </a:t>
            </a:r>
            <a:r>
              <a:rPr lang="en-US" sz="2800" dirty="0">
                <a:solidFill>
                  <a:srgbClr val="000000"/>
                </a:solidFill>
                <a:latin typeface="DM Sans"/>
                <a:ea typeface="DM Sans"/>
                <a:cs typeface="DM Sans"/>
                <a:sym typeface="DM Sans"/>
              </a:rPr>
              <a:t>God’s covering, safety, and strength for my family, friends, and ministry colleagues worldwide.</a:t>
            </a:r>
          </a:p>
          <a:p>
            <a:pPr marL="604524" lvl="1" indent="-302262" algn="l">
              <a:lnSpc>
                <a:spcPts val="3920"/>
              </a:lnSpc>
              <a:buFont typeface="Arial"/>
              <a:buChar char="•"/>
            </a:pPr>
            <a:endParaRPr lang="en-US" sz="2800" dirty="0">
              <a:solidFill>
                <a:srgbClr val="000000"/>
              </a:solidFill>
              <a:latin typeface="DM Sans"/>
              <a:ea typeface="DM Sans"/>
              <a:cs typeface="DM Sans"/>
              <a:sym typeface="DM Sans"/>
            </a:endParaRPr>
          </a:p>
          <a:p>
            <a:pPr marL="604524" lvl="1" indent="-302262">
              <a:lnSpc>
                <a:spcPts val="3920"/>
              </a:lnSpc>
              <a:buFont typeface="Arial"/>
              <a:buChar char="•"/>
            </a:pPr>
            <a:r>
              <a:rPr lang="en-US" sz="2800" b="1" dirty="0">
                <a:solidFill>
                  <a:srgbClr val="000000"/>
                </a:solidFill>
                <a:latin typeface="DM Sans"/>
                <a:ea typeface="DM Sans"/>
                <a:cs typeface="DM Sans"/>
                <a:sym typeface="DM Sans"/>
              </a:rPr>
              <a:t>Gratitude: </a:t>
            </a:r>
            <a:r>
              <a:rPr lang="en-US" sz="2800" dirty="0">
                <a:solidFill>
                  <a:srgbClr val="000000"/>
                </a:solidFill>
                <a:latin typeface="DM Sans"/>
                <a:ea typeface="DM Sans"/>
                <a:cs typeface="DM Sans"/>
                <a:sym typeface="DM Sans"/>
              </a:rPr>
              <a:t>Thanksgiving for God’s faithfulness—His constant sustaining, encouraging, and blessings beyond anything I could ask or imagine.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2098257" y="443215"/>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9510115" y="3501810"/>
            <a:ext cx="8549543" cy="2664578"/>
            <a:chOff x="0" y="0"/>
            <a:chExt cx="2251731" cy="701782"/>
          </a:xfrm>
        </p:grpSpPr>
        <p:sp>
          <p:nvSpPr>
            <p:cNvPr id="4" name="Freeform 4"/>
            <p:cNvSpPr/>
            <p:nvPr/>
          </p:nvSpPr>
          <p:spPr>
            <a:xfrm>
              <a:off x="0" y="0"/>
              <a:ext cx="2251731" cy="701782"/>
            </a:xfrm>
            <a:custGeom>
              <a:avLst/>
              <a:gdLst/>
              <a:ahLst/>
              <a:cxnLst/>
              <a:rect l="l" t="t" r="r" b="b"/>
              <a:pathLst>
                <a:path w="2251731" h="701782">
                  <a:moveTo>
                    <a:pt x="46182" y="0"/>
                  </a:moveTo>
                  <a:lnTo>
                    <a:pt x="2205549" y="0"/>
                  </a:lnTo>
                  <a:cubicBezTo>
                    <a:pt x="2217797" y="0"/>
                    <a:pt x="2229544" y="4866"/>
                    <a:pt x="2238205" y="13526"/>
                  </a:cubicBezTo>
                  <a:cubicBezTo>
                    <a:pt x="2246866" y="22187"/>
                    <a:pt x="2251731" y="33934"/>
                    <a:pt x="2251731" y="46182"/>
                  </a:cubicBezTo>
                  <a:lnTo>
                    <a:pt x="2251731" y="655600"/>
                  </a:lnTo>
                  <a:cubicBezTo>
                    <a:pt x="2251731" y="667848"/>
                    <a:pt x="2246866" y="679595"/>
                    <a:pt x="2238205" y="688255"/>
                  </a:cubicBezTo>
                  <a:cubicBezTo>
                    <a:pt x="2229544" y="696916"/>
                    <a:pt x="2217797" y="701782"/>
                    <a:pt x="2205549" y="701782"/>
                  </a:cubicBezTo>
                  <a:lnTo>
                    <a:pt x="46182" y="701782"/>
                  </a:lnTo>
                  <a:cubicBezTo>
                    <a:pt x="20677" y="701782"/>
                    <a:pt x="0" y="681105"/>
                    <a:pt x="0" y="655600"/>
                  </a:cubicBezTo>
                  <a:lnTo>
                    <a:pt x="0" y="46182"/>
                  </a:lnTo>
                  <a:cubicBezTo>
                    <a:pt x="0" y="33934"/>
                    <a:pt x="4866" y="22187"/>
                    <a:pt x="13526" y="13526"/>
                  </a:cubicBezTo>
                  <a:cubicBezTo>
                    <a:pt x="22187" y="4866"/>
                    <a:pt x="33934" y="0"/>
                    <a:pt x="46182" y="0"/>
                  </a:cubicBezTo>
                  <a:close/>
                </a:path>
              </a:pathLst>
            </a:custGeom>
            <a:solidFill>
              <a:srgbClr val="FFFFFF"/>
            </a:solidFill>
            <a:ln w="38100" cap="rnd">
              <a:solidFill>
                <a:srgbClr val="000000"/>
              </a:solidFill>
              <a:prstDash val="solid"/>
              <a:round/>
            </a:ln>
          </p:spPr>
          <p:txBody>
            <a:bodyPr/>
            <a:lstStyle/>
            <a:p>
              <a:endParaRPr lang="en-US"/>
            </a:p>
          </p:txBody>
        </p:sp>
        <p:sp>
          <p:nvSpPr>
            <p:cNvPr id="5" name="TextBox 5"/>
            <p:cNvSpPr txBox="1"/>
            <p:nvPr/>
          </p:nvSpPr>
          <p:spPr>
            <a:xfrm>
              <a:off x="0" y="-38100"/>
              <a:ext cx="2251731" cy="739882"/>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93466" y="668233"/>
            <a:ext cx="8950534" cy="8950534"/>
            <a:chOff x="0" y="0"/>
            <a:chExt cx="6350000" cy="6350000"/>
          </a:xfrm>
        </p:grpSpPr>
        <p:sp>
          <p:nvSpPr>
            <p:cNvPr id="7" name="Freeform 7"/>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stretch>
                <a:fillRect t="-13681" b="-13681"/>
              </a:stretch>
            </a:blipFill>
            <a:ln w="38100" cap="sq">
              <a:solidFill>
                <a:srgbClr val="000000"/>
              </a:solidFill>
              <a:prstDash val="solid"/>
              <a:miter/>
            </a:ln>
          </p:spPr>
          <p:txBody>
            <a:bodyPr/>
            <a:lstStyle/>
            <a:p>
              <a:endParaRPr lang="en-US"/>
            </a:p>
          </p:txBody>
        </p:sp>
      </p:grpSp>
      <p:sp>
        <p:nvSpPr>
          <p:cNvPr id="8" name="Freeform 8"/>
          <p:cNvSpPr/>
          <p:nvPr/>
        </p:nvSpPr>
        <p:spPr>
          <a:xfrm rot="6539916" flipH="1">
            <a:off x="14667418" y="4717751"/>
            <a:ext cx="8229600" cy="8229600"/>
          </a:xfrm>
          <a:custGeom>
            <a:avLst/>
            <a:gdLst/>
            <a:ahLst/>
            <a:cxnLst/>
            <a:rect l="l" t="t" r="r" b="b"/>
            <a:pathLst>
              <a:path w="8229600" h="8229600">
                <a:moveTo>
                  <a:pt x="8229600" y="0"/>
                </a:moveTo>
                <a:lnTo>
                  <a:pt x="0" y="0"/>
                </a:lnTo>
                <a:lnTo>
                  <a:pt x="0" y="8229600"/>
                </a:lnTo>
                <a:lnTo>
                  <a:pt x="8229600" y="8229600"/>
                </a:lnTo>
                <a:lnTo>
                  <a:pt x="8229600" y="0"/>
                </a:lnTo>
                <a:close/>
              </a:path>
            </a:pathLst>
          </a:custGeom>
          <a:blipFill>
            <a:blip r:embed="rId5">
              <a:alphaModFix amt="55000"/>
            </a:blip>
            <a:stretch>
              <a:fillRect/>
            </a:stretch>
          </a:blipFill>
        </p:spPr>
        <p:txBody>
          <a:bodyPr/>
          <a:lstStyle/>
          <a:p>
            <a:endParaRPr lang="en-US"/>
          </a:p>
        </p:txBody>
      </p:sp>
      <p:sp>
        <p:nvSpPr>
          <p:cNvPr id="9" name="Freeform 9"/>
          <p:cNvSpPr/>
          <p:nvPr/>
        </p:nvSpPr>
        <p:spPr>
          <a:xfrm rot="-1321057">
            <a:off x="13281563" y="9192574"/>
            <a:ext cx="7464947" cy="3321901"/>
          </a:xfrm>
          <a:custGeom>
            <a:avLst/>
            <a:gdLst/>
            <a:ahLst/>
            <a:cxnLst/>
            <a:rect l="l" t="t" r="r" b="b"/>
            <a:pathLst>
              <a:path w="7464947" h="3321901">
                <a:moveTo>
                  <a:pt x="0" y="0"/>
                </a:moveTo>
                <a:lnTo>
                  <a:pt x="7464947" y="0"/>
                </a:lnTo>
                <a:lnTo>
                  <a:pt x="7464947" y="3321902"/>
                </a:lnTo>
                <a:lnTo>
                  <a:pt x="0" y="3321902"/>
                </a:lnTo>
                <a:lnTo>
                  <a:pt x="0" y="0"/>
                </a:lnTo>
                <a:close/>
              </a:path>
            </a:pathLst>
          </a:custGeom>
          <a:blipFill>
            <a:blip r:embed="rId6"/>
            <a:stretch>
              <a:fillRect/>
            </a:stretch>
          </a:blipFill>
        </p:spPr>
        <p:txBody>
          <a:bodyPr/>
          <a:lstStyle/>
          <a:p>
            <a:endParaRPr lang="en-US"/>
          </a:p>
        </p:txBody>
      </p:sp>
      <p:sp>
        <p:nvSpPr>
          <p:cNvPr id="10" name="Freeform 10"/>
          <p:cNvSpPr/>
          <p:nvPr/>
        </p:nvSpPr>
        <p:spPr>
          <a:xfrm rot="-1595754">
            <a:off x="13839107" y="9318276"/>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7"/>
            <a:stretch>
              <a:fillRect/>
            </a:stretch>
          </a:blipFill>
        </p:spPr>
        <p:txBody>
          <a:bodyPr/>
          <a:lstStyle/>
          <a:p>
            <a:endParaRPr lang="en-US"/>
          </a:p>
        </p:txBody>
      </p:sp>
      <p:sp>
        <p:nvSpPr>
          <p:cNvPr id="11" name="TextBox 11"/>
          <p:cNvSpPr txBox="1"/>
          <p:nvPr/>
        </p:nvSpPr>
        <p:spPr>
          <a:xfrm>
            <a:off x="10125887" y="3774785"/>
            <a:ext cx="7318000" cy="1520590"/>
          </a:xfrm>
          <a:prstGeom prst="rect">
            <a:avLst/>
          </a:prstGeom>
        </p:spPr>
        <p:txBody>
          <a:bodyPr lIns="0" tIns="0" rIns="0" bIns="0" rtlCol="0" anchor="t">
            <a:spAutoFit/>
          </a:bodyPr>
          <a:lstStyle/>
          <a:p>
            <a:pPr algn="ctr">
              <a:lnSpc>
                <a:spcPts val="5710"/>
              </a:lnSpc>
            </a:pPr>
            <a:r>
              <a:rPr lang="en-US" sz="4923" b="1">
                <a:solidFill>
                  <a:srgbClr val="004AAD"/>
                </a:solidFill>
                <a:latin typeface="The Seasons Bold"/>
                <a:ea typeface="The Seasons Bold"/>
                <a:cs typeface="The Seasons Bold"/>
                <a:sym typeface="The Seasons Bold"/>
              </a:rPr>
              <a:t>LT. COLONEL </a:t>
            </a:r>
          </a:p>
          <a:p>
            <a:pPr algn="ctr">
              <a:lnSpc>
                <a:spcPts val="5710"/>
              </a:lnSpc>
            </a:pPr>
            <a:r>
              <a:rPr lang="en-US" sz="4923" b="1">
                <a:solidFill>
                  <a:srgbClr val="004AAD"/>
                </a:solidFill>
                <a:latin typeface="The Seasons Bold"/>
                <a:ea typeface="The Seasons Bold"/>
                <a:cs typeface="The Seasons Bold"/>
                <a:sym typeface="The Seasons Bold"/>
              </a:rPr>
              <a:t>ELIZABETH NELSON</a:t>
            </a:r>
          </a:p>
        </p:txBody>
      </p:sp>
      <p:sp>
        <p:nvSpPr>
          <p:cNvPr id="12" name="TextBox 12"/>
          <p:cNvSpPr txBox="1"/>
          <p:nvPr/>
        </p:nvSpPr>
        <p:spPr>
          <a:xfrm>
            <a:off x="11877683" y="5447456"/>
            <a:ext cx="3963177" cy="455294"/>
          </a:xfrm>
          <a:prstGeom prst="rect">
            <a:avLst/>
          </a:prstGeom>
        </p:spPr>
        <p:txBody>
          <a:bodyPr lIns="0" tIns="0" rIns="0" bIns="0" rtlCol="0" anchor="t">
            <a:spAutoFit/>
          </a:bodyPr>
          <a:lstStyle/>
          <a:p>
            <a:pPr algn="just">
              <a:lnSpc>
                <a:spcPts val="3780"/>
              </a:lnSpc>
            </a:pPr>
            <a:r>
              <a:rPr lang="en-US" sz="2700">
                <a:solidFill>
                  <a:srgbClr val="000000"/>
                </a:solidFill>
                <a:latin typeface="DM Sans"/>
                <a:ea typeface="DM Sans"/>
                <a:cs typeface="DM Sans"/>
                <a:sym typeface="DM Sans"/>
              </a:rPr>
              <a:t>Territorial Commander</a:t>
            </a:r>
          </a:p>
        </p:txBody>
      </p:sp>
      <p:sp>
        <p:nvSpPr>
          <p:cNvPr id="13" name="Freeform 13"/>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8"/>
            <a:stretch>
              <a:fillRect/>
            </a:stretch>
          </a:blipFill>
        </p:spPr>
        <p:txBody>
          <a:bodyPr/>
          <a:lstStyle/>
          <a:p>
            <a:endParaRPr lang="en-US"/>
          </a:p>
        </p:txBody>
      </p:sp>
      <p:sp>
        <p:nvSpPr>
          <p:cNvPr id="14" name="Freeform 14"/>
          <p:cNvSpPr/>
          <p:nvPr/>
        </p:nvSpPr>
        <p:spPr>
          <a:xfrm>
            <a:off x="11717753" y="6695486"/>
            <a:ext cx="292490" cy="426215"/>
          </a:xfrm>
          <a:custGeom>
            <a:avLst/>
            <a:gdLst/>
            <a:ahLst/>
            <a:cxnLst/>
            <a:rect l="l" t="t" r="r" b="b"/>
            <a:pathLst>
              <a:path w="292490" h="426215">
                <a:moveTo>
                  <a:pt x="0" y="0"/>
                </a:moveTo>
                <a:lnTo>
                  <a:pt x="292490" y="0"/>
                </a:lnTo>
                <a:lnTo>
                  <a:pt x="292490" y="426215"/>
                </a:lnTo>
                <a:lnTo>
                  <a:pt x="0" y="4262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TextBox 15"/>
          <p:cNvSpPr txBox="1"/>
          <p:nvPr/>
        </p:nvSpPr>
        <p:spPr>
          <a:xfrm>
            <a:off x="12183501" y="6666406"/>
            <a:ext cx="3427870" cy="455294"/>
          </a:xfrm>
          <a:prstGeom prst="rect">
            <a:avLst/>
          </a:prstGeom>
        </p:spPr>
        <p:txBody>
          <a:bodyPr lIns="0" tIns="0" rIns="0" bIns="0" rtlCol="0" anchor="t">
            <a:spAutoFit/>
          </a:bodyPr>
          <a:lstStyle/>
          <a:p>
            <a:pPr algn="l">
              <a:lnSpc>
                <a:spcPts val="3780"/>
              </a:lnSpc>
            </a:pPr>
            <a:r>
              <a:rPr lang="en-US" sz="2700">
                <a:solidFill>
                  <a:srgbClr val="000000"/>
                </a:solidFill>
                <a:latin typeface="DM Sans"/>
                <a:ea typeface="DM Sans"/>
                <a:cs typeface="DM Sans"/>
                <a:sym typeface="DM Sans"/>
              </a:rPr>
              <a:t>Bangladesh Territory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767752" y="576290"/>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644961" y="2173811"/>
            <a:ext cx="7162842" cy="7162842"/>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stretch>
                <a:fillRect t="-13681" b="-13681"/>
              </a:stretch>
            </a:blipFill>
            <a:ln w="38100" cap="sq">
              <a:solidFill>
                <a:srgbClr val="000000"/>
              </a:solidFill>
              <a:prstDash val="solid"/>
              <a:miter/>
            </a:ln>
          </p:spPr>
          <p:txBody>
            <a:bodyPr/>
            <a:lstStyle/>
            <a:p>
              <a:endParaRPr lang="en-US"/>
            </a:p>
          </p:txBody>
        </p:sp>
      </p:grpSp>
      <p:grpSp>
        <p:nvGrpSpPr>
          <p:cNvPr id="5" name="Group 5"/>
          <p:cNvGrpSpPr/>
          <p:nvPr/>
        </p:nvGrpSpPr>
        <p:grpSpPr>
          <a:xfrm>
            <a:off x="480198" y="1063402"/>
            <a:ext cx="9862432" cy="9033098"/>
            <a:chOff x="0" y="0"/>
            <a:chExt cx="2482570" cy="1461042"/>
          </a:xfrm>
        </p:grpSpPr>
        <p:sp>
          <p:nvSpPr>
            <p:cNvPr id="6" name="Freeform 6"/>
            <p:cNvSpPr/>
            <p:nvPr/>
          </p:nvSpPr>
          <p:spPr>
            <a:xfrm>
              <a:off x="0" y="0"/>
              <a:ext cx="2482570" cy="1461042"/>
            </a:xfrm>
            <a:custGeom>
              <a:avLst/>
              <a:gdLst/>
              <a:ahLst/>
              <a:cxnLst/>
              <a:rect l="l" t="t" r="r" b="b"/>
              <a:pathLst>
                <a:path w="2482570" h="1461042">
                  <a:moveTo>
                    <a:pt x="41888" y="0"/>
                  </a:moveTo>
                  <a:lnTo>
                    <a:pt x="2440682" y="0"/>
                  </a:lnTo>
                  <a:cubicBezTo>
                    <a:pt x="2463816" y="0"/>
                    <a:pt x="2482570" y="18754"/>
                    <a:pt x="2482570" y="41888"/>
                  </a:cubicBezTo>
                  <a:lnTo>
                    <a:pt x="2482570" y="1419154"/>
                  </a:lnTo>
                  <a:cubicBezTo>
                    <a:pt x="2482570" y="1442288"/>
                    <a:pt x="2463816" y="1461042"/>
                    <a:pt x="2440682" y="1461042"/>
                  </a:cubicBezTo>
                  <a:lnTo>
                    <a:pt x="41888" y="1461042"/>
                  </a:lnTo>
                  <a:cubicBezTo>
                    <a:pt x="18754" y="1461042"/>
                    <a:pt x="0" y="1442288"/>
                    <a:pt x="0" y="1419154"/>
                  </a:cubicBezTo>
                  <a:lnTo>
                    <a:pt x="0" y="41888"/>
                  </a:lnTo>
                  <a:cubicBezTo>
                    <a:pt x="0" y="18754"/>
                    <a:pt x="18754" y="0"/>
                    <a:pt x="41888" y="0"/>
                  </a:cubicBezTo>
                  <a:close/>
                </a:path>
              </a:pathLst>
            </a:custGeom>
            <a:solidFill>
              <a:srgbClr val="FFFFFF"/>
            </a:solidFill>
            <a:ln w="38100" cap="rnd">
              <a:solidFill>
                <a:srgbClr val="000000"/>
              </a:solidFill>
              <a:prstDash val="solid"/>
              <a:round/>
            </a:ln>
          </p:spPr>
          <p:txBody>
            <a:bodyPr/>
            <a:lstStyle/>
            <a:p>
              <a:endParaRPr lang="en-US"/>
            </a:p>
          </p:txBody>
        </p:sp>
        <p:sp>
          <p:nvSpPr>
            <p:cNvPr id="7" name="TextBox 7"/>
            <p:cNvSpPr txBox="1"/>
            <p:nvPr/>
          </p:nvSpPr>
          <p:spPr>
            <a:xfrm>
              <a:off x="0" y="-38100"/>
              <a:ext cx="2482570" cy="1499142"/>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3566994" y="-2871081"/>
            <a:ext cx="9653490" cy="8229600"/>
          </a:xfrm>
          <a:custGeom>
            <a:avLst/>
            <a:gdLst/>
            <a:ahLst/>
            <a:cxnLst/>
            <a:rect l="l" t="t" r="r" b="b"/>
            <a:pathLst>
              <a:path w="9653490" h="8229600">
                <a:moveTo>
                  <a:pt x="0" y="0"/>
                </a:moveTo>
                <a:lnTo>
                  <a:pt x="9653490" y="0"/>
                </a:lnTo>
                <a:lnTo>
                  <a:pt x="9653490" y="8229600"/>
                </a:lnTo>
                <a:lnTo>
                  <a:pt x="0" y="8229600"/>
                </a:lnTo>
                <a:lnTo>
                  <a:pt x="0" y="0"/>
                </a:lnTo>
                <a:close/>
              </a:path>
            </a:pathLst>
          </a:custGeom>
          <a:blipFill>
            <a:blip r:embed="rId5"/>
            <a:stretch>
              <a:fillRect/>
            </a:stretch>
          </a:blipFill>
        </p:spPr>
        <p:txBody>
          <a:bodyPr/>
          <a:lstStyle/>
          <a:p>
            <a:endParaRPr lang="en-US"/>
          </a:p>
        </p:txBody>
      </p:sp>
      <p:sp>
        <p:nvSpPr>
          <p:cNvPr id="9" name="Freeform 9"/>
          <p:cNvSpPr/>
          <p:nvPr/>
        </p:nvSpPr>
        <p:spPr>
          <a:xfrm rot="-1045642">
            <a:off x="-1880388" y="-2371405"/>
            <a:ext cx="7464947" cy="3321901"/>
          </a:xfrm>
          <a:custGeom>
            <a:avLst/>
            <a:gdLst/>
            <a:ahLst/>
            <a:cxnLst/>
            <a:rect l="l" t="t" r="r" b="b"/>
            <a:pathLst>
              <a:path w="7464947" h="3321901">
                <a:moveTo>
                  <a:pt x="0" y="0"/>
                </a:moveTo>
                <a:lnTo>
                  <a:pt x="7464947" y="0"/>
                </a:lnTo>
                <a:lnTo>
                  <a:pt x="7464947" y="3321901"/>
                </a:lnTo>
                <a:lnTo>
                  <a:pt x="0" y="3321901"/>
                </a:lnTo>
                <a:lnTo>
                  <a:pt x="0" y="0"/>
                </a:lnTo>
                <a:close/>
              </a:path>
            </a:pathLst>
          </a:custGeom>
          <a:blipFill>
            <a:blip r:embed="rId6"/>
            <a:stretch>
              <a:fillRect/>
            </a:stretch>
          </a:blipFill>
        </p:spPr>
        <p:txBody>
          <a:bodyPr/>
          <a:lstStyle/>
          <a:p>
            <a:endParaRPr lang="en-US"/>
          </a:p>
        </p:txBody>
      </p:sp>
      <p:sp>
        <p:nvSpPr>
          <p:cNvPr id="10" name="Freeform 10"/>
          <p:cNvSpPr/>
          <p:nvPr/>
        </p:nvSpPr>
        <p:spPr>
          <a:xfrm rot="-1178665">
            <a:off x="-1355222" y="-362645"/>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7"/>
            <a:stretch>
              <a:fillRect/>
            </a:stretch>
          </a:blipFill>
        </p:spPr>
        <p:txBody>
          <a:bodyPr/>
          <a:lstStyle/>
          <a:p>
            <a:endParaRPr lang="en-US"/>
          </a:p>
        </p:txBody>
      </p:sp>
      <p:sp>
        <p:nvSpPr>
          <p:cNvPr id="11" name="Freeform 11"/>
          <p:cNvSpPr/>
          <p:nvPr/>
        </p:nvSpPr>
        <p:spPr>
          <a:xfrm>
            <a:off x="243472" y="0"/>
            <a:ext cx="2530717" cy="2087841"/>
          </a:xfrm>
          <a:custGeom>
            <a:avLst/>
            <a:gdLst/>
            <a:ahLst/>
            <a:cxnLst/>
            <a:rect l="l" t="t" r="r" b="b"/>
            <a:pathLst>
              <a:path w="2530717" h="2087841">
                <a:moveTo>
                  <a:pt x="0" y="0"/>
                </a:moveTo>
                <a:lnTo>
                  <a:pt x="2530717" y="0"/>
                </a:lnTo>
                <a:lnTo>
                  <a:pt x="2530717" y="2087842"/>
                </a:lnTo>
                <a:lnTo>
                  <a:pt x="0" y="2087842"/>
                </a:lnTo>
                <a:lnTo>
                  <a:pt x="0" y="0"/>
                </a:lnTo>
                <a:close/>
              </a:path>
            </a:pathLst>
          </a:custGeom>
          <a:blipFill>
            <a:blip r:embed="rId8"/>
            <a:stretch>
              <a:fillRect/>
            </a:stretch>
          </a:blipFill>
        </p:spPr>
        <p:txBody>
          <a:bodyPr/>
          <a:lstStyle/>
          <a:p>
            <a:endParaRPr lang="en-US"/>
          </a:p>
        </p:txBody>
      </p:sp>
      <p:sp>
        <p:nvSpPr>
          <p:cNvPr id="12" name="Freeform 12"/>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9"/>
            <a:stretch>
              <a:fillRect/>
            </a:stretch>
          </a:blipFill>
        </p:spPr>
        <p:txBody>
          <a:bodyPr/>
          <a:lstStyle/>
          <a:p>
            <a:endParaRPr lang="en-US"/>
          </a:p>
        </p:txBody>
      </p:sp>
      <p:sp>
        <p:nvSpPr>
          <p:cNvPr id="13" name="TextBox 13"/>
          <p:cNvSpPr txBox="1"/>
          <p:nvPr/>
        </p:nvSpPr>
        <p:spPr>
          <a:xfrm>
            <a:off x="1695738" y="1325396"/>
            <a:ext cx="7696553" cy="816325"/>
          </a:xfrm>
          <a:prstGeom prst="rect">
            <a:avLst/>
          </a:prstGeom>
        </p:spPr>
        <p:txBody>
          <a:bodyPr lIns="0" tIns="0" rIns="0" bIns="0" rtlCol="0" anchor="t">
            <a:spAutoFit/>
          </a:bodyPr>
          <a:lstStyle/>
          <a:p>
            <a:pPr algn="ctr">
              <a:lnSpc>
                <a:spcPts val="5879"/>
              </a:lnSpc>
            </a:pPr>
            <a:r>
              <a:rPr lang="en-US" sz="5068" b="1" dirty="0">
                <a:solidFill>
                  <a:srgbClr val="004AAD"/>
                </a:solidFill>
                <a:latin typeface="The Seasons Bold"/>
                <a:ea typeface="The Seasons Bold"/>
                <a:cs typeface="The Seasons Bold"/>
                <a:sym typeface="The Seasons Bold"/>
              </a:rPr>
              <a:t>PRAYER REQUESTS</a:t>
            </a:r>
          </a:p>
        </p:txBody>
      </p:sp>
      <p:sp>
        <p:nvSpPr>
          <p:cNvPr id="14" name="TextBox 14"/>
          <p:cNvSpPr txBox="1"/>
          <p:nvPr/>
        </p:nvSpPr>
        <p:spPr>
          <a:xfrm>
            <a:off x="600261" y="2339394"/>
            <a:ext cx="9186769" cy="7335791"/>
          </a:xfrm>
          <a:prstGeom prst="rect">
            <a:avLst/>
          </a:prstGeom>
        </p:spPr>
        <p:txBody>
          <a:bodyPr wrap="square" lIns="0" tIns="0" rIns="0" bIns="0" rtlCol="0" anchor="t">
            <a:spAutoFit/>
          </a:bodyPr>
          <a:lstStyle/>
          <a:p>
            <a:pPr marL="626114" lvl="1" indent="-313057" algn="l">
              <a:lnSpc>
                <a:spcPts val="4060"/>
              </a:lnSpc>
              <a:buFont typeface="Arial"/>
              <a:buChar char="•"/>
            </a:pPr>
            <a:r>
              <a:rPr lang="en-US" sz="2900" b="1" dirty="0">
                <a:solidFill>
                  <a:srgbClr val="000000"/>
                </a:solidFill>
                <a:latin typeface="DM Sans"/>
                <a:ea typeface="DM Sans"/>
                <a:cs typeface="DM Sans"/>
                <a:sym typeface="DM Sans"/>
              </a:rPr>
              <a:t>Our Training College </a:t>
            </a:r>
            <a:r>
              <a:rPr lang="en-US" sz="2900" dirty="0">
                <a:solidFill>
                  <a:srgbClr val="000000"/>
                </a:solidFill>
                <a:latin typeface="DM Sans"/>
                <a:ea typeface="DM Sans"/>
                <a:cs typeface="DM Sans"/>
                <a:sym typeface="DM Sans"/>
              </a:rPr>
              <a:t>- 7 cadets will be welcomed in January for the Proclaimers of Transformation session. We are thankful for the new college staff who are preparing for the session and training </a:t>
            </a:r>
            <a:r>
              <a:rPr lang="en-US" sz="2900" dirty="0" err="1">
                <a:solidFill>
                  <a:srgbClr val="000000"/>
                </a:solidFill>
                <a:latin typeface="DM Sans"/>
                <a:ea typeface="DM Sans"/>
                <a:cs typeface="DM Sans"/>
                <a:sym typeface="DM Sans"/>
              </a:rPr>
              <a:t>programme</a:t>
            </a:r>
            <a:r>
              <a:rPr lang="en-US" sz="2900" dirty="0">
                <a:solidFill>
                  <a:srgbClr val="000000"/>
                </a:solidFill>
                <a:latin typeface="DM Sans"/>
                <a:ea typeface="DM Sans"/>
                <a:cs typeface="DM Sans"/>
                <a:sym typeface="DM Sans"/>
              </a:rPr>
              <a:t>. The Training College is opening after being closed for a year. Praying that God will lead and equip them all in the months ahead.</a:t>
            </a:r>
          </a:p>
          <a:p>
            <a:pPr marL="313057" lvl="1" algn="l">
              <a:lnSpc>
                <a:spcPts val="4060"/>
              </a:lnSpc>
            </a:pPr>
            <a:endParaRPr lang="en-US" sz="2900" dirty="0">
              <a:solidFill>
                <a:srgbClr val="000000"/>
              </a:solidFill>
              <a:latin typeface="DM Sans"/>
              <a:ea typeface="DM Sans"/>
              <a:cs typeface="DM Sans"/>
              <a:sym typeface="DM Sans"/>
            </a:endParaRPr>
          </a:p>
          <a:p>
            <a:pPr marL="626114" lvl="1" indent="-313057" algn="l">
              <a:lnSpc>
                <a:spcPts val="4060"/>
              </a:lnSpc>
              <a:buFont typeface="Arial"/>
              <a:buChar char="•"/>
            </a:pPr>
            <a:r>
              <a:rPr lang="en-US" sz="2900" dirty="0">
                <a:solidFill>
                  <a:srgbClr val="000000"/>
                </a:solidFill>
                <a:latin typeface="DM Sans"/>
                <a:ea typeface="DM Sans"/>
                <a:cs typeface="DM Sans"/>
                <a:sym typeface="DM Sans"/>
              </a:rPr>
              <a:t> </a:t>
            </a:r>
            <a:r>
              <a:rPr lang="en-US" sz="2900" b="1" dirty="0">
                <a:solidFill>
                  <a:srgbClr val="000000"/>
                </a:solidFill>
                <a:latin typeface="DM Sans"/>
                <a:ea typeface="DM Sans"/>
                <a:cs typeface="DM Sans"/>
                <a:sym typeface="DM Sans"/>
              </a:rPr>
              <a:t>Personnel</a:t>
            </a:r>
            <a:r>
              <a:rPr lang="en-US" sz="2900" dirty="0">
                <a:solidFill>
                  <a:srgbClr val="000000"/>
                </a:solidFill>
                <a:latin typeface="DM Sans"/>
                <a:ea typeface="DM Sans"/>
                <a:cs typeface="DM Sans"/>
                <a:sym typeface="DM Sans"/>
              </a:rPr>
              <a:t> - We are in critical need of some qualified, capable staff to fill some positions that are vacant, and soon to be vacant, due to retirements. We struggle to find capable staff for positions that are important to the effectiveness of our work.</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a:extLst>
            <a:ext uri="{FF2B5EF4-FFF2-40B4-BE49-F238E27FC236}">
              <a16:creationId xmlns:a16="http://schemas.microsoft.com/office/drawing/2014/main" id="{56426597-F072-4A00-F5C7-8E9B3982C91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D10D3A3-315D-6205-9ED1-B778EE83F049}"/>
              </a:ext>
            </a:extLst>
          </p:cNvPr>
          <p:cNvSpPr/>
          <p:nvPr/>
        </p:nvSpPr>
        <p:spPr>
          <a:xfrm>
            <a:off x="-1767752" y="576290"/>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a:extLst>
              <a:ext uri="{FF2B5EF4-FFF2-40B4-BE49-F238E27FC236}">
                <a16:creationId xmlns:a16="http://schemas.microsoft.com/office/drawing/2014/main" id="{C22E3107-589D-A9C6-6B47-8878492D19B7}"/>
              </a:ext>
            </a:extLst>
          </p:cNvPr>
          <p:cNvGrpSpPr/>
          <p:nvPr/>
        </p:nvGrpSpPr>
        <p:grpSpPr>
          <a:xfrm>
            <a:off x="476833" y="1933140"/>
            <a:ext cx="17459357" cy="8152541"/>
            <a:chOff x="0" y="0"/>
            <a:chExt cx="2623204" cy="2045193"/>
          </a:xfrm>
        </p:grpSpPr>
        <p:sp>
          <p:nvSpPr>
            <p:cNvPr id="4" name="Freeform 4">
              <a:extLst>
                <a:ext uri="{FF2B5EF4-FFF2-40B4-BE49-F238E27FC236}">
                  <a16:creationId xmlns:a16="http://schemas.microsoft.com/office/drawing/2014/main" id="{89407830-C2D2-698A-5604-7F48EAEE4832}"/>
                </a:ext>
              </a:extLst>
            </p:cNvPr>
            <p:cNvSpPr/>
            <p:nvPr/>
          </p:nvSpPr>
          <p:spPr>
            <a:xfrm>
              <a:off x="0" y="0"/>
              <a:ext cx="2623204" cy="2045193"/>
            </a:xfrm>
            <a:custGeom>
              <a:avLst/>
              <a:gdLst/>
              <a:ahLst/>
              <a:cxnLst/>
              <a:rect l="l" t="t" r="r" b="b"/>
              <a:pathLst>
                <a:path w="2623204" h="2045193">
                  <a:moveTo>
                    <a:pt x="39642" y="0"/>
                  </a:moveTo>
                  <a:lnTo>
                    <a:pt x="2583562" y="0"/>
                  </a:lnTo>
                  <a:cubicBezTo>
                    <a:pt x="2605456" y="0"/>
                    <a:pt x="2623204" y="17749"/>
                    <a:pt x="2623204" y="39642"/>
                  </a:cubicBezTo>
                  <a:lnTo>
                    <a:pt x="2623204" y="2005550"/>
                  </a:lnTo>
                  <a:cubicBezTo>
                    <a:pt x="2623204" y="2027444"/>
                    <a:pt x="2605456" y="2045193"/>
                    <a:pt x="2583562" y="2045193"/>
                  </a:cubicBezTo>
                  <a:lnTo>
                    <a:pt x="39642" y="2045193"/>
                  </a:lnTo>
                  <a:cubicBezTo>
                    <a:pt x="17749" y="2045193"/>
                    <a:pt x="0" y="2027444"/>
                    <a:pt x="0" y="2005550"/>
                  </a:cubicBezTo>
                  <a:lnTo>
                    <a:pt x="0" y="39642"/>
                  </a:lnTo>
                  <a:cubicBezTo>
                    <a:pt x="0" y="17749"/>
                    <a:pt x="17749" y="0"/>
                    <a:pt x="39642" y="0"/>
                  </a:cubicBezTo>
                  <a:close/>
                </a:path>
              </a:pathLst>
            </a:custGeom>
            <a:solidFill>
              <a:srgbClr val="FFFFFF"/>
            </a:solidFill>
            <a:ln w="38100" cap="rnd">
              <a:solidFill>
                <a:srgbClr val="000000"/>
              </a:solidFill>
              <a:prstDash val="solid"/>
              <a:round/>
            </a:ln>
          </p:spPr>
          <p:txBody>
            <a:bodyPr/>
            <a:lstStyle/>
            <a:p>
              <a:endParaRPr lang="en-US"/>
            </a:p>
          </p:txBody>
        </p:sp>
        <p:sp>
          <p:nvSpPr>
            <p:cNvPr id="5" name="TextBox 5">
              <a:extLst>
                <a:ext uri="{FF2B5EF4-FFF2-40B4-BE49-F238E27FC236}">
                  <a16:creationId xmlns:a16="http://schemas.microsoft.com/office/drawing/2014/main" id="{100D081E-5C68-4435-3254-92335404D1E7}"/>
                </a:ext>
              </a:extLst>
            </p:cNvPr>
            <p:cNvSpPr txBox="1"/>
            <p:nvPr/>
          </p:nvSpPr>
          <p:spPr>
            <a:xfrm>
              <a:off x="0" y="-38100"/>
              <a:ext cx="2623204" cy="208329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a:extLst>
              <a:ext uri="{FF2B5EF4-FFF2-40B4-BE49-F238E27FC236}">
                <a16:creationId xmlns:a16="http://schemas.microsoft.com/office/drawing/2014/main" id="{4190CFD5-42A9-0EAF-D2D0-FF0D5F94A5B0}"/>
              </a:ext>
            </a:extLst>
          </p:cNvPr>
          <p:cNvSpPr/>
          <p:nvPr/>
        </p:nvSpPr>
        <p:spPr>
          <a:xfrm>
            <a:off x="-4096614" y="-2874756"/>
            <a:ext cx="9653490" cy="8229600"/>
          </a:xfrm>
          <a:custGeom>
            <a:avLst/>
            <a:gdLst/>
            <a:ahLst/>
            <a:cxnLst/>
            <a:rect l="l" t="t" r="r" b="b"/>
            <a:pathLst>
              <a:path w="9653490" h="8229600">
                <a:moveTo>
                  <a:pt x="0" y="0"/>
                </a:moveTo>
                <a:lnTo>
                  <a:pt x="9653490" y="0"/>
                </a:lnTo>
                <a:lnTo>
                  <a:pt x="9653490" y="8229600"/>
                </a:lnTo>
                <a:lnTo>
                  <a:pt x="0" y="8229600"/>
                </a:lnTo>
                <a:lnTo>
                  <a:pt x="0" y="0"/>
                </a:lnTo>
                <a:close/>
              </a:path>
            </a:pathLst>
          </a:custGeom>
          <a:blipFill>
            <a:blip r:embed="rId4"/>
            <a:stretch>
              <a:fillRect/>
            </a:stretch>
          </a:blipFill>
        </p:spPr>
        <p:txBody>
          <a:bodyPr/>
          <a:lstStyle/>
          <a:p>
            <a:endParaRPr lang="en-US"/>
          </a:p>
        </p:txBody>
      </p:sp>
      <p:sp>
        <p:nvSpPr>
          <p:cNvPr id="7" name="Freeform 7">
            <a:extLst>
              <a:ext uri="{FF2B5EF4-FFF2-40B4-BE49-F238E27FC236}">
                <a16:creationId xmlns:a16="http://schemas.microsoft.com/office/drawing/2014/main" id="{8210EE52-3CA5-B9A4-81D7-CE8DEB276598}"/>
              </a:ext>
            </a:extLst>
          </p:cNvPr>
          <p:cNvSpPr/>
          <p:nvPr/>
        </p:nvSpPr>
        <p:spPr>
          <a:xfrm rot="-1045642">
            <a:off x="-1880388" y="-2371405"/>
            <a:ext cx="7464947" cy="3321901"/>
          </a:xfrm>
          <a:custGeom>
            <a:avLst/>
            <a:gdLst/>
            <a:ahLst/>
            <a:cxnLst/>
            <a:rect l="l" t="t" r="r" b="b"/>
            <a:pathLst>
              <a:path w="7464947" h="3321901">
                <a:moveTo>
                  <a:pt x="0" y="0"/>
                </a:moveTo>
                <a:lnTo>
                  <a:pt x="7464947" y="0"/>
                </a:lnTo>
                <a:lnTo>
                  <a:pt x="7464947" y="3321901"/>
                </a:lnTo>
                <a:lnTo>
                  <a:pt x="0" y="3321901"/>
                </a:lnTo>
                <a:lnTo>
                  <a:pt x="0" y="0"/>
                </a:lnTo>
                <a:close/>
              </a:path>
            </a:pathLst>
          </a:custGeom>
          <a:blipFill>
            <a:blip r:embed="rId5"/>
            <a:stretch>
              <a:fillRect/>
            </a:stretch>
          </a:blipFill>
        </p:spPr>
        <p:txBody>
          <a:bodyPr/>
          <a:lstStyle/>
          <a:p>
            <a:endParaRPr lang="en-US"/>
          </a:p>
        </p:txBody>
      </p:sp>
      <p:sp>
        <p:nvSpPr>
          <p:cNvPr id="8" name="Freeform 8">
            <a:extLst>
              <a:ext uri="{FF2B5EF4-FFF2-40B4-BE49-F238E27FC236}">
                <a16:creationId xmlns:a16="http://schemas.microsoft.com/office/drawing/2014/main" id="{EBE8682A-C1A9-567D-C872-6A916CE8688F}"/>
              </a:ext>
            </a:extLst>
          </p:cNvPr>
          <p:cNvSpPr/>
          <p:nvPr/>
        </p:nvSpPr>
        <p:spPr>
          <a:xfrm rot="-1178665">
            <a:off x="-1355222" y="-362645"/>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6"/>
            <a:stretch>
              <a:fillRect/>
            </a:stretch>
          </a:blipFill>
        </p:spPr>
        <p:txBody>
          <a:bodyPr/>
          <a:lstStyle/>
          <a:p>
            <a:endParaRPr lang="en-US"/>
          </a:p>
        </p:txBody>
      </p:sp>
      <p:sp>
        <p:nvSpPr>
          <p:cNvPr id="9" name="Freeform 9">
            <a:extLst>
              <a:ext uri="{FF2B5EF4-FFF2-40B4-BE49-F238E27FC236}">
                <a16:creationId xmlns:a16="http://schemas.microsoft.com/office/drawing/2014/main" id="{2D6BC7D2-CF5E-DDDF-EC51-ABC942F1E38E}"/>
              </a:ext>
            </a:extLst>
          </p:cNvPr>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7"/>
            <a:stretch>
              <a:fillRect/>
            </a:stretch>
          </a:blipFill>
        </p:spPr>
        <p:txBody>
          <a:bodyPr/>
          <a:lstStyle/>
          <a:p>
            <a:endParaRPr lang="en-US"/>
          </a:p>
        </p:txBody>
      </p:sp>
      <p:sp>
        <p:nvSpPr>
          <p:cNvPr id="14" name="Freeform 14">
            <a:extLst>
              <a:ext uri="{FF2B5EF4-FFF2-40B4-BE49-F238E27FC236}">
                <a16:creationId xmlns:a16="http://schemas.microsoft.com/office/drawing/2014/main" id="{37D755EE-8722-FEF0-AC3C-340EBC7716D8}"/>
              </a:ext>
            </a:extLst>
          </p:cNvPr>
          <p:cNvSpPr/>
          <p:nvPr/>
        </p:nvSpPr>
        <p:spPr>
          <a:xfrm>
            <a:off x="0" y="201318"/>
            <a:ext cx="2530717" cy="2087841"/>
          </a:xfrm>
          <a:custGeom>
            <a:avLst/>
            <a:gdLst/>
            <a:ahLst/>
            <a:cxnLst/>
            <a:rect l="l" t="t" r="r" b="b"/>
            <a:pathLst>
              <a:path w="2530717" h="2087841">
                <a:moveTo>
                  <a:pt x="0" y="0"/>
                </a:moveTo>
                <a:lnTo>
                  <a:pt x="2530717" y="0"/>
                </a:lnTo>
                <a:lnTo>
                  <a:pt x="2530717" y="2087841"/>
                </a:lnTo>
                <a:lnTo>
                  <a:pt x="0" y="2087841"/>
                </a:lnTo>
                <a:lnTo>
                  <a:pt x="0" y="0"/>
                </a:lnTo>
                <a:close/>
              </a:path>
            </a:pathLst>
          </a:custGeom>
          <a:blipFill>
            <a:blip r:embed="rId8"/>
            <a:stretch>
              <a:fillRect/>
            </a:stretch>
          </a:blipFill>
        </p:spPr>
        <p:txBody>
          <a:bodyPr/>
          <a:lstStyle/>
          <a:p>
            <a:endParaRPr lang="en-US"/>
          </a:p>
        </p:txBody>
      </p:sp>
      <p:sp>
        <p:nvSpPr>
          <p:cNvPr id="16" name="TextBox 16">
            <a:extLst>
              <a:ext uri="{FF2B5EF4-FFF2-40B4-BE49-F238E27FC236}">
                <a16:creationId xmlns:a16="http://schemas.microsoft.com/office/drawing/2014/main" id="{BF9B2C1A-3F39-F80C-B073-EEA4CEEA45F1}"/>
              </a:ext>
            </a:extLst>
          </p:cNvPr>
          <p:cNvSpPr txBox="1"/>
          <p:nvPr/>
        </p:nvSpPr>
        <p:spPr>
          <a:xfrm>
            <a:off x="739915" y="2492850"/>
            <a:ext cx="16933191" cy="6977166"/>
          </a:xfrm>
          <a:prstGeom prst="rect">
            <a:avLst/>
          </a:prstGeom>
        </p:spPr>
        <p:txBody>
          <a:bodyPr wrap="square" lIns="0" tIns="0" rIns="0" bIns="0" rtlCol="0" anchor="t">
            <a:spAutoFit/>
          </a:bodyPr>
          <a:lstStyle/>
          <a:p>
            <a:pPr marL="647703" lvl="1" indent="-323852" algn="l">
              <a:lnSpc>
                <a:spcPts val="4200"/>
              </a:lnSpc>
              <a:buFont typeface="Arial"/>
              <a:buChar char="•"/>
            </a:pPr>
            <a:r>
              <a:rPr lang="en-US" sz="3000" b="1" dirty="0">
                <a:solidFill>
                  <a:srgbClr val="000000"/>
                </a:solidFill>
                <a:latin typeface="DM Sans"/>
                <a:ea typeface="DM Sans"/>
                <a:cs typeface="DM Sans"/>
                <a:sym typeface="DM Sans"/>
              </a:rPr>
              <a:t>Sally Ann </a:t>
            </a:r>
            <a:r>
              <a:rPr lang="en-US" sz="3000" dirty="0">
                <a:solidFill>
                  <a:srgbClr val="000000"/>
                </a:solidFill>
                <a:latin typeface="DM Sans"/>
                <a:ea typeface="DM Sans"/>
                <a:cs typeface="DM Sans"/>
                <a:sym typeface="DM Sans"/>
              </a:rPr>
              <a:t>- We are so grateful for our Sally Ann company and for the way that it is growing and the support it is able to give to the Army's work. It is going through some growing pains, and we need new staff to take over some key positions as some staff prepare to retire. Finding people with a heart for Sally Ann's mission and work culture is not easy, especially someone who is Christian. Please pray that the right people are found for these positions.</a:t>
            </a:r>
          </a:p>
          <a:p>
            <a:pPr marL="323851" lvl="1" algn="l">
              <a:lnSpc>
                <a:spcPts val="4200"/>
              </a:lnSpc>
            </a:pPr>
            <a:endParaRPr lang="en-US" sz="3000" dirty="0">
              <a:solidFill>
                <a:srgbClr val="000000"/>
              </a:solidFill>
              <a:latin typeface="DM Sans"/>
              <a:ea typeface="DM Sans"/>
              <a:cs typeface="DM Sans"/>
              <a:sym typeface="DM Sans"/>
            </a:endParaRPr>
          </a:p>
          <a:p>
            <a:pPr marL="647703" lvl="1" indent="-323852" algn="l">
              <a:lnSpc>
                <a:spcPts val="4200"/>
              </a:lnSpc>
              <a:buFont typeface="Arial"/>
              <a:buChar char="•"/>
            </a:pPr>
            <a:r>
              <a:rPr lang="en-US" sz="3000" b="1" dirty="0">
                <a:solidFill>
                  <a:srgbClr val="000000"/>
                </a:solidFill>
                <a:latin typeface="DM Sans"/>
                <a:ea typeface="DM Sans"/>
                <a:cs typeface="DM Sans"/>
                <a:sym typeface="DM Sans"/>
              </a:rPr>
              <a:t>Spiritual Health </a:t>
            </a:r>
            <a:r>
              <a:rPr lang="en-US" sz="3000" dirty="0">
                <a:solidFill>
                  <a:srgbClr val="000000"/>
                </a:solidFill>
                <a:latin typeface="DM Sans"/>
                <a:ea typeface="DM Sans"/>
                <a:cs typeface="DM Sans"/>
                <a:sym typeface="DM Sans"/>
              </a:rPr>
              <a:t>of our officers and soldiers - through our Spiritual Life Development seminars and Officers Retreat, there is a desire to grow more in their walk with the Lord.</a:t>
            </a:r>
          </a:p>
          <a:p>
            <a:pPr marL="323851" lvl="1" algn="l">
              <a:lnSpc>
                <a:spcPts val="4200"/>
              </a:lnSpc>
            </a:pPr>
            <a:endParaRPr lang="en-US" sz="3000" dirty="0">
              <a:solidFill>
                <a:srgbClr val="000000"/>
              </a:solidFill>
              <a:latin typeface="DM Sans"/>
              <a:ea typeface="DM Sans"/>
              <a:cs typeface="DM Sans"/>
              <a:sym typeface="DM Sans"/>
            </a:endParaRPr>
          </a:p>
          <a:p>
            <a:pPr marL="647703" lvl="1" indent="-323852" algn="l">
              <a:lnSpc>
                <a:spcPts val="4200"/>
              </a:lnSpc>
              <a:buFont typeface="Arial"/>
              <a:buChar char="•"/>
            </a:pPr>
            <a:r>
              <a:rPr lang="en-US" sz="3000" b="1" dirty="0">
                <a:solidFill>
                  <a:srgbClr val="000000"/>
                </a:solidFill>
                <a:latin typeface="DM Sans"/>
                <a:ea typeface="DM Sans"/>
                <a:cs typeface="DM Sans"/>
                <a:sym typeface="DM Sans"/>
              </a:rPr>
              <a:t>Financial Sustainability </a:t>
            </a:r>
            <a:r>
              <a:rPr lang="en-US" sz="3000" dirty="0">
                <a:solidFill>
                  <a:srgbClr val="000000"/>
                </a:solidFill>
                <a:latin typeface="DM Sans"/>
                <a:ea typeface="DM Sans"/>
                <a:cs typeface="DM Sans"/>
                <a:sym typeface="DM Sans"/>
              </a:rPr>
              <a:t>- we will be working with some partners in 2026 to develop plans for income generating programs that will help us on our financial sustainability. We are grateful for those who support us and want to help us develop our capacity to move towards financial sustainability.</a:t>
            </a:r>
          </a:p>
        </p:txBody>
      </p:sp>
    </p:spTree>
    <p:extLst>
      <p:ext uri="{BB962C8B-B14F-4D97-AF65-F5344CB8AC3E}">
        <p14:creationId xmlns:p14="http://schemas.microsoft.com/office/powerpoint/2010/main" val="3852989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a:extLst>
            <a:ext uri="{FF2B5EF4-FFF2-40B4-BE49-F238E27FC236}">
              <a16:creationId xmlns:a16="http://schemas.microsoft.com/office/drawing/2014/main" id="{56FC9B86-5EFF-DC95-EC5A-CD5AADED2A4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049A7EF-77A5-A144-490C-E5F987756C24}"/>
              </a:ext>
            </a:extLst>
          </p:cNvPr>
          <p:cNvSpPr/>
          <p:nvPr/>
        </p:nvSpPr>
        <p:spPr>
          <a:xfrm>
            <a:off x="-1767752" y="576290"/>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a:extLst>
              <a:ext uri="{FF2B5EF4-FFF2-40B4-BE49-F238E27FC236}">
                <a16:creationId xmlns:a16="http://schemas.microsoft.com/office/drawing/2014/main" id="{20EB7A71-3411-A2AD-1BC0-39196C2D45B3}"/>
              </a:ext>
            </a:extLst>
          </p:cNvPr>
          <p:cNvGrpSpPr/>
          <p:nvPr/>
        </p:nvGrpSpPr>
        <p:grpSpPr>
          <a:xfrm>
            <a:off x="999332" y="2302869"/>
            <a:ext cx="16744367" cy="7248960"/>
            <a:chOff x="0" y="0"/>
            <a:chExt cx="2623204" cy="2045193"/>
          </a:xfrm>
        </p:grpSpPr>
        <p:sp>
          <p:nvSpPr>
            <p:cNvPr id="4" name="Freeform 4">
              <a:extLst>
                <a:ext uri="{FF2B5EF4-FFF2-40B4-BE49-F238E27FC236}">
                  <a16:creationId xmlns:a16="http://schemas.microsoft.com/office/drawing/2014/main" id="{9775362B-7E30-216A-77F9-648E510C724D}"/>
                </a:ext>
              </a:extLst>
            </p:cNvPr>
            <p:cNvSpPr/>
            <p:nvPr/>
          </p:nvSpPr>
          <p:spPr>
            <a:xfrm>
              <a:off x="0" y="0"/>
              <a:ext cx="2623204" cy="2045193"/>
            </a:xfrm>
            <a:custGeom>
              <a:avLst/>
              <a:gdLst/>
              <a:ahLst/>
              <a:cxnLst/>
              <a:rect l="l" t="t" r="r" b="b"/>
              <a:pathLst>
                <a:path w="2623204" h="2045193">
                  <a:moveTo>
                    <a:pt x="39642" y="0"/>
                  </a:moveTo>
                  <a:lnTo>
                    <a:pt x="2583562" y="0"/>
                  </a:lnTo>
                  <a:cubicBezTo>
                    <a:pt x="2605456" y="0"/>
                    <a:pt x="2623204" y="17749"/>
                    <a:pt x="2623204" y="39642"/>
                  </a:cubicBezTo>
                  <a:lnTo>
                    <a:pt x="2623204" y="2005550"/>
                  </a:lnTo>
                  <a:cubicBezTo>
                    <a:pt x="2623204" y="2027444"/>
                    <a:pt x="2605456" y="2045193"/>
                    <a:pt x="2583562" y="2045193"/>
                  </a:cubicBezTo>
                  <a:lnTo>
                    <a:pt x="39642" y="2045193"/>
                  </a:lnTo>
                  <a:cubicBezTo>
                    <a:pt x="17749" y="2045193"/>
                    <a:pt x="0" y="2027444"/>
                    <a:pt x="0" y="2005550"/>
                  </a:cubicBezTo>
                  <a:lnTo>
                    <a:pt x="0" y="39642"/>
                  </a:lnTo>
                  <a:cubicBezTo>
                    <a:pt x="0" y="17749"/>
                    <a:pt x="17749" y="0"/>
                    <a:pt x="39642" y="0"/>
                  </a:cubicBezTo>
                  <a:close/>
                </a:path>
              </a:pathLst>
            </a:custGeom>
            <a:solidFill>
              <a:srgbClr val="FFFFFF"/>
            </a:solidFill>
            <a:ln w="38100" cap="rnd">
              <a:solidFill>
                <a:srgbClr val="000000"/>
              </a:solidFill>
              <a:prstDash val="solid"/>
              <a:round/>
            </a:ln>
          </p:spPr>
          <p:txBody>
            <a:bodyPr/>
            <a:lstStyle/>
            <a:p>
              <a:endParaRPr lang="en-US"/>
            </a:p>
          </p:txBody>
        </p:sp>
        <p:sp>
          <p:nvSpPr>
            <p:cNvPr id="5" name="TextBox 5">
              <a:extLst>
                <a:ext uri="{FF2B5EF4-FFF2-40B4-BE49-F238E27FC236}">
                  <a16:creationId xmlns:a16="http://schemas.microsoft.com/office/drawing/2014/main" id="{7FB9D2F9-890B-8717-ACAA-E445A3CD1059}"/>
                </a:ext>
              </a:extLst>
            </p:cNvPr>
            <p:cNvSpPr txBox="1"/>
            <p:nvPr/>
          </p:nvSpPr>
          <p:spPr>
            <a:xfrm>
              <a:off x="0" y="-38100"/>
              <a:ext cx="2623204" cy="208329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a:extLst>
              <a:ext uri="{FF2B5EF4-FFF2-40B4-BE49-F238E27FC236}">
                <a16:creationId xmlns:a16="http://schemas.microsoft.com/office/drawing/2014/main" id="{0606DB76-39CD-4760-9768-B0D6C56668D2}"/>
              </a:ext>
            </a:extLst>
          </p:cNvPr>
          <p:cNvSpPr/>
          <p:nvPr/>
        </p:nvSpPr>
        <p:spPr>
          <a:xfrm>
            <a:off x="-4096614" y="-2874756"/>
            <a:ext cx="9653490" cy="8229600"/>
          </a:xfrm>
          <a:custGeom>
            <a:avLst/>
            <a:gdLst/>
            <a:ahLst/>
            <a:cxnLst/>
            <a:rect l="l" t="t" r="r" b="b"/>
            <a:pathLst>
              <a:path w="9653490" h="8229600">
                <a:moveTo>
                  <a:pt x="0" y="0"/>
                </a:moveTo>
                <a:lnTo>
                  <a:pt x="9653490" y="0"/>
                </a:lnTo>
                <a:lnTo>
                  <a:pt x="9653490" y="8229600"/>
                </a:lnTo>
                <a:lnTo>
                  <a:pt x="0" y="8229600"/>
                </a:lnTo>
                <a:lnTo>
                  <a:pt x="0" y="0"/>
                </a:lnTo>
                <a:close/>
              </a:path>
            </a:pathLst>
          </a:custGeom>
          <a:blipFill>
            <a:blip r:embed="rId4"/>
            <a:stretch>
              <a:fillRect/>
            </a:stretch>
          </a:blipFill>
        </p:spPr>
        <p:txBody>
          <a:bodyPr/>
          <a:lstStyle/>
          <a:p>
            <a:endParaRPr lang="en-US"/>
          </a:p>
        </p:txBody>
      </p:sp>
      <p:sp>
        <p:nvSpPr>
          <p:cNvPr id="7" name="Freeform 7">
            <a:extLst>
              <a:ext uri="{FF2B5EF4-FFF2-40B4-BE49-F238E27FC236}">
                <a16:creationId xmlns:a16="http://schemas.microsoft.com/office/drawing/2014/main" id="{73FC08E7-3B74-C99B-C8FF-BBDACAF297B4}"/>
              </a:ext>
            </a:extLst>
          </p:cNvPr>
          <p:cNvSpPr/>
          <p:nvPr/>
        </p:nvSpPr>
        <p:spPr>
          <a:xfrm rot="-1045642">
            <a:off x="-1880388" y="-2371405"/>
            <a:ext cx="7464947" cy="3321901"/>
          </a:xfrm>
          <a:custGeom>
            <a:avLst/>
            <a:gdLst/>
            <a:ahLst/>
            <a:cxnLst/>
            <a:rect l="l" t="t" r="r" b="b"/>
            <a:pathLst>
              <a:path w="7464947" h="3321901">
                <a:moveTo>
                  <a:pt x="0" y="0"/>
                </a:moveTo>
                <a:lnTo>
                  <a:pt x="7464947" y="0"/>
                </a:lnTo>
                <a:lnTo>
                  <a:pt x="7464947" y="3321901"/>
                </a:lnTo>
                <a:lnTo>
                  <a:pt x="0" y="3321901"/>
                </a:lnTo>
                <a:lnTo>
                  <a:pt x="0" y="0"/>
                </a:lnTo>
                <a:close/>
              </a:path>
            </a:pathLst>
          </a:custGeom>
          <a:blipFill>
            <a:blip r:embed="rId5"/>
            <a:stretch>
              <a:fillRect/>
            </a:stretch>
          </a:blipFill>
        </p:spPr>
        <p:txBody>
          <a:bodyPr/>
          <a:lstStyle/>
          <a:p>
            <a:endParaRPr lang="en-US"/>
          </a:p>
        </p:txBody>
      </p:sp>
      <p:sp>
        <p:nvSpPr>
          <p:cNvPr id="8" name="Freeform 8">
            <a:extLst>
              <a:ext uri="{FF2B5EF4-FFF2-40B4-BE49-F238E27FC236}">
                <a16:creationId xmlns:a16="http://schemas.microsoft.com/office/drawing/2014/main" id="{DE3A9D91-F529-4320-F703-DFED8187F64B}"/>
              </a:ext>
            </a:extLst>
          </p:cNvPr>
          <p:cNvSpPr/>
          <p:nvPr/>
        </p:nvSpPr>
        <p:spPr>
          <a:xfrm rot="-1178665">
            <a:off x="-1355222" y="-362645"/>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6"/>
            <a:stretch>
              <a:fillRect/>
            </a:stretch>
          </a:blipFill>
        </p:spPr>
        <p:txBody>
          <a:bodyPr/>
          <a:lstStyle/>
          <a:p>
            <a:endParaRPr lang="en-US"/>
          </a:p>
        </p:txBody>
      </p:sp>
      <p:sp>
        <p:nvSpPr>
          <p:cNvPr id="9" name="Freeform 9">
            <a:extLst>
              <a:ext uri="{FF2B5EF4-FFF2-40B4-BE49-F238E27FC236}">
                <a16:creationId xmlns:a16="http://schemas.microsoft.com/office/drawing/2014/main" id="{27E8B8DA-58D0-02B0-9248-9C6B83DE31E4}"/>
              </a:ext>
            </a:extLst>
          </p:cNvPr>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7"/>
            <a:stretch>
              <a:fillRect/>
            </a:stretch>
          </a:blipFill>
        </p:spPr>
        <p:txBody>
          <a:bodyPr/>
          <a:lstStyle/>
          <a:p>
            <a:endParaRPr lang="en-US"/>
          </a:p>
        </p:txBody>
      </p:sp>
      <p:sp>
        <p:nvSpPr>
          <p:cNvPr id="14" name="Freeform 14">
            <a:extLst>
              <a:ext uri="{FF2B5EF4-FFF2-40B4-BE49-F238E27FC236}">
                <a16:creationId xmlns:a16="http://schemas.microsoft.com/office/drawing/2014/main" id="{7D0D868D-A81F-B944-1E2F-878CFABC787F}"/>
              </a:ext>
            </a:extLst>
          </p:cNvPr>
          <p:cNvSpPr/>
          <p:nvPr/>
        </p:nvSpPr>
        <p:spPr>
          <a:xfrm>
            <a:off x="0" y="201318"/>
            <a:ext cx="2530717" cy="2087841"/>
          </a:xfrm>
          <a:custGeom>
            <a:avLst/>
            <a:gdLst/>
            <a:ahLst/>
            <a:cxnLst/>
            <a:rect l="l" t="t" r="r" b="b"/>
            <a:pathLst>
              <a:path w="2530717" h="2087841">
                <a:moveTo>
                  <a:pt x="0" y="0"/>
                </a:moveTo>
                <a:lnTo>
                  <a:pt x="2530717" y="0"/>
                </a:lnTo>
                <a:lnTo>
                  <a:pt x="2530717" y="2087841"/>
                </a:lnTo>
                <a:lnTo>
                  <a:pt x="0" y="2087841"/>
                </a:lnTo>
                <a:lnTo>
                  <a:pt x="0" y="0"/>
                </a:lnTo>
                <a:close/>
              </a:path>
            </a:pathLst>
          </a:custGeom>
          <a:blipFill>
            <a:blip r:embed="rId8"/>
            <a:stretch>
              <a:fillRect/>
            </a:stretch>
          </a:blipFill>
        </p:spPr>
        <p:txBody>
          <a:bodyPr/>
          <a:lstStyle/>
          <a:p>
            <a:endParaRPr lang="en-US"/>
          </a:p>
        </p:txBody>
      </p:sp>
      <p:sp>
        <p:nvSpPr>
          <p:cNvPr id="16" name="TextBox 16">
            <a:extLst>
              <a:ext uri="{FF2B5EF4-FFF2-40B4-BE49-F238E27FC236}">
                <a16:creationId xmlns:a16="http://schemas.microsoft.com/office/drawing/2014/main" id="{1A1A38CB-2853-B309-3C4B-55A080FE5A20}"/>
              </a:ext>
            </a:extLst>
          </p:cNvPr>
          <p:cNvSpPr txBox="1"/>
          <p:nvPr/>
        </p:nvSpPr>
        <p:spPr>
          <a:xfrm>
            <a:off x="1262414" y="2862578"/>
            <a:ext cx="16024085" cy="5899948"/>
          </a:xfrm>
          <a:prstGeom prst="rect">
            <a:avLst/>
          </a:prstGeom>
        </p:spPr>
        <p:txBody>
          <a:bodyPr wrap="square" lIns="0" tIns="0" rIns="0" bIns="0" rtlCol="0" anchor="t">
            <a:spAutoFit/>
          </a:bodyPr>
          <a:lstStyle/>
          <a:p>
            <a:pPr marL="647703" lvl="1" indent="-323852" algn="l">
              <a:lnSpc>
                <a:spcPts val="4200"/>
              </a:lnSpc>
              <a:buFont typeface="Arial"/>
              <a:buChar char="•"/>
            </a:pPr>
            <a:r>
              <a:rPr lang="en-US" sz="3000" b="1" dirty="0">
                <a:solidFill>
                  <a:srgbClr val="000000"/>
                </a:solidFill>
                <a:latin typeface="DM Sans"/>
                <a:ea typeface="DM Sans"/>
                <a:cs typeface="DM Sans"/>
                <a:sym typeface="DM Sans"/>
              </a:rPr>
              <a:t>Political Unrest </a:t>
            </a:r>
            <a:r>
              <a:rPr lang="en-US" sz="3000" dirty="0">
                <a:solidFill>
                  <a:srgbClr val="000000"/>
                </a:solidFill>
                <a:latin typeface="DM Sans"/>
                <a:ea typeface="DM Sans"/>
                <a:cs typeface="DM Sans"/>
                <a:sym typeface="DM Sans"/>
              </a:rPr>
              <a:t>- the country will be working towards elections this year after having a caretaker government. The demonstrations and unrest has already started and we anticipate this will only grow as we get closer to election day. We are praying for peaceful and fair elections that are accepted so the country can move forward.</a:t>
            </a:r>
          </a:p>
          <a:p>
            <a:pPr marL="647703" lvl="1" indent="-323852" algn="l">
              <a:lnSpc>
                <a:spcPts val="4200"/>
              </a:lnSpc>
              <a:buFont typeface="Arial"/>
              <a:buChar char="•"/>
            </a:pPr>
            <a:endParaRPr lang="en-US" sz="3000" dirty="0">
              <a:solidFill>
                <a:srgbClr val="000000"/>
              </a:solidFill>
              <a:latin typeface="DM Sans"/>
              <a:ea typeface="DM Sans"/>
              <a:cs typeface="DM Sans"/>
              <a:sym typeface="DM Sans"/>
            </a:endParaRPr>
          </a:p>
          <a:p>
            <a:pPr marL="647703" lvl="1" indent="-323852" algn="l">
              <a:lnSpc>
                <a:spcPts val="4200"/>
              </a:lnSpc>
              <a:buFont typeface="Arial"/>
              <a:buChar char="•"/>
            </a:pPr>
            <a:r>
              <a:rPr lang="en-US" sz="3000" b="1" dirty="0">
                <a:solidFill>
                  <a:srgbClr val="000000"/>
                </a:solidFill>
                <a:latin typeface="DM Sans"/>
                <a:ea typeface="DM Sans"/>
                <a:cs typeface="DM Sans"/>
                <a:sym typeface="DM Sans"/>
              </a:rPr>
              <a:t>Personally </a:t>
            </a:r>
            <a:r>
              <a:rPr lang="en-US" sz="3000" dirty="0">
                <a:solidFill>
                  <a:srgbClr val="000000"/>
                </a:solidFill>
                <a:latin typeface="DM Sans"/>
                <a:ea typeface="DM Sans"/>
                <a:cs typeface="DM Sans"/>
                <a:sym typeface="DM Sans"/>
              </a:rPr>
              <a:t>- The load is heavy some days. Please pray that every day that I continue to rely on the Holy Spirit's guidance and wisdom as we make decisions for the territory. There is much to do, but I always need wisdom to assess the priorities and not try to do it all. I would also ask for prayer for - health and strength and safety on the roads. Grateful for friendships and connections that speak into my life and encourage me on my walk.</a:t>
            </a:r>
          </a:p>
        </p:txBody>
      </p:sp>
    </p:spTree>
    <p:extLst>
      <p:ext uri="{BB962C8B-B14F-4D97-AF65-F5344CB8AC3E}">
        <p14:creationId xmlns:p14="http://schemas.microsoft.com/office/powerpoint/2010/main" val="1389949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2098257" y="443215"/>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93466" y="668233"/>
            <a:ext cx="8950534" cy="8950534"/>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stretch>
                <a:fillRect t="-4237" b="-23347"/>
              </a:stretch>
            </a:blipFill>
            <a:ln w="38100" cap="sq">
              <a:solidFill>
                <a:srgbClr val="000000"/>
              </a:solidFill>
              <a:prstDash val="solid"/>
              <a:miter/>
            </a:ln>
          </p:spPr>
          <p:txBody>
            <a:bodyPr/>
            <a:lstStyle/>
            <a:p>
              <a:endParaRPr lang="en-US"/>
            </a:p>
          </p:txBody>
        </p:sp>
      </p:grpSp>
      <p:sp>
        <p:nvSpPr>
          <p:cNvPr id="5" name="Freeform 5"/>
          <p:cNvSpPr/>
          <p:nvPr/>
        </p:nvSpPr>
        <p:spPr>
          <a:xfrm rot="6539916" flipH="1">
            <a:off x="14667418" y="4717751"/>
            <a:ext cx="8229600" cy="8229600"/>
          </a:xfrm>
          <a:custGeom>
            <a:avLst/>
            <a:gdLst/>
            <a:ahLst/>
            <a:cxnLst/>
            <a:rect l="l" t="t" r="r" b="b"/>
            <a:pathLst>
              <a:path w="8229600" h="8229600">
                <a:moveTo>
                  <a:pt x="8229600" y="0"/>
                </a:moveTo>
                <a:lnTo>
                  <a:pt x="0" y="0"/>
                </a:lnTo>
                <a:lnTo>
                  <a:pt x="0" y="8229600"/>
                </a:lnTo>
                <a:lnTo>
                  <a:pt x="8229600" y="8229600"/>
                </a:lnTo>
                <a:lnTo>
                  <a:pt x="8229600" y="0"/>
                </a:lnTo>
                <a:close/>
              </a:path>
            </a:pathLst>
          </a:custGeom>
          <a:blipFill>
            <a:blip r:embed="rId5">
              <a:alphaModFix amt="55000"/>
            </a:blip>
            <a:stretch>
              <a:fillRect/>
            </a:stretch>
          </a:blipFill>
        </p:spPr>
        <p:txBody>
          <a:bodyPr/>
          <a:lstStyle/>
          <a:p>
            <a:endParaRPr lang="en-US"/>
          </a:p>
        </p:txBody>
      </p:sp>
      <p:sp>
        <p:nvSpPr>
          <p:cNvPr id="6" name="Freeform 6"/>
          <p:cNvSpPr/>
          <p:nvPr/>
        </p:nvSpPr>
        <p:spPr>
          <a:xfrm rot="-1321057">
            <a:off x="13281563" y="9192574"/>
            <a:ext cx="7464947" cy="3321901"/>
          </a:xfrm>
          <a:custGeom>
            <a:avLst/>
            <a:gdLst/>
            <a:ahLst/>
            <a:cxnLst/>
            <a:rect l="l" t="t" r="r" b="b"/>
            <a:pathLst>
              <a:path w="7464947" h="3321901">
                <a:moveTo>
                  <a:pt x="0" y="0"/>
                </a:moveTo>
                <a:lnTo>
                  <a:pt x="7464947" y="0"/>
                </a:lnTo>
                <a:lnTo>
                  <a:pt x="7464947" y="3321902"/>
                </a:lnTo>
                <a:lnTo>
                  <a:pt x="0" y="3321902"/>
                </a:lnTo>
                <a:lnTo>
                  <a:pt x="0" y="0"/>
                </a:lnTo>
                <a:close/>
              </a:path>
            </a:pathLst>
          </a:custGeom>
          <a:blipFill>
            <a:blip r:embed="rId6"/>
            <a:stretch>
              <a:fillRect/>
            </a:stretch>
          </a:blipFill>
        </p:spPr>
        <p:txBody>
          <a:bodyPr/>
          <a:lstStyle/>
          <a:p>
            <a:endParaRPr lang="en-US"/>
          </a:p>
        </p:txBody>
      </p:sp>
      <p:sp>
        <p:nvSpPr>
          <p:cNvPr id="7" name="Freeform 7"/>
          <p:cNvSpPr/>
          <p:nvPr/>
        </p:nvSpPr>
        <p:spPr>
          <a:xfrm rot="-1595754">
            <a:off x="13839107" y="9318276"/>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7"/>
            <a:stretch>
              <a:fillRect/>
            </a:stretch>
          </a:blipFill>
        </p:spPr>
        <p:txBody>
          <a:bodyPr/>
          <a:lstStyle/>
          <a:p>
            <a:endParaRPr lang="en-US"/>
          </a:p>
        </p:txBody>
      </p:sp>
      <p:sp>
        <p:nvSpPr>
          <p:cNvPr id="8" name="Freeform 8"/>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8"/>
            <a:stretch>
              <a:fillRect/>
            </a:stretch>
          </a:blipFill>
        </p:spPr>
        <p:txBody>
          <a:bodyPr/>
          <a:lstStyle/>
          <a:p>
            <a:endParaRPr lang="en-US"/>
          </a:p>
        </p:txBody>
      </p:sp>
      <p:sp>
        <p:nvSpPr>
          <p:cNvPr id="9" name="Freeform 9"/>
          <p:cNvSpPr/>
          <p:nvPr/>
        </p:nvSpPr>
        <p:spPr>
          <a:xfrm>
            <a:off x="9764912" y="8171179"/>
            <a:ext cx="292490" cy="426215"/>
          </a:xfrm>
          <a:custGeom>
            <a:avLst/>
            <a:gdLst/>
            <a:ahLst/>
            <a:cxnLst/>
            <a:rect l="l" t="t" r="r" b="b"/>
            <a:pathLst>
              <a:path w="292490" h="426215">
                <a:moveTo>
                  <a:pt x="0" y="0"/>
                </a:moveTo>
                <a:lnTo>
                  <a:pt x="292490" y="0"/>
                </a:lnTo>
                <a:lnTo>
                  <a:pt x="292490" y="426214"/>
                </a:lnTo>
                <a:lnTo>
                  <a:pt x="0" y="4262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10" name="Group 10"/>
          <p:cNvGrpSpPr/>
          <p:nvPr/>
        </p:nvGrpSpPr>
        <p:grpSpPr>
          <a:xfrm>
            <a:off x="9266044" y="2375020"/>
            <a:ext cx="8789462" cy="2008012"/>
            <a:chOff x="0" y="0"/>
            <a:chExt cx="2314920" cy="528859"/>
          </a:xfrm>
        </p:grpSpPr>
        <p:sp>
          <p:nvSpPr>
            <p:cNvPr id="11" name="Freeform 11"/>
            <p:cNvSpPr/>
            <p:nvPr/>
          </p:nvSpPr>
          <p:spPr>
            <a:xfrm>
              <a:off x="0" y="0"/>
              <a:ext cx="2314920" cy="528859"/>
            </a:xfrm>
            <a:custGeom>
              <a:avLst/>
              <a:gdLst/>
              <a:ahLst/>
              <a:cxnLst/>
              <a:rect l="l" t="t" r="r" b="b"/>
              <a:pathLst>
                <a:path w="2314920" h="528859">
                  <a:moveTo>
                    <a:pt x="44922" y="0"/>
                  </a:moveTo>
                  <a:lnTo>
                    <a:pt x="2269998" y="0"/>
                  </a:lnTo>
                  <a:cubicBezTo>
                    <a:pt x="2294808" y="0"/>
                    <a:pt x="2314920" y="20112"/>
                    <a:pt x="2314920" y="44922"/>
                  </a:cubicBezTo>
                  <a:lnTo>
                    <a:pt x="2314920" y="483938"/>
                  </a:lnTo>
                  <a:cubicBezTo>
                    <a:pt x="2314920" y="508747"/>
                    <a:pt x="2294808" y="528859"/>
                    <a:pt x="2269998" y="528859"/>
                  </a:cubicBezTo>
                  <a:lnTo>
                    <a:pt x="44922" y="528859"/>
                  </a:lnTo>
                  <a:cubicBezTo>
                    <a:pt x="20112" y="528859"/>
                    <a:pt x="0" y="508747"/>
                    <a:pt x="0" y="483938"/>
                  </a:cubicBezTo>
                  <a:lnTo>
                    <a:pt x="0" y="44922"/>
                  </a:lnTo>
                  <a:cubicBezTo>
                    <a:pt x="0" y="20112"/>
                    <a:pt x="20112" y="0"/>
                    <a:pt x="44922" y="0"/>
                  </a:cubicBezTo>
                  <a:close/>
                </a:path>
              </a:pathLst>
            </a:custGeom>
            <a:solidFill>
              <a:srgbClr val="FFFFFF"/>
            </a:solidFill>
            <a:ln w="38100" cap="rnd">
              <a:solidFill>
                <a:srgbClr val="000000"/>
              </a:solidFill>
              <a:prstDash val="solid"/>
              <a:round/>
            </a:ln>
          </p:spPr>
          <p:txBody>
            <a:bodyPr/>
            <a:lstStyle/>
            <a:p>
              <a:endParaRPr lang="en-US"/>
            </a:p>
          </p:txBody>
        </p:sp>
        <p:sp>
          <p:nvSpPr>
            <p:cNvPr id="12" name="TextBox 12"/>
            <p:cNvSpPr txBox="1"/>
            <p:nvPr/>
          </p:nvSpPr>
          <p:spPr>
            <a:xfrm>
              <a:off x="0" y="-38100"/>
              <a:ext cx="2314920" cy="566959"/>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9591278" y="2531009"/>
            <a:ext cx="8063280" cy="680821"/>
          </a:xfrm>
          <a:prstGeom prst="rect">
            <a:avLst/>
          </a:prstGeom>
        </p:spPr>
        <p:txBody>
          <a:bodyPr lIns="0" tIns="0" rIns="0" bIns="0" rtlCol="0" anchor="t">
            <a:spAutoFit/>
          </a:bodyPr>
          <a:lstStyle/>
          <a:p>
            <a:pPr algn="ctr">
              <a:lnSpc>
                <a:spcPts val="4835"/>
              </a:lnSpc>
            </a:pPr>
            <a:r>
              <a:rPr lang="en-US" sz="4168" b="1">
                <a:solidFill>
                  <a:srgbClr val="004AAD"/>
                </a:solidFill>
                <a:latin typeface="The Seasons Bold"/>
                <a:ea typeface="The Seasons Bold"/>
                <a:cs typeface="The Seasons Bold"/>
                <a:sym typeface="The Seasons Bold"/>
              </a:rPr>
              <a:t>MAJOR KELLY RIDEOUT</a:t>
            </a:r>
          </a:p>
        </p:txBody>
      </p:sp>
      <p:sp>
        <p:nvSpPr>
          <p:cNvPr id="14" name="TextBox 14"/>
          <p:cNvSpPr txBox="1"/>
          <p:nvPr/>
        </p:nvSpPr>
        <p:spPr>
          <a:xfrm>
            <a:off x="9626487" y="3192781"/>
            <a:ext cx="8494508" cy="931544"/>
          </a:xfrm>
          <a:prstGeom prst="rect">
            <a:avLst/>
          </a:prstGeom>
        </p:spPr>
        <p:txBody>
          <a:bodyPr lIns="0" tIns="0" rIns="0" bIns="0" rtlCol="0" anchor="t">
            <a:spAutoFit/>
          </a:bodyPr>
          <a:lstStyle/>
          <a:p>
            <a:pPr algn="ctr">
              <a:lnSpc>
                <a:spcPts val="3780"/>
              </a:lnSpc>
            </a:pPr>
            <a:r>
              <a:rPr lang="en-US" sz="2700">
                <a:solidFill>
                  <a:srgbClr val="000000"/>
                </a:solidFill>
                <a:latin typeface="DM Sans"/>
                <a:ea typeface="DM Sans"/>
                <a:cs typeface="DM Sans"/>
                <a:sym typeface="DM Sans"/>
              </a:rPr>
              <a:t>Theological Formation Coordinator </a:t>
            </a:r>
          </a:p>
          <a:p>
            <a:pPr algn="ctr">
              <a:lnSpc>
                <a:spcPts val="3780"/>
              </a:lnSpc>
            </a:pPr>
            <a:r>
              <a:rPr lang="en-US" sz="2700">
                <a:solidFill>
                  <a:srgbClr val="000000"/>
                </a:solidFill>
                <a:latin typeface="DM Sans"/>
                <a:ea typeface="DM Sans"/>
                <a:cs typeface="DM Sans"/>
                <a:sym typeface="DM Sans"/>
              </a:rPr>
              <a:t> Training College</a:t>
            </a:r>
          </a:p>
        </p:txBody>
      </p:sp>
      <p:grpSp>
        <p:nvGrpSpPr>
          <p:cNvPr id="15" name="Group 15"/>
          <p:cNvGrpSpPr/>
          <p:nvPr/>
        </p:nvGrpSpPr>
        <p:grpSpPr>
          <a:xfrm>
            <a:off x="9266044" y="5575210"/>
            <a:ext cx="8789462" cy="2008012"/>
            <a:chOff x="0" y="0"/>
            <a:chExt cx="2314920" cy="528859"/>
          </a:xfrm>
        </p:grpSpPr>
        <p:sp>
          <p:nvSpPr>
            <p:cNvPr id="16" name="Freeform 16"/>
            <p:cNvSpPr/>
            <p:nvPr/>
          </p:nvSpPr>
          <p:spPr>
            <a:xfrm>
              <a:off x="0" y="0"/>
              <a:ext cx="2314920" cy="528859"/>
            </a:xfrm>
            <a:custGeom>
              <a:avLst/>
              <a:gdLst/>
              <a:ahLst/>
              <a:cxnLst/>
              <a:rect l="l" t="t" r="r" b="b"/>
              <a:pathLst>
                <a:path w="2314920" h="528859">
                  <a:moveTo>
                    <a:pt x="44922" y="0"/>
                  </a:moveTo>
                  <a:lnTo>
                    <a:pt x="2269998" y="0"/>
                  </a:lnTo>
                  <a:cubicBezTo>
                    <a:pt x="2294808" y="0"/>
                    <a:pt x="2314920" y="20112"/>
                    <a:pt x="2314920" y="44922"/>
                  </a:cubicBezTo>
                  <a:lnTo>
                    <a:pt x="2314920" y="483938"/>
                  </a:lnTo>
                  <a:cubicBezTo>
                    <a:pt x="2314920" y="508747"/>
                    <a:pt x="2294808" y="528859"/>
                    <a:pt x="2269998" y="528859"/>
                  </a:cubicBezTo>
                  <a:lnTo>
                    <a:pt x="44922" y="528859"/>
                  </a:lnTo>
                  <a:cubicBezTo>
                    <a:pt x="20112" y="528859"/>
                    <a:pt x="0" y="508747"/>
                    <a:pt x="0" y="483938"/>
                  </a:cubicBezTo>
                  <a:lnTo>
                    <a:pt x="0" y="44922"/>
                  </a:lnTo>
                  <a:cubicBezTo>
                    <a:pt x="0" y="20112"/>
                    <a:pt x="20112" y="0"/>
                    <a:pt x="44922" y="0"/>
                  </a:cubicBezTo>
                  <a:close/>
                </a:path>
              </a:pathLst>
            </a:custGeom>
            <a:solidFill>
              <a:srgbClr val="FFFFFF"/>
            </a:solidFill>
            <a:ln w="38100" cap="rnd">
              <a:solidFill>
                <a:srgbClr val="000000"/>
              </a:solidFill>
              <a:prstDash val="solid"/>
              <a:round/>
            </a:ln>
          </p:spPr>
          <p:txBody>
            <a:bodyPr/>
            <a:lstStyle/>
            <a:p>
              <a:endParaRPr lang="en-US"/>
            </a:p>
          </p:txBody>
        </p:sp>
        <p:sp>
          <p:nvSpPr>
            <p:cNvPr id="17" name="TextBox 17"/>
            <p:cNvSpPr txBox="1"/>
            <p:nvPr/>
          </p:nvSpPr>
          <p:spPr>
            <a:xfrm>
              <a:off x="0" y="-38100"/>
              <a:ext cx="2314920" cy="566959"/>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18"/>
          <p:cNvSpPr txBox="1"/>
          <p:nvPr/>
        </p:nvSpPr>
        <p:spPr>
          <a:xfrm>
            <a:off x="9649631" y="5784002"/>
            <a:ext cx="8228206" cy="680821"/>
          </a:xfrm>
          <a:prstGeom prst="rect">
            <a:avLst/>
          </a:prstGeom>
        </p:spPr>
        <p:txBody>
          <a:bodyPr lIns="0" tIns="0" rIns="0" bIns="0" rtlCol="0" anchor="t">
            <a:spAutoFit/>
          </a:bodyPr>
          <a:lstStyle/>
          <a:p>
            <a:pPr algn="ctr">
              <a:lnSpc>
                <a:spcPts val="4835"/>
              </a:lnSpc>
            </a:pPr>
            <a:r>
              <a:rPr lang="en-US" sz="4168" b="1">
                <a:solidFill>
                  <a:srgbClr val="004AAD"/>
                </a:solidFill>
                <a:latin typeface="The Seasons Bold"/>
                <a:ea typeface="The Seasons Bold"/>
                <a:cs typeface="The Seasons Bold"/>
                <a:sym typeface="The Seasons Bold"/>
              </a:rPr>
              <a:t>MAJOR PAUL RIDEOUT</a:t>
            </a:r>
          </a:p>
        </p:txBody>
      </p:sp>
      <p:sp>
        <p:nvSpPr>
          <p:cNvPr id="19" name="TextBox 19"/>
          <p:cNvSpPr txBox="1"/>
          <p:nvPr/>
        </p:nvSpPr>
        <p:spPr>
          <a:xfrm>
            <a:off x="9960321" y="6531591"/>
            <a:ext cx="7606826" cy="931544"/>
          </a:xfrm>
          <a:prstGeom prst="rect">
            <a:avLst/>
          </a:prstGeom>
        </p:spPr>
        <p:txBody>
          <a:bodyPr lIns="0" tIns="0" rIns="0" bIns="0" rtlCol="0" anchor="t">
            <a:spAutoFit/>
          </a:bodyPr>
          <a:lstStyle/>
          <a:p>
            <a:pPr algn="ctr">
              <a:lnSpc>
                <a:spcPts val="3780"/>
              </a:lnSpc>
            </a:pPr>
            <a:r>
              <a:rPr lang="en-US" sz="2700">
                <a:solidFill>
                  <a:srgbClr val="000000"/>
                </a:solidFill>
                <a:latin typeface="DM Sans"/>
                <a:ea typeface="DM Sans"/>
                <a:cs typeface="DM Sans"/>
                <a:sym typeface="DM Sans"/>
              </a:rPr>
              <a:t>Training Principal</a:t>
            </a:r>
          </a:p>
          <a:p>
            <a:pPr algn="ctr">
              <a:lnSpc>
                <a:spcPts val="3780"/>
              </a:lnSpc>
            </a:pPr>
            <a:r>
              <a:rPr lang="en-US" sz="2700">
                <a:solidFill>
                  <a:srgbClr val="000000"/>
                </a:solidFill>
                <a:latin typeface="DM Sans"/>
                <a:ea typeface="DM Sans"/>
                <a:cs typeface="DM Sans"/>
                <a:sym typeface="DM Sans"/>
              </a:rPr>
              <a:t> Training College</a:t>
            </a:r>
          </a:p>
        </p:txBody>
      </p:sp>
      <p:sp>
        <p:nvSpPr>
          <p:cNvPr id="20" name="TextBox 20"/>
          <p:cNvSpPr txBox="1"/>
          <p:nvPr/>
        </p:nvSpPr>
        <p:spPr>
          <a:xfrm>
            <a:off x="10128848" y="8132971"/>
            <a:ext cx="8305800" cy="464423"/>
          </a:xfrm>
          <a:prstGeom prst="rect">
            <a:avLst/>
          </a:prstGeom>
        </p:spPr>
        <p:txBody>
          <a:bodyPr wrap="square" lIns="0" tIns="0" rIns="0" bIns="0" rtlCol="0" anchor="t">
            <a:spAutoFit/>
          </a:bodyPr>
          <a:lstStyle/>
          <a:p>
            <a:pPr algn="l">
              <a:lnSpc>
                <a:spcPts val="3780"/>
              </a:lnSpc>
            </a:pPr>
            <a:r>
              <a:rPr lang="en-US" sz="2700" dirty="0">
                <a:solidFill>
                  <a:srgbClr val="000000"/>
                </a:solidFill>
                <a:latin typeface="DM Sans"/>
                <a:ea typeface="DM Sans"/>
                <a:cs typeface="DM Sans"/>
                <a:sym typeface="DM Sans"/>
              </a:rPr>
              <a:t>College for Officer Training – Tanzania Territory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767752" y="576290"/>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591505" y="1722260"/>
            <a:ext cx="9153478" cy="7703073"/>
            <a:chOff x="0" y="0"/>
            <a:chExt cx="2608383" cy="2221483"/>
          </a:xfrm>
        </p:grpSpPr>
        <p:sp>
          <p:nvSpPr>
            <p:cNvPr id="4" name="Freeform 4"/>
            <p:cNvSpPr/>
            <p:nvPr/>
          </p:nvSpPr>
          <p:spPr>
            <a:xfrm>
              <a:off x="0" y="0"/>
              <a:ext cx="2608383" cy="2221483"/>
            </a:xfrm>
            <a:custGeom>
              <a:avLst/>
              <a:gdLst/>
              <a:ahLst/>
              <a:cxnLst/>
              <a:rect l="l" t="t" r="r" b="b"/>
              <a:pathLst>
                <a:path w="2608383" h="2221483">
                  <a:moveTo>
                    <a:pt x="39868" y="0"/>
                  </a:moveTo>
                  <a:lnTo>
                    <a:pt x="2568515" y="0"/>
                  </a:lnTo>
                  <a:cubicBezTo>
                    <a:pt x="2590534" y="0"/>
                    <a:pt x="2608383" y="17849"/>
                    <a:pt x="2608383" y="39868"/>
                  </a:cubicBezTo>
                  <a:lnTo>
                    <a:pt x="2608383" y="2181616"/>
                  </a:lnTo>
                  <a:cubicBezTo>
                    <a:pt x="2608383" y="2203634"/>
                    <a:pt x="2590534" y="2221483"/>
                    <a:pt x="2568515" y="2221483"/>
                  </a:cubicBezTo>
                  <a:lnTo>
                    <a:pt x="39868" y="2221483"/>
                  </a:lnTo>
                  <a:cubicBezTo>
                    <a:pt x="17849" y="2221483"/>
                    <a:pt x="0" y="2203634"/>
                    <a:pt x="0" y="2181616"/>
                  </a:cubicBezTo>
                  <a:lnTo>
                    <a:pt x="0" y="39868"/>
                  </a:lnTo>
                  <a:cubicBezTo>
                    <a:pt x="0" y="17849"/>
                    <a:pt x="17849" y="0"/>
                    <a:pt x="39868" y="0"/>
                  </a:cubicBezTo>
                  <a:close/>
                </a:path>
              </a:pathLst>
            </a:custGeom>
            <a:solidFill>
              <a:srgbClr val="FFFFFF"/>
            </a:solidFill>
            <a:ln w="38100" cap="rnd">
              <a:solidFill>
                <a:srgbClr val="000000"/>
              </a:solidFill>
              <a:prstDash val="solid"/>
              <a:round/>
            </a:ln>
          </p:spPr>
          <p:txBody>
            <a:bodyPr/>
            <a:lstStyle/>
            <a:p>
              <a:endParaRPr lang="en-US"/>
            </a:p>
          </p:txBody>
        </p:sp>
        <p:sp>
          <p:nvSpPr>
            <p:cNvPr id="5" name="TextBox 5"/>
            <p:cNvSpPr txBox="1"/>
            <p:nvPr/>
          </p:nvSpPr>
          <p:spPr>
            <a:xfrm>
              <a:off x="0" y="-38100"/>
              <a:ext cx="2608383" cy="2259583"/>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0700917" y="2047186"/>
            <a:ext cx="7162842" cy="7162842"/>
            <a:chOff x="0" y="0"/>
            <a:chExt cx="6350000" cy="6350000"/>
          </a:xfrm>
        </p:grpSpPr>
        <p:sp>
          <p:nvSpPr>
            <p:cNvPr id="7" name="Freeform 7"/>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stretch>
                <a:fillRect t="-4523" b="-23061"/>
              </a:stretch>
            </a:blipFill>
            <a:ln w="38100" cap="sq">
              <a:solidFill>
                <a:srgbClr val="000000"/>
              </a:solidFill>
              <a:prstDash val="solid"/>
              <a:miter/>
            </a:ln>
          </p:spPr>
          <p:txBody>
            <a:bodyPr/>
            <a:lstStyle/>
            <a:p>
              <a:endParaRPr lang="en-US"/>
            </a:p>
          </p:txBody>
        </p:sp>
      </p:grpSp>
      <p:sp>
        <p:nvSpPr>
          <p:cNvPr id="8" name="Freeform 8"/>
          <p:cNvSpPr/>
          <p:nvPr/>
        </p:nvSpPr>
        <p:spPr>
          <a:xfrm>
            <a:off x="-4619592" y="-3538510"/>
            <a:ext cx="9653490" cy="8229600"/>
          </a:xfrm>
          <a:custGeom>
            <a:avLst/>
            <a:gdLst/>
            <a:ahLst/>
            <a:cxnLst/>
            <a:rect l="l" t="t" r="r" b="b"/>
            <a:pathLst>
              <a:path w="9653490" h="8229600">
                <a:moveTo>
                  <a:pt x="0" y="0"/>
                </a:moveTo>
                <a:lnTo>
                  <a:pt x="9653490" y="0"/>
                </a:lnTo>
                <a:lnTo>
                  <a:pt x="9653490" y="8229600"/>
                </a:lnTo>
                <a:lnTo>
                  <a:pt x="0" y="8229600"/>
                </a:lnTo>
                <a:lnTo>
                  <a:pt x="0" y="0"/>
                </a:lnTo>
                <a:close/>
              </a:path>
            </a:pathLst>
          </a:custGeom>
          <a:blipFill>
            <a:blip r:embed="rId5"/>
            <a:stretch>
              <a:fillRect/>
            </a:stretch>
          </a:blipFill>
        </p:spPr>
        <p:txBody>
          <a:bodyPr/>
          <a:lstStyle/>
          <a:p>
            <a:endParaRPr lang="en-US"/>
          </a:p>
        </p:txBody>
      </p:sp>
      <p:sp>
        <p:nvSpPr>
          <p:cNvPr id="9" name="Freeform 9"/>
          <p:cNvSpPr/>
          <p:nvPr/>
        </p:nvSpPr>
        <p:spPr>
          <a:xfrm rot="-1045642">
            <a:off x="-1880388" y="-2371405"/>
            <a:ext cx="7464947" cy="3321901"/>
          </a:xfrm>
          <a:custGeom>
            <a:avLst/>
            <a:gdLst/>
            <a:ahLst/>
            <a:cxnLst/>
            <a:rect l="l" t="t" r="r" b="b"/>
            <a:pathLst>
              <a:path w="7464947" h="3321901">
                <a:moveTo>
                  <a:pt x="0" y="0"/>
                </a:moveTo>
                <a:lnTo>
                  <a:pt x="7464947" y="0"/>
                </a:lnTo>
                <a:lnTo>
                  <a:pt x="7464947" y="3321901"/>
                </a:lnTo>
                <a:lnTo>
                  <a:pt x="0" y="3321901"/>
                </a:lnTo>
                <a:lnTo>
                  <a:pt x="0" y="0"/>
                </a:lnTo>
                <a:close/>
              </a:path>
            </a:pathLst>
          </a:custGeom>
          <a:blipFill>
            <a:blip r:embed="rId6"/>
            <a:stretch>
              <a:fillRect/>
            </a:stretch>
          </a:blipFill>
        </p:spPr>
        <p:txBody>
          <a:bodyPr/>
          <a:lstStyle/>
          <a:p>
            <a:endParaRPr lang="en-US"/>
          </a:p>
        </p:txBody>
      </p:sp>
      <p:sp>
        <p:nvSpPr>
          <p:cNvPr id="10" name="Freeform 10"/>
          <p:cNvSpPr/>
          <p:nvPr/>
        </p:nvSpPr>
        <p:spPr>
          <a:xfrm rot="-1178665">
            <a:off x="-1355222" y="-362645"/>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7"/>
            <a:stretch>
              <a:fillRect/>
            </a:stretch>
          </a:blipFill>
        </p:spPr>
        <p:txBody>
          <a:bodyPr/>
          <a:lstStyle/>
          <a:p>
            <a:endParaRPr lang="en-US"/>
          </a:p>
        </p:txBody>
      </p:sp>
      <p:sp>
        <p:nvSpPr>
          <p:cNvPr id="11" name="Freeform 11"/>
          <p:cNvSpPr/>
          <p:nvPr/>
        </p:nvSpPr>
        <p:spPr>
          <a:xfrm>
            <a:off x="-61771" y="197094"/>
            <a:ext cx="2530717" cy="2087841"/>
          </a:xfrm>
          <a:custGeom>
            <a:avLst/>
            <a:gdLst/>
            <a:ahLst/>
            <a:cxnLst/>
            <a:rect l="l" t="t" r="r" b="b"/>
            <a:pathLst>
              <a:path w="2530717" h="2087841">
                <a:moveTo>
                  <a:pt x="0" y="0"/>
                </a:moveTo>
                <a:lnTo>
                  <a:pt x="2530716" y="0"/>
                </a:lnTo>
                <a:lnTo>
                  <a:pt x="2530716" y="2087842"/>
                </a:lnTo>
                <a:lnTo>
                  <a:pt x="0" y="2087842"/>
                </a:lnTo>
                <a:lnTo>
                  <a:pt x="0" y="0"/>
                </a:lnTo>
                <a:close/>
              </a:path>
            </a:pathLst>
          </a:custGeom>
          <a:blipFill>
            <a:blip r:embed="rId8"/>
            <a:stretch>
              <a:fillRect/>
            </a:stretch>
          </a:blipFill>
        </p:spPr>
        <p:txBody>
          <a:bodyPr/>
          <a:lstStyle/>
          <a:p>
            <a:endParaRPr lang="en-US"/>
          </a:p>
        </p:txBody>
      </p:sp>
      <p:sp>
        <p:nvSpPr>
          <p:cNvPr id="12" name="Freeform 12"/>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9"/>
            <a:stretch>
              <a:fillRect/>
            </a:stretch>
          </a:blipFill>
        </p:spPr>
        <p:txBody>
          <a:bodyPr/>
          <a:lstStyle/>
          <a:p>
            <a:endParaRPr lang="en-US"/>
          </a:p>
        </p:txBody>
      </p:sp>
      <p:sp>
        <p:nvSpPr>
          <p:cNvPr id="13" name="TextBox 13"/>
          <p:cNvSpPr txBox="1"/>
          <p:nvPr/>
        </p:nvSpPr>
        <p:spPr>
          <a:xfrm>
            <a:off x="1231741" y="2100451"/>
            <a:ext cx="7696553" cy="816325"/>
          </a:xfrm>
          <a:prstGeom prst="rect">
            <a:avLst/>
          </a:prstGeom>
        </p:spPr>
        <p:txBody>
          <a:bodyPr lIns="0" tIns="0" rIns="0" bIns="0" rtlCol="0" anchor="t">
            <a:spAutoFit/>
          </a:bodyPr>
          <a:lstStyle/>
          <a:p>
            <a:pPr algn="ctr">
              <a:lnSpc>
                <a:spcPts val="5879"/>
              </a:lnSpc>
            </a:pPr>
            <a:r>
              <a:rPr lang="en-US" sz="5068" b="1" dirty="0">
                <a:solidFill>
                  <a:srgbClr val="004AAD"/>
                </a:solidFill>
                <a:latin typeface="The Seasons Bold"/>
                <a:ea typeface="The Seasons Bold"/>
                <a:cs typeface="The Seasons Bold"/>
                <a:sym typeface="The Seasons Bold"/>
              </a:rPr>
              <a:t>PRAYER REQUESTS</a:t>
            </a:r>
          </a:p>
        </p:txBody>
      </p:sp>
      <p:sp>
        <p:nvSpPr>
          <p:cNvPr id="14" name="TextBox 14"/>
          <p:cNvSpPr txBox="1"/>
          <p:nvPr/>
        </p:nvSpPr>
        <p:spPr>
          <a:xfrm>
            <a:off x="916920" y="3315089"/>
            <a:ext cx="8551614" cy="5576142"/>
          </a:xfrm>
          <a:prstGeom prst="rect">
            <a:avLst/>
          </a:prstGeom>
        </p:spPr>
        <p:txBody>
          <a:bodyPr wrap="square" lIns="0" tIns="0" rIns="0" bIns="0" rtlCol="0" anchor="t">
            <a:spAutoFit/>
          </a:bodyPr>
          <a:lstStyle/>
          <a:p>
            <a:pPr marL="485476" lvl="1" indent="-242738" algn="l">
              <a:lnSpc>
                <a:spcPts val="3148"/>
              </a:lnSpc>
              <a:buFont typeface="Arial"/>
              <a:buChar char="•"/>
            </a:pPr>
            <a:r>
              <a:rPr lang="en-US" sz="3000" dirty="0">
                <a:solidFill>
                  <a:srgbClr val="000000"/>
                </a:solidFill>
                <a:latin typeface="DM Sans"/>
                <a:ea typeface="DM Sans"/>
                <a:cs typeface="DM Sans"/>
                <a:sym typeface="DM Sans"/>
              </a:rPr>
              <a:t>For our family</a:t>
            </a:r>
          </a:p>
          <a:p>
            <a:pPr marL="485476" lvl="1" indent="-242738" algn="l">
              <a:lnSpc>
                <a:spcPts val="3148"/>
              </a:lnSpc>
              <a:buFont typeface="Arial"/>
              <a:buChar char="•"/>
            </a:pPr>
            <a:endParaRPr lang="en-US" sz="3000" dirty="0">
              <a:solidFill>
                <a:srgbClr val="000000"/>
              </a:solidFill>
              <a:latin typeface="DM Sans"/>
              <a:ea typeface="DM Sans"/>
              <a:cs typeface="DM Sans"/>
              <a:sym typeface="DM Sans"/>
            </a:endParaRPr>
          </a:p>
          <a:p>
            <a:pPr marL="485476" lvl="1" indent="-242738" algn="l">
              <a:lnSpc>
                <a:spcPts val="3148"/>
              </a:lnSpc>
              <a:buFont typeface="Arial"/>
              <a:buChar char="•"/>
            </a:pPr>
            <a:r>
              <a:rPr lang="en-US" sz="3000" dirty="0">
                <a:solidFill>
                  <a:srgbClr val="000000"/>
                </a:solidFill>
                <a:latin typeface="DM Sans"/>
                <a:ea typeface="DM Sans"/>
                <a:cs typeface="DM Sans"/>
                <a:sym typeface="DM Sans"/>
              </a:rPr>
              <a:t>For our ministry and the development of cadets</a:t>
            </a:r>
          </a:p>
          <a:p>
            <a:pPr marL="485476" lvl="1" indent="-242738" algn="l">
              <a:lnSpc>
                <a:spcPts val="3148"/>
              </a:lnSpc>
              <a:buFont typeface="Arial"/>
              <a:buChar char="•"/>
            </a:pPr>
            <a:endParaRPr lang="en-US" sz="3000" dirty="0">
              <a:solidFill>
                <a:srgbClr val="000000"/>
              </a:solidFill>
              <a:latin typeface="DM Sans"/>
              <a:ea typeface="DM Sans"/>
              <a:cs typeface="DM Sans"/>
              <a:sym typeface="DM Sans"/>
            </a:endParaRPr>
          </a:p>
          <a:p>
            <a:pPr marL="485476" lvl="1" indent="-242738" algn="l">
              <a:lnSpc>
                <a:spcPts val="3148"/>
              </a:lnSpc>
              <a:buFont typeface="Arial"/>
              <a:buChar char="•"/>
            </a:pPr>
            <a:r>
              <a:rPr lang="en-US" sz="3000" dirty="0">
                <a:solidFill>
                  <a:srgbClr val="000000"/>
                </a:solidFill>
                <a:latin typeface="DM Sans"/>
                <a:ea typeface="DM Sans"/>
                <a:cs typeface="DM Sans"/>
                <a:sym typeface="DM Sans"/>
              </a:rPr>
              <a:t>For Ordination and Commissioning December 2026</a:t>
            </a:r>
          </a:p>
          <a:p>
            <a:pPr marL="485476" lvl="1" indent="-242738" algn="l">
              <a:lnSpc>
                <a:spcPts val="3148"/>
              </a:lnSpc>
              <a:buFont typeface="Arial"/>
              <a:buChar char="•"/>
            </a:pPr>
            <a:endParaRPr lang="en-US" sz="3000" dirty="0">
              <a:solidFill>
                <a:srgbClr val="000000"/>
              </a:solidFill>
              <a:latin typeface="DM Sans"/>
              <a:ea typeface="DM Sans"/>
              <a:cs typeface="DM Sans"/>
              <a:sym typeface="DM Sans"/>
            </a:endParaRPr>
          </a:p>
          <a:p>
            <a:pPr marL="485476" lvl="1" indent="-242738" algn="l">
              <a:lnSpc>
                <a:spcPts val="3148"/>
              </a:lnSpc>
              <a:buFont typeface="Arial"/>
              <a:buChar char="•"/>
            </a:pPr>
            <a:r>
              <a:rPr lang="en-US" sz="3000" dirty="0">
                <a:solidFill>
                  <a:srgbClr val="000000"/>
                </a:solidFill>
                <a:latin typeface="DM Sans"/>
                <a:ea typeface="DM Sans"/>
                <a:cs typeface="DM Sans"/>
                <a:sym typeface="DM Sans"/>
              </a:rPr>
              <a:t>For Good health</a:t>
            </a:r>
          </a:p>
          <a:p>
            <a:pPr marL="485476" lvl="1" indent="-242738" algn="l">
              <a:lnSpc>
                <a:spcPts val="3148"/>
              </a:lnSpc>
              <a:buFont typeface="Arial"/>
              <a:buChar char="•"/>
            </a:pPr>
            <a:endParaRPr lang="en-US" sz="3000" dirty="0">
              <a:solidFill>
                <a:srgbClr val="000000"/>
              </a:solidFill>
              <a:latin typeface="DM Sans"/>
              <a:ea typeface="DM Sans"/>
              <a:cs typeface="DM Sans"/>
              <a:sym typeface="DM Sans"/>
            </a:endParaRPr>
          </a:p>
          <a:p>
            <a:pPr marL="485476" lvl="1" indent="-242738" algn="l">
              <a:lnSpc>
                <a:spcPts val="3148"/>
              </a:lnSpc>
              <a:buFont typeface="Arial"/>
              <a:buChar char="•"/>
            </a:pPr>
            <a:r>
              <a:rPr lang="en-US" sz="3000" dirty="0">
                <a:solidFill>
                  <a:srgbClr val="000000"/>
                </a:solidFill>
                <a:latin typeface="DM Sans"/>
                <a:ea typeface="DM Sans"/>
                <a:cs typeface="DM Sans"/>
                <a:sym typeface="DM Sans"/>
              </a:rPr>
              <a:t>Peace and justice for the Tanzanian people.</a:t>
            </a:r>
          </a:p>
          <a:p>
            <a:pPr marL="485476" lvl="1" indent="-242738" algn="l">
              <a:lnSpc>
                <a:spcPts val="3148"/>
              </a:lnSpc>
              <a:buFont typeface="Arial"/>
              <a:buChar char="•"/>
            </a:pPr>
            <a:endParaRPr lang="en-US" sz="3000" dirty="0">
              <a:solidFill>
                <a:srgbClr val="000000"/>
              </a:solidFill>
              <a:latin typeface="DM Sans"/>
              <a:ea typeface="DM Sans"/>
              <a:cs typeface="DM Sans"/>
              <a:sym typeface="DM Sans"/>
            </a:endParaRPr>
          </a:p>
          <a:p>
            <a:pPr marL="485476" lvl="1" indent="-242738" algn="l">
              <a:lnSpc>
                <a:spcPts val="3148"/>
              </a:lnSpc>
              <a:buFont typeface="Arial"/>
              <a:buChar char="•"/>
            </a:pPr>
            <a:r>
              <a:rPr lang="en-US" sz="3000" dirty="0">
                <a:solidFill>
                  <a:srgbClr val="000000"/>
                </a:solidFill>
                <a:latin typeface="DM Sans"/>
                <a:ea typeface="DM Sans"/>
                <a:cs typeface="DM Sans"/>
                <a:sym typeface="DM Sans"/>
              </a:rPr>
              <a:t>Gratitude for the Lord's guidance and provision.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767752" y="576290"/>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6539916" flipH="1">
            <a:off x="14667418" y="4717751"/>
            <a:ext cx="8229600" cy="8229600"/>
          </a:xfrm>
          <a:custGeom>
            <a:avLst/>
            <a:gdLst/>
            <a:ahLst/>
            <a:cxnLst/>
            <a:rect l="l" t="t" r="r" b="b"/>
            <a:pathLst>
              <a:path w="8229600" h="8229600">
                <a:moveTo>
                  <a:pt x="8229600" y="0"/>
                </a:moveTo>
                <a:lnTo>
                  <a:pt x="0" y="0"/>
                </a:lnTo>
                <a:lnTo>
                  <a:pt x="0" y="8229600"/>
                </a:lnTo>
                <a:lnTo>
                  <a:pt x="8229600" y="8229600"/>
                </a:lnTo>
                <a:lnTo>
                  <a:pt x="8229600" y="0"/>
                </a:lnTo>
                <a:close/>
              </a:path>
            </a:pathLst>
          </a:custGeom>
          <a:blipFill>
            <a:blip r:embed="rId4">
              <a:alphaModFix amt="55000"/>
            </a:blip>
            <a:stretch>
              <a:fillRect/>
            </a:stretch>
          </a:blipFill>
        </p:spPr>
        <p:txBody>
          <a:bodyPr/>
          <a:lstStyle/>
          <a:p>
            <a:endParaRPr lang="en-US"/>
          </a:p>
        </p:txBody>
      </p:sp>
      <p:sp>
        <p:nvSpPr>
          <p:cNvPr id="4" name="Freeform 4"/>
          <p:cNvSpPr/>
          <p:nvPr/>
        </p:nvSpPr>
        <p:spPr>
          <a:xfrm rot="-1321057">
            <a:off x="13281563" y="9192574"/>
            <a:ext cx="7464947" cy="3321901"/>
          </a:xfrm>
          <a:custGeom>
            <a:avLst/>
            <a:gdLst/>
            <a:ahLst/>
            <a:cxnLst/>
            <a:rect l="l" t="t" r="r" b="b"/>
            <a:pathLst>
              <a:path w="7464947" h="3321901">
                <a:moveTo>
                  <a:pt x="0" y="0"/>
                </a:moveTo>
                <a:lnTo>
                  <a:pt x="7464947" y="0"/>
                </a:lnTo>
                <a:lnTo>
                  <a:pt x="7464947" y="3321902"/>
                </a:lnTo>
                <a:lnTo>
                  <a:pt x="0" y="3321902"/>
                </a:lnTo>
                <a:lnTo>
                  <a:pt x="0" y="0"/>
                </a:lnTo>
                <a:close/>
              </a:path>
            </a:pathLst>
          </a:custGeom>
          <a:blipFill>
            <a:blip r:embed="rId5"/>
            <a:stretch>
              <a:fillRect/>
            </a:stretch>
          </a:blipFill>
        </p:spPr>
        <p:txBody>
          <a:bodyPr/>
          <a:lstStyle/>
          <a:p>
            <a:endParaRPr lang="en-US"/>
          </a:p>
        </p:txBody>
      </p:sp>
      <p:sp>
        <p:nvSpPr>
          <p:cNvPr id="5" name="Freeform 5"/>
          <p:cNvSpPr/>
          <p:nvPr/>
        </p:nvSpPr>
        <p:spPr>
          <a:xfrm rot="-1595754">
            <a:off x="13839107" y="9318276"/>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6"/>
            <a:stretch>
              <a:fillRect/>
            </a:stretch>
          </a:blipFill>
        </p:spPr>
        <p:txBody>
          <a:bodyPr/>
          <a:lstStyle/>
          <a:p>
            <a:endParaRPr lang="en-US"/>
          </a:p>
        </p:txBody>
      </p:sp>
      <p:grpSp>
        <p:nvGrpSpPr>
          <p:cNvPr id="6" name="Group 6"/>
          <p:cNvGrpSpPr/>
          <p:nvPr/>
        </p:nvGrpSpPr>
        <p:grpSpPr>
          <a:xfrm>
            <a:off x="794354" y="547153"/>
            <a:ext cx="4399132" cy="4399132"/>
            <a:chOff x="0" y="0"/>
            <a:chExt cx="6350000" cy="6350000"/>
          </a:xfrm>
        </p:grpSpPr>
        <p:sp>
          <p:nvSpPr>
            <p:cNvPr id="7" name="Freeform 7"/>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7"/>
              <a:stretch>
                <a:fillRect l="-22279" t="-15773" r="-25891" b="-14693"/>
              </a:stretch>
            </a:blipFill>
            <a:ln w="38100" cap="sq">
              <a:solidFill>
                <a:srgbClr val="000000"/>
              </a:solidFill>
              <a:prstDash val="solid"/>
              <a:miter/>
            </a:ln>
          </p:spPr>
          <p:txBody>
            <a:bodyPr/>
            <a:lstStyle/>
            <a:p>
              <a:endParaRPr lang="en-US" dirty="0"/>
            </a:p>
          </p:txBody>
        </p:sp>
      </p:grpSp>
      <p:sp>
        <p:nvSpPr>
          <p:cNvPr id="8" name="Freeform 8"/>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8"/>
            <a:stretch>
              <a:fillRect/>
            </a:stretch>
          </a:blipFill>
        </p:spPr>
        <p:txBody>
          <a:bodyPr/>
          <a:lstStyle/>
          <a:p>
            <a:endParaRPr lang="en-US"/>
          </a:p>
        </p:txBody>
      </p:sp>
      <p:grpSp>
        <p:nvGrpSpPr>
          <p:cNvPr id="9" name="Group 9"/>
          <p:cNvGrpSpPr/>
          <p:nvPr/>
        </p:nvGrpSpPr>
        <p:grpSpPr>
          <a:xfrm>
            <a:off x="6934199" y="2264738"/>
            <a:ext cx="10230527" cy="4610540"/>
            <a:chOff x="0" y="-38100"/>
            <a:chExt cx="2314920" cy="851437"/>
          </a:xfrm>
        </p:grpSpPr>
        <p:sp>
          <p:nvSpPr>
            <p:cNvPr id="10" name="Freeform 10"/>
            <p:cNvSpPr/>
            <p:nvPr/>
          </p:nvSpPr>
          <p:spPr>
            <a:xfrm>
              <a:off x="0" y="0"/>
              <a:ext cx="2314920" cy="813337"/>
            </a:xfrm>
            <a:custGeom>
              <a:avLst/>
              <a:gdLst/>
              <a:ahLst/>
              <a:cxnLst/>
              <a:rect l="l" t="t" r="r" b="b"/>
              <a:pathLst>
                <a:path w="2314920" h="528859">
                  <a:moveTo>
                    <a:pt x="44922" y="0"/>
                  </a:moveTo>
                  <a:lnTo>
                    <a:pt x="2269998" y="0"/>
                  </a:lnTo>
                  <a:cubicBezTo>
                    <a:pt x="2294808" y="0"/>
                    <a:pt x="2314920" y="20112"/>
                    <a:pt x="2314920" y="44922"/>
                  </a:cubicBezTo>
                  <a:lnTo>
                    <a:pt x="2314920" y="483938"/>
                  </a:lnTo>
                  <a:cubicBezTo>
                    <a:pt x="2314920" y="508747"/>
                    <a:pt x="2294808" y="528859"/>
                    <a:pt x="2269998" y="528859"/>
                  </a:cubicBezTo>
                  <a:lnTo>
                    <a:pt x="44922" y="528859"/>
                  </a:lnTo>
                  <a:cubicBezTo>
                    <a:pt x="20112" y="528859"/>
                    <a:pt x="0" y="508747"/>
                    <a:pt x="0" y="483938"/>
                  </a:cubicBezTo>
                  <a:lnTo>
                    <a:pt x="0" y="44922"/>
                  </a:lnTo>
                  <a:cubicBezTo>
                    <a:pt x="0" y="20112"/>
                    <a:pt x="20112" y="0"/>
                    <a:pt x="44922" y="0"/>
                  </a:cubicBezTo>
                  <a:close/>
                </a:path>
              </a:pathLst>
            </a:custGeom>
            <a:solidFill>
              <a:srgbClr val="FFFFFF"/>
            </a:solidFill>
            <a:ln w="38100" cap="rnd">
              <a:solidFill>
                <a:srgbClr val="000000"/>
              </a:solidFill>
              <a:prstDash val="solid"/>
              <a:round/>
            </a:ln>
          </p:spPr>
          <p:txBody>
            <a:bodyPr/>
            <a:lstStyle/>
            <a:p>
              <a:endParaRPr lang="en-US"/>
            </a:p>
          </p:txBody>
        </p:sp>
        <p:sp>
          <p:nvSpPr>
            <p:cNvPr id="11" name="TextBox 11"/>
            <p:cNvSpPr txBox="1"/>
            <p:nvPr/>
          </p:nvSpPr>
          <p:spPr>
            <a:xfrm>
              <a:off x="0" y="-38100"/>
              <a:ext cx="2314920" cy="566959"/>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7086600" y="2881673"/>
            <a:ext cx="10078126" cy="2215991"/>
          </a:xfrm>
          <a:prstGeom prst="rect">
            <a:avLst/>
          </a:prstGeom>
        </p:spPr>
        <p:txBody>
          <a:bodyPr wrap="square" lIns="0" tIns="0" rIns="0" bIns="0" rtlCol="0" anchor="t">
            <a:spAutoFit/>
          </a:bodyPr>
          <a:lstStyle/>
          <a:p>
            <a:pPr algn="ctr"/>
            <a:r>
              <a:rPr lang="en-US" sz="4800" b="1" dirty="0">
                <a:solidFill>
                  <a:srgbClr val="FF914D"/>
                </a:solidFill>
                <a:latin typeface="The Seasons Bold"/>
                <a:ea typeface="The Seasons Bold"/>
                <a:cs typeface="The Seasons Bold"/>
                <a:sym typeface="The Seasons Bold"/>
              </a:rPr>
              <a:t>MAJORS COLIN </a:t>
            </a:r>
          </a:p>
          <a:p>
            <a:pPr algn="ctr"/>
            <a:r>
              <a:rPr lang="en-US" sz="4800" b="1" dirty="0">
                <a:solidFill>
                  <a:srgbClr val="FF914D"/>
                </a:solidFill>
                <a:latin typeface="The Seasons Bold"/>
                <a:ea typeface="The Seasons Bold"/>
                <a:cs typeface="The Seasons Bold"/>
                <a:sym typeface="The Seasons Bold"/>
              </a:rPr>
              <a:t>AND</a:t>
            </a:r>
          </a:p>
          <a:p>
            <a:pPr algn="ctr"/>
            <a:r>
              <a:rPr lang="en-US" sz="4800" b="1" dirty="0">
                <a:solidFill>
                  <a:srgbClr val="FF914D"/>
                </a:solidFill>
                <a:latin typeface="The Seasons Bold"/>
                <a:ea typeface="The Seasons Bold"/>
                <a:cs typeface="The Seasons Bold"/>
                <a:sym typeface="The Seasons Bold"/>
              </a:rPr>
              <a:t>MAUREEN BAIN</a:t>
            </a:r>
          </a:p>
        </p:txBody>
      </p:sp>
      <p:sp>
        <p:nvSpPr>
          <p:cNvPr id="13" name="TextBox 13"/>
          <p:cNvSpPr txBox="1"/>
          <p:nvPr/>
        </p:nvSpPr>
        <p:spPr>
          <a:xfrm>
            <a:off x="7035962" y="5462952"/>
            <a:ext cx="9928297" cy="1439048"/>
          </a:xfrm>
          <a:prstGeom prst="rect">
            <a:avLst/>
          </a:prstGeom>
        </p:spPr>
        <p:txBody>
          <a:bodyPr wrap="square" lIns="0" tIns="0" rIns="0" bIns="0" rtlCol="0" anchor="t">
            <a:spAutoFit/>
          </a:bodyPr>
          <a:lstStyle/>
          <a:p>
            <a:pPr algn="ctr">
              <a:lnSpc>
                <a:spcPts val="3780"/>
              </a:lnSpc>
            </a:pPr>
            <a:r>
              <a:rPr lang="en-US" sz="2700" dirty="0">
                <a:solidFill>
                  <a:srgbClr val="000000"/>
                </a:solidFill>
                <a:latin typeface="DM Sans"/>
                <a:ea typeface="DM Sans"/>
                <a:cs typeface="DM Sans"/>
                <a:sym typeface="DM Sans"/>
              </a:rPr>
              <a:t>Corps Officers</a:t>
            </a:r>
          </a:p>
          <a:p>
            <a:pPr algn="ctr">
              <a:lnSpc>
                <a:spcPts val="3780"/>
              </a:lnSpc>
            </a:pPr>
            <a:r>
              <a:rPr lang="en-US" sz="2700" dirty="0">
                <a:solidFill>
                  <a:srgbClr val="000000"/>
                </a:solidFill>
                <a:latin typeface="DM Sans"/>
                <a:ea typeface="DM Sans"/>
                <a:cs typeface="DM Sans"/>
                <a:sym typeface="DM Sans"/>
              </a:rPr>
              <a:t>Lurgan Corps, Ireland Division</a:t>
            </a:r>
          </a:p>
          <a:p>
            <a:pPr algn="ctr">
              <a:lnSpc>
                <a:spcPts val="3780"/>
              </a:lnSpc>
            </a:pPr>
            <a:endParaRPr lang="en-US" sz="2700" dirty="0">
              <a:solidFill>
                <a:srgbClr val="000000"/>
              </a:solidFill>
              <a:latin typeface="DM Sans"/>
              <a:ea typeface="DM Sans"/>
              <a:cs typeface="DM Sans"/>
              <a:sym typeface="DM Sans"/>
            </a:endParaRPr>
          </a:p>
        </p:txBody>
      </p:sp>
      <p:sp>
        <p:nvSpPr>
          <p:cNvPr id="14" name="Freeform 14"/>
          <p:cNvSpPr/>
          <p:nvPr/>
        </p:nvSpPr>
        <p:spPr>
          <a:xfrm>
            <a:off x="8882317" y="7791154"/>
            <a:ext cx="292490" cy="426215"/>
          </a:xfrm>
          <a:custGeom>
            <a:avLst/>
            <a:gdLst/>
            <a:ahLst/>
            <a:cxnLst/>
            <a:rect l="l" t="t" r="r" b="b"/>
            <a:pathLst>
              <a:path w="292490" h="426215">
                <a:moveTo>
                  <a:pt x="0" y="0"/>
                </a:moveTo>
                <a:lnTo>
                  <a:pt x="292490" y="0"/>
                </a:lnTo>
                <a:lnTo>
                  <a:pt x="292490" y="426215"/>
                </a:lnTo>
                <a:lnTo>
                  <a:pt x="0" y="4262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7" name="TextBox 17"/>
          <p:cNvSpPr txBox="1"/>
          <p:nvPr/>
        </p:nvSpPr>
        <p:spPr>
          <a:xfrm>
            <a:off x="3332655" y="6326980"/>
            <a:ext cx="8789462" cy="2152673"/>
          </a:xfrm>
          <a:prstGeom prst="rect">
            <a:avLst/>
          </a:prstGeom>
        </p:spPr>
        <p:txBody>
          <a:bodyPr lIns="50800" tIns="50800" rIns="50800" bIns="50800" rtlCol="0" anchor="ctr"/>
          <a:lstStyle/>
          <a:p>
            <a:pPr algn="ctr">
              <a:lnSpc>
                <a:spcPts val="2659"/>
              </a:lnSpc>
              <a:spcBef>
                <a:spcPct val="0"/>
              </a:spcBef>
            </a:pPr>
            <a:endParaRPr/>
          </a:p>
        </p:txBody>
      </p:sp>
      <p:sp>
        <p:nvSpPr>
          <p:cNvPr id="20" name="TextBox 20"/>
          <p:cNvSpPr txBox="1"/>
          <p:nvPr/>
        </p:nvSpPr>
        <p:spPr>
          <a:xfrm>
            <a:off x="9348065" y="7762075"/>
            <a:ext cx="5548104" cy="455294"/>
          </a:xfrm>
          <a:prstGeom prst="rect">
            <a:avLst/>
          </a:prstGeom>
        </p:spPr>
        <p:txBody>
          <a:bodyPr lIns="0" tIns="0" rIns="0" bIns="0" rtlCol="0" anchor="t">
            <a:spAutoFit/>
          </a:bodyPr>
          <a:lstStyle/>
          <a:p>
            <a:pPr algn="l">
              <a:lnSpc>
                <a:spcPts val="3780"/>
              </a:lnSpc>
            </a:pPr>
            <a:r>
              <a:rPr lang="en-US" sz="2700" dirty="0">
                <a:solidFill>
                  <a:srgbClr val="000000"/>
                </a:solidFill>
                <a:latin typeface="DM Sans"/>
                <a:ea typeface="DM Sans"/>
                <a:cs typeface="DM Sans"/>
                <a:sym typeface="DM Sans"/>
              </a:rPr>
              <a:t>United Kingdom &amp; Ireland Territory</a:t>
            </a:r>
          </a:p>
        </p:txBody>
      </p:sp>
      <p:grpSp>
        <p:nvGrpSpPr>
          <p:cNvPr id="21" name="Group 21"/>
          <p:cNvGrpSpPr/>
          <p:nvPr/>
        </p:nvGrpSpPr>
        <p:grpSpPr>
          <a:xfrm>
            <a:off x="692590" y="5236335"/>
            <a:ext cx="4602659" cy="4603580"/>
            <a:chOff x="7947" y="99989"/>
            <a:chExt cx="6350000" cy="6351271"/>
          </a:xfrm>
        </p:grpSpPr>
        <p:sp>
          <p:nvSpPr>
            <p:cNvPr id="22" name="Freeform 22"/>
            <p:cNvSpPr/>
            <p:nvPr/>
          </p:nvSpPr>
          <p:spPr>
            <a:xfrm>
              <a:off x="7947" y="99989"/>
              <a:ext cx="6350000" cy="6351271"/>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11"/>
              <a:stretch>
                <a:fillRect l="-22593" t="-48834" r="-25620" b="-47504"/>
              </a:stretch>
            </a:blipFill>
            <a:ln w="38100" cap="sq">
              <a:solidFill>
                <a:srgbClr val="000000"/>
              </a:solidFill>
              <a:prstDash val="solid"/>
              <a:miter/>
            </a:ln>
          </p:spPr>
          <p:txBody>
            <a:bodyPr/>
            <a:lstStyle/>
            <a:p>
              <a:endParaRPr lang="en-US"/>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a:extLst>
            <a:ext uri="{FF2B5EF4-FFF2-40B4-BE49-F238E27FC236}">
              <a16:creationId xmlns:a16="http://schemas.microsoft.com/office/drawing/2014/main" id="{1E606A02-7F24-A57B-DC2B-259399A70D1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832F8FA-4639-C7CF-42F8-F019A32B4C09}"/>
              </a:ext>
            </a:extLst>
          </p:cNvPr>
          <p:cNvSpPr/>
          <p:nvPr/>
        </p:nvSpPr>
        <p:spPr>
          <a:xfrm>
            <a:off x="-2098257" y="443215"/>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874FAABE-4BB8-267F-DF48-C414194C9EA0}"/>
              </a:ext>
            </a:extLst>
          </p:cNvPr>
          <p:cNvSpPr/>
          <p:nvPr/>
        </p:nvSpPr>
        <p:spPr>
          <a:xfrm rot="6539916" flipH="1">
            <a:off x="14667418" y="4717751"/>
            <a:ext cx="8229600" cy="8229600"/>
          </a:xfrm>
          <a:custGeom>
            <a:avLst/>
            <a:gdLst/>
            <a:ahLst/>
            <a:cxnLst/>
            <a:rect l="l" t="t" r="r" b="b"/>
            <a:pathLst>
              <a:path w="8229600" h="8229600">
                <a:moveTo>
                  <a:pt x="8229600" y="0"/>
                </a:moveTo>
                <a:lnTo>
                  <a:pt x="0" y="0"/>
                </a:lnTo>
                <a:lnTo>
                  <a:pt x="0" y="8229600"/>
                </a:lnTo>
                <a:lnTo>
                  <a:pt x="8229600" y="8229600"/>
                </a:lnTo>
                <a:lnTo>
                  <a:pt x="8229600" y="0"/>
                </a:lnTo>
                <a:close/>
              </a:path>
            </a:pathLst>
          </a:custGeom>
          <a:blipFill>
            <a:blip r:embed="rId4">
              <a:alphaModFix amt="55000"/>
            </a:blip>
            <a:stretch>
              <a:fillRect/>
            </a:stretch>
          </a:blipFill>
        </p:spPr>
        <p:txBody>
          <a:bodyPr/>
          <a:lstStyle/>
          <a:p>
            <a:endParaRPr lang="en-US"/>
          </a:p>
        </p:txBody>
      </p:sp>
      <p:sp>
        <p:nvSpPr>
          <p:cNvPr id="6" name="Freeform 6">
            <a:extLst>
              <a:ext uri="{FF2B5EF4-FFF2-40B4-BE49-F238E27FC236}">
                <a16:creationId xmlns:a16="http://schemas.microsoft.com/office/drawing/2014/main" id="{68CF5220-DADD-6913-4FAA-0F1ADAC65816}"/>
              </a:ext>
            </a:extLst>
          </p:cNvPr>
          <p:cNvSpPr/>
          <p:nvPr/>
        </p:nvSpPr>
        <p:spPr>
          <a:xfrm rot="-1321057">
            <a:off x="13281563" y="9192574"/>
            <a:ext cx="7464947" cy="3321901"/>
          </a:xfrm>
          <a:custGeom>
            <a:avLst/>
            <a:gdLst/>
            <a:ahLst/>
            <a:cxnLst/>
            <a:rect l="l" t="t" r="r" b="b"/>
            <a:pathLst>
              <a:path w="7464947" h="3321901">
                <a:moveTo>
                  <a:pt x="0" y="0"/>
                </a:moveTo>
                <a:lnTo>
                  <a:pt x="7464947" y="0"/>
                </a:lnTo>
                <a:lnTo>
                  <a:pt x="7464947" y="3321902"/>
                </a:lnTo>
                <a:lnTo>
                  <a:pt x="0" y="3321902"/>
                </a:lnTo>
                <a:lnTo>
                  <a:pt x="0" y="0"/>
                </a:lnTo>
                <a:close/>
              </a:path>
            </a:pathLst>
          </a:custGeom>
          <a:blipFill>
            <a:blip r:embed="rId5"/>
            <a:stretch>
              <a:fillRect/>
            </a:stretch>
          </a:blipFill>
        </p:spPr>
        <p:txBody>
          <a:bodyPr/>
          <a:lstStyle/>
          <a:p>
            <a:endParaRPr lang="en-US"/>
          </a:p>
        </p:txBody>
      </p:sp>
      <p:sp>
        <p:nvSpPr>
          <p:cNvPr id="7" name="Freeform 7">
            <a:extLst>
              <a:ext uri="{FF2B5EF4-FFF2-40B4-BE49-F238E27FC236}">
                <a16:creationId xmlns:a16="http://schemas.microsoft.com/office/drawing/2014/main" id="{1EA8FC37-D4FD-6F49-8A84-39367DA3A046}"/>
              </a:ext>
            </a:extLst>
          </p:cNvPr>
          <p:cNvSpPr/>
          <p:nvPr/>
        </p:nvSpPr>
        <p:spPr>
          <a:xfrm rot="-1595754">
            <a:off x="13839107" y="9318276"/>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6"/>
            <a:stretch>
              <a:fillRect/>
            </a:stretch>
          </a:blipFill>
        </p:spPr>
        <p:txBody>
          <a:bodyPr/>
          <a:lstStyle/>
          <a:p>
            <a:endParaRPr lang="en-US"/>
          </a:p>
        </p:txBody>
      </p:sp>
      <p:sp>
        <p:nvSpPr>
          <p:cNvPr id="8" name="Freeform 8">
            <a:extLst>
              <a:ext uri="{FF2B5EF4-FFF2-40B4-BE49-F238E27FC236}">
                <a16:creationId xmlns:a16="http://schemas.microsoft.com/office/drawing/2014/main" id="{982F3628-640B-3C14-C31B-3BCB05205942}"/>
              </a:ext>
            </a:extLst>
          </p:cNvPr>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7"/>
            <a:stretch>
              <a:fillRect/>
            </a:stretch>
          </a:blipFill>
        </p:spPr>
        <p:txBody>
          <a:bodyPr/>
          <a:lstStyle/>
          <a:p>
            <a:endParaRPr lang="en-US"/>
          </a:p>
        </p:txBody>
      </p:sp>
      <p:sp>
        <p:nvSpPr>
          <p:cNvPr id="9" name="Freeform 9">
            <a:extLst>
              <a:ext uri="{FF2B5EF4-FFF2-40B4-BE49-F238E27FC236}">
                <a16:creationId xmlns:a16="http://schemas.microsoft.com/office/drawing/2014/main" id="{F865861D-400B-EF00-CF44-8AD0E70D2AB2}"/>
              </a:ext>
            </a:extLst>
          </p:cNvPr>
          <p:cNvSpPr/>
          <p:nvPr/>
        </p:nvSpPr>
        <p:spPr>
          <a:xfrm>
            <a:off x="11507158" y="6896100"/>
            <a:ext cx="292490" cy="426215"/>
          </a:xfrm>
          <a:custGeom>
            <a:avLst/>
            <a:gdLst/>
            <a:ahLst/>
            <a:cxnLst/>
            <a:rect l="l" t="t" r="r" b="b"/>
            <a:pathLst>
              <a:path w="292490" h="426215">
                <a:moveTo>
                  <a:pt x="0" y="0"/>
                </a:moveTo>
                <a:lnTo>
                  <a:pt x="292490" y="0"/>
                </a:lnTo>
                <a:lnTo>
                  <a:pt x="292490" y="426215"/>
                </a:lnTo>
                <a:lnTo>
                  <a:pt x="0" y="4262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0" name="Group 10">
            <a:extLst>
              <a:ext uri="{FF2B5EF4-FFF2-40B4-BE49-F238E27FC236}">
                <a16:creationId xmlns:a16="http://schemas.microsoft.com/office/drawing/2014/main" id="{C0665D50-1924-9051-2C75-767FD62812CF}"/>
              </a:ext>
            </a:extLst>
          </p:cNvPr>
          <p:cNvGrpSpPr/>
          <p:nvPr/>
        </p:nvGrpSpPr>
        <p:grpSpPr>
          <a:xfrm>
            <a:off x="9163050" y="3384589"/>
            <a:ext cx="8594006" cy="3124200"/>
            <a:chOff x="0" y="0"/>
            <a:chExt cx="2263442" cy="528859"/>
          </a:xfrm>
        </p:grpSpPr>
        <p:sp>
          <p:nvSpPr>
            <p:cNvPr id="11" name="Freeform 11">
              <a:extLst>
                <a:ext uri="{FF2B5EF4-FFF2-40B4-BE49-F238E27FC236}">
                  <a16:creationId xmlns:a16="http://schemas.microsoft.com/office/drawing/2014/main" id="{C75DD76D-302E-1ADA-00D0-96DEEE9D9093}"/>
                </a:ext>
              </a:extLst>
            </p:cNvPr>
            <p:cNvSpPr/>
            <p:nvPr/>
          </p:nvSpPr>
          <p:spPr>
            <a:xfrm>
              <a:off x="0" y="0"/>
              <a:ext cx="2263442" cy="528859"/>
            </a:xfrm>
            <a:custGeom>
              <a:avLst/>
              <a:gdLst/>
              <a:ahLst/>
              <a:cxnLst/>
              <a:rect l="l" t="t" r="r" b="b"/>
              <a:pathLst>
                <a:path w="2263442" h="528859">
                  <a:moveTo>
                    <a:pt x="45943" y="0"/>
                  </a:moveTo>
                  <a:lnTo>
                    <a:pt x="2217499" y="0"/>
                  </a:lnTo>
                  <a:cubicBezTo>
                    <a:pt x="2242872" y="0"/>
                    <a:pt x="2263442" y="20570"/>
                    <a:pt x="2263442" y="45943"/>
                  </a:cubicBezTo>
                  <a:lnTo>
                    <a:pt x="2263442" y="482916"/>
                  </a:lnTo>
                  <a:cubicBezTo>
                    <a:pt x="2263442" y="495101"/>
                    <a:pt x="2258601" y="506787"/>
                    <a:pt x="2249985" y="515403"/>
                  </a:cubicBezTo>
                  <a:cubicBezTo>
                    <a:pt x="2241369" y="524019"/>
                    <a:pt x="2229683" y="528859"/>
                    <a:pt x="2217499" y="528859"/>
                  </a:cubicBezTo>
                  <a:lnTo>
                    <a:pt x="45943" y="528859"/>
                  </a:lnTo>
                  <a:cubicBezTo>
                    <a:pt x="33758" y="528859"/>
                    <a:pt x="22073" y="524019"/>
                    <a:pt x="13457" y="515403"/>
                  </a:cubicBezTo>
                  <a:cubicBezTo>
                    <a:pt x="4840" y="506787"/>
                    <a:pt x="0" y="495101"/>
                    <a:pt x="0" y="482916"/>
                  </a:cubicBezTo>
                  <a:lnTo>
                    <a:pt x="0" y="45943"/>
                  </a:lnTo>
                  <a:cubicBezTo>
                    <a:pt x="0" y="33758"/>
                    <a:pt x="4840" y="22073"/>
                    <a:pt x="13457" y="13457"/>
                  </a:cubicBezTo>
                  <a:cubicBezTo>
                    <a:pt x="22073" y="4840"/>
                    <a:pt x="33758" y="0"/>
                    <a:pt x="45943" y="0"/>
                  </a:cubicBezTo>
                  <a:close/>
                </a:path>
              </a:pathLst>
            </a:custGeom>
            <a:solidFill>
              <a:srgbClr val="FFFFFF"/>
            </a:solidFill>
            <a:ln w="38100" cap="rnd">
              <a:solidFill>
                <a:srgbClr val="000000"/>
              </a:solidFill>
              <a:prstDash val="solid"/>
              <a:round/>
            </a:ln>
          </p:spPr>
          <p:txBody>
            <a:bodyPr/>
            <a:lstStyle/>
            <a:p>
              <a:endParaRPr lang="en-US"/>
            </a:p>
          </p:txBody>
        </p:sp>
        <p:sp>
          <p:nvSpPr>
            <p:cNvPr id="12" name="TextBox 12">
              <a:extLst>
                <a:ext uri="{FF2B5EF4-FFF2-40B4-BE49-F238E27FC236}">
                  <a16:creationId xmlns:a16="http://schemas.microsoft.com/office/drawing/2014/main" id="{A7A6C9DF-9FF1-3096-4C31-CC78EAF9C308}"/>
                </a:ext>
              </a:extLst>
            </p:cNvPr>
            <p:cNvSpPr txBox="1"/>
            <p:nvPr/>
          </p:nvSpPr>
          <p:spPr>
            <a:xfrm>
              <a:off x="0" y="-38100"/>
              <a:ext cx="2263442" cy="566959"/>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a:extLst>
              <a:ext uri="{FF2B5EF4-FFF2-40B4-BE49-F238E27FC236}">
                <a16:creationId xmlns:a16="http://schemas.microsoft.com/office/drawing/2014/main" id="{DD5BE2D5-C4D0-8E3B-FA96-12F202D4F535}"/>
              </a:ext>
            </a:extLst>
          </p:cNvPr>
          <p:cNvSpPr txBox="1"/>
          <p:nvPr/>
        </p:nvSpPr>
        <p:spPr>
          <a:xfrm>
            <a:off x="9688637" y="3770969"/>
            <a:ext cx="7696553" cy="1231106"/>
          </a:xfrm>
          <a:prstGeom prst="rect">
            <a:avLst/>
          </a:prstGeom>
        </p:spPr>
        <p:txBody>
          <a:bodyPr lIns="0" tIns="0" rIns="0" bIns="0" rtlCol="0" anchor="t">
            <a:spAutoFit/>
          </a:bodyPr>
          <a:lstStyle/>
          <a:p>
            <a:pPr algn="ctr">
              <a:lnSpc>
                <a:spcPts val="4835"/>
              </a:lnSpc>
            </a:pPr>
            <a:r>
              <a:rPr lang="en-US" sz="4168" b="1" dirty="0">
                <a:solidFill>
                  <a:srgbClr val="FF914D"/>
                </a:solidFill>
                <a:latin typeface="The Seasons Bold"/>
                <a:ea typeface="The Seasons Bold"/>
                <a:cs typeface="The Seasons Bold"/>
                <a:sym typeface="The Seasons Bold"/>
              </a:rPr>
              <a:t>MAJORS DONNA  &amp;  </a:t>
            </a:r>
          </a:p>
          <a:p>
            <a:pPr algn="ctr">
              <a:lnSpc>
                <a:spcPts val="4835"/>
              </a:lnSpc>
            </a:pPr>
            <a:r>
              <a:rPr lang="en-US" sz="4168" b="1" dirty="0">
                <a:solidFill>
                  <a:srgbClr val="FF914D"/>
                </a:solidFill>
                <a:latin typeface="The Seasons Bold"/>
                <a:ea typeface="The Seasons Bold"/>
                <a:cs typeface="The Seasons Bold"/>
                <a:sym typeface="The Seasons Bold"/>
              </a:rPr>
              <a:t>ROYAL  SENTER</a:t>
            </a:r>
          </a:p>
        </p:txBody>
      </p:sp>
      <p:sp>
        <p:nvSpPr>
          <p:cNvPr id="14" name="TextBox 14">
            <a:extLst>
              <a:ext uri="{FF2B5EF4-FFF2-40B4-BE49-F238E27FC236}">
                <a16:creationId xmlns:a16="http://schemas.microsoft.com/office/drawing/2014/main" id="{97C40032-B3A4-3868-B505-E3C73DC3015F}"/>
              </a:ext>
            </a:extLst>
          </p:cNvPr>
          <p:cNvSpPr txBox="1"/>
          <p:nvPr/>
        </p:nvSpPr>
        <p:spPr>
          <a:xfrm>
            <a:off x="9343825" y="5181191"/>
            <a:ext cx="8232455" cy="951735"/>
          </a:xfrm>
          <a:prstGeom prst="rect">
            <a:avLst/>
          </a:prstGeom>
        </p:spPr>
        <p:txBody>
          <a:bodyPr wrap="square" lIns="0" tIns="0" rIns="0" bIns="0" rtlCol="0" anchor="t">
            <a:spAutoFit/>
          </a:bodyPr>
          <a:lstStyle/>
          <a:p>
            <a:pPr algn="ctr">
              <a:lnSpc>
                <a:spcPts val="3780"/>
              </a:lnSpc>
            </a:pPr>
            <a:r>
              <a:rPr lang="en-US" sz="2700" dirty="0">
                <a:solidFill>
                  <a:srgbClr val="000000"/>
                </a:solidFill>
                <a:latin typeface="DM Sans"/>
                <a:ea typeface="DM Sans"/>
                <a:cs typeface="DM Sans"/>
                <a:sym typeface="DM Sans"/>
              </a:rPr>
              <a:t>Corps Officers</a:t>
            </a:r>
          </a:p>
          <a:p>
            <a:pPr algn="ctr">
              <a:lnSpc>
                <a:spcPts val="3780"/>
              </a:lnSpc>
            </a:pPr>
            <a:r>
              <a:rPr lang="en-US" sz="2700" dirty="0">
                <a:solidFill>
                  <a:srgbClr val="000000"/>
                </a:solidFill>
                <a:latin typeface="DM Sans"/>
                <a:ea typeface="DM Sans"/>
                <a:cs typeface="DM Sans"/>
                <a:sym typeface="DM Sans"/>
              </a:rPr>
              <a:t>Freeport, Bahamas</a:t>
            </a:r>
          </a:p>
        </p:txBody>
      </p:sp>
      <p:sp>
        <p:nvSpPr>
          <p:cNvPr id="20" name="TextBox 20">
            <a:extLst>
              <a:ext uri="{FF2B5EF4-FFF2-40B4-BE49-F238E27FC236}">
                <a16:creationId xmlns:a16="http://schemas.microsoft.com/office/drawing/2014/main" id="{74124E16-8A91-8143-932B-F7B30871C8EE}"/>
              </a:ext>
            </a:extLst>
          </p:cNvPr>
          <p:cNvSpPr txBox="1"/>
          <p:nvPr/>
        </p:nvSpPr>
        <p:spPr>
          <a:xfrm>
            <a:off x="11972906" y="6867021"/>
            <a:ext cx="3638204" cy="464423"/>
          </a:xfrm>
          <a:prstGeom prst="rect">
            <a:avLst/>
          </a:prstGeom>
        </p:spPr>
        <p:txBody>
          <a:bodyPr wrap="square" lIns="0" tIns="0" rIns="0" bIns="0" rtlCol="0" anchor="t">
            <a:spAutoFit/>
          </a:bodyPr>
          <a:lstStyle/>
          <a:p>
            <a:pPr algn="l">
              <a:lnSpc>
                <a:spcPts val="3780"/>
              </a:lnSpc>
            </a:pPr>
            <a:r>
              <a:rPr lang="en-US" sz="2700" dirty="0">
                <a:solidFill>
                  <a:srgbClr val="000000"/>
                </a:solidFill>
                <a:latin typeface="DM Sans"/>
                <a:ea typeface="DM Sans"/>
                <a:cs typeface="DM Sans"/>
                <a:sym typeface="DM Sans"/>
              </a:rPr>
              <a:t>Caribbean Territory</a:t>
            </a:r>
          </a:p>
        </p:txBody>
      </p:sp>
      <p:grpSp>
        <p:nvGrpSpPr>
          <p:cNvPr id="3" name="Group 3">
            <a:extLst>
              <a:ext uri="{FF2B5EF4-FFF2-40B4-BE49-F238E27FC236}">
                <a16:creationId xmlns:a16="http://schemas.microsoft.com/office/drawing/2014/main" id="{2611C775-A2DA-95C1-38E5-AA1FBE500793}"/>
              </a:ext>
            </a:extLst>
          </p:cNvPr>
          <p:cNvGrpSpPr/>
          <p:nvPr/>
        </p:nvGrpSpPr>
        <p:grpSpPr>
          <a:xfrm>
            <a:off x="372573" y="1880900"/>
            <a:ext cx="8526511" cy="6600581"/>
            <a:chOff x="0" y="0"/>
            <a:chExt cx="6350000" cy="6350000"/>
          </a:xfrm>
        </p:grpSpPr>
        <p:sp>
          <p:nvSpPr>
            <p:cNvPr id="4" name="Freeform 4">
              <a:extLst>
                <a:ext uri="{FF2B5EF4-FFF2-40B4-BE49-F238E27FC236}">
                  <a16:creationId xmlns:a16="http://schemas.microsoft.com/office/drawing/2014/main" id="{27EFA82D-2DE0-7C61-05B2-8682E3A5CE63}"/>
                </a:ext>
              </a:extLst>
            </p:cNvPr>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10" cstate="print">
                <a:extLst>
                  <a:ext uri="{28A0092B-C50C-407E-A947-70E740481C1C}">
                    <a14:useLocalDpi xmlns:a14="http://schemas.microsoft.com/office/drawing/2010/main" val="0"/>
                  </a:ext>
                </a:extLst>
              </a:blip>
              <a:stretch>
                <a:fillRect/>
              </a:stretch>
            </a:blipFill>
            <a:ln w="38100" cap="sq">
              <a:solidFill>
                <a:srgbClr val="000000"/>
              </a:solidFill>
              <a:prstDash val="solid"/>
              <a:miter/>
            </a:ln>
          </p:spPr>
          <p:txBody>
            <a:bodyPr/>
            <a:lstStyle/>
            <a:p>
              <a:endParaRPr lang="en-US"/>
            </a:p>
          </p:txBody>
        </p:sp>
      </p:grpSp>
    </p:spTree>
    <p:extLst>
      <p:ext uri="{BB962C8B-B14F-4D97-AF65-F5344CB8AC3E}">
        <p14:creationId xmlns:p14="http://schemas.microsoft.com/office/powerpoint/2010/main" val="120781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a:extLst>
            <a:ext uri="{FF2B5EF4-FFF2-40B4-BE49-F238E27FC236}">
              <a16:creationId xmlns:a16="http://schemas.microsoft.com/office/drawing/2014/main" id="{610A7A9F-B7B2-760E-7548-5678E03D2BC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9E8589E-D36C-458D-5514-22F52DEBF0F8}"/>
              </a:ext>
            </a:extLst>
          </p:cNvPr>
          <p:cNvSpPr/>
          <p:nvPr/>
        </p:nvSpPr>
        <p:spPr>
          <a:xfrm>
            <a:off x="-1767752" y="576290"/>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5" name="Group 5">
            <a:extLst>
              <a:ext uri="{FF2B5EF4-FFF2-40B4-BE49-F238E27FC236}">
                <a16:creationId xmlns:a16="http://schemas.microsoft.com/office/drawing/2014/main" id="{A95A54E6-D259-BDF8-B2D8-90106F4EBDDE}"/>
              </a:ext>
            </a:extLst>
          </p:cNvPr>
          <p:cNvGrpSpPr/>
          <p:nvPr/>
        </p:nvGrpSpPr>
        <p:grpSpPr>
          <a:xfrm>
            <a:off x="411937" y="2117860"/>
            <a:ext cx="9460638" cy="7826240"/>
            <a:chOff x="0" y="0"/>
            <a:chExt cx="2491691" cy="1886510"/>
          </a:xfrm>
        </p:grpSpPr>
        <p:sp>
          <p:nvSpPr>
            <p:cNvPr id="6" name="Freeform 6">
              <a:extLst>
                <a:ext uri="{FF2B5EF4-FFF2-40B4-BE49-F238E27FC236}">
                  <a16:creationId xmlns:a16="http://schemas.microsoft.com/office/drawing/2014/main" id="{6D22FA88-061B-BCB7-1453-F7E7416D4A45}"/>
                </a:ext>
              </a:extLst>
            </p:cNvPr>
            <p:cNvSpPr/>
            <p:nvPr/>
          </p:nvSpPr>
          <p:spPr>
            <a:xfrm>
              <a:off x="0" y="0"/>
              <a:ext cx="2491691" cy="1886510"/>
            </a:xfrm>
            <a:custGeom>
              <a:avLst/>
              <a:gdLst/>
              <a:ahLst/>
              <a:cxnLst/>
              <a:rect l="l" t="t" r="r" b="b"/>
              <a:pathLst>
                <a:path w="2491691" h="1886510">
                  <a:moveTo>
                    <a:pt x="41735" y="0"/>
                  </a:moveTo>
                  <a:lnTo>
                    <a:pt x="2449956" y="0"/>
                  </a:lnTo>
                  <a:cubicBezTo>
                    <a:pt x="2461025" y="0"/>
                    <a:pt x="2471640" y="4397"/>
                    <a:pt x="2479467" y="12224"/>
                  </a:cubicBezTo>
                  <a:cubicBezTo>
                    <a:pt x="2487294" y="20051"/>
                    <a:pt x="2491691" y="30666"/>
                    <a:pt x="2491691" y="41735"/>
                  </a:cubicBezTo>
                  <a:lnTo>
                    <a:pt x="2491691" y="1844775"/>
                  </a:lnTo>
                  <a:cubicBezTo>
                    <a:pt x="2491691" y="1855844"/>
                    <a:pt x="2487294" y="1866459"/>
                    <a:pt x="2479467" y="1874286"/>
                  </a:cubicBezTo>
                  <a:cubicBezTo>
                    <a:pt x="2471640" y="1882113"/>
                    <a:pt x="2461025" y="1886510"/>
                    <a:pt x="2449956" y="1886510"/>
                  </a:cubicBezTo>
                  <a:lnTo>
                    <a:pt x="41735" y="1886510"/>
                  </a:lnTo>
                  <a:cubicBezTo>
                    <a:pt x="30666" y="1886510"/>
                    <a:pt x="20051" y="1882113"/>
                    <a:pt x="12224" y="1874286"/>
                  </a:cubicBezTo>
                  <a:cubicBezTo>
                    <a:pt x="4397" y="1866459"/>
                    <a:pt x="0" y="1855844"/>
                    <a:pt x="0" y="1844775"/>
                  </a:cubicBezTo>
                  <a:lnTo>
                    <a:pt x="0" y="41735"/>
                  </a:lnTo>
                  <a:cubicBezTo>
                    <a:pt x="0" y="30666"/>
                    <a:pt x="4397" y="20051"/>
                    <a:pt x="12224" y="12224"/>
                  </a:cubicBezTo>
                  <a:cubicBezTo>
                    <a:pt x="20051" y="4397"/>
                    <a:pt x="30666" y="0"/>
                    <a:pt x="41735" y="0"/>
                  </a:cubicBezTo>
                  <a:close/>
                </a:path>
              </a:pathLst>
            </a:custGeom>
            <a:solidFill>
              <a:srgbClr val="FFFFFF"/>
            </a:solidFill>
            <a:ln w="38100" cap="rnd">
              <a:solidFill>
                <a:srgbClr val="000000"/>
              </a:solidFill>
              <a:prstDash val="solid"/>
              <a:round/>
            </a:ln>
          </p:spPr>
          <p:txBody>
            <a:bodyPr/>
            <a:lstStyle/>
            <a:p>
              <a:endParaRPr lang="en-US"/>
            </a:p>
          </p:txBody>
        </p:sp>
        <p:sp>
          <p:nvSpPr>
            <p:cNvPr id="7" name="TextBox 7">
              <a:extLst>
                <a:ext uri="{FF2B5EF4-FFF2-40B4-BE49-F238E27FC236}">
                  <a16:creationId xmlns:a16="http://schemas.microsoft.com/office/drawing/2014/main" id="{18EAC6DB-EC1F-F3DE-A3CF-35A4C70736DE}"/>
                </a:ext>
              </a:extLst>
            </p:cNvPr>
            <p:cNvSpPr txBox="1"/>
            <p:nvPr/>
          </p:nvSpPr>
          <p:spPr>
            <a:xfrm>
              <a:off x="0" y="-38100"/>
              <a:ext cx="2491691" cy="1924610"/>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a:extLst>
              <a:ext uri="{FF2B5EF4-FFF2-40B4-BE49-F238E27FC236}">
                <a16:creationId xmlns:a16="http://schemas.microsoft.com/office/drawing/2014/main" id="{F49A6E9F-DC82-073D-B419-BDBF51BC6D77}"/>
              </a:ext>
            </a:extLst>
          </p:cNvPr>
          <p:cNvSpPr/>
          <p:nvPr/>
        </p:nvSpPr>
        <p:spPr>
          <a:xfrm>
            <a:off x="-4085885" y="-2112871"/>
            <a:ext cx="9653490" cy="8229600"/>
          </a:xfrm>
          <a:custGeom>
            <a:avLst/>
            <a:gdLst/>
            <a:ahLst/>
            <a:cxnLst/>
            <a:rect l="l" t="t" r="r" b="b"/>
            <a:pathLst>
              <a:path w="9653490" h="8229600">
                <a:moveTo>
                  <a:pt x="0" y="0"/>
                </a:moveTo>
                <a:lnTo>
                  <a:pt x="9653489" y="0"/>
                </a:lnTo>
                <a:lnTo>
                  <a:pt x="9653489" y="8229600"/>
                </a:lnTo>
                <a:lnTo>
                  <a:pt x="0" y="8229600"/>
                </a:lnTo>
                <a:lnTo>
                  <a:pt x="0" y="0"/>
                </a:lnTo>
                <a:close/>
              </a:path>
            </a:pathLst>
          </a:custGeom>
          <a:blipFill>
            <a:blip r:embed="rId4"/>
            <a:stretch>
              <a:fillRect/>
            </a:stretch>
          </a:blipFill>
        </p:spPr>
        <p:txBody>
          <a:bodyPr/>
          <a:lstStyle/>
          <a:p>
            <a:endParaRPr lang="en-US"/>
          </a:p>
        </p:txBody>
      </p:sp>
      <p:sp>
        <p:nvSpPr>
          <p:cNvPr id="9" name="Freeform 9">
            <a:extLst>
              <a:ext uri="{FF2B5EF4-FFF2-40B4-BE49-F238E27FC236}">
                <a16:creationId xmlns:a16="http://schemas.microsoft.com/office/drawing/2014/main" id="{5FF53FD9-A5A9-4B01-8C2C-CF0B98FACDEB}"/>
              </a:ext>
            </a:extLst>
          </p:cNvPr>
          <p:cNvSpPr/>
          <p:nvPr/>
        </p:nvSpPr>
        <p:spPr>
          <a:xfrm rot="-1045642">
            <a:off x="-1880388" y="-2371405"/>
            <a:ext cx="7464947" cy="3321901"/>
          </a:xfrm>
          <a:custGeom>
            <a:avLst/>
            <a:gdLst/>
            <a:ahLst/>
            <a:cxnLst/>
            <a:rect l="l" t="t" r="r" b="b"/>
            <a:pathLst>
              <a:path w="7464947" h="3321901">
                <a:moveTo>
                  <a:pt x="0" y="0"/>
                </a:moveTo>
                <a:lnTo>
                  <a:pt x="7464947" y="0"/>
                </a:lnTo>
                <a:lnTo>
                  <a:pt x="7464947" y="3321901"/>
                </a:lnTo>
                <a:lnTo>
                  <a:pt x="0" y="3321901"/>
                </a:lnTo>
                <a:lnTo>
                  <a:pt x="0" y="0"/>
                </a:lnTo>
                <a:close/>
              </a:path>
            </a:pathLst>
          </a:custGeom>
          <a:blipFill>
            <a:blip r:embed="rId5"/>
            <a:stretch>
              <a:fillRect/>
            </a:stretch>
          </a:blipFill>
        </p:spPr>
        <p:txBody>
          <a:bodyPr/>
          <a:lstStyle/>
          <a:p>
            <a:endParaRPr lang="en-US"/>
          </a:p>
        </p:txBody>
      </p:sp>
      <p:sp>
        <p:nvSpPr>
          <p:cNvPr id="10" name="Freeform 10">
            <a:extLst>
              <a:ext uri="{FF2B5EF4-FFF2-40B4-BE49-F238E27FC236}">
                <a16:creationId xmlns:a16="http://schemas.microsoft.com/office/drawing/2014/main" id="{7B2B2366-BEED-8D96-C506-4AB270960FB5}"/>
              </a:ext>
            </a:extLst>
          </p:cNvPr>
          <p:cNvSpPr/>
          <p:nvPr/>
        </p:nvSpPr>
        <p:spPr>
          <a:xfrm rot="-1178665">
            <a:off x="-1355222" y="-362645"/>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6"/>
            <a:stretch>
              <a:fillRect/>
            </a:stretch>
          </a:blipFill>
        </p:spPr>
        <p:txBody>
          <a:bodyPr/>
          <a:lstStyle/>
          <a:p>
            <a:endParaRPr lang="en-US"/>
          </a:p>
        </p:txBody>
      </p:sp>
      <p:sp>
        <p:nvSpPr>
          <p:cNvPr id="11" name="Freeform 11">
            <a:extLst>
              <a:ext uri="{FF2B5EF4-FFF2-40B4-BE49-F238E27FC236}">
                <a16:creationId xmlns:a16="http://schemas.microsoft.com/office/drawing/2014/main" id="{427FBBDA-2BBD-9A5F-0016-07C04F3F96C4}"/>
              </a:ext>
            </a:extLst>
          </p:cNvPr>
          <p:cNvSpPr/>
          <p:nvPr/>
        </p:nvSpPr>
        <p:spPr>
          <a:xfrm>
            <a:off x="-207082" y="781211"/>
            <a:ext cx="2530717" cy="2087841"/>
          </a:xfrm>
          <a:custGeom>
            <a:avLst/>
            <a:gdLst/>
            <a:ahLst/>
            <a:cxnLst/>
            <a:rect l="l" t="t" r="r" b="b"/>
            <a:pathLst>
              <a:path w="2530717" h="2087841">
                <a:moveTo>
                  <a:pt x="0" y="0"/>
                </a:moveTo>
                <a:lnTo>
                  <a:pt x="2530717" y="0"/>
                </a:lnTo>
                <a:lnTo>
                  <a:pt x="2530717" y="2087842"/>
                </a:lnTo>
                <a:lnTo>
                  <a:pt x="0" y="2087842"/>
                </a:lnTo>
                <a:lnTo>
                  <a:pt x="0" y="0"/>
                </a:lnTo>
                <a:close/>
              </a:path>
            </a:pathLst>
          </a:custGeom>
          <a:blipFill>
            <a:blip r:embed="rId7"/>
            <a:stretch>
              <a:fillRect/>
            </a:stretch>
          </a:blipFill>
        </p:spPr>
        <p:txBody>
          <a:bodyPr/>
          <a:lstStyle/>
          <a:p>
            <a:endParaRPr lang="en-US"/>
          </a:p>
        </p:txBody>
      </p:sp>
      <p:sp>
        <p:nvSpPr>
          <p:cNvPr id="12" name="Freeform 12">
            <a:extLst>
              <a:ext uri="{FF2B5EF4-FFF2-40B4-BE49-F238E27FC236}">
                <a16:creationId xmlns:a16="http://schemas.microsoft.com/office/drawing/2014/main" id="{61A3B988-1839-E65E-3CF5-D0132A09698F}"/>
              </a:ext>
            </a:extLst>
          </p:cNvPr>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8"/>
            <a:stretch>
              <a:fillRect/>
            </a:stretch>
          </a:blipFill>
        </p:spPr>
        <p:txBody>
          <a:bodyPr/>
          <a:lstStyle/>
          <a:p>
            <a:endParaRPr lang="en-US"/>
          </a:p>
        </p:txBody>
      </p:sp>
      <p:sp>
        <p:nvSpPr>
          <p:cNvPr id="13" name="TextBox 13">
            <a:extLst>
              <a:ext uri="{FF2B5EF4-FFF2-40B4-BE49-F238E27FC236}">
                <a16:creationId xmlns:a16="http://schemas.microsoft.com/office/drawing/2014/main" id="{34AFADCC-B316-CC64-5197-691C807ECF19}"/>
              </a:ext>
            </a:extLst>
          </p:cNvPr>
          <p:cNvSpPr txBox="1"/>
          <p:nvPr/>
        </p:nvSpPr>
        <p:spPr>
          <a:xfrm>
            <a:off x="1170492" y="2367437"/>
            <a:ext cx="7696553" cy="816325"/>
          </a:xfrm>
          <a:prstGeom prst="rect">
            <a:avLst/>
          </a:prstGeom>
        </p:spPr>
        <p:txBody>
          <a:bodyPr lIns="0" tIns="0" rIns="0" bIns="0" rtlCol="0" anchor="t">
            <a:spAutoFit/>
          </a:bodyPr>
          <a:lstStyle/>
          <a:p>
            <a:pPr algn="ctr">
              <a:lnSpc>
                <a:spcPts val="5879"/>
              </a:lnSpc>
            </a:pPr>
            <a:r>
              <a:rPr lang="en-US" sz="5068" b="1" dirty="0">
                <a:solidFill>
                  <a:srgbClr val="FF914D"/>
                </a:solidFill>
                <a:latin typeface="The Seasons Bold"/>
                <a:ea typeface="The Seasons Bold"/>
                <a:cs typeface="The Seasons Bold"/>
                <a:sym typeface="The Seasons Bold"/>
              </a:rPr>
              <a:t>PRAYER REQUESTS</a:t>
            </a:r>
          </a:p>
        </p:txBody>
      </p:sp>
      <p:sp>
        <p:nvSpPr>
          <p:cNvPr id="14" name="TextBox 14">
            <a:extLst>
              <a:ext uri="{FF2B5EF4-FFF2-40B4-BE49-F238E27FC236}">
                <a16:creationId xmlns:a16="http://schemas.microsoft.com/office/drawing/2014/main" id="{788ABFDD-71C3-E029-0E4C-EF4FF5DC024D}"/>
              </a:ext>
            </a:extLst>
          </p:cNvPr>
          <p:cNvSpPr txBox="1"/>
          <p:nvPr/>
        </p:nvSpPr>
        <p:spPr>
          <a:xfrm>
            <a:off x="598566" y="3321451"/>
            <a:ext cx="9087380" cy="6312177"/>
          </a:xfrm>
          <a:prstGeom prst="rect">
            <a:avLst/>
          </a:prstGeom>
        </p:spPr>
        <p:txBody>
          <a:bodyPr wrap="square" lIns="0" tIns="0" rIns="0" bIns="0" rtlCol="0" anchor="t">
            <a:spAutoFit/>
          </a:bodyPr>
          <a:lstStyle/>
          <a:p>
            <a:pPr marL="748668" lvl="1" indent="-457200" algn="l">
              <a:lnSpc>
                <a:spcPts val="3780"/>
              </a:lnSpc>
              <a:buFont typeface="Arial" panose="020B0604020202020204" pitchFamily="34" charset="0"/>
              <a:buChar char="•"/>
            </a:pPr>
            <a:r>
              <a:rPr lang="en-US" sz="2700" dirty="0">
                <a:solidFill>
                  <a:srgbClr val="000000"/>
                </a:solidFill>
                <a:latin typeface="DM Sans"/>
                <a:ea typeface="DM Sans"/>
                <a:cs typeface="DM Sans"/>
                <a:sym typeface="DM Sans"/>
              </a:rPr>
              <a:t>Pray for spiritual and numerical growth in our corps - that God will lead us into new, innovative and effective ministries to accomplish both.</a:t>
            </a:r>
          </a:p>
          <a:p>
            <a:pPr marL="582935" lvl="1" indent="-291467" algn="l">
              <a:lnSpc>
                <a:spcPts val="3780"/>
              </a:lnSpc>
              <a:buFont typeface="Arial"/>
              <a:buChar char="•"/>
            </a:pPr>
            <a:r>
              <a:rPr lang="en-US" sz="2700" dirty="0">
                <a:solidFill>
                  <a:srgbClr val="000000"/>
                </a:solidFill>
                <a:latin typeface="DM Sans"/>
                <a:ea typeface="DM Sans"/>
                <a:cs typeface="DM Sans"/>
                <a:sym typeface="DM Sans"/>
              </a:rPr>
              <a:t>Pray for the community or Freeport and Grand Bahama Island which has been struggling with economic decline and recovery from past devastating hurricanes. Young people frequently leave for other places in search of more opportunities.</a:t>
            </a:r>
          </a:p>
          <a:p>
            <a:pPr marL="582935" lvl="1" indent="-291467" algn="l">
              <a:lnSpc>
                <a:spcPts val="3780"/>
              </a:lnSpc>
              <a:buFont typeface="Arial"/>
              <a:buChar char="•"/>
            </a:pPr>
            <a:r>
              <a:rPr lang="en-US" sz="2700" dirty="0">
                <a:solidFill>
                  <a:srgbClr val="000000"/>
                </a:solidFill>
                <a:latin typeface="DM Sans"/>
                <a:ea typeface="DM Sans"/>
                <a:cs typeface="DM Sans"/>
                <a:sym typeface="DM Sans"/>
              </a:rPr>
              <a:t>Pray for our strength and stamina as growth will require significant energy.</a:t>
            </a:r>
          </a:p>
          <a:p>
            <a:pPr marL="582935" lvl="1" indent="-291467" algn="l">
              <a:lnSpc>
                <a:spcPts val="3780"/>
              </a:lnSpc>
              <a:buFont typeface="Arial"/>
              <a:buChar char="•"/>
            </a:pPr>
            <a:r>
              <a:rPr lang="en-US" sz="2700" dirty="0">
                <a:solidFill>
                  <a:srgbClr val="000000"/>
                </a:solidFill>
                <a:latin typeface="DM Sans"/>
                <a:ea typeface="DM Sans"/>
                <a:cs typeface="DM Sans"/>
                <a:sym typeface="DM Sans"/>
              </a:rPr>
              <a:t>Pray that we will find new personal fellowship opportunities.</a:t>
            </a:r>
          </a:p>
        </p:txBody>
      </p:sp>
      <p:grpSp>
        <p:nvGrpSpPr>
          <p:cNvPr id="3" name="Group 3">
            <a:extLst>
              <a:ext uri="{FF2B5EF4-FFF2-40B4-BE49-F238E27FC236}">
                <a16:creationId xmlns:a16="http://schemas.microsoft.com/office/drawing/2014/main" id="{C69B927B-CCD5-1E60-97E4-7B0C5F26ACDF}"/>
              </a:ext>
            </a:extLst>
          </p:cNvPr>
          <p:cNvGrpSpPr/>
          <p:nvPr/>
        </p:nvGrpSpPr>
        <p:grpSpPr>
          <a:xfrm>
            <a:off x="10430646" y="2775599"/>
            <a:ext cx="7656261" cy="5926899"/>
            <a:chOff x="0" y="0"/>
            <a:chExt cx="6350000" cy="6350000"/>
          </a:xfrm>
        </p:grpSpPr>
        <p:sp>
          <p:nvSpPr>
            <p:cNvPr id="4" name="Freeform 4">
              <a:extLst>
                <a:ext uri="{FF2B5EF4-FFF2-40B4-BE49-F238E27FC236}">
                  <a16:creationId xmlns:a16="http://schemas.microsoft.com/office/drawing/2014/main" id="{9035527D-C936-971D-4D24-6A4C717D6185}"/>
                </a:ext>
              </a:extLst>
            </p:cNvPr>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9" cstate="print">
                <a:extLst>
                  <a:ext uri="{28A0092B-C50C-407E-A947-70E740481C1C}">
                    <a14:useLocalDpi xmlns:a14="http://schemas.microsoft.com/office/drawing/2010/main" val="0"/>
                  </a:ext>
                </a:extLst>
              </a:blip>
              <a:stretch>
                <a:fillRect/>
              </a:stretch>
            </a:blipFill>
            <a:ln w="38100" cap="sq">
              <a:solidFill>
                <a:srgbClr val="000000"/>
              </a:solidFill>
              <a:prstDash val="solid"/>
              <a:miter/>
            </a:ln>
          </p:spPr>
          <p:txBody>
            <a:bodyPr/>
            <a:lstStyle/>
            <a:p>
              <a:endParaRPr lang="en-US"/>
            </a:p>
          </p:txBody>
        </p:sp>
      </p:grpSp>
    </p:spTree>
    <p:extLst>
      <p:ext uri="{BB962C8B-B14F-4D97-AF65-F5344CB8AC3E}">
        <p14:creationId xmlns:p14="http://schemas.microsoft.com/office/powerpoint/2010/main" val="230056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2098257" y="443215"/>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9458297" y="3815753"/>
            <a:ext cx="8373028" cy="2167901"/>
            <a:chOff x="0" y="0"/>
            <a:chExt cx="2205242" cy="570970"/>
          </a:xfrm>
        </p:grpSpPr>
        <p:sp>
          <p:nvSpPr>
            <p:cNvPr id="4" name="Freeform 4"/>
            <p:cNvSpPr/>
            <p:nvPr/>
          </p:nvSpPr>
          <p:spPr>
            <a:xfrm>
              <a:off x="0" y="0"/>
              <a:ext cx="2205242" cy="570970"/>
            </a:xfrm>
            <a:custGeom>
              <a:avLst/>
              <a:gdLst/>
              <a:ahLst/>
              <a:cxnLst/>
              <a:rect l="l" t="t" r="r" b="b"/>
              <a:pathLst>
                <a:path w="2205242" h="570970">
                  <a:moveTo>
                    <a:pt x="47156" y="0"/>
                  </a:moveTo>
                  <a:lnTo>
                    <a:pt x="2158086" y="0"/>
                  </a:lnTo>
                  <a:cubicBezTo>
                    <a:pt x="2184129" y="0"/>
                    <a:pt x="2205242" y="21112"/>
                    <a:pt x="2205242" y="47156"/>
                  </a:cubicBezTo>
                  <a:lnTo>
                    <a:pt x="2205242" y="523814"/>
                  </a:lnTo>
                  <a:cubicBezTo>
                    <a:pt x="2205242" y="536320"/>
                    <a:pt x="2200274" y="548315"/>
                    <a:pt x="2191430" y="557158"/>
                  </a:cubicBezTo>
                  <a:cubicBezTo>
                    <a:pt x="2182587" y="566002"/>
                    <a:pt x="2170593" y="570970"/>
                    <a:pt x="2158086" y="570970"/>
                  </a:cubicBezTo>
                  <a:lnTo>
                    <a:pt x="47156" y="570970"/>
                  </a:lnTo>
                  <a:cubicBezTo>
                    <a:pt x="21112" y="570970"/>
                    <a:pt x="0" y="549857"/>
                    <a:pt x="0" y="523814"/>
                  </a:cubicBezTo>
                  <a:lnTo>
                    <a:pt x="0" y="47156"/>
                  </a:lnTo>
                  <a:cubicBezTo>
                    <a:pt x="0" y="21112"/>
                    <a:pt x="21112" y="0"/>
                    <a:pt x="47156" y="0"/>
                  </a:cubicBezTo>
                  <a:close/>
                </a:path>
              </a:pathLst>
            </a:custGeom>
            <a:solidFill>
              <a:srgbClr val="FFFFFF"/>
            </a:solidFill>
            <a:ln w="38100" cap="rnd">
              <a:solidFill>
                <a:srgbClr val="000000"/>
              </a:solidFill>
              <a:prstDash val="solid"/>
              <a:round/>
            </a:ln>
          </p:spPr>
          <p:txBody>
            <a:bodyPr/>
            <a:lstStyle/>
            <a:p>
              <a:endParaRPr lang="en-US"/>
            </a:p>
          </p:txBody>
        </p:sp>
        <p:sp>
          <p:nvSpPr>
            <p:cNvPr id="5" name="TextBox 5"/>
            <p:cNvSpPr txBox="1"/>
            <p:nvPr/>
          </p:nvSpPr>
          <p:spPr>
            <a:xfrm>
              <a:off x="0" y="-38100"/>
              <a:ext cx="2205242" cy="60907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93466" y="668233"/>
            <a:ext cx="8950534" cy="8950534"/>
            <a:chOff x="0" y="0"/>
            <a:chExt cx="6350000" cy="6350000"/>
          </a:xfrm>
        </p:grpSpPr>
        <p:sp>
          <p:nvSpPr>
            <p:cNvPr id="7" name="Freeform 7"/>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stretch>
                <a:fillRect l="-10" r="-10"/>
              </a:stretch>
            </a:blipFill>
            <a:ln w="38100" cap="sq">
              <a:solidFill>
                <a:srgbClr val="000000"/>
              </a:solidFill>
              <a:prstDash val="solid"/>
              <a:miter/>
            </a:ln>
          </p:spPr>
          <p:txBody>
            <a:bodyPr/>
            <a:lstStyle/>
            <a:p>
              <a:endParaRPr lang="en-US"/>
            </a:p>
          </p:txBody>
        </p:sp>
      </p:grpSp>
      <p:sp>
        <p:nvSpPr>
          <p:cNvPr id="8" name="Freeform 8"/>
          <p:cNvSpPr/>
          <p:nvPr/>
        </p:nvSpPr>
        <p:spPr>
          <a:xfrm rot="6539916" flipH="1">
            <a:off x="14667418" y="4717751"/>
            <a:ext cx="8229600" cy="8229600"/>
          </a:xfrm>
          <a:custGeom>
            <a:avLst/>
            <a:gdLst/>
            <a:ahLst/>
            <a:cxnLst/>
            <a:rect l="l" t="t" r="r" b="b"/>
            <a:pathLst>
              <a:path w="8229600" h="8229600">
                <a:moveTo>
                  <a:pt x="8229600" y="0"/>
                </a:moveTo>
                <a:lnTo>
                  <a:pt x="0" y="0"/>
                </a:lnTo>
                <a:lnTo>
                  <a:pt x="0" y="8229600"/>
                </a:lnTo>
                <a:lnTo>
                  <a:pt x="8229600" y="8229600"/>
                </a:lnTo>
                <a:lnTo>
                  <a:pt x="8229600" y="0"/>
                </a:lnTo>
                <a:close/>
              </a:path>
            </a:pathLst>
          </a:custGeom>
          <a:blipFill>
            <a:blip r:embed="rId5">
              <a:alphaModFix amt="55000"/>
            </a:blip>
            <a:stretch>
              <a:fillRect/>
            </a:stretch>
          </a:blipFill>
        </p:spPr>
        <p:txBody>
          <a:bodyPr/>
          <a:lstStyle/>
          <a:p>
            <a:endParaRPr lang="en-US"/>
          </a:p>
        </p:txBody>
      </p:sp>
      <p:sp>
        <p:nvSpPr>
          <p:cNvPr id="9" name="Freeform 9"/>
          <p:cNvSpPr/>
          <p:nvPr/>
        </p:nvSpPr>
        <p:spPr>
          <a:xfrm rot="-1321057">
            <a:off x="13281563" y="9192574"/>
            <a:ext cx="7464947" cy="3321901"/>
          </a:xfrm>
          <a:custGeom>
            <a:avLst/>
            <a:gdLst/>
            <a:ahLst/>
            <a:cxnLst/>
            <a:rect l="l" t="t" r="r" b="b"/>
            <a:pathLst>
              <a:path w="7464947" h="3321901">
                <a:moveTo>
                  <a:pt x="0" y="0"/>
                </a:moveTo>
                <a:lnTo>
                  <a:pt x="7464947" y="0"/>
                </a:lnTo>
                <a:lnTo>
                  <a:pt x="7464947" y="3321902"/>
                </a:lnTo>
                <a:lnTo>
                  <a:pt x="0" y="3321902"/>
                </a:lnTo>
                <a:lnTo>
                  <a:pt x="0" y="0"/>
                </a:lnTo>
                <a:close/>
              </a:path>
            </a:pathLst>
          </a:custGeom>
          <a:blipFill>
            <a:blip r:embed="rId6"/>
            <a:stretch>
              <a:fillRect/>
            </a:stretch>
          </a:blipFill>
        </p:spPr>
        <p:txBody>
          <a:bodyPr/>
          <a:lstStyle/>
          <a:p>
            <a:endParaRPr lang="en-US"/>
          </a:p>
        </p:txBody>
      </p:sp>
      <p:sp>
        <p:nvSpPr>
          <p:cNvPr id="10" name="Freeform 10"/>
          <p:cNvSpPr/>
          <p:nvPr/>
        </p:nvSpPr>
        <p:spPr>
          <a:xfrm rot="-1595754">
            <a:off x="13839107" y="9318276"/>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7"/>
            <a:stretch>
              <a:fillRect/>
            </a:stretch>
          </a:blipFill>
        </p:spPr>
        <p:txBody>
          <a:bodyPr/>
          <a:lstStyle/>
          <a:p>
            <a:endParaRPr lang="en-US"/>
          </a:p>
        </p:txBody>
      </p:sp>
      <p:sp>
        <p:nvSpPr>
          <p:cNvPr id="11" name="TextBox 11"/>
          <p:cNvSpPr txBox="1"/>
          <p:nvPr/>
        </p:nvSpPr>
        <p:spPr>
          <a:xfrm>
            <a:off x="9716642" y="4244525"/>
            <a:ext cx="7696553" cy="681373"/>
          </a:xfrm>
          <a:prstGeom prst="rect">
            <a:avLst/>
          </a:prstGeom>
        </p:spPr>
        <p:txBody>
          <a:bodyPr lIns="0" tIns="0" rIns="0" bIns="0" rtlCol="0" anchor="t">
            <a:spAutoFit/>
          </a:bodyPr>
          <a:lstStyle/>
          <a:p>
            <a:pPr algn="ctr">
              <a:lnSpc>
                <a:spcPts val="4835"/>
              </a:lnSpc>
            </a:pPr>
            <a:r>
              <a:rPr lang="en-US" sz="4168" b="1">
                <a:solidFill>
                  <a:srgbClr val="FF914D"/>
                </a:solidFill>
                <a:latin typeface="The Seasons Bold"/>
                <a:ea typeface="The Seasons Bold"/>
                <a:cs typeface="The Seasons Bold"/>
                <a:sym typeface="The Seasons Bold"/>
              </a:rPr>
              <a:t>LT. COLONEL SANDRA STOKES</a:t>
            </a:r>
          </a:p>
        </p:txBody>
      </p:sp>
      <p:sp>
        <p:nvSpPr>
          <p:cNvPr id="12" name="TextBox 12"/>
          <p:cNvSpPr txBox="1"/>
          <p:nvPr/>
        </p:nvSpPr>
        <p:spPr>
          <a:xfrm>
            <a:off x="11683952" y="5011054"/>
            <a:ext cx="3736119" cy="464423"/>
          </a:xfrm>
          <a:prstGeom prst="rect">
            <a:avLst/>
          </a:prstGeom>
        </p:spPr>
        <p:txBody>
          <a:bodyPr wrap="square" lIns="0" tIns="0" rIns="0" bIns="0" rtlCol="0" anchor="t">
            <a:spAutoFit/>
          </a:bodyPr>
          <a:lstStyle/>
          <a:p>
            <a:pPr algn="just">
              <a:lnSpc>
                <a:spcPts val="3780"/>
              </a:lnSpc>
            </a:pPr>
            <a:r>
              <a:rPr lang="en-US" sz="2700" dirty="0">
                <a:solidFill>
                  <a:srgbClr val="000000"/>
                </a:solidFill>
                <a:latin typeface="DM Sans"/>
                <a:ea typeface="DM Sans"/>
                <a:cs typeface="DM Sans"/>
                <a:sym typeface="DM Sans"/>
              </a:rPr>
              <a:t>Territorial Commander</a:t>
            </a:r>
          </a:p>
        </p:txBody>
      </p:sp>
      <p:sp>
        <p:nvSpPr>
          <p:cNvPr id="13" name="Freeform 13"/>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8"/>
            <a:stretch>
              <a:fillRect/>
            </a:stretch>
          </a:blipFill>
        </p:spPr>
        <p:txBody>
          <a:bodyPr/>
          <a:lstStyle/>
          <a:p>
            <a:endParaRPr lang="en-US"/>
          </a:p>
        </p:txBody>
      </p:sp>
      <p:sp>
        <p:nvSpPr>
          <p:cNvPr id="14" name="Freeform 14"/>
          <p:cNvSpPr/>
          <p:nvPr/>
        </p:nvSpPr>
        <p:spPr>
          <a:xfrm>
            <a:off x="11201761" y="6477285"/>
            <a:ext cx="292490" cy="426215"/>
          </a:xfrm>
          <a:custGeom>
            <a:avLst/>
            <a:gdLst/>
            <a:ahLst/>
            <a:cxnLst/>
            <a:rect l="l" t="t" r="r" b="b"/>
            <a:pathLst>
              <a:path w="292490" h="426215">
                <a:moveTo>
                  <a:pt x="0" y="0"/>
                </a:moveTo>
                <a:lnTo>
                  <a:pt x="292490" y="0"/>
                </a:lnTo>
                <a:lnTo>
                  <a:pt x="292490" y="426215"/>
                </a:lnTo>
                <a:lnTo>
                  <a:pt x="0" y="4262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TextBox 15"/>
          <p:cNvSpPr txBox="1"/>
          <p:nvPr/>
        </p:nvSpPr>
        <p:spPr>
          <a:xfrm>
            <a:off x="11623124" y="6448205"/>
            <a:ext cx="5790069" cy="464423"/>
          </a:xfrm>
          <a:prstGeom prst="rect">
            <a:avLst/>
          </a:prstGeom>
        </p:spPr>
        <p:txBody>
          <a:bodyPr wrap="square" lIns="0" tIns="0" rIns="0" bIns="0" rtlCol="0" anchor="t">
            <a:spAutoFit/>
          </a:bodyPr>
          <a:lstStyle/>
          <a:p>
            <a:pPr algn="l">
              <a:lnSpc>
                <a:spcPts val="3780"/>
              </a:lnSpc>
            </a:pPr>
            <a:r>
              <a:rPr lang="en-US" sz="2700" dirty="0">
                <a:solidFill>
                  <a:srgbClr val="000000"/>
                </a:solidFill>
                <a:latin typeface="DM Sans"/>
                <a:ea typeface="DM Sans"/>
                <a:cs typeface="DM Sans"/>
                <a:sym typeface="DM Sans"/>
              </a:rPr>
              <a:t>Denmark &amp; Greenland Territory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767752" y="576290"/>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580857" y="2095458"/>
            <a:ext cx="7162842" cy="7162842"/>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stretch>
                <a:fillRect l="-10" r="-10"/>
              </a:stretch>
            </a:blipFill>
            <a:ln w="38100" cap="sq">
              <a:solidFill>
                <a:srgbClr val="000000"/>
              </a:solidFill>
              <a:prstDash val="solid"/>
              <a:miter/>
            </a:ln>
          </p:spPr>
          <p:txBody>
            <a:bodyPr/>
            <a:lstStyle/>
            <a:p>
              <a:endParaRPr lang="en-US"/>
            </a:p>
          </p:txBody>
        </p:sp>
      </p:grpSp>
      <p:grpSp>
        <p:nvGrpSpPr>
          <p:cNvPr id="5" name="Group 5"/>
          <p:cNvGrpSpPr/>
          <p:nvPr/>
        </p:nvGrpSpPr>
        <p:grpSpPr>
          <a:xfrm>
            <a:off x="544301" y="2803584"/>
            <a:ext cx="9723624" cy="5804304"/>
            <a:chOff x="0" y="0"/>
            <a:chExt cx="2560954" cy="1172392"/>
          </a:xfrm>
        </p:grpSpPr>
        <p:sp>
          <p:nvSpPr>
            <p:cNvPr id="6" name="Freeform 6"/>
            <p:cNvSpPr/>
            <p:nvPr/>
          </p:nvSpPr>
          <p:spPr>
            <a:xfrm>
              <a:off x="0" y="0"/>
              <a:ext cx="2560955" cy="1172392"/>
            </a:xfrm>
            <a:custGeom>
              <a:avLst/>
              <a:gdLst/>
              <a:ahLst/>
              <a:cxnLst/>
              <a:rect l="l" t="t" r="r" b="b"/>
              <a:pathLst>
                <a:path w="2560955" h="1172392">
                  <a:moveTo>
                    <a:pt x="40606" y="0"/>
                  </a:moveTo>
                  <a:lnTo>
                    <a:pt x="2520348" y="0"/>
                  </a:lnTo>
                  <a:cubicBezTo>
                    <a:pt x="2531118" y="0"/>
                    <a:pt x="2541446" y="4278"/>
                    <a:pt x="2549061" y="11893"/>
                  </a:cubicBezTo>
                  <a:cubicBezTo>
                    <a:pt x="2556677" y="19508"/>
                    <a:pt x="2560955" y="29837"/>
                    <a:pt x="2560955" y="40606"/>
                  </a:cubicBezTo>
                  <a:lnTo>
                    <a:pt x="2560955" y="1131786"/>
                  </a:lnTo>
                  <a:cubicBezTo>
                    <a:pt x="2560955" y="1154212"/>
                    <a:pt x="2542775" y="1172392"/>
                    <a:pt x="2520348" y="1172392"/>
                  </a:cubicBezTo>
                  <a:lnTo>
                    <a:pt x="40606" y="1172392"/>
                  </a:lnTo>
                  <a:cubicBezTo>
                    <a:pt x="29837" y="1172392"/>
                    <a:pt x="19508" y="1168114"/>
                    <a:pt x="11893" y="1160499"/>
                  </a:cubicBezTo>
                  <a:cubicBezTo>
                    <a:pt x="4278" y="1152884"/>
                    <a:pt x="0" y="1142556"/>
                    <a:pt x="0" y="1131786"/>
                  </a:cubicBezTo>
                  <a:lnTo>
                    <a:pt x="0" y="40606"/>
                  </a:lnTo>
                  <a:cubicBezTo>
                    <a:pt x="0" y="29837"/>
                    <a:pt x="4278" y="19508"/>
                    <a:pt x="11893" y="11893"/>
                  </a:cubicBezTo>
                  <a:cubicBezTo>
                    <a:pt x="19508" y="4278"/>
                    <a:pt x="29837" y="0"/>
                    <a:pt x="40606" y="0"/>
                  </a:cubicBezTo>
                  <a:close/>
                </a:path>
              </a:pathLst>
            </a:custGeom>
            <a:solidFill>
              <a:srgbClr val="FFFFFF"/>
            </a:solidFill>
            <a:ln w="38100" cap="rnd">
              <a:solidFill>
                <a:srgbClr val="000000"/>
              </a:solidFill>
              <a:prstDash val="solid"/>
              <a:round/>
            </a:ln>
          </p:spPr>
          <p:txBody>
            <a:bodyPr/>
            <a:lstStyle/>
            <a:p>
              <a:endParaRPr lang="en-US"/>
            </a:p>
          </p:txBody>
        </p:sp>
        <p:sp>
          <p:nvSpPr>
            <p:cNvPr id="7" name="TextBox 7"/>
            <p:cNvSpPr txBox="1"/>
            <p:nvPr/>
          </p:nvSpPr>
          <p:spPr>
            <a:xfrm>
              <a:off x="0" y="-38100"/>
              <a:ext cx="2560954" cy="1210492"/>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3885362" y="-1636168"/>
            <a:ext cx="9653490" cy="8229600"/>
          </a:xfrm>
          <a:custGeom>
            <a:avLst/>
            <a:gdLst/>
            <a:ahLst/>
            <a:cxnLst/>
            <a:rect l="l" t="t" r="r" b="b"/>
            <a:pathLst>
              <a:path w="9653490" h="8229600">
                <a:moveTo>
                  <a:pt x="0" y="0"/>
                </a:moveTo>
                <a:lnTo>
                  <a:pt x="9653489" y="0"/>
                </a:lnTo>
                <a:lnTo>
                  <a:pt x="9653489" y="8229600"/>
                </a:lnTo>
                <a:lnTo>
                  <a:pt x="0" y="8229600"/>
                </a:lnTo>
                <a:lnTo>
                  <a:pt x="0" y="0"/>
                </a:lnTo>
                <a:close/>
              </a:path>
            </a:pathLst>
          </a:custGeom>
          <a:blipFill>
            <a:blip r:embed="rId5"/>
            <a:stretch>
              <a:fillRect/>
            </a:stretch>
          </a:blipFill>
        </p:spPr>
        <p:txBody>
          <a:bodyPr/>
          <a:lstStyle/>
          <a:p>
            <a:endParaRPr lang="en-US"/>
          </a:p>
        </p:txBody>
      </p:sp>
      <p:sp>
        <p:nvSpPr>
          <p:cNvPr id="9" name="Freeform 9"/>
          <p:cNvSpPr/>
          <p:nvPr/>
        </p:nvSpPr>
        <p:spPr>
          <a:xfrm rot="-1045642">
            <a:off x="-1880388" y="-2371405"/>
            <a:ext cx="7464947" cy="3321901"/>
          </a:xfrm>
          <a:custGeom>
            <a:avLst/>
            <a:gdLst/>
            <a:ahLst/>
            <a:cxnLst/>
            <a:rect l="l" t="t" r="r" b="b"/>
            <a:pathLst>
              <a:path w="7464947" h="3321901">
                <a:moveTo>
                  <a:pt x="0" y="0"/>
                </a:moveTo>
                <a:lnTo>
                  <a:pt x="7464947" y="0"/>
                </a:lnTo>
                <a:lnTo>
                  <a:pt x="7464947" y="3321901"/>
                </a:lnTo>
                <a:lnTo>
                  <a:pt x="0" y="3321901"/>
                </a:lnTo>
                <a:lnTo>
                  <a:pt x="0" y="0"/>
                </a:lnTo>
                <a:close/>
              </a:path>
            </a:pathLst>
          </a:custGeom>
          <a:blipFill>
            <a:blip r:embed="rId6"/>
            <a:stretch>
              <a:fillRect/>
            </a:stretch>
          </a:blipFill>
        </p:spPr>
        <p:txBody>
          <a:bodyPr/>
          <a:lstStyle/>
          <a:p>
            <a:endParaRPr lang="en-US"/>
          </a:p>
        </p:txBody>
      </p:sp>
      <p:sp>
        <p:nvSpPr>
          <p:cNvPr id="10" name="Freeform 10"/>
          <p:cNvSpPr/>
          <p:nvPr/>
        </p:nvSpPr>
        <p:spPr>
          <a:xfrm rot="-1178665">
            <a:off x="-1355222" y="-362645"/>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7"/>
            <a:stretch>
              <a:fillRect/>
            </a:stretch>
          </a:blipFill>
        </p:spPr>
        <p:txBody>
          <a:bodyPr/>
          <a:lstStyle/>
          <a:p>
            <a:endParaRPr lang="en-US"/>
          </a:p>
        </p:txBody>
      </p:sp>
      <p:sp>
        <p:nvSpPr>
          <p:cNvPr id="11" name="Freeform 11"/>
          <p:cNvSpPr/>
          <p:nvPr/>
        </p:nvSpPr>
        <p:spPr>
          <a:xfrm>
            <a:off x="211778" y="1330200"/>
            <a:ext cx="2530717" cy="2087841"/>
          </a:xfrm>
          <a:custGeom>
            <a:avLst/>
            <a:gdLst/>
            <a:ahLst/>
            <a:cxnLst/>
            <a:rect l="l" t="t" r="r" b="b"/>
            <a:pathLst>
              <a:path w="2530717" h="2087841">
                <a:moveTo>
                  <a:pt x="0" y="0"/>
                </a:moveTo>
                <a:lnTo>
                  <a:pt x="2530717" y="0"/>
                </a:lnTo>
                <a:lnTo>
                  <a:pt x="2530717" y="2087841"/>
                </a:lnTo>
                <a:lnTo>
                  <a:pt x="0" y="2087841"/>
                </a:lnTo>
                <a:lnTo>
                  <a:pt x="0" y="0"/>
                </a:lnTo>
                <a:close/>
              </a:path>
            </a:pathLst>
          </a:custGeom>
          <a:blipFill>
            <a:blip r:embed="rId8"/>
            <a:stretch>
              <a:fillRect/>
            </a:stretch>
          </a:blipFill>
        </p:spPr>
        <p:txBody>
          <a:bodyPr/>
          <a:lstStyle/>
          <a:p>
            <a:endParaRPr lang="en-US"/>
          </a:p>
        </p:txBody>
      </p:sp>
      <p:sp>
        <p:nvSpPr>
          <p:cNvPr id="12" name="Freeform 12"/>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9"/>
            <a:stretch>
              <a:fillRect/>
            </a:stretch>
          </a:blipFill>
        </p:spPr>
        <p:txBody>
          <a:bodyPr/>
          <a:lstStyle/>
          <a:p>
            <a:endParaRPr lang="en-US"/>
          </a:p>
        </p:txBody>
      </p:sp>
      <p:sp>
        <p:nvSpPr>
          <p:cNvPr id="13" name="TextBox 13"/>
          <p:cNvSpPr txBox="1"/>
          <p:nvPr/>
        </p:nvSpPr>
        <p:spPr>
          <a:xfrm>
            <a:off x="1240749" y="3230270"/>
            <a:ext cx="7696553" cy="816325"/>
          </a:xfrm>
          <a:prstGeom prst="rect">
            <a:avLst/>
          </a:prstGeom>
        </p:spPr>
        <p:txBody>
          <a:bodyPr lIns="0" tIns="0" rIns="0" bIns="0" rtlCol="0" anchor="t">
            <a:spAutoFit/>
          </a:bodyPr>
          <a:lstStyle/>
          <a:p>
            <a:pPr algn="ctr">
              <a:lnSpc>
                <a:spcPts val="5879"/>
              </a:lnSpc>
            </a:pPr>
            <a:r>
              <a:rPr lang="en-US" sz="5068" b="1" dirty="0">
                <a:solidFill>
                  <a:srgbClr val="FF914D"/>
                </a:solidFill>
                <a:latin typeface="The Seasons Bold"/>
                <a:ea typeface="The Seasons Bold"/>
                <a:cs typeface="The Seasons Bold"/>
                <a:sym typeface="The Seasons Bold"/>
              </a:rPr>
              <a:t>PRAYER REQUESTS</a:t>
            </a:r>
          </a:p>
        </p:txBody>
      </p:sp>
      <p:sp>
        <p:nvSpPr>
          <p:cNvPr id="14" name="TextBox 14"/>
          <p:cNvSpPr txBox="1"/>
          <p:nvPr/>
        </p:nvSpPr>
        <p:spPr>
          <a:xfrm>
            <a:off x="982308" y="4324896"/>
            <a:ext cx="8847610" cy="3435492"/>
          </a:xfrm>
          <a:prstGeom prst="rect">
            <a:avLst/>
          </a:prstGeom>
        </p:spPr>
        <p:txBody>
          <a:bodyPr lIns="0" tIns="0" rIns="0" bIns="0" rtlCol="0" anchor="t">
            <a:spAutoFit/>
          </a:bodyPr>
          <a:lstStyle/>
          <a:p>
            <a:pPr marL="690882" lvl="1" indent="-345441" algn="l">
              <a:lnSpc>
                <a:spcPts val="4480"/>
              </a:lnSpc>
              <a:buFont typeface="Arial"/>
              <a:buChar char="•"/>
            </a:pPr>
            <a:r>
              <a:rPr lang="en-US" sz="3200" dirty="0">
                <a:solidFill>
                  <a:srgbClr val="000000"/>
                </a:solidFill>
                <a:latin typeface="DM Sans"/>
                <a:ea typeface="DM Sans"/>
                <a:cs typeface="DM Sans"/>
                <a:sym typeface="DM Sans"/>
              </a:rPr>
              <a:t>Health</a:t>
            </a:r>
          </a:p>
          <a:p>
            <a:pPr marL="690882" lvl="1" indent="-345441" algn="l">
              <a:lnSpc>
                <a:spcPts val="4480"/>
              </a:lnSpc>
              <a:buFont typeface="Arial"/>
              <a:buChar char="•"/>
            </a:pPr>
            <a:r>
              <a:rPr lang="en-US" sz="3200" dirty="0">
                <a:solidFill>
                  <a:srgbClr val="000000"/>
                </a:solidFill>
                <a:latin typeface="DM Sans"/>
                <a:ea typeface="DM Sans"/>
                <a:cs typeface="DM Sans"/>
                <a:sym typeface="DM Sans"/>
              </a:rPr>
              <a:t>Continued grace and strength for transition to a new Country - culture and language.</a:t>
            </a:r>
          </a:p>
          <a:p>
            <a:pPr marL="690882" lvl="1" indent="-345441" algn="l">
              <a:lnSpc>
                <a:spcPts val="4480"/>
              </a:lnSpc>
              <a:buFont typeface="Arial"/>
              <a:buChar char="•"/>
            </a:pPr>
            <a:r>
              <a:rPr lang="en-US" sz="3200" dirty="0">
                <a:solidFill>
                  <a:srgbClr val="000000"/>
                </a:solidFill>
                <a:latin typeface="DM Sans"/>
                <a:ea typeface="DM Sans"/>
                <a:cs typeface="DM Sans"/>
                <a:sym typeface="DM Sans"/>
              </a:rPr>
              <a:t>Wisdom, discernment and courage in decision making.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a:extLst>
            <a:ext uri="{FF2B5EF4-FFF2-40B4-BE49-F238E27FC236}">
              <a16:creationId xmlns:a16="http://schemas.microsoft.com/office/drawing/2014/main" id="{828F33A0-BAFB-D49F-F048-B26C27C8FF8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8EC486A-2A43-A4BC-7267-CCEA71CB4765}"/>
              </a:ext>
            </a:extLst>
          </p:cNvPr>
          <p:cNvSpPr/>
          <p:nvPr/>
        </p:nvSpPr>
        <p:spPr>
          <a:xfrm>
            <a:off x="-1767752" y="576290"/>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a:extLst>
              <a:ext uri="{FF2B5EF4-FFF2-40B4-BE49-F238E27FC236}">
                <a16:creationId xmlns:a16="http://schemas.microsoft.com/office/drawing/2014/main" id="{BE5938E6-191F-4206-D874-933C9B1D41A1}"/>
              </a:ext>
            </a:extLst>
          </p:cNvPr>
          <p:cNvGrpSpPr/>
          <p:nvPr/>
        </p:nvGrpSpPr>
        <p:grpSpPr>
          <a:xfrm>
            <a:off x="999332" y="2302869"/>
            <a:ext cx="16744367" cy="7248960"/>
            <a:chOff x="0" y="0"/>
            <a:chExt cx="2623204" cy="2045193"/>
          </a:xfrm>
        </p:grpSpPr>
        <p:sp>
          <p:nvSpPr>
            <p:cNvPr id="4" name="Freeform 4">
              <a:extLst>
                <a:ext uri="{FF2B5EF4-FFF2-40B4-BE49-F238E27FC236}">
                  <a16:creationId xmlns:a16="http://schemas.microsoft.com/office/drawing/2014/main" id="{92266754-E655-A955-5B14-142D5B77E179}"/>
                </a:ext>
              </a:extLst>
            </p:cNvPr>
            <p:cNvSpPr/>
            <p:nvPr/>
          </p:nvSpPr>
          <p:spPr>
            <a:xfrm>
              <a:off x="0" y="0"/>
              <a:ext cx="2623204" cy="2045193"/>
            </a:xfrm>
            <a:custGeom>
              <a:avLst/>
              <a:gdLst/>
              <a:ahLst/>
              <a:cxnLst/>
              <a:rect l="l" t="t" r="r" b="b"/>
              <a:pathLst>
                <a:path w="2623204" h="2045193">
                  <a:moveTo>
                    <a:pt x="39642" y="0"/>
                  </a:moveTo>
                  <a:lnTo>
                    <a:pt x="2583562" y="0"/>
                  </a:lnTo>
                  <a:cubicBezTo>
                    <a:pt x="2605456" y="0"/>
                    <a:pt x="2623204" y="17749"/>
                    <a:pt x="2623204" y="39642"/>
                  </a:cubicBezTo>
                  <a:lnTo>
                    <a:pt x="2623204" y="2005550"/>
                  </a:lnTo>
                  <a:cubicBezTo>
                    <a:pt x="2623204" y="2027444"/>
                    <a:pt x="2605456" y="2045193"/>
                    <a:pt x="2583562" y="2045193"/>
                  </a:cubicBezTo>
                  <a:lnTo>
                    <a:pt x="39642" y="2045193"/>
                  </a:lnTo>
                  <a:cubicBezTo>
                    <a:pt x="17749" y="2045193"/>
                    <a:pt x="0" y="2027444"/>
                    <a:pt x="0" y="2005550"/>
                  </a:cubicBezTo>
                  <a:lnTo>
                    <a:pt x="0" y="39642"/>
                  </a:lnTo>
                  <a:cubicBezTo>
                    <a:pt x="0" y="17749"/>
                    <a:pt x="17749" y="0"/>
                    <a:pt x="39642" y="0"/>
                  </a:cubicBezTo>
                  <a:close/>
                </a:path>
              </a:pathLst>
            </a:custGeom>
            <a:solidFill>
              <a:srgbClr val="FFFFFF"/>
            </a:solidFill>
            <a:ln w="38100" cap="rnd">
              <a:solidFill>
                <a:srgbClr val="000000"/>
              </a:solidFill>
              <a:prstDash val="solid"/>
              <a:round/>
            </a:ln>
          </p:spPr>
          <p:txBody>
            <a:bodyPr/>
            <a:lstStyle/>
            <a:p>
              <a:endParaRPr lang="en-US"/>
            </a:p>
          </p:txBody>
        </p:sp>
        <p:sp>
          <p:nvSpPr>
            <p:cNvPr id="5" name="TextBox 5">
              <a:extLst>
                <a:ext uri="{FF2B5EF4-FFF2-40B4-BE49-F238E27FC236}">
                  <a16:creationId xmlns:a16="http://schemas.microsoft.com/office/drawing/2014/main" id="{576AD881-34DA-5E67-E21C-A30E7BB43EAD}"/>
                </a:ext>
              </a:extLst>
            </p:cNvPr>
            <p:cNvSpPr txBox="1"/>
            <p:nvPr/>
          </p:nvSpPr>
          <p:spPr>
            <a:xfrm>
              <a:off x="0" y="-38100"/>
              <a:ext cx="2623204" cy="208329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a:extLst>
              <a:ext uri="{FF2B5EF4-FFF2-40B4-BE49-F238E27FC236}">
                <a16:creationId xmlns:a16="http://schemas.microsoft.com/office/drawing/2014/main" id="{D9C6EF4F-79E6-EA62-0C87-9FD463CE392C}"/>
              </a:ext>
            </a:extLst>
          </p:cNvPr>
          <p:cNvSpPr/>
          <p:nvPr/>
        </p:nvSpPr>
        <p:spPr>
          <a:xfrm>
            <a:off x="-4096614" y="-2874756"/>
            <a:ext cx="9653490" cy="8229600"/>
          </a:xfrm>
          <a:custGeom>
            <a:avLst/>
            <a:gdLst/>
            <a:ahLst/>
            <a:cxnLst/>
            <a:rect l="l" t="t" r="r" b="b"/>
            <a:pathLst>
              <a:path w="9653490" h="8229600">
                <a:moveTo>
                  <a:pt x="0" y="0"/>
                </a:moveTo>
                <a:lnTo>
                  <a:pt x="9653490" y="0"/>
                </a:lnTo>
                <a:lnTo>
                  <a:pt x="9653490" y="8229600"/>
                </a:lnTo>
                <a:lnTo>
                  <a:pt x="0" y="8229600"/>
                </a:lnTo>
                <a:lnTo>
                  <a:pt x="0" y="0"/>
                </a:lnTo>
                <a:close/>
              </a:path>
            </a:pathLst>
          </a:custGeom>
          <a:blipFill>
            <a:blip r:embed="rId4"/>
            <a:stretch>
              <a:fillRect/>
            </a:stretch>
          </a:blipFill>
        </p:spPr>
        <p:txBody>
          <a:bodyPr/>
          <a:lstStyle/>
          <a:p>
            <a:endParaRPr lang="en-US"/>
          </a:p>
        </p:txBody>
      </p:sp>
      <p:sp>
        <p:nvSpPr>
          <p:cNvPr id="7" name="Freeform 7">
            <a:extLst>
              <a:ext uri="{FF2B5EF4-FFF2-40B4-BE49-F238E27FC236}">
                <a16:creationId xmlns:a16="http://schemas.microsoft.com/office/drawing/2014/main" id="{C7364305-1664-5A33-C03C-6946DD2AA419}"/>
              </a:ext>
            </a:extLst>
          </p:cNvPr>
          <p:cNvSpPr/>
          <p:nvPr/>
        </p:nvSpPr>
        <p:spPr>
          <a:xfrm rot="-1045642">
            <a:off x="-1880388" y="-2371405"/>
            <a:ext cx="7464947" cy="3321901"/>
          </a:xfrm>
          <a:custGeom>
            <a:avLst/>
            <a:gdLst/>
            <a:ahLst/>
            <a:cxnLst/>
            <a:rect l="l" t="t" r="r" b="b"/>
            <a:pathLst>
              <a:path w="7464947" h="3321901">
                <a:moveTo>
                  <a:pt x="0" y="0"/>
                </a:moveTo>
                <a:lnTo>
                  <a:pt x="7464947" y="0"/>
                </a:lnTo>
                <a:lnTo>
                  <a:pt x="7464947" y="3321901"/>
                </a:lnTo>
                <a:lnTo>
                  <a:pt x="0" y="3321901"/>
                </a:lnTo>
                <a:lnTo>
                  <a:pt x="0" y="0"/>
                </a:lnTo>
                <a:close/>
              </a:path>
            </a:pathLst>
          </a:custGeom>
          <a:blipFill>
            <a:blip r:embed="rId5"/>
            <a:stretch>
              <a:fillRect/>
            </a:stretch>
          </a:blipFill>
        </p:spPr>
        <p:txBody>
          <a:bodyPr/>
          <a:lstStyle/>
          <a:p>
            <a:endParaRPr lang="en-US"/>
          </a:p>
        </p:txBody>
      </p:sp>
      <p:sp>
        <p:nvSpPr>
          <p:cNvPr id="8" name="Freeform 8">
            <a:extLst>
              <a:ext uri="{FF2B5EF4-FFF2-40B4-BE49-F238E27FC236}">
                <a16:creationId xmlns:a16="http://schemas.microsoft.com/office/drawing/2014/main" id="{21E42995-095B-B83E-167B-D6EB453481D8}"/>
              </a:ext>
            </a:extLst>
          </p:cNvPr>
          <p:cNvSpPr/>
          <p:nvPr/>
        </p:nvSpPr>
        <p:spPr>
          <a:xfrm rot="-1178665">
            <a:off x="-1355222" y="-362645"/>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6"/>
            <a:stretch>
              <a:fillRect/>
            </a:stretch>
          </a:blipFill>
        </p:spPr>
        <p:txBody>
          <a:bodyPr/>
          <a:lstStyle/>
          <a:p>
            <a:endParaRPr lang="en-US"/>
          </a:p>
        </p:txBody>
      </p:sp>
      <p:sp>
        <p:nvSpPr>
          <p:cNvPr id="9" name="Freeform 9">
            <a:extLst>
              <a:ext uri="{FF2B5EF4-FFF2-40B4-BE49-F238E27FC236}">
                <a16:creationId xmlns:a16="http://schemas.microsoft.com/office/drawing/2014/main" id="{BE17E157-D567-5D25-3CFD-9576B94CD2A4}"/>
              </a:ext>
            </a:extLst>
          </p:cNvPr>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7"/>
            <a:stretch>
              <a:fillRect/>
            </a:stretch>
          </a:blipFill>
        </p:spPr>
        <p:txBody>
          <a:bodyPr/>
          <a:lstStyle/>
          <a:p>
            <a:endParaRPr lang="en-US"/>
          </a:p>
        </p:txBody>
      </p:sp>
      <p:sp>
        <p:nvSpPr>
          <p:cNvPr id="14" name="Freeform 14">
            <a:extLst>
              <a:ext uri="{FF2B5EF4-FFF2-40B4-BE49-F238E27FC236}">
                <a16:creationId xmlns:a16="http://schemas.microsoft.com/office/drawing/2014/main" id="{66D2DE09-1807-DD03-2382-173E7C10740C}"/>
              </a:ext>
            </a:extLst>
          </p:cNvPr>
          <p:cNvSpPr/>
          <p:nvPr/>
        </p:nvSpPr>
        <p:spPr>
          <a:xfrm>
            <a:off x="0" y="201318"/>
            <a:ext cx="2530717" cy="2087841"/>
          </a:xfrm>
          <a:custGeom>
            <a:avLst/>
            <a:gdLst/>
            <a:ahLst/>
            <a:cxnLst/>
            <a:rect l="l" t="t" r="r" b="b"/>
            <a:pathLst>
              <a:path w="2530717" h="2087841">
                <a:moveTo>
                  <a:pt x="0" y="0"/>
                </a:moveTo>
                <a:lnTo>
                  <a:pt x="2530717" y="0"/>
                </a:lnTo>
                <a:lnTo>
                  <a:pt x="2530717" y="2087841"/>
                </a:lnTo>
                <a:lnTo>
                  <a:pt x="0" y="2087841"/>
                </a:lnTo>
                <a:lnTo>
                  <a:pt x="0" y="0"/>
                </a:lnTo>
                <a:close/>
              </a:path>
            </a:pathLst>
          </a:custGeom>
          <a:blipFill>
            <a:blip r:embed="rId8"/>
            <a:stretch>
              <a:fillRect/>
            </a:stretch>
          </a:blipFill>
        </p:spPr>
        <p:txBody>
          <a:bodyPr/>
          <a:lstStyle/>
          <a:p>
            <a:endParaRPr lang="en-US"/>
          </a:p>
        </p:txBody>
      </p:sp>
      <p:sp>
        <p:nvSpPr>
          <p:cNvPr id="16" name="TextBox 16">
            <a:extLst>
              <a:ext uri="{FF2B5EF4-FFF2-40B4-BE49-F238E27FC236}">
                <a16:creationId xmlns:a16="http://schemas.microsoft.com/office/drawing/2014/main" id="{D0AEEF6A-B861-EEB2-A29E-CEA44C699310}"/>
              </a:ext>
            </a:extLst>
          </p:cNvPr>
          <p:cNvSpPr txBox="1"/>
          <p:nvPr/>
        </p:nvSpPr>
        <p:spPr>
          <a:xfrm>
            <a:off x="1262414" y="2862578"/>
            <a:ext cx="16024085" cy="6438557"/>
          </a:xfrm>
          <a:prstGeom prst="rect">
            <a:avLst/>
          </a:prstGeom>
        </p:spPr>
        <p:txBody>
          <a:bodyPr wrap="square" lIns="0" tIns="0" rIns="0" bIns="0" rtlCol="0" anchor="t">
            <a:spAutoFit/>
          </a:bodyPr>
          <a:lstStyle/>
          <a:p>
            <a:pPr marL="647703" lvl="1" indent="-323852" algn="l">
              <a:lnSpc>
                <a:spcPts val="4200"/>
              </a:lnSpc>
              <a:buFont typeface="Arial"/>
              <a:buChar char="•"/>
            </a:pPr>
            <a:r>
              <a:rPr lang="en-US" sz="3000" b="1" dirty="0">
                <a:solidFill>
                  <a:srgbClr val="000000"/>
                </a:solidFill>
                <a:latin typeface="DM Sans"/>
                <a:ea typeface="DM Sans"/>
                <a:cs typeface="DM Sans"/>
                <a:sym typeface="DM Sans"/>
              </a:rPr>
              <a:t>Candidates Strategy: </a:t>
            </a:r>
            <a:r>
              <a:rPr lang="en-US" sz="3000" dirty="0">
                <a:solidFill>
                  <a:srgbClr val="000000"/>
                </a:solidFill>
                <a:latin typeface="DM Sans"/>
                <a:ea typeface="DM Sans"/>
                <a:cs typeface="DM Sans"/>
                <a:sym typeface="DM Sans"/>
              </a:rPr>
              <a:t>With a desire to ensure the bright future of the Army, we ask for wisdom to create a strategy that fits our culture.</a:t>
            </a:r>
          </a:p>
          <a:p>
            <a:pPr marL="647703" lvl="1" indent="-323852" algn="l">
              <a:lnSpc>
                <a:spcPts val="4200"/>
              </a:lnSpc>
              <a:buFont typeface="Arial"/>
              <a:buChar char="•"/>
            </a:pPr>
            <a:r>
              <a:rPr lang="en-US" sz="3000" b="1" dirty="0">
                <a:solidFill>
                  <a:srgbClr val="000000"/>
                </a:solidFill>
                <a:latin typeface="DM Sans"/>
                <a:ea typeface="DM Sans"/>
                <a:cs typeface="DM Sans"/>
                <a:sym typeface="DM Sans"/>
              </a:rPr>
              <a:t>Discipleship: </a:t>
            </a:r>
            <a:r>
              <a:rPr lang="en-US" sz="3000" dirty="0">
                <a:solidFill>
                  <a:srgbClr val="000000"/>
                </a:solidFill>
                <a:latin typeface="DM Sans"/>
                <a:ea typeface="DM Sans"/>
                <a:cs typeface="DM Sans"/>
                <a:sym typeface="DM Sans"/>
              </a:rPr>
              <a:t>Pray that disciple-making communities may shape our Corps, so that faith is deepened, lives are transformed, and everyday witness reflects faithful discipleship to Jesus for the young people in our territory.</a:t>
            </a:r>
          </a:p>
          <a:p>
            <a:pPr marL="647703" lvl="1" indent="-323852" algn="l">
              <a:lnSpc>
                <a:spcPts val="4200"/>
              </a:lnSpc>
              <a:buFont typeface="Arial"/>
              <a:buChar char="•"/>
            </a:pPr>
            <a:r>
              <a:rPr lang="en-US" sz="3000" b="1" dirty="0">
                <a:solidFill>
                  <a:srgbClr val="000000"/>
                </a:solidFill>
                <a:latin typeface="DM Sans"/>
                <a:ea typeface="DM Sans"/>
                <a:cs typeface="DM Sans"/>
                <a:sym typeface="DM Sans"/>
              </a:rPr>
              <a:t>Financial Challenges: </a:t>
            </a:r>
            <a:r>
              <a:rPr lang="en-US" sz="3000" dirty="0">
                <a:solidFill>
                  <a:srgbClr val="000000"/>
                </a:solidFill>
                <a:latin typeface="DM Sans"/>
                <a:ea typeface="DM Sans"/>
                <a:cs typeface="DM Sans"/>
                <a:sym typeface="DM Sans"/>
              </a:rPr>
              <a:t>Please pray for wisdom and provision as the territory navigates significant financial challenges. With limited territorial resources, we need God’s wisdom and courage to step out in faith. Ask God to provide creative and sustainable solutions to support ongoing ministry.</a:t>
            </a:r>
          </a:p>
          <a:p>
            <a:pPr marL="647703" lvl="1" indent="-323852" algn="l">
              <a:lnSpc>
                <a:spcPts val="4200"/>
              </a:lnSpc>
              <a:buFont typeface="Arial"/>
              <a:buChar char="•"/>
            </a:pPr>
            <a:r>
              <a:rPr lang="en-US" sz="3000" b="1" dirty="0">
                <a:solidFill>
                  <a:srgbClr val="000000"/>
                </a:solidFill>
                <a:latin typeface="DM Sans"/>
                <a:ea typeface="DM Sans"/>
                <a:cs typeface="DM Sans"/>
                <a:sym typeface="DM Sans"/>
              </a:rPr>
              <a:t>Recruitment: </a:t>
            </a:r>
            <a:r>
              <a:rPr lang="en-US" sz="3000" dirty="0">
                <a:solidFill>
                  <a:srgbClr val="000000"/>
                </a:solidFill>
                <a:latin typeface="DM Sans"/>
                <a:ea typeface="DM Sans"/>
                <a:cs typeface="DM Sans"/>
                <a:sym typeface="DM Sans"/>
              </a:rPr>
              <a:t>Please pray for recruitment and training of new members and Officers. Pray also that soldiers and adherents will take on local leadership responsibilities in the Corps.</a:t>
            </a:r>
          </a:p>
        </p:txBody>
      </p:sp>
    </p:spTree>
    <p:extLst>
      <p:ext uri="{BB962C8B-B14F-4D97-AF65-F5344CB8AC3E}">
        <p14:creationId xmlns:p14="http://schemas.microsoft.com/office/powerpoint/2010/main" val="3265845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828800" y="1051464"/>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9652162" y="2587504"/>
            <a:ext cx="8140751" cy="3375914"/>
            <a:chOff x="0" y="0"/>
            <a:chExt cx="2144066" cy="924698"/>
          </a:xfrm>
        </p:grpSpPr>
        <p:sp>
          <p:nvSpPr>
            <p:cNvPr id="4" name="Freeform 4"/>
            <p:cNvSpPr/>
            <p:nvPr/>
          </p:nvSpPr>
          <p:spPr>
            <a:xfrm>
              <a:off x="0" y="0"/>
              <a:ext cx="2144066" cy="924698"/>
            </a:xfrm>
            <a:custGeom>
              <a:avLst/>
              <a:gdLst/>
              <a:ahLst/>
              <a:cxnLst/>
              <a:rect l="l" t="t" r="r" b="b"/>
              <a:pathLst>
                <a:path w="2144066" h="924698">
                  <a:moveTo>
                    <a:pt x="48501" y="0"/>
                  </a:moveTo>
                  <a:lnTo>
                    <a:pt x="2095565" y="0"/>
                  </a:lnTo>
                  <a:cubicBezTo>
                    <a:pt x="2108428" y="0"/>
                    <a:pt x="2120765" y="5110"/>
                    <a:pt x="2129860" y="14206"/>
                  </a:cubicBezTo>
                  <a:cubicBezTo>
                    <a:pt x="2138956" y="23302"/>
                    <a:pt x="2144066" y="35638"/>
                    <a:pt x="2144066" y="48501"/>
                  </a:cubicBezTo>
                  <a:lnTo>
                    <a:pt x="2144066" y="876197"/>
                  </a:lnTo>
                  <a:cubicBezTo>
                    <a:pt x="2144066" y="889060"/>
                    <a:pt x="2138956" y="901397"/>
                    <a:pt x="2129860" y="910493"/>
                  </a:cubicBezTo>
                  <a:cubicBezTo>
                    <a:pt x="2120765" y="919588"/>
                    <a:pt x="2108428" y="924698"/>
                    <a:pt x="2095565" y="924698"/>
                  </a:cubicBezTo>
                  <a:lnTo>
                    <a:pt x="48501" y="924698"/>
                  </a:lnTo>
                  <a:cubicBezTo>
                    <a:pt x="35638" y="924698"/>
                    <a:pt x="23302" y="919588"/>
                    <a:pt x="14206" y="910493"/>
                  </a:cubicBezTo>
                  <a:cubicBezTo>
                    <a:pt x="5110" y="901397"/>
                    <a:pt x="0" y="889060"/>
                    <a:pt x="0" y="876197"/>
                  </a:cubicBezTo>
                  <a:lnTo>
                    <a:pt x="0" y="48501"/>
                  </a:lnTo>
                  <a:cubicBezTo>
                    <a:pt x="0" y="35638"/>
                    <a:pt x="5110" y="23302"/>
                    <a:pt x="14206" y="14206"/>
                  </a:cubicBezTo>
                  <a:cubicBezTo>
                    <a:pt x="23302" y="5110"/>
                    <a:pt x="35638" y="0"/>
                    <a:pt x="48501" y="0"/>
                  </a:cubicBezTo>
                  <a:close/>
                </a:path>
              </a:pathLst>
            </a:custGeom>
            <a:solidFill>
              <a:srgbClr val="FFFFFF"/>
            </a:solidFill>
            <a:ln w="38100" cap="rnd">
              <a:solidFill>
                <a:srgbClr val="000000"/>
              </a:solidFill>
              <a:prstDash val="solid"/>
              <a:round/>
            </a:ln>
          </p:spPr>
          <p:txBody>
            <a:bodyPr/>
            <a:lstStyle/>
            <a:p>
              <a:endParaRPr lang="en-US"/>
            </a:p>
          </p:txBody>
        </p:sp>
        <p:sp>
          <p:nvSpPr>
            <p:cNvPr id="5" name="TextBox 5"/>
            <p:cNvSpPr txBox="1"/>
            <p:nvPr/>
          </p:nvSpPr>
          <p:spPr>
            <a:xfrm>
              <a:off x="0" y="-38100"/>
              <a:ext cx="2144066" cy="962798"/>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rot="6539916" flipH="1">
            <a:off x="14667418" y="4717751"/>
            <a:ext cx="8229600" cy="8229600"/>
          </a:xfrm>
          <a:custGeom>
            <a:avLst/>
            <a:gdLst/>
            <a:ahLst/>
            <a:cxnLst/>
            <a:rect l="l" t="t" r="r" b="b"/>
            <a:pathLst>
              <a:path w="8229600" h="8229600">
                <a:moveTo>
                  <a:pt x="8229600" y="0"/>
                </a:moveTo>
                <a:lnTo>
                  <a:pt x="0" y="0"/>
                </a:lnTo>
                <a:lnTo>
                  <a:pt x="0" y="8229600"/>
                </a:lnTo>
                <a:lnTo>
                  <a:pt x="8229600" y="8229600"/>
                </a:lnTo>
                <a:lnTo>
                  <a:pt x="8229600" y="0"/>
                </a:lnTo>
                <a:close/>
              </a:path>
            </a:pathLst>
          </a:custGeom>
          <a:blipFill>
            <a:blip r:embed="rId4">
              <a:alphaModFix amt="55000"/>
            </a:blip>
            <a:stretch>
              <a:fillRect/>
            </a:stretch>
          </a:blipFill>
        </p:spPr>
        <p:txBody>
          <a:bodyPr/>
          <a:lstStyle/>
          <a:p>
            <a:endParaRPr lang="en-US"/>
          </a:p>
        </p:txBody>
      </p:sp>
      <p:sp>
        <p:nvSpPr>
          <p:cNvPr id="9" name="Freeform 9"/>
          <p:cNvSpPr/>
          <p:nvPr/>
        </p:nvSpPr>
        <p:spPr>
          <a:xfrm rot="-1321057">
            <a:off x="13281563" y="9192574"/>
            <a:ext cx="7464947" cy="3321901"/>
          </a:xfrm>
          <a:custGeom>
            <a:avLst/>
            <a:gdLst/>
            <a:ahLst/>
            <a:cxnLst/>
            <a:rect l="l" t="t" r="r" b="b"/>
            <a:pathLst>
              <a:path w="7464947" h="3321901">
                <a:moveTo>
                  <a:pt x="0" y="0"/>
                </a:moveTo>
                <a:lnTo>
                  <a:pt x="7464947" y="0"/>
                </a:lnTo>
                <a:lnTo>
                  <a:pt x="7464947" y="3321902"/>
                </a:lnTo>
                <a:lnTo>
                  <a:pt x="0" y="3321902"/>
                </a:lnTo>
                <a:lnTo>
                  <a:pt x="0" y="0"/>
                </a:lnTo>
                <a:close/>
              </a:path>
            </a:pathLst>
          </a:custGeom>
          <a:blipFill>
            <a:blip r:embed="rId5"/>
            <a:stretch>
              <a:fillRect/>
            </a:stretch>
          </a:blipFill>
        </p:spPr>
        <p:txBody>
          <a:bodyPr/>
          <a:lstStyle/>
          <a:p>
            <a:endParaRPr lang="en-US"/>
          </a:p>
        </p:txBody>
      </p:sp>
      <p:sp>
        <p:nvSpPr>
          <p:cNvPr id="10" name="Freeform 10"/>
          <p:cNvSpPr/>
          <p:nvPr/>
        </p:nvSpPr>
        <p:spPr>
          <a:xfrm rot="-1595754">
            <a:off x="13839107" y="9318276"/>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6"/>
            <a:stretch>
              <a:fillRect/>
            </a:stretch>
          </a:blipFill>
        </p:spPr>
        <p:txBody>
          <a:bodyPr/>
          <a:lstStyle/>
          <a:p>
            <a:endParaRPr lang="en-US"/>
          </a:p>
        </p:txBody>
      </p:sp>
      <p:sp>
        <p:nvSpPr>
          <p:cNvPr id="11" name="TextBox 11"/>
          <p:cNvSpPr txBox="1"/>
          <p:nvPr/>
        </p:nvSpPr>
        <p:spPr>
          <a:xfrm>
            <a:off x="9771403" y="3232730"/>
            <a:ext cx="8164788" cy="615553"/>
          </a:xfrm>
          <a:prstGeom prst="rect">
            <a:avLst/>
          </a:prstGeom>
        </p:spPr>
        <p:txBody>
          <a:bodyPr lIns="0" tIns="0" rIns="0" bIns="0" rtlCol="0" anchor="t">
            <a:spAutoFit/>
          </a:bodyPr>
          <a:lstStyle/>
          <a:p>
            <a:pPr algn="ctr"/>
            <a:r>
              <a:rPr lang="en-US" sz="4000" b="1" dirty="0">
                <a:solidFill>
                  <a:srgbClr val="004AAD"/>
                </a:solidFill>
                <a:latin typeface="The Seasons Bold"/>
                <a:ea typeface="The Seasons Bold"/>
                <a:cs typeface="The Seasons Bold"/>
                <a:sym typeface="The Seasons Bold"/>
              </a:rPr>
              <a:t>COLONEL WENDY SWAN</a:t>
            </a:r>
          </a:p>
        </p:txBody>
      </p:sp>
      <p:sp>
        <p:nvSpPr>
          <p:cNvPr id="12" name="TextBox 12"/>
          <p:cNvSpPr txBox="1"/>
          <p:nvPr/>
        </p:nvSpPr>
        <p:spPr>
          <a:xfrm>
            <a:off x="9919124" y="4148755"/>
            <a:ext cx="7606826" cy="951735"/>
          </a:xfrm>
          <a:prstGeom prst="rect">
            <a:avLst/>
          </a:prstGeom>
        </p:spPr>
        <p:txBody>
          <a:bodyPr lIns="0" tIns="0" rIns="0" bIns="0" rtlCol="0" anchor="t">
            <a:spAutoFit/>
          </a:bodyPr>
          <a:lstStyle/>
          <a:p>
            <a:pPr algn="ctr">
              <a:lnSpc>
                <a:spcPts val="3780"/>
              </a:lnSpc>
            </a:pPr>
            <a:r>
              <a:rPr lang="en-US" sz="2700" dirty="0">
                <a:solidFill>
                  <a:srgbClr val="000000"/>
                </a:solidFill>
                <a:latin typeface="DM Sans"/>
                <a:ea typeface="DM Sans"/>
                <a:cs typeface="DM Sans"/>
                <a:sym typeface="DM Sans"/>
              </a:rPr>
              <a:t>Director</a:t>
            </a:r>
          </a:p>
          <a:p>
            <a:pPr algn="ctr">
              <a:lnSpc>
                <a:spcPts val="3780"/>
              </a:lnSpc>
            </a:pPr>
            <a:r>
              <a:rPr lang="en-US" sz="2700" dirty="0">
                <a:solidFill>
                  <a:srgbClr val="000000"/>
                </a:solidFill>
                <a:latin typeface="DM Sans"/>
                <a:ea typeface="DM Sans"/>
                <a:cs typeface="DM Sans"/>
                <a:sym typeface="DM Sans"/>
              </a:rPr>
              <a:t>International Social Justice Commission</a:t>
            </a:r>
          </a:p>
        </p:txBody>
      </p:sp>
      <p:sp>
        <p:nvSpPr>
          <p:cNvPr id="13" name="Freeform 13"/>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7"/>
            <a:stretch>
              <a:fillRect/>
            </a:stretch>
          </a:blipFill>
        </p:spPr>
        <p:txBody>
          <a:bodyPr/>
          <a:lstStyle/>
          <a:p>
            <a:endParaRPr lang="en-US"/>
          </a:p>
        </p:txBody>
      </p:sp>
      <p:sp>
        <p:nvSpPr>
          <p:cNvPr id="14" name="Freeform 14"/>
          <p:cNvSpPr/>
          <p:nvPr/>
        </p:nvSpPr>
        <p:spPr>
          <a:xfrm>
            <a:off x="11371838" y="6591903"/>
            <a:ext cx="292490" cy="426215"/>
          </a:xfrm>
          <a:custGeom>
            <a:avLst/>
            <a:gdLst/>
            <a:ahLst/>
            <a:cxnLst/>
            <a:rect l="l" t="t" r="r" b="b"/>
            <a:pathLst>
              <a:path w="292490" h="426215">
                <a:moveTo>
                  <a:pt x="0" y="0"/>
                </a:moveTo>
                <a:lnTo>
                  <a:pt x="292489" y="0"/>
                </a:lnTo>
                <a:lnTo>
                  <a:pt x="292489" y="426215"/>
                </a:lnTo>
                <a:lnTo>
                  <a:pt x="0" y="4262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TextBox 15"/>
          <p:cNvSpPr txBox="1"/>
          <p:nvPr/>
        </p:nvSpPr>
        <p:spPr>
          <a:xfrm>
            <a:off x="11837585" y="6562823"/>
            <a:ext cx="4509120" cy="455294"/>
          </a:xfrm>
          <a:prstGeom prst="rect">
            <a:avLst/>
          </a:prstGeom>
        </p:spPr>
        <p:txBody>
          <a:bodyPr lIns="0" tIns="0" rIns="0" bIns="0" rtlCol="0" anchor="t">
            <a:spAutoFit/>
          </a:bodyPr>
          <a:lstStyle/>
          <a:p>
            <a:pPr algn="l">
              <a:lnSpc>
                <a:spcPts val="3780"/>
              </a:lnSpc>
            </a:pPr>
            <a:r>
              <a:rPr lang="en-US" sz="2700" dirty="0">
                <a:solidFill>
                  <a:srgbClr val="000000"/>
                </a:solidFill>
                <a:latin typeface="DM Sans"/>
                <a:ea typeface="DM Sans"/>
                <a:cs typeface="DM Sans"/>
                <a:sym typeface="DM Sans"/>
              </a:rPr>
              <a:t>International Headquarters</a:t>
            </a:r>
          </a:p>
        </p:txBody>
      </p:sp>
      <p:grpSp>
        <p:nvGrpSpPr>
          <p:cNvPr id="16" name="Group 10">
            <a:extLst>
              <a:ext uri="{FF2B5EF4-FFF2-40B4-BE49-F238E27FC236}">
                <a16:creationId xmlns:a16="http://schemas.microsoft.com/office/drawing/2014/main" id="{225B2E36-05AF-1231-A308-DB66CDE7CC78}"/>
              </a:ext>
            </a:extLst>
          </p:cNvPr>
          <p:cNvGrpSpPr/>
          <p:nvPr/>
        </p:nvGrpSpPr>
        <p:grpSpPr>
          <a:xfrm>
            <a:off x="374915" y="691759"/>
            <a:ext cx="8817461" cy="8817461"/>
            <a:chOff x="0" y="0"/>
            <a:chExt cx="6350000" cy="6350000"/>
          </a:xfrm>
        </p:grpSpPr>
        <p:sp>
          <p:nvSpPr>
            <p:cNvPr id="17" name="Freeform 11">
              <a:extLst>
                <a:ext uri="{FF2B5EF4-FFF2-40B4-BE49-F238E27FC236}">
                  <a16:creationId xmlns:a16="http://schemas.microsoft.com/office/drawing/2014/main" id="{26F1FCFD-D022-782D-BC8F-15B75481234F}"/>
                </a:ext>
              </a:extLst>
            </p:cNvPr>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10"/>
              <a:stretch>
                <a:fillRect l="-17120" t="-56226"/>
              </a:stretch>
            </a:blipFill>
            <a:ln w="38100" cap="sq">
              <a:solidFill>
                <a:srgbClr val="000000"/>
              </a:solidFill>
              <a:prstDash val="solid"/>
              <a:miter/>
            </a:ln>
          </p:spPr>
          <p:txBody>
            <a:bodyPr/>
            <a:lstStyle/>
            <a:p>
              <a:endParaRPr lang="en-US"/>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767752" y="576290"/>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476834" y="1409700"/>
            <a:ext cx="9959978" cy="8571881"/>
            <a:chOff x="0" y="0"/>
            <a:chExt cx="2623204" cy="2045193"/>
          </a:xfrm>
        </p:grpSpPr>
        <p:sp>
          <p:nvSpPr>
            <p:cNvPr id="4" name="Freeform 4"/>
            <p:cNvSpPr/>
            <p:nvPr/>
          </p:nvSpPr>
          <p:spPr>
            <a:xfrm>
              <a:off x="0" y="0"/>
              <a:ext cx="2623204" cy="2045193"/>
            </a:xfrm>
            <a:custGeom>
              <a:avLst/>
              <a:gdLst/>
              <a:ahLst/>
              <a:cxnLst/>
              <a:rect l="l" t="t" r="r" b="b"/>
              <a:pathLst>
                <a:path w="2623204" h="2045193">
                  <a:moveTo>
                    <a:pt x="39642" y="0"/>
                  </a:moveTo>
                  <a:lnTo>
                    <a:pt x="2583562" y="0"/>
                  </a:lnTo>
                  <a:cubicBezTo>
                    <a:pt x="2605456" y="0"/>
                    <a:pt x="2623204" y="17749"/>
                    <a:pt x="2623204" y="39642"/>
                  </a:cubicBezTo>
                  <a:lnTo>
                    <a:pt x="2623204" y="2005550"/>
                  </a:lnTo>
                  <a:cubicBezTo>
                    <a:pt x="2623204" y="2027444"/>
                    <a:pt x="2605456" y="2045193"/>
                    <a:pt x="2583562" y="2045193"/>
                  </a:cubicBezTo>
                  <a:lnTo>
                    <a:pt x="39642" y="2045193"/>
                  </a:lnTo>
                  <a:cubicBezTo>
                    <a:pt x="17749" y="2045193"/>
                    <a:pt x="0" y="2027444"/>
                    <a:pt x="0" y="2005550"/>
                  </a:cubicBezTo>
                  <a:lnTo>
                    <a:pt x="0" y="39642"/>
                  </a:lnTo>
                  <a:cubicBezTo>
                    <a:pt x="0" y="17749"/>
                    <a:pt x="17749" y="0"/>
                    <a:pt x="39642" y="0"/>
                  </a:cubicBezTo>
                  <a:close/>
                </a:path>
              </a:pathLst>
            </a:custGeom>
            <a:solidFill>
              <a:srgbClr val="FFFFFF"/>
            </a:solidFill>
            <a:ln w="38100" cap="rnd">
              <a:solidFill>
                <a:srgbClr val="000000"/>
              </a:solidFill>
              <a:prstDash val="solid"/>
              <a:round/>
            </a:ln>
          </p:spPr>
          <p:txBody>
            <a:bodyPr/>
            <a:lstStyle/>
            <a:p>
              <a:endParaRPr lang="en-US"/>
            </a:p>
          </p:txBody>
        </p:sp>
        <p:sp>
          <p:nvSpPr>
            <p:cNvPr id="5" name="TextBox 5"/>
            <p:cNvSpPr txBox="1"/>
            <p:nvPr/>
          </p:nvSpPr>
          <p:spPr>
            <a:xfrm>
              <a:off x="0" y="-38100"/>
              <a:ext cx="2623204" cy="208329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3892432" y="-2237335"/>
            <a:ext cx="9653490" cy="8229600"/>
          </a:xfrm>
          <a:custGeom>
            <a:avLst/>
            <a:gdLst/>
            <a:ahLst/>
            <a:cxnLst/>
            <a:rect l="l" t="t" r="r" b="b"/>
            <a:pathLst>
              <a:path w="9653490" h="8229600">
                <a:moveTo>
                  <a:pt x="0" y="0"/>
                </a:moveTo>
                <a:lnTo>
                  <a:pt x="9653490" y="0"/>
                </a:lnTo>
                <a:lnTo>
                  <a:pt x="9653490" y="8229600"/>
                </a:lnTo>
                <a:lnTo>
                  <a:pt x="0" y="8229600"/>
                </a:lnTo>
                <a:lnTo>
                  <a:pt x="0" y="0"/>
                </a:lnTo>
                <a:close/>
              </a:path>
            </a:pathLst>
          </a:custGeom>
          <a:blipFill>
            <a:blip r:embed="rId4"/>
            <a:stretch>
              <a:fillRect/>
            </a:stretch>
          </a:blipFill>
        </p:spPr>
        <p:txBody>
          <a:bodyPr/>
          <a:lstStyle/>
          <a:p>
            <a:endParaRPr lang="en-US"/>
          </a:p>
        </p:txBody>
      </p:sp>
      <p:sp>
        <p:nvSpPr>
          <p:cNvPr id="7" name="Freeform 7"/>
          <p:cNvSpPr/>
          <p:nvPr/>
        </p:nvSpPr>
        <p:spPr>
          <a:xfrm rot="-1045642">
            <a:off x="-1880388" y="-2371405"/>
            <a:ext cx="7464947" cy="3321901"/>
          </a:xfrm>
          <a:custGeom>
            <a:avLst/>
            <a:gdLst/>
            <a:ahLst/>
            <a:cxnLst/>
            <a:rect l="l" t="t" r="r" b="b"/>
            <a:pathLst>
              <a:path w="7464947" h="3321901">
                <a:moveTo>
                  <a:pt x="0" y="0"/>
                </a:moveTo>
                <a:lnTo>
                  <a:pt x="7464947" y="0"/>
                </a:lnTo>
                <a:lnTo>
                  <a:pt x="7464947" y="3321901"/>
                </a:lnTo>
                <a:lnTo>
                  <a:pt x="0" y="3321901"/>
                </a:lnTo>
                <a:lnTo>
                  <a:pt x="0" y="0"/>
                </a:lnTo>
                <a:close/>
              </a:path>
            </a:pathLst>
          </a:custGeom>
          <a:blipFill>
            <a:blip r:embed="rId5"/>
            <a:stretch>
              <a:fillRect/>
            </a:stretch>
          </a:blipFill>
        </p:spPr>
        <p:txBody>
          <a:bodyPr/>
          <a:lstStyle/>
          <a:p>
            <a:endParaRPr lang="en-US"/>
          </a:p>
        </p:txBody>
      </p:sp>
      <p:sp>
        <p:nvSpPr>
          <p:cNvPr id="8" name="Freeform 8"/>
          <p:cNvSpPr/>
          <p:nvPr/>
        </p:nvSpPr>
        <p:spPr>
          <a:xfrm rot="-1178665">
            <a:off x="-1355222" y="-362645"/>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6"/>
            <a:stretch>
              <a:fillRect/>
            </a:stretch>
          </a:blipFill>
        </p:spPr>
        <p:txBody>
          <a:bodyPr/>
          <a:lstStyle/>
          <a:p>
            <a:endParaRPr lang="en-US"/>
          </a:p>
        </p:txBody>
      </p:sp>
      <p:sp>
        <p:nvSpPr>
          <p:cNvPr id="9" name="Freeform 9"/>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7"/>
            <a:stretch>
              <a:fillRect/>
            </a:stretch>
          </a:blipFill>
        </p:spPr>
        <p:txBody>
          <a:bodyPr/>
          <a:lstStyle/>
          <a:p>
            <a:endParaRPr lang="en-US"/>
          </a:p>
        </p:txBody>
      </p:sp>
      <p:grpSp>
        <p:nvGrpSpPr>
          <p:cNvPr id="10" name="Group 10"/>
          <p:cNvGrpSpPr/>
          <p:nvPr/>
        </p:nvGrpSpPr>
        <p:grpSpPr>
          <a:xfrm>
            <a:off x="10802052" y="1960944"/>
            <a:ext cx="7147637" cy="7147637"/>
            <a:chOff x="0" y="0"/>
            <a:chExt cx="6350000" cy="6350000"/>
          </a:xfrm>
        </p:grpSpPr>
        <p:sp>
          <p:nvSpPr>
            <p:cNvPr id="11" name="Freeform 11"/>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8"/>
              <a:stretch>
                <a:fillRect l="-17120" t="-56226"/>
              </a:stretch>
            </a:blipFill>
            <a:ln w="38100" cap="sq">
              <a:solidFill>
                <a:srgbClr val="000000"/>
              </a:solidFill>
              <a:prstDash val="solid"/>
              <a:miter/>
            </a:ln>
          </p:spPr>
          <p:txBody>
            <a:bodyPr/>
            <a:lstStyle/>
            <a:p>
              <a:endParaRPr lang="en-US"/>
            </a:p>
          </p:txBody>
        </p:sp>
      </p:grpSp>
      <p:sp>
        <p:nvSpPr>
          <p:cNvPr id="14" name="Freeform 14"/>
          <p:cNvSpPr/>
          <p:nvPr/>
        </p:nvSpPr>
        <p:spPr>
          <a:xfrm>
            <a:off x="111594" y="537307"/>
            <a:ext cx="2530717" cy="2087841"/>
          </a:xfrm>
          <a:custGeom>
            <a:avLst/>
            <a:gdLst/>
            <a:ahLst/>
            <a:cxnLst/>
            <a:rect l="l" t="t" r="r" b="b"/>
            <a:pathLst>
              <a:path w="2530717" h="2087841">
                <a:moveTo>
                  <a:pt x="0" y="0"/>
                </a:moveTo>
                <a:lnTo>
                  <a:pt x="2530717" y="0"/>
                </a:lnTo>
                <a:lnTo>
                  <a:pt x="2530717" y="2087841"/>
                </a:lnTo>
                <a:lnTo>
                  <a:pt x="0" y="2087841"/>
                </a:lnTo>
                <a:lnTo>
                  <a:pt x="0" y="0"/>
                </a:lnTo>
                <a:close/>
              </a:path>
            </a:pathLst>
          </a:custGeom>
          <a:blipFill>
            <a:blip r:embed="rId9"/>
            <a:stretch>
              <a:fillRect/>
            </a:stretch>
          </a:blipFill>
        </p:spPr>
        <p:txBody>
          <a:bodyPr/>
          <a:lstStyle/>
          <a:p>
            <a:endParaRPr lang="en-US"/>
          </a:p>
        </p:txBody>
      </p:sp>
      <p:sp>
        <p:nvSpPr>
          <p:cNvPr id="15" name="TextBox 15"/>
          <p:cNvSpPr txBox="1"/>
          <p:nvPr/>
        </p:nvSpPr>
        <p:spPr>
          <a:xfrm>
            <a:off x="1574716" y="1727620"/>
            <a:ext cx="7696553" cy="816325"/>
          </a:xfrm>
          <a:prstGeom prst="rect">
            <a:avLst/>
          </a:prstGeom>
        </p:spPr>
        <p:txBody>
          <a:bodyPr lIns="0" tIns="0" rIns="0" bIns="0" rtlCol="0" anchor="t">
            <a:spAutoFit/>
          </a:bodyPr>
          <a:lstStyle/>
          <a:p>
            <a:pPr algn="ctr">
              <a:lnSpc>
                <a:spcPts val="5879"/>
              </a:lnSpc>
            </a:pPr>
            <a:r>
              <a:rPr lang="en-US" sz="5068" b="1" dirty="0">
                <a:solidFill>
                  <a:srgbClr val="004AAD"/>
                </a:solidFill>
                <a:latin typeface="The Seasons Bold"/>
                <a:ea typeface="The Seasons Bold"/>
                <a:cs typeface="The Seasons Bold"/>
                <a:sym typeface="The Seasons Bold"/>
              </a:rPr>
              <a:t>PRAYER REQUESTS</a:t>
            </a:r>
          </a:p>
        </p:txBody>
      </p:sp>
      <p:sp>
        <p:nvSpPr>
          <p:cNvPr id="16" name="TextBox 16"/>
          <p:cNvSpPr txBox="1"/>
          <p:nvPr/>
        </p:nvSpPr>
        <p:spPr>
          <a:xfrm>
            <a:off x="810508" y="3609388"/>
            <a:ext cx="9254619" cy="5899948"/>
          </a:xfrm>
          <a:prstGeom prst="rect">
            <a:avLst/>
          </a:prstGeom>
        </p:spPr>
        <p:txBody>
          <a:bodyPr lIns="0" tIns="0" rIns="0" bIns="0" rtlCol="0" anchor="t">
            <a:spAutoFit/>
          </a:bodyPr>
          <a:lstStyle/>
          <a:p>
            <a:pPr marL="647703" lvl="1" indent="-323852" algn="l">
              <a:lnSpc>
                <a:spcPts val="4200"/>
              </a:lnSpc>
              <a:buFont typeface="Arial"/>
              <a:buChar char="•"/>
            </a:pPr>
            <a:r>
              <a:rPr lang="en-US" sz="3000" dirty="0">
                <a:solidFill>
                  <a:srgbClr val="000000"/>
                </a:solidFill>
                <a:latin typeface="DM Sans"/>
                <a:ea typeface="DM Sans"/>
                <a:cs typeface="DM Sans"/>
                <a:sym typeface="DM Sans"/>
              </a:rPr>
              <a:t>Just completed the 2025-2040 Strategic Plan which envisions the role of The Salvation Army in the public international sphere – where would we like to be, where should we be and where do we need to be?</a:t>
            </a:r>
          </a:p>
          <a:p>
            <a:pPr marL="647703" lvl="1" indent="-323852" algn="l">
              <a:lnSpc>
                <a:spcPts val="4200"/>
              </a:lnSpc>
              <a:buFont typeface="Arial"/>
              <a:buChar char="•"/>
            </a:pPr>
            <a:endParaRPr lang="en-US" sz="3000" dirty="0">
              <a:solidFill>
                <a:srgbClr val="000000"/>
              </a:solidFill>
              <a:latin typeface="DM Sans"/>
              <a:ea typeface="DM Sans"/>
              <a:cs typeface="DM Sans"/>
              <a:sym typeface="DM Sans"/>
            </a:endParaRPr>
          </a:p>
          <a:p>
            <a:pPr marL="647703" lvl="1" indent="-323852" algn="l">
              <a:lnSpc>
                <a:spcPts val="4200"/>
              </a:lnSpc>
              <a:buFont typeface="Arial"/>
              <a:buChar char="•"/>
            </a:pPr>
            <a:r>
              <a:rPr lang="en-US" sz="3000" dirty="0">
                <a:solidFill>
                  <a:srgbClr val="000000"/>
                </a:solidFill>
                <a:latin typeface="DM Sans"/>
                <a:ea typeface="DM Sans"/>
                <a:cs typeface="DM Sans"/>
                <a:sym typeface="DM Sans"/>
              </a:rPr>
              <a:t>New personnel are moving into position for the Army’s Geneva (human right in social and economic matters) and Vienna (drugs, crime, modern slavery and Human trafficking) United Nations’ offices.</a:t>
            </a:r>
          </a:p>
        </p:txBody>
      </p:sp>
      <p:sp>
        <p:nvSpPr>
          <p:cNvPr id="17" name="TextBox 12">
            <a:extLst>
              <a:ext uri="{FF2B5EF4-FFF2-40B4-BE49-F238E27FC236}">
                <a16:creationId xmlns:a16="http://schemas.microsoft.com/office/drawing/2014/main" id="{75490FBF-7432-F326-0EEC-A6BBE0434255}"/>
              </a:ext>
            </a:extLst>
          </p:cNvPr>
          <p:cNvSpPr txBox="1"/>
          <p:nvPr/>
        </p:nvSpPr>
        <p:spPr>
          <a:xfrm>
            <a:off x="1574716" y="2566604"/>
            <a:ext cx="7606826" cy="464423"/>
          </a:xfrm>
          <a:prstGeom prst="rect">
            <a:avLst/>
          </a:prstGeom>
        </p:spPr>
        <p:txBody>
          <a:bodyPr lIns="0" tIns="0" rIns="0" bIns="0" rtlCol="0" anchor="t">
            <a:spAutoFit/>
          </a:bodyPr>
          <a:lstStyle/>
          <a:p>
            <a:pPr algn="ctr">
              <a:lnSpc>
                <a:spcPts val="3780"/>
              </a:lnSpc>
            </a:pPr>
            <a:r>
              <a:rPr lang="en-US" sz="2700" dirty="0">
                <a:solidFill>
                  <a:srgbClr val="000000"/>
                </a:solidFill>
                <a:latin typeface="DM Sans"/>
                <a:ea typeface="DM Sans"/>
                <a:cs typeface="DM Sans"/>
                <a:sym typeface="DM Sans"/>
              </a:rPr>
              <a:t>IHQ-International Social Justice Commission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a:extLst>
            <a:ext uri="{FF2B5EF4-FFF2-40B4-BE49-F238E27FC236}">
              <a16:creationId xmlns:a16="http://schemas.microsoft.com/office/drawing/2014/main" id="{BE569677-B655-30E8-8D2E-7D7BF831662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3453C64-1428-EF0B-4D13-626BCD69415C}"/>
              </a:ext>
            </a:extLst>
          </p:cNvPr>
          <p:cNvSpPr/>
          <p:nvPr/>
        </p:nvSpPr>
        <p:spPr>
          <a:xfrm>
            <a:off x="-1767752" y="576290"/>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a:extLst>
              <a:ext uri="{FF2B5EF4-FFF2-40B4-BE49-F238E27FC236}">
                <a16:creationId xmlns:a16="http://schemas.microsoft.com/office/drawing/2014/main" id="{09CE083F-C910-C6BD-F578-B274673B3DED}"/>
              </a:ext>
            </a:extLst>
          </p:cNvPr>
          <p:cNvGrpSpPr/>
          <p:nvPr/>
        </p:nvGrpSpPr>
        <p:grpSpPr>
          <a:xfrm>
            <a:off x="999332" y="2302868"/>
            <a:ext cx="16221867" cy="7680493"/>
            <a:chOff x="0" y="0"/>
            <a:chExt cx="2623204" cy="2045193"/>
          </a:xfrm>
        </p:grpSpPr>
        <p:sp>
          <p:nvSpPr>
            <p:cNvPr id="4" name="Freeform 4">
              <a:extLst>
                <a:ext uri="{FF2B5EF4-FFF2-40B4-BE49-F238E27FC236}">
                  <a16:creationId xmlns:a16="http://schemas.microsoft.com/office/drawing/2014/main" id="{04590C0A-424C-C2C2-72D2-DD8E57004437}"/>
                </a:ext>
              </a:extLst>
            </p:cNvPr>
            <p:cNvSpPr/>
            <p:nvPr/>
          </p:nvSpPr>
          <p:spPr>
            <a:xfrm>
              <a:off x="0" y="0"/>
              <a:ext cx="2623204" cy="2045193"/>
            </a:xfrm>
            <a:custGeom>
              <a:avLst/>
              <a:gdLst/>
              <a:ahLst/>
              <a:cxnLst/>
              <a:rect l="l" t="t" r="r" b="b"/>
              <a:pathLst>
                <a:path w="2623204" h="2045193">
                  <a:moveTo>
                    <a:pt x="39642" y="0"/>
                  </a:moveTo>
                  <a:lnTo>
                    <a:pt x="2583562" y="0"/>
                  </a:lnTo>
                  <a:cubicBezTo>
                    <a:pt x="2605456" y="0"/>
                    <a:pt x="2623204" y="17749"/>
                    <a:pt x="2623204" y="39642"/>
                  </a:cubicBezTo>
                  <a:lnTo>
                    <a:pt x="2623204" y="2005550"/>
                  </a:lnTo>
                  <a:cubicBezTo>
                    <a:pt x="2623204" y="2027444"/>
                    <a:pt x="2605456" y="2045193"/>
                    <a:pt x="2583562" y="2045193"/>
                  </a:cubicBezTo>
                  <a:lnTo>
                    <a:pt x="39642" y="2045193"/>
                  </a:lnTo>
                  <a:cubicBezTo>
                    <a:pt x="17749" y="2045193"/>
                    <a:pt x="0" y="2027444"/>
                    <a:pt x="0" y="2005550"/>
                  </a:cubicBezTo>
                  <a:lnTo>
                    <a:pt x="0" y="39642"/>
                  </a:lnTo>
                  <a:cubicBezTo>
                    <a:pt x="0" y="17749"/>
                    <a:pt x="17749" y="0"/>
                    <a:pt x="39642" y="0"/>
                  </a:cubicBezTo>
                  <a:close/>
                </a:path>
              </a:pathLst>
            </a:custGeom>
            <a:solidFill>
              <a:srgbClr val="FFFFFF"/>
            </a:solidFill>
            <a:ln w="38100" cap="rnd">
              <a:solidFill>
                <a:srgbClr val="000000"/>
              </a:solidFill>
              <a:prstDash val="solid"/>
              <a:round/>
            </a:ln>
          </p:spPr>
          <p:txBody>
            <a:bodyPr/>
            <a:lstStyle/>
            <a:p>
              <a:endParaRPr lang="en-US"/>
            </a:p>
          </p:txBody>
        </p:sp>
        <p:sp>
          <p:nvSpPr>
            <p:cNvPr id="5" name="TextBox 5">
              <a:extLst>
                <a:ext uri="{FF2B5EF4-FFF2-40B4-BE49-F238E27FC236}">
                  <a16:creationId xmlns:a16="http://schemas.microsoft.com/office/drawing/2014/main" id="{BB403E75-CE20-42A0-906A-D504F425B0A3}"/>
                </a:ext>
              </a:extLst>
            </p:cNvPr>
            <p:cNvSpPr txBox="1"/>
            <p:nvPr/>
          </p:nvSpPr>
          <p:spPr>
            <a:xfrm>
              <a:off x="0" y="-38100"/>
              <a:ext cx="2623204" cy="208329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a:extLst>
              <a:ext uri="{FF2B5EF4-FFF2-40B4-BE49-F238E27FC236}">
                <a16:creationId xmlns:a16="http://schemas.microsoft.com/office/drawing/2014/main" id="{FBE6DE58-4B99-9B39-763C-799A99BA29D4}"/>
              </a:ext>
            </a:extLst>
          </p:cNvPr>
          <p:cNvSpPr/>
          <p:nvPr/>
        </p:nvSpPr>
        <p:spPr>
          <a:xfrm>
            <a:off x="-4096614" y="-2874756"/>
            <a:ext cx="9653490" cy="8229600"/>
          </a:xfrm>
          <a:custGeom>
            <a:avLst/>
            <a:gdLst/>
            <a:ahLst/>
            <a:cxnLst/>
            <a:rect l="l" t="t" r="r" b="b"/>
            <a:pathLst>
              <a:path w="9653490" h="8229600">
                <a:moveTo>
                  <a:pt x="0" y="0"/>
                </a:moveTo>
                <a:lnTo>
                  <a:pt x="9653490" y="0"/>
                </a:lnTo>
                <a:lnTo>
                  <a:pt x="9653490" y="8229600"/>
                </a:lnTo>
                <a:lnTo>
                  <a:pt x="0" y="8229600"/>
                </a:lnTo>
                <a:lnTo>
                  <a:pt x="0" y="0"/>
                </a:lnTo>
                <a:close/>
              </a:path>
            </a:pathLst>
          </a:custGeom>
          <a:blipFill>
            <a:blip r:embed="rId4"/>
            <a:stretch>
              <a:fillRect/>
            </a:stretch>
          </a:blipFill>
        </p:spPr>
        <p:txBody>
          <a:bodyPr/>
          <a:lstStyle/>
          <a:p>
            <a:endParaRPr lang="en-US"/>
          </a:p>
        </p:txBody>
      </p:sp>
      <p:sp>
        <p:nvSpPr>
          <p:cNvPr id="7" name="Freeform 7">
            <a:extLst>
              <a:ext uri="{FF2B5EF4-FFF2-40B4-BE49-F238E27FC236}">
                <a16:creationId xmlns:a16="http://schemas.microsoft.com/office/drawing/2014/main" id="{09BF75F9-D6AB-C07E-5C83-24299D81C547}"/>
              </a:ext>
            </a:extLst>
          </p:cNvPr>
          <p:cNvSpPr/>
          <p:nvPr/>
        </p:nvSpPr>
        <p:spPr>
          <a:xfrm rot="-1045642">
            <a:off x="-1880388" y="-2371405"/>
            <a:ext cx="7464947" cy="3321901"/>
          </a:xfrm>
          <a:custGeom>
            <a:avLst/>
            <a:gdLst/>
            <a:ahLst/>
            <a:cxnLst/>
            <a:rect l="l" t="t" r="r" b="b"/>
            <a:pathLst>
              <a:path w="7464947" h="3321901">
                <a:moveTo>
                  <a:pt x="0" y="0"/>
                </a:moveTo>
                <a:lnTo>
                  <a:pt x="7464947" y="0"/>
                </a:lnTo>
                <a:lnTo>
                  <a:pt x="7464947" y="3321901"/>
                </a:lnTo>
                <a:lnTo>
                  <a:pt x="0" y="3321901"/>
                </a:lnTo>
                <a:lnTo>
                  <a:pt x="0" y="0"/>
                </a:lnTo>
                <a:close/>
              </a:path>
            </a:pathLst>
          </a:custGeom>
          <a:blipFill>
            <a:blip r:embed="rId5"/>
            <a:stretch>
              <a:fillRect/>
            </a:stretch>
          </a:blipFill>
        </p:spPr>
        <p:txBody>
          <a:bodyPr/>
          <a:lstStyle/>
          <a:p>
            <a:endParaRPr lang="en-US"/>
          </a:p>
        </p:txBody>
      </p:sp>
      <p:sp>
        <p:nvSpPr>
          <p:cNvPr id="8" name="Freeform 8">
            <a:extLst>
              <a:ext uri="{FF2B5EF4-FFF2-40B4-BE49-F238E27FC236}">
                <a16:creationId xmlns:a16="http://schemas.microsoft.com/office/drawing/2014/main" id="{64046404-DEE0-F125-ED69-63D6B37D21A3}"/>
              </a:ext>
            </a:extLst>
          </p:cNvPr>
          <p:cNvSpPr/>
          <p:nvPr/>
        </p:nvSpPr>
        <p:spPr>
          <a:xfrm rot="-1178665">
            <a:off x="-1355222" y="-362645"/>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6"/>
            <a:stretch>
              <a:fillRect/>
            </a:stretch>
          </a:blipFill>
        </p:spPr>
        <p:txBody>
          <a:bodyPr/>
          <a:lstStyle/>
          <a:p>
            <a:endParaRPr lang="en-US"/>
          </a:p>
        </p:txBody>
      </p:sp>
      <p:sp>
        <p:nvSpPr>
          <p:cNvPr id="9" name="Freeform 9">
            <a:extLst>
              <a:ext uri="{FF2B5EF4-FFF2-40B4-BE49-F238E27FC236}">
                <a16:creationId xmlns:a16="http://schemas.microsoft.com/office/drawing/2014/main" id="{14A10E27-A8FE-71F5-8EF4-A2F32D12A2EA}"/>
              </a:ext>
            </a:extLst>
          </p:cNvPr>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7"/>
            <a:stretch>
              <a:fillRect/>
            </a:stretch>
          </a:blipFill>
        </p:spPr>
        <p:txBody>
          <a:bodyPr/>
          <a:lstStyle/>
          <a:p>
            <a:endParaRPr lang="en-US"/>
          </a:p>
        </p:txBody>
      </p:sp>
      <p:sp>
        <p:nvSpPr>
          <p:cNvPr id="14" name="Freeform 14">
            <a:extLst>
              <a:ext uri="{FF2B5EF4-FFF2-40B4-BE49-F238E27FC236}">
                <a16:creationId xmlns:a16="http://schemas.microsoft.com/office/drawing/2014/main" id="{B2DE618A-56A3-23CA-F1A3-A1755F7F57F1}"/>
              </a:ext>
            </a:extLst>
          </p:cNvPr>
          <p:cNvSpPr/>
          <p:nvPr/>
        </p:nvSpPr>
        <p:spPr>
          <a:xfrm>
            <a:off x="0" y="201318"/>
            <a:ext cx="2530717" cy="2087841"/>
          </a:xfrm>
          <a:custGeom>
            <a:avLst/>
            <a:gdLst/>
            <a:ahLst/>
            <a:cxnLst/>
            <a:rect l="l" t="t" r="r" b="b"/>
            <a:pathLst>
              <a:path w="2530717" h="2087841">
                <a:moveTo>
                  <a:pt x="0" y="0"/>
                </a:moveTo>
                <a:lnTo>
                  <a:pt x="2530717" y="0"/>
                </a:lnTo>
                <a:lnTo>
                  <a:pt x="2530717" y="2087841"/>
                </a:lnTo>
                <a:lnTo>
                  <a:pt x="0" y="2087841"/>
                </a:lnTo>
                <a:lnTo>
                  <a:pt x="0" y="0"/>
                </a:lnTo>
                <a:close/>
              </a:path>
            </a:pathLst>
          </a:custGeom>
          <a:blipFill>
            <a:blip r:embed="rId8"/>
            <a:stretch>
              <a:fillRect/>
            </a:stretch>
          </a:blipFill>
        </p:spPr>
        <p:txBody>
          <a:bodyPr/>
          <a:lstStyle/>
          <a:p>
            <a:endParaRPr lang="en-US"/>
          </a:p>
        </p:txBody>
      </p:sp>
      <p:sp>
        <p:nvSpPr>
          <p:cNvPr id="16" name="TextBox 16">
            <a:extLst>
              <a:ext uri="{FF2B5EF4-FFF2-40B4-BE49-F238E27FC236}">
                <a16:creationId xmlns:a16="http://schemas.microsoft.com/office/drawing/2014/main" id="{56B75B76-C0FB-E6E2-CBE9-0D150806B2BF}"/>
              </a:ext>
            </a:extLst>
          </p:cNvPr>
          <p:cNvSpPr txBox="1"/>
          <p:nvPr/>
        </p:nvSpPr>
        <p:spPr>
          <a:xfrm>
            <a:off x="1389209" y="3226288"/>
            <a:ext cx="12783991" cy="3745513"/>
          </a:xfrm>
          <a:prstGeom prst="rect">
            <a:avLst/>
          </a:prstGeom>
        </p:spPr>
        <p:txBody>
          <a:bodyPr wrap="square" lIns="0" tIns="0" rIns="0" bIns="0" rtlCol="0" anchor="t">
            <a:spAutoFit/>
          </a:bodyPr>
          <a:lstStyle/>
          <a:p>
            <a:pPr marL="647703" lvl="1" indent="-323852" algn="l">
              <a:lnSpc>
                <a:spcPts val="4200"/>
              </a:lnSpc>
              <a:buFont typeface="Arial"/>
              <a:buChar char="•"/>
            </a:pPr>
            <a:r>
              <a:rPr lang="en-US" sz="3000" dirty="0">
                <a:solidFill>
                  <a:srgbClr val="000000"/>
                </a:solidFill>
                <a:latin typeface="DM Sans"/>
                <a:ea typeface="DM Sans"/>
                <a:cs typeface="DM Sans"/>
                <a:sym typeface="DM Sans"/>
              </a:rPr>
              <a:t>New International Positional Statements being released</a:t>
            </a:r>
          </a:p>
          <a:p>
            <a:pPr marL="1104903" lvl="2" indent="-323852">
              <a:lnSpc>
                <a:spcPts val="4200"/>
              </a:lnSpc>
              <a:buFont typeface="Arial"/>
              <a:buChar char="•"/>
            </a:pPr>
            <a:r>
              <a:rPr lang="en-US" sz="3000" dirty="0">
                <a:solidFill>
                  <a:srgbClr val="000000"/>
                </a:solidFill>
                <a:latin typeface="DM Sans"/>
                <a:ea typeface="DM Sans"/>
                <a:cs typeface="DM Sans"/>
                <a:sym typeface="DM Sans"/>
              </a:rPr>
              <a:t>Gender Based Violence</a:t>
            </a:r>
          </a:p>
          <a:p>
            <a:pPr marL="1104903" lvl="2" indent="-323852">
              <a:lnSpc>
                <a:spcPts val="4200"/>
              </a:lnSpc>
              <a:buFont typeface="Arial"/>
              <a:buChar char="•"/>
            </a:pPr>
            <a:r>
              <a:rPr lang="en-US" sz="3000" dirty="0">
                <a:solidFill>
                  <a:srgbClr val="000000"/>
                </a:solidFill>
                <a:latin typeface="DM Sans"/>
                <a:ea typeface="DM Sans"/>
                <a:cs typeface="DM Sans"/>
                <a:sym typeface="DM Sans"/>
              </a:rPr>
              <a:t>Religious Freedom</a:t>
            </a:r>
          </a:p>
          <a:p>
            <a:pPr marL="1104903" lvl="2" indent="-323852">
              <a:lnSpc>
                <a:spcPts val="4200"/>
              </a:lnSpc>
              <a:buFont typeface="Arial"/>
              <a:buChar char="•"/>
            </a:pPr>
            <a:r>
              <a:rPr lang="en-US" sz="3000" dirty="0">
                <a:solidFill>
                  <a:srgbClr val="000000"/>
                </a:solidFill>
                <a:latin typeface="DM Sans"/>
                <a:ea typeface="DM Sans"/>
                <a:cs typeface="DM Sans"/>
                <a:sym typeface="DM Sans"/>
              </a:rPr>
              <a:t>Use of Power (a revision from 2011)</a:t>
            </a:r>
          </a:p>
          <a:p>
            <a:pPr marL="647703" lvl="1" indent="-323852" algn="l">
              <a:lnSpc>
                <a:spcPts val="4200"/>
              </a:lnSpc>
              <a:buFont typeface="Arial"/>
              <a:buChar char="•"/>
            </a:pPr>
            <a:r>
              <a:rPr lang="en-US" sz="3000" dirty="0">
                <a:solidFill>
                  <a:srgbClr val="000000"/>
                </a:solidFill>
                <a:latin typeface="DM Sans"/>
                <a:ea typeface="DM Sans"/>
                <a:cs typeface="DM Sans"/>
                <a:sym typeface="DM Sans"/>
              </a:rPr>
              <a:t>Continued work on new statements</a:t>
            </a:r>
          </a:p>
          <a:p>
            <a:pPr marL="1104903" lvl="2" indent="-323852">
              <a:lnSpc>
                <a:spcPts val="4200"/>
              </a:lnSpc>
              <a:buFont typeface="Arial"/>
              <a:buChar char="•"/>
            </a:pPr>
            <a:r>
              <a:rPr lang="en-US" sz="3000" dirty="0">
                <a:solidFill>
                  <a:srgbClr val="000000"/>
                </a:solidFill>
                <a:latin typeface="DM Sans"/>
                <a:ea typeface="DM Sans"/>
                <a:cs typeface="DM Sans"/>
                <a:sym typeface="DM Sans"/>
              </a:rPr>
              <a:t>Eradication of Extreme Poverty</a:t>
            </a:r>
          </a:p>
          <a:p>
            <a:pPr marL="1104903" lvl="2" indent="-323852">
              <a:lnSpc>
                <a:spcPts val="4200"/>
              </a:lnSpc>
              <a:buFont typeface="Arial"/>
              <a:buChar char="•"/>
            </a:pPr>
            <a:r>
              <a:rPr lang="en-US" sz="3000" dirty="0">
                <a:solidFill>
                  <a:srgbClr val="000000"/>
                </a:solidFill>
                <a:latin typeface="DM Sans"/>
                <a:ea typeface="DM Sans"/>
                <a:cs typeface="DM Sans"/>
                <a:sym typeface="DM Sans"/>
              </a:rPr>
              <a:t>Displacement of Peoples</a:t>
            </a:r>
          </a:p>
        </p:txBody>
      </p:sp>
      <p:sp>
        <p:nvSpPr>
          <p:cNvPr id="10" name="TextBox 12">
            <a:extLst>
              <a:ext uri="{FF2B5EF4-FFF2-40B4-BE49-F238E27FC236}">
                <a16:creationId xmlns:a16="http://schemas.microsoft.com/office/drawing/2014/main" id="{62DCDAD2-044A-7563-4714-6FBC0C44912F}"/>
              </a:ext>
            </a:extLst>
          </p:cNvPr>
          <p:cNvSpPr txBox="1"/>
          <p:nvPr/>
        </p:nvSpPr>
        <p:spPr>
          <a:xfrm>
            <a:off x="1524000" y="2568487"/>
            <a:ext cx="11721626" cy="464423"/>
          </a:xfrm>
          <a:prstGeom prst="rect">
            <a:avLst/>
          </a:prstGeom>
        </p:spPr>
        <p:txBody>
          <a:bodyPr wrap="square" lIns="0" tIns="0" rIns="0" bIns="0" rtlCol="0" anchor="t">
            <a:spAutoFit/>
          </a:bodyPr>
          <a:lstStyle/>
          <a:p>
            <a:pPr algn="ctr">
              <a:lnSpc>
                <a:spcPts val="3780"/>
              </a:lnSpc>
            </a:pPr>
            <a:r>
              <a:rPr lang="en-US" sz="2700" b="1" dirty="0">
                <a:solidFill>
                  <a:srgbClr val="000000"/>
                </a:solidFill>
                <a:latin typeface="DM Sans"/>
                <a:ea typeface="DM Sans"/>
                <a:cs typeface="DM Sans"/>
                <a:sym typeface="DM Sans"/>
              </a:rPr>
              <a:t>IMASIC (International Moral and Social Issues Council – I am the Chair)</a:t>
            </a:r>
          </a:p>
        </p:txBody>
      </p:sp>
      <p:sp>
        <p:nvSpPr>
          <p:cNvPr id="11" name="TextBox 16">
            <a:extLst>
              <a:ext uri="{FF2B5EF4-FFF2-40B4-BE49-F238E27FC236}">
                <a16:creationId xmlns:a16="http://schemas.microsoft.com/office/drawing/2014/main" id="{C46CC682-EF8C-E155-F006-81E4A6F15C31}"/>
              </a:ext>
            </a:extLst>
          </p:cNvPr>
          <p:cNvSpPr txBox="1"/>
          <p:nvPr/>
        </p:nvSpPr>
        <p:spPr>
          <a:xfrm>
            <a:off x="1677841" y="7881832"/>
            <a:ext cx="14092622" cy="1591077"/>
          </a:xfrm>
          <a:prstGeom prst="rect">
            <a:avLst/>
          </a:prstGeom>
        </p:spPr>
        <p:txBody>
          <a:bodyPr wrap="square" lIns="0" tIns="0" rIns="0" bIns="0" rtlCol="0" anchor="t">
            <a:spAutoFit/>
          </a:bodyPr>
          <a:lstStyle/>
          <a:p>
            <a:pPr marL="647703" lvl="1" indent="-323852" algn="l">
              <a:lnSpc>
                <a:spcPts val="4200"/>
              </a:lnSpc>
              <a:buFont typeface="Arial"/>
              <a:buChar char="•"/>
            </a:pPr>
            <a:r>
              <a:rPr lang="en-US" sz="3000" dirty="0">
                <a:solidFill>
                  <a:srgbClr val="000000"/>
                </a:solidFill>
                <a:latin typeface="DM Sans"/>
                <a:ea typeface="DM Sans"/>
                <a:cs typeface="DM Sans"/>
                <a:sym typeface="DM Sans"/>
              </a:rPr>
              <a:t>Working out daily the unthinkable and unexpected loss of Ian.</a:t>
            </a:r>
          </a:p>
          <a:p>
            <a:pPr marL="647703" lvl="1" indent="-323852" algn="l">
              <a:lnSpc>
                <a:spcPts val="4200"/>
              </a:lnSpc>
              <a:buFont typeface="Arial"/>
              <a:buChar char="•"/>
            </a:pPr>
            <a:r>
              <a:rPr lang="en-US" sz="3000" dirty="0">
                <a:solidFill>
                  <a:srgbClr val="000000"/>
                </a:solidFill>
                <a:latin typeface="DM Sans"/>
                <a:ea typeface="DM Sans"/>
                <a:cs typeface="DM Sans"/>
                <a:sym typeface="DM Sans"/>
              </a:rPr>
              <a:t>After 30 years of international service, I am taking up a Canadian appointment effective April 1st.</a:t>
            </a:r>
          </a:p>
        </p:txBody>
      </p:sp>
      <p:sp>
        <p:nvSpPr>
          <p:cNvPr id="12" name="TextBox 12">
            <a:extLst>
              <a:ext uri="{FF2B5EF4-FFF2-40B4-BE49-F238E27FC236}">
                <a16:creationId xmlns:a16="http://schemas.microsoft.com/office/drawing/2014/main" id="{E649C956-2D24-EEAB-69C8-740F80B1070F}"/>
              </a:ext>
            </a:extLst>
          </p:cNvPr>
          <p:cNvSpPr txBox="1"/>
          <p:nvPr/>
        </p:nvSpPr>
        <p:spPr>
          <a:xfrm>
            <a:off x="1677841" y="7214395"/>
            <a:ext cx="11721626" cy="464423"/>
          </a:xfrm>
          <a:prstGeom prst="rect">
            <a:avLst/>
          </a:prstGeom>
        </p:spPr>
        <p:txBody>
          <a:bodyPr wrap="square" lIns="0" tIns="0" rIns="0" bIns="0" rtlCol="0" anchor="t">
            <a:spAutoFit/>
          </a:bodyPr>
          <a:lstStyle/>
          <a:p>
            <a:pPr>
              <a:lnSpc>
                <a:spcPts val="3780"/>
              </a:lnSpc>
            </a:pPr>
            <a:r>
              <a:rPr lang="en-US" sz="2700" b="1" dirty="0">
                <a:solidFill>
                  <a:srgbClr val="000000"/>
                </a:solidFill>
                <a:latin typeface="DM Sans"/>
                <a:ea typeface="DM Sans"/>
                <a:cs typeface="DM Sans"/>
                <a:sym typeface="DM Sans"/>
              </a:rPr>
              <a:t>PERSONAL</a:t>
            </a:r>
          </a:p>
        </p:txBody>
      </p:sp>
    </p:spTree>
    <p:extLst>
      <p:ext uri="{BB962C8B-B14F-4D97-AF65-F5344CB8AC3E}">
        <p14:creationId xmlns:p14="http://schemas.microsoft.com/office/powerpoint/2010/main" val="14245464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2098257" y="443215"/>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93466" y="668233"/>
            <a:ext cx="8950534" cy="8950534"/>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stretch>
                <a:fillRect t="-16653" b="-16653"/>
              </a:stretch>
            </a:blipFill>
            <a:ln w="38100" cap="sq">
              <a:solidFill>
                <a:srgbClr val="000000"/>
              </a:solidFill>
              <a:prstDash val="solid"/>
              <a:miter/>
            </a:ln>
          </p:spPr>
          <p:txBody>
            <a:bodyPr/>
            <a:lstStyle/>
            <a:p>
              <a:endParaRPr lang="en-US"/>
            </a:p>
          </p:txBody>
        </p:sp>
      </p:grpSp>
      <p:sp>
        <p:nvSpPr>
          <p:cNvPr id="5" name="Freeform 5"/>
          <p:cNvSpPr/>
          <p:nvPr/>
        </p:nvSpPr>
        <p:spPr>
          <a:xfrm rot="6539916" flipH="1">
            <a:off x="14667418" y="4717751"/>
            <a:ext cx="8229600" cy="8229600"/>
          </a:xfrm>
          <a:custGeom>
            <a:avLst/>
            <a:gdLst/>
            <a:ahLst/>
            <a:cxnLst/>
            <a:rect l="l" t="t" r="r" b="b"/>
            <a:pathLst>
              <a:path w="8229600" h="8229600">
                <a:moveTo>
                  <a:pt x="8229600" y="0"/>
                </a:moveTo>
                <a:lnTo>
                  <a:pt x="0" y="0"/>
                </a:lnTo>
                <a:lnTo>
                  <a:pt x="0" y="8229600"/>
                </a:lnTo>
                <a:lnTo>
                  <a:pt x="8229600" y="8229600"/>
                </a:lnTo>
                <a:lnTo>
                  <a:pt x="8229600" y="0"/>
                </a:lnTo>
                <a:close/>
              </a:path>
            </a:pathLst>
          </a:custGeom>
          <a:blipFill>
            <a:blip r:embed="rId5">
              <a:alphaModFix amt="55000"/>
            </a:blip>
            <a:stretch>
              <a:fillRect/>
            </a:stretch>
          </a:blipFill>
        </p:spPr>
        <p:txBody>
          <a:bodyPr/>
          <a:lstStyle/>
          <a:p>
            <a:endParaRPr lang="en-US"/>
          </a:p>
        </p:txBody>
      </p:sp>
      <p:sp>
        <p:nvSpPr>
          <p:cNvPr id="6" name="Freeform 6"/>
          <p:cNvSpPr/>
          <p:nvPr/>
        </p:nvSpPr>
        <p:spPr>
          <a:xfrm rot="-1321057">
            <a:off x="13281563" y="9192574"/>
            <a:ext cx="7464947" cy="3321901"/>
          </a:xfrm>
          <a:custGeom>
            <a:avLst/>
            <a:gdLst/>
            <a:ahLst/>
            <a:cxnLst/>
            <a:rect l="l" t="t" r="r" b="b"/>
            <a:pathLst>
              <a:path w="7464947" h="3321901">
                <a:moveTo>
                  <a:pt x="0" y="0"/>
                </a:moveTo>
                <a:lnTo>
                  <a:pt x="7464947" y="0"/>
                </a:lnTo>
                <a:lnTo>
                  <a:pt x="7464947" y="3321902"/>
                </a:lnTo>
                <a:lnTo>
                  <a:pt x="0" y="3321902"/>
                </a:lnTo>
                <a:lnTo>
                  <a:pt x="0" y="0"/>
                </a:lnTo>
                <a:close/>
              </a:path>
            </a:pathLst>
          </a:custGeom>
          <a:blipFill>
            <a:blip r:embed="rId6"/>
            <a:stretch>
              <a:fillRect/>
            </a:stretch>
          </a:blipFill>
        </p:spPr>
        <p:txBody>
          <a:bodyPr/>
          <a:lstStyle/>
          <a:p>
            <a:endParaRPr lang="en-US"/>
          </a:p>
        </p:txBody>
      </p:sp>
      <p:sp>
        <p:nvSpPr>
          <p:cNvPr id="7" name="Freeform 7"/>
          <p:cNvSpPr/>
          <p:nvPr/>
        </p:nvSpPr>
        <p:spPr>
          <a:xfrm rot="-1595754">
            <a:off x="13839107" y="9318276"/>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7"/>
            <a:stretch>
              <a:fillRect/>
            </a:stretch>
          </a:blipFill>
        </p:spPr>
        <p:txBody>
          <a:bodyPr/>
          <a:lstStyle/>
          <a:p>
            <a:endParaRPr lang="en-US"/>
          </a:p>
        </p:txBody>
      </p:sp>
      <p:grpSp>
        <p:nvGrpSpPr>
          <p:cNvPr id="8" name="Group 8"/>
          <p:cNvGrpSpPr/>
          <p:nvPr/>
        </p:nvGrpSpPr>
        <p:grpSpPr>
          <a:xfrm>
            <a:off x="9686054" y="3407596"/>
            <a:ext cx="8001614" cy="2829625"/>
            <a:chOff x="0" y="0"/>
            <a:chExt cx="2107421" cy="745251"/>
          </a:xfrm>
        </p:grpSpPr>
        <p:sp>
          <p:nvSpPr>
            <p:cNvPr id="9" name="Freeform 9"/>
            <p:cNvSpPr/>
            <p:nvPr/>
          </p:nvSpPr>
          <p:spPr>
            <a:xfrm>
              <a:off x="0" y="0"/>
              <a:ext cx="2107421" cy="745251"/>
            </a:xfrm>
            <a:custGeom>
              <a:avLst/>
              <a:gdLst/>
              <a:ahLst/>
              <a:cxnLst/>
              <a:rect l="l" t="t" r="r" b="b"/>
              <a:pathLst>
                <a:path w="2107421" h="745251">
                  <a:moveTo>
                    <a:pt x="49345" y="0"/>
                  </a:moveTo>
                  <a:lnTo>
                    <a:pt x="2058076" y="0"/>
                  </a:lnTo>
                  <a:cubicBezTo>
                    <a:pt x="2071163" y="0"/>
                    <a:pt x="2083714" y="5199"/>
                    <a:pt x="2092968" y="14453"/>
                  </a:cubicBezTo>
                  <a:cubicBezTo>
                    <a:pt x="2102222" y="23707"/>
                    <a:pt x="2107421" y="36258"/>
                    <a:pt x="2107421" y="49345"/>
                  </a:cubicBezTo>
                  <a:lnTo>
                    <a:pt x="2107421" y="695906"/>
                  </a:lnTo>
                  <a:cubicBezTo>
                    <a:pt x="2107421" y="723159"/>
                    <a:pt x="2085329" y="745251"/>
                    <a:pt x="2058076" y="745251"/>
                  </a:cubicBezTo>
                  <a:lnTo>
                    <a:pt x="49345" y="745251"/>
                  </a:lnTo>
                  <a:cubicBezTo>
                    <a:pt x="22092" y="745251"/>
                    <a:pt x="0" y="723159"/>
                    <a:pt x="0" y="695906"/>
                  </a:cubicBezTo>
                  <a:lnTo>
                    <a:pt x="0" y="49345"/>
                  </a:lnTo>
                  <a:cubicBezTo>
                    <a:pt x="0" y="22092"/>
                    <a:pt x="22092" y="0"/>
                    <a:pt x="49345" y="0"/>
                  </a:cubicBezTo>
                  <a:close/>
                </a:path>
              </a:pathLst>
            </a:custGeom>
            <a:solidFill>
              <a:srgbClr val="FFFFFF"/>
            </a:solidFill>
            <a:ln w="38100" cap="rnd">
              <a:solidFill>
                <a:srgbClr val="000000"/>
              </a:solidFill>
              <a:prstDash val="solid"/>
              <a:round/>
            </a:ln>
          </p:spPr>
          <p:txBody>
            <a:bodyPr/>
            <a:lstStyle/>
            <a:p>
              <a:endParaRPr lang="en-US"/>
            </a:p>
          </p:txBody>
        </p:sp>
        <p:sp>
          <p:nvSpPr>
            <p:cNvPr id="10" name="TextBox 10"/>
            <p:cNvSpPr txBox="1"/>
            <p:nvPr/>
          </p:nvSpPr>
          <p:spPr>
            <a:xfrm>
              <a:off x="0" y="-38100"/>
              <a:ext cx="2107421" cy="783351"/>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9190169" y="3850763"/>
            <a:ext cx="8746022" cy="763388"/>
          </a:xfrm>
          <a:prstGeom prst="rect">
            <a:avLst/>
          </a:prstGeom>
        </p:spPr>
        <p:txBody>
          <a:bodyPr lIns="0" tIns="0" rIns="0" bIns="0" rtlCol="0" anchor="t">
            <a:spAutoFit/>
          </a:bodyPr>
          <a:lstStyle/>
          <a:p>
            <a:pPr algn="ctr">
              <a:lnSpc>
                <a:spcPts val="5495"/>
              </a:lnSpc>
            </a:pPr>
            <a:r>
              <a:rPr lang="en-US" sz="4737" b="1">
                <a:solidFill>
                  <a:srgbClr val="004AAD"/>
                </a:solidFill>
                <a:latin typeface="The Seasons Bold"/>
                <a:ea typeface="The Seasons Bold"/>
                <a:cs typeface="The Seasons Bold"/>
                <a:sym typeface="The Seasons Bold"/>
              </a:rPr>
              <a:t>ALYSHIA VAN KANNEL</a:t>
            </a:r>
          </a:p>
        </p:txBody>
      </p:sp>
      <p:sp>
        <p:nvSpPr>
          <p:cNvPr id="12" name="TextBox 12"/>
          <p:cNvSpPr txBox="1"/>
          <p:nvPr/>
        </p:nvSpPr>
        <p:spPr>
          <a:xfrm>
            <a:off x="9292130" y="4698531"/>
            <a:ext cx="8542100" cy="1061597"/>
          </a:xfrm>
          <a:prstGeom prst="rect">
            <a:avLst/>
          </a:prstGeom>
        </p:spPr>
        <p:txBody>
          <a:bodyPr lIns="0" tIns="0" rIns="0" bIns="0" rtlCol="0" anchor="t">
            <a:spAutoFit/>
          </a:bodyPr>
          <a:lstStyle/>
          <a:p>
            <a:pPr algn="ctr">
              <a:lnSpc>
                <a:spcPts val="4295"/>
              </a:lnSpc>
            </a:pPr>
            <a:r>
              <a:rPr lang="en-US" sz="3068">
                <a:solidFill>
                  <a:srgbClr val="000000"/>
                </a:solidFill>
                <a:latin typeface="DM Sans"/>
                <a:ea typeface="DM Sans"/>
                <a:cs typeface="DM Sans"/>
                <a:sym typeface="DM Sans"/>
              </a:rPr>
              <a:t>Director of Schools </a:t>
            </a:r>
          </a:p>
          <a:p>
            <a:pPr algn="ctr">
              <a:lnSpc>
                <a:spcPts val="4295"/>
              </a:lnSpc>
            </a:pPr>
            <a:r>
              <a:rPr lang="en-US" sz="3068">
                <a:solidFill>
                  <a:srgbClr val="000000"/>
                </a:solidFill>
                <a:latin typeface="DM Sans"/>
                <a:ea typeface="DM Sans"/>
                <a:cs typeface="DM Sans"/>
                <a:sym typeface="DM Sans"/>
              </a:rPr>
              <a:t>(Early Education &amp; Literacy)</a:t>
            </a:r>
          </a:p>
        </p:txBody>
      </p:sp>
      <p:sp>
        <p:nvSpPr>
          <p:cNvPr id="13" name="Freeform 13"/>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8"/>
            <a:stretch>
              <a:fillRect/>
            </a:stretch>
          </a:blipFill>
        </p:spPr>
        <p:txBody>
          <a:bodyPr/>
          <a:lstStyle/>
          <a:p>
            <a:endParaRPr lang="en-US"/>
          </a:p>
        </p:txBody>
      </p:sp>
      <p:sp>
        <p:nvSpPr>
          <p:cNvPr id="14" name="Freeform 14"/>
          <p:cNvSpPr/>
          <p:nvPr/>
        </p:nvSpPr>
        <p:spPr>
          <a:xfrm>
            <a:off x="11261194" y="6862721"/>
            <a:ext cx="292490" cy="426215"/>
          </a:xfrm>
          <a:custGeom>
            <a:avLst/>
            <a:gdLst/>
            <a:ahLst/>
            <a:cxnLst/>
            <a:rect l="l" t="t" r="r" b="b"/>
            <a:pathLst>
              <a:path w="292490" h="426215">
                <a:moveTo>
                  <a:pt x="0" y="0"/>
                </a:moveTo>
                <a:lnTo>
                  <a:pt x="292490" y="0"/>
                </a:lnTo>
                <a:lnTo>
                  <a:pt x="292490" y="426215"/>
                </a:lnTo>
                <a:lnTo>
                  <a:pt x="0" y="4262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TextBox 15"/>
          <p:cNvSpPr txBox="1"/>
          <p:nvPr/>
        </p:nvSpPr>
        <p:spPr>
          <a:xfrm>
            <a:off x="11763426" y="6666179"/>
            <a:ext cx="4693923" cy="819299"/>
          </a:xfrm>
          <a:prstGeom prst="rect">
            <a:avLst/>
          </a:prstGeom>
        </p:spPr>
        <p:txBody>
          <a:bodyPr lIns="0" tIns="0" rIns="0" bIns="0" rtlCol="0" anchor="t">
            <a:spAutoFit/>
          </a:bodyPr>
          <a:lstStyle/>
          <a:p>
            <a:pPr algn="l">
              <a:lnSpc>
                <a:spcPts val="3240"/>
              </a:lnSpc>
            </a:pPr>
            <a:r>
              <a:rPr lang="en-US" sz="2700">
                <a:solidFill>
                  <a:srgbClr val="000000"/>
                </a:solidFill>
                <a:latin typeface="DM Sans"/>
                <a:ea typeface="DM Sans"/>
                <a:cs typeface="DM Sans"/>
                <a:sym typeface="DM Sans"/>
              </a:rPr>
              <a:t>Papua New Guinea and Solomon Islands Territory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767752" y="576290"/>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696434" y="2095458"/>
            <a:ext cx="7162842" cy="7261645"/>
            <a:chOff x="0" y="0"/>
            <a:chExt cx="6350000" cy="6437591"/>
          </a:xfrm>
        </p:grpSpPr>
        <p:sp>
          <p:nvSpPr>
            <p:cNvPr id="4" name="Freeform 4"/>
            <p:cNvSpPr/>
            <p:nvPr/>
          </p:nvSpPr>
          <p:spPr>
            <a:xfrm>
              <a:off x="0" y="0"/>
              <a:ext cx="6350000" cy="6438860"/>
            </a:xfrm>
            <a:custGeom>
              <a:avLst/>
              <a:gdLst/>
              <a:ahLst/>
              <a:cxnLst/>
              <a:rect l="l" t="t" r="r" b="b"/>
              <a:pathLst>
                <a:path w="6350000" h="6438860">
                  <a:moveTo>
                    <a:pt x="0" y="6037172"/>
                  </a:moveTo>
                  <a:lnTo>
                    <a:pt x="0" y="400418"/>
                  </a:lnTo>
                  <a:cubicBezTo>
                    <a:pt x="0" y="178965"/>
                    <a:pt x="176530" y="0"/>
                    <a:pt x="394970" y="0"/>
                  </a:cubicBezTo>
                  <a:lnTo>
                    <a:pt x="5956300" y="0"/>
                  </a:lnTo>
                  <a:cubicBezTo>
                    <a:pt x="6173470" y="0"/>
                    <a:pt x="6350000" y="178965"/>
                    <a:pt x="6350000" y="400418"/>
                  </a:cubicBezTo>
                  <a:lnTo>
                    <a:pt x="6350000" y="6038460"/>
                  </a:lnTo>
                  <a:cubicBezTo>
                    <a:pt x="6350000" y="6259913"/>
                    <a:pt x="6173470" y="6438860"/>
                    <a:pt x="5955030" y="6438860"/>
                  </a:cubicBezTo>
                  <a:lnTo>
                    <a:pt x="394970" y="6438860"/>
                  </a:lnTo>
                  <a:cubicBezTo>
                    <a:pt x="176530" y="6437590"/>
                    <a:pt x="0" y="6258626"/>
                    <a:pt x="0" y="6037172"/>
                  </a:cubicBezTo>
                  <a:close/>
                </a:path>
              </a:pathLst>
            </a:custGeom>
            <a:blipFill>
              <a:blip r:embed="rId4"/>
              <a:stretch>
                <a:fillRect t="-15746" b="-15746"/>
              </a:stretch>
            </a:blipFill>
            <a:ln w="38100" cap="sq">
              <a:solidFill>
                <a:srgbClr val="000000"/>
              </a:solidFill>
              <a:prstDash val="solid"/>
              <a:miter/>
            </a:ln>
          </p:spPr>
          <p:txBody>
            <a:bodyPr/>
            <a:lstStyle/>
            <a:p>
              <a:endParaRPr lang="en-US"/>
            </a:p>
          </p:txBody>
        </p:sp>
      </p:grpSp>
      <p:grpSp>
        <p:nvGrpSpPr>
          <p:cNvPr id="5" name="Group 5"/>
          <p:cNvGrpSpPr/>
          <p:nvPr/>
        </p:nvGrpSpPr>
        <p:grpSpPr>
          <a:xfrm>
            <a:off x="654073" y="2095458"/>
            <a:ext cx="9836174" cy="7261645"/>
            <a:chOff x="0" y="0"/>
            <a:chExt cx="2590597" cy="1912532"/>
          </a:xfrm>
        </p:grpSpPr>
        <p:sp>
          <p:nvSpPr>
            <p:cNvPr id="6" name="Freeform 6"/>
            <p:cNvSpPr/>
            <p:nvPr/>
          </p:nvSpPr>
          <p:spPr>
            <a:xfrm>
              <a:off x="0" y="0"/>
              <a:ext cx="2590597" cy="1912532"/>
            </a:xfrm>
            <a:custGeom>
              <a:avLst/>
              <a:gdLst/>
              <a:ahLst/>
              <a:cxnLst/>
              <a:rect l="l" t="t" r="r" b="b"/>
              <a:pathLst>
                <a:path w="2590597" h="1912532">
                  <a:moveTo>
                    <a:pt x="40141" y="0"/>
                  </a:moveTo>
                  <a:lnTo>
                    <a:pt x="2550456" y="0"/>
                  </a:lnTo>
                  <a:cubicBezTo>
                    <a:pt x="2561102" y="0"/>
                    <a:pt x="2571312" y="4229"/>
                    <a:pt x="2578840" y="11757"/>
                  </a:cubicBezTo>
                  <a:cubicBezTo>
                    <a:pt x="2586368" y="19285"/>
                    <a:pt x="2590597" y="29495"/>
                    <a:pt x="2590597" y="40141"/>
                  </a:cubicBezTo>
                  <a:lnTo>
                    <a:pt x="2590597" y="1872391"/>
                  </a:lnTo>
                  <a:cubicBezTo>
                    <a:pt x="2590597" y="1883037"/>
                    <a:pt x="2586368" y="1893247"/>
                    <a:pt x="2578840" y="1900775"/>
                  </a:cubicBezTo>
                  <a:cubicBezTo>
                    <a:pt x="2571312" y="1908303"/>
                    <a:pt x="2561102" y="1912532"/>
                    <a:pt x="2550456" y="1912532"/>
                  </a:cubicBezTo>
                  <a:lnTo>
                    <a:pt x="40141" y="1912532"/>
                  </a:lnTo>
                  <a:cubicBezTo>
                    <a:pt x="29495" y="1912532"/>
                    <a:pt x="19285" y="1908303"/>
                    <a:pt x="11757" y="1900775"/>
                  </a:cubicBezTo>
                  <a:cubicBezTo>
                    <a:pt x="4229" y="1893247"/>
                    <a:pt x="0" y="1883037"/>
                    <a:pt x="0" y="1872391"/>
                  </a:cubicBezTo>
                  <a:lnTo>
                    <a:pt x="0" y="40141"/>
                  </a:lnTo>
                  <a:cubicBezTo>
                    <a:pt x="0" y="29495"/>
                    <a:pt x="4229" y="19285"/>
                    <a:pt x="11757" y="11757"/>
                  </a:cubicBezTo>
                  <a:cubicBezTo>
                    <a:pt x="19285" y="4229"/>
                    <a:pt x="29495" y="0"/>
                    <a:pt x="40141" y="0"/>
                  </a:cubicBezTo>
                  <a:close/>
                </a:path>
              </a:pathLst>
            </a:custGeom>
            <a:solidFill>
              <a:srgbClr val="FFFFFF"/>
            </a:solidFill>
            <a:ln w="38100" cap="rnd">
              <a:solidFill>
                <a:srgbClr val="000000"/>
              </a:solidFill>
              <a:prstDash val="solid"/>
              <a:round/>
            </a:ln>
          </p:spPr>
          <p:txBody>
            <a:bodyPr/>
            <a:lstStyle/>
            <a:p>
              <a:endParaRPr lang="en-US"/>
            </a:p>
          </p:txBody>
        </p:sp>
        <p:sp>
          <p:nvSpPr>
            <p:cNvPr id="7" name="TextBox 7"/>
            <p:cNvSpPr txBox="1"/>
            <p:nvPr/>
          </p:nvSpPr>
          <p:spPr>
            <a:xfrm>
              <a:off x="0" y="-38100"/>
              <a:ext cx="2590597" cy="1950632"/>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3939293" y="-2019342"/>
            <a:ext cx="9653490" cy="8229600"/>
          </a:xfrm>
          <a:custGeom>
            <a:avLst/>
            <a:gdLst/>
            <a:ahLst/>
            <a:cxnLst/>
            <a:rect l="l" t="t" r="r" b="b"/>
            <a:pathLst>
              <a:path w="9653490" h="8229600">
                <a:moveTo>
                  <a:pt x="0" y="0"/>
                </a:moveTo>
                <a:lnTo>
                  <a:pt x="9653490" y="0"/>
                </a:lnTo>
                <a:lnTo>
                  <a:pt x="9653490" y="8229600"/>
                </a:lnTo>
                <a:lnTo>
                  <a:pt x="0" y="8229600"/>
                </a:lnTo>
                <a:lnTo>
                  <a:pt x="0" y="0"/>
                </a:lnTo>
                <a:close/>
              </a:path>
            </a:pathLst>
          </a:custGeom>
          <a:blipFill>
            <a:blip r:embed="rId5"/>
            <a:stretch>
              <a:fillRect/>
            </a:stretch>
          </a:blipFill>
        </p:spPr>
        <p:txBody>
          <a:bodyPr/>
          <a:lstStyle/>
          <a:p>
            <a:endParaRPr lang="en-US"/>
          </a:p>
        </p:txBody>
      </p:sp>
      <p:sp>
        <p:nvSpPr>
          <p:cNvPr id="9" name="Freeform 9"/>
          <p:cNvSpPr/>
          <p:nvPr/>
        </p:nvSpPr>
        <p:spPr>
          <a:xfrm rot="-1045642">
            <a:off x="-1880388" y="-2371405"/>
            <a:ext cx="7464947" cy="3321901"/>
          </a:xfrm>
          <a:custGeom>
            <a:avLst/>
            <a:gdLst/>
            <a:ahLst/>
            <a:cxnLst/>
            <a:rect l="l" t="t" r="r" b="b"/>
            <a:pathLst>
              <a:path w="7464947" h="3321901">
                <a:moveTo>
                  <a:pt x="0" y="0"/>
                </a:moveTo>
                <a:lnTo>
                  <a:pt x="7464947" y="0"/>
                </a:lnTo>
                <a:lnTo>
                  <a:pt x="7464947" y="3321901"/>
                </a:lnTo>
                <a:lnTo>
                  <a:pt x="0" y="3321901"/>
                </a:lnTo>
                <a:lnTo>
                  <a:pt x="0" y="0"/>
                </a:lnTo>
                <a:close/>
              </a:path>
            </a:pathLst>
          </a:custGeom>
          <a:blipFill>
            <a:blip r:embed="rId6"/>
            <a:stretch>
              <a:fillRect/>
            </a:stretch>
          </a:blipFill>
        </p:spPr>
        <p:txBody>
          <a:bodyPr/>
          <a:lstStyle/>
          <a:p>
            <a:endParaRPr lang="en-US"/>
          </a:p>
        </p:txBody>
      </p:sp>
      <p:sp>
        <p:nvSpPr>
          <p:cNvPr id="10" name="Freeform 10"/>
          <p:cNvSpPr/>
          <p:nvPr/>
        </p:nvSpPr>
        <p:spPr>
          <a:xfrm rot="-1178665">
            <a:off x="-1355222" y="-362645"/>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7"/>
            <a:stretch>
              <a:fillRect/>
            </a:stretch>
          </a:blipFill>
        </p:spPr>
        <p:txBody>
          <a:bodyPr/>
          <a:lstStyle/>
          <a:p>
            <a:endParaRPr lang="en-US"/>
          </a:p>
        </p:txBody>
      </p:sp>
      <p:sp>
        <p:nvSpPr>
          <p:cNvPr id="11" name="Freeform 11"/>
          <p:cNvSpPr/>
          <p:nvPr/>
        </p:nvSpPr>
        <p:spPr>
          <a:xfrm>
            <a:off x="87111" y="709841"/>
            <a:ext cx="2530717" cy="2087841"/>
          </a:xfrm>
          <a:custGeom>
            <a:avLst/>
            <a:gdLst/>
            <a:ahLst/>
            <a:cxnLst/>
            <a:rect l="l" t="t" r="r" b="b"/>
            <a:pathLst>
              <a:path w="2530717" h="2087841">
                <a:moveTo>
                  <a:pt x="0" y="0"/>
                </a:moveTo>
                <a:lnTo>
                  <a:pt x="2530717" y="0"/>
                </a:lnTo>
                <a:lnTo>
                  <a:pt x="2530717" y="2087841"/>
                </a:lnTo>
                <a:lnTo>
                  <a:pt x="0" y="2087841"/>
                </a:lnTo>
                <a:lnTo>
                  <a:pt x="0" y="0"/>
                </a:lnTo>
                <a:close/>
              </a:path>
            </a:pathLst>
          </a:custGeom>
          <a:blipFill>
            <a:blip r:embed="rId8"/>
            <a:stretch>
              <a:fillRect/>
            </a:stretch>
          </a:blipFill>
        </p:spPr>
        <p:txBody>
          <a:bodyPr/>
          <a:lstStyle/>
          <a:p>
            <a:endParaRPr lang="en-US"/>
          </a:p>
        </p:txBody>
      </p:sp>
      <p:sp>
        <p:nvSpPr>
          <p:cNvPr id="12" name="Freeform 12"/>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9"/>
            <a:stretch>
              <a:fillRect/>
            </a:stretch>
          </a:blipFill>
        </p:spPr>
        <p:txBody>
          <a:bodyPr/>
          <a:lstStyle/>
          <a:p>
            <a:endParaRPr lang="en-US"/>
          </a:p>
        </p:txBody>
      </p:sp>
      <p:sp>
        <p:nvSpPr>
          <p:cNvPr id="13" name="TextBox 13"/>
          <p:cNvSpPr txBox="1"/>
          <p:nvPr/>
        </p:nvSpPr>
        <p:spPr>
          <a:xfrm>
            <a:off x="1447447" y="2688733"/>
            <a:ext cx="7696553" cy="816325"/>
          </a:xfrm>
          <a:prstGeom prst="rect">
            <a:avLst/>
          </a:prstGeom>
        </p:spPr>
        <p:txBody>
          <a:bodyPr lIns="0" tIns="0" rIns="0" bIns="0" rtlCol="0" anchor="t">
            <a:spAutoFit/>
          </a:bodyPr>
          <a:lstStyle/>
          <a:p>
            <a:pPr algn="ctr">
              <a:lnSpc>
                <a:spcPts val="5879"/>
              </a:lnSpc>
            </a:pPr>
            <a:r>
              <a:rPr lang="en-US" sz="5068" b="1" dirty="0">
                <a:solidFill>
                  <a:srgbClr val="004AAD"/>
                </a:solidFill>
                <a:latin typeface="The Seasons Bold"/>
                <a:ea typeface="The Seasons Bold"/>
                <a:cs typeface="The Seasons Bold"/>
                <a:sym typeface="The Seasons Bold"/>
              </a:rPr>
              <a:t>PRAYER REQUESTS</a:t>
            </a:r>
          </a:p>
        </p:txBody>
      </p:sp>
      <p:sp>
        <p:nvSpPr>
          <p:cNvPr id="14" name="TextBox 14"/>
          <p:cNvSpPr txBox="1"/>
          <p:nvPr/>
        </p:nvSpPr>
        <p:spPr>
          <a:xfrm>
            <a:off x="906502" y="3901934"/>
            <a:ext cx="9006771" cy="4616648"/>
          </a:xfrm>
          <a:prstGeom prst="rect">
            <a:avLst/>
          </a:prstGeom>
        </p:spPr>
        <p:txBody>
          <a:bodyPr wrap="square" lIns="0" tIns="0" rIns="0" bIns="0" rtlCol="0" anchor="t">
            <a:spAutoFit/>
          </a:bodyPr>
          <a:lstStyle/>
          <a:p>
            <a:pPr marL="561345" lvl="1" indent="-280673" algn="l">
              <a:lnSpc>
                <a:spcPts val="3640"/>
              </a:lnSpc>
              <a:buFont typeface="Arial"/>
              <a:buChar char="•"/>
            </a:pPr>
            <a:r>
              <a:rPr lang="en-US" sz="3000" dirty="0">
                <a:solidFill>
                  <a:srgbClr val="000000"/>
                </a:solidFill>
                <a:latin typeface="DM Sans"/>
                <a:ea typeface="DM Sans"/>
                <a:cs typeface="DM Sans"/>
                <a:sym typeface="DM Sans"/>
              </a:rPr>
              <a:t>For unity in Christ and reconciliation in areas of increasing tribal fighting in PNG.</a:t>
            </a:r>
          </a:p>
          <a:p>
            <a:pPr marL="280672" lvl="1" algn="l">
              <a:lnSpc>
                <a:spcPts val="3640"/>
              </a:lnSpc>
            </a:pPr>
            <a:endParaRPr lang="en-US" sz="3000" dirty="0">
              <a:solidFill>
                <a:srgbClr val="000000"/>
              </a:solidFill>
              <a:latin typeface="DM Sans"/>
              <a:ea typeface="DM Sans"/>
              <a:cs typeface="DM Sans"/>
              <a:sym typeface="DM Sans"/>
            </a:endParaRPr>
          </a:p>
          <a:p>
            <a:pPr marL="561345" lvl="1" indent="-280673" algn="l">
              <a:lnSpc>
                <a:spcPts val="3640"/>
              </a:lnSpc>
              <a:buFont typeface="Arial"/>
              <a:buChar char="•"/>
            </a:pPr>
            <a:r>
              <a:rPr lang="en-US" sz="3000" dirty="0">
                <a:solidFill>
                  <a:srgbClr val="000000"/>
                </a:solidFill>
                <a:latin typeface="DM Sans"/>
                <a:ea typeface="DM Sans"/>
                <a:cs typeface="DM Sans"/>
                <a:sym typeface="DM Sans"/>
              </a:rPr>
              <a:t>For our children and young people, including for improved access to education and discipleship.</a:t>
            </a:r>
          </a:p>
          <a:p>
            <a:pPr marL="561345" lvl="1" indent="-280673" algn="l">
              <a:lnSpc>
                <a:spcPts val="3640"/>
              </a:lnSpc>
              <a:buFont typeface="Arial"/>
              <a:buChar char="•"/>
            </a:pPr>
            <a:endParaRPr lang="en-US" sz="3000" dirty="0">
              <a:solidFill>
                <a:srgbClr val="000000"/>
              </a:solidFill>
              <a:latin typeface="DM Sans"/>
              <a:ea typeface="DM Sans"/>
              <a:cs typeface="DM Sans"/>
              <a:sym typeface="DM Sans"/>
            </a:endParaRPr>
          </a:p>
          <a:p>
            <a:pPr marL="561345" lvl="1" indent="-280673" algn="l">
              <a:lnSpc>
                <a:spcPts val="3640"/>
              </a:lnSpc>
              <a:buFont typeface="Arial"/>
              <a:buChar char="•"/>
            </a:pPr>
            <a:r>
              <a:rPr lang="en-US" sz="3000" dirty="0">
                <a:solidFill>
                  <a:srgbClr val="000000"/>
                </a:solidFill>
                <a:latin typeface="DM Sans"/>
                <a:ea typeface="DM Sans"/>
                <a:cs typeface="DM Sans"/>
                <a:sym typeface="DM Sans"/>
              </a:rPr>
              <a:t>For all our schools undergoing the national education restructure, and wisdom for me as I navigate how we can best support our officers, staff, communities, and students through it.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767752" y="576290"/>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rot="-1045642">
            <a:off x="-1880388" y="-2371405"/>
            <a:ext cx="7464947" cy="3321901"/>
          </a:xfrm>
          <a:custGeom>
            <a:avLst/>
            <a:gdLst/>
            <a:ahLst/>
            <a:cxnLst/>
            <a:rect l="l" t="t" r="r" b="b"/>
            <a:pathLst>
              <a:path w="7464947" h="3321901">
                <a:moveTo>
                  <a:pt x="0" y="0"/>
                </a:moveTo>
                <a:lnTo>
                  <a:pt x="7464947" y="0"/>
                </a:lnTo>
                <a:lnTo>
                  <a:pt x="7464947" y="3321901"/>
                </a:lnTo>
                <a:lnTo>
                  <a:pt x="0" y="3321901"/>
                </a:lnTo>
                <a:lnTo>
                  <a:pt x="0" y="0"/>
                </a:lnTo>
                <a:close/>
              </a:path>
            </a:pathLst>
          </a:custGeom>
          <a:blipFill>
            <a:blip r:embed="rId4"/>
            <a:stretch>
              <a:fillRect/>
            </a:stretch>
          </a:blipFill>
        </p:spPr>
        <p:txBody>
          <a:bodyPr/>
          <a:lstStyle/>
          <a:p>
            <a:endParaRPr lang="en-US"/>
          </a:p>
        </p:txBody>
      </p:sp>
      <p:sp>
        <p:nvSpPr>
          <p:cNvPr id="9" name="Freeform 9"/>
          <p:cNvSpPr/>
          <p:nvPr/>
        </p:nvSpPr>
        <p:spPr>
          <a:xfrm rot="-1178665">
            <a:off x="-1355222" y="-362645"/>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5"/>
            <a:stretch>
              <a:fillRect/>
            </a:stretch>
          </a:blipFill>
        </p:spPr>
        <p:txBody>
          <a:bodyPr/>
          <a:lstStyle/>
          <a:p>
            <a:endParaRPr lang="en-US"/>
          </a:p>
        </p:txBody>
      </p:sp>
      <p:sp>
        <p:nvSpPr>
          <p:cNvPr id="10" name="Freeform 10"/>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6"/>
            <a:stretch>
              <a:fillRect/>
            </a:stretch>
          </a:blipFill>
        </p:spPr>
        <p:txBody>
          <a:bodyPr/>
          <a:lstStyle/>
          <a:p>
            <a:endParaRPr lang="en-US"/>
          </a:p>
        </p:txBody>
      </p:sp>
      <p:grpSp>
        <p:nvGrpSpPr>
          <p:cNvPr id="3" name="Group 3">
            <a:extLst>
              <a:ext uri="{FF2B5EF4-FFF2-40B4-BE49-F238E27FC236}">
                <a16:creationId xmlns:a16="http://schemas.microsoft.com/office/drawing/2014/main" id="{99201DC8-FB6D-50CA-D08F-6B5D2843EB77}"/>
              </a:ext>
            </a:extLst>
          </p:cNvPr>
          <p:cNvGrpSpPr/>
          <p:nvPr/>
        </p:nvGrpSpPr>
        <p:grpSpPr>
          <a:xfrm>
            <a:off x="543371" y="1253076"/>
            <a:ext cx="9903703" cy="8434695"/>
            <a:chOff x="0" y="0"/>
            <a:chExt cx="2608383" cy="2221483"/>
          </a:xfrm>
        </p:grpSpPr>
        <p:sp>
          <p:nvSpPr>
            <p:cNvPr id="18" name="Freeform 4">
              <a:extLst>
                <a:ext uri="{FF2B5EF4-FFF2-40B4-BE49-F238E27FC236}">
                  <a16:creationId xmlns:a16="http://schemas.microsoft.com/office/drawing/2014/main" id="{6506102C-5633-57B6-AC84-06789536B35E}"/>
                </a:ext>
              </a:extLst>
            </p:cNvPr>
            <p:cNvSpPr/>
            <p:nvPr/>
          </p:nvSpPr>
          <p:spPr>
            <a:xfrm>
              <a:off x="0" y="0"/>
              <a:ext cx="2608383" cy="2221483"/>
            </a:xfrm>
            <a:custGeom>
              <a:avLst/>
              <a:gdLst/>
              <a:ahLst/>
              <a:cxnLst/>
              <a:rect l="l" t="t" r="r" b="b"/>
              <a:pathLst>
                <a:path w="2608383" h="2221483">
                  <a:moveTo>
                    <a:pt x="39868" y="0"/>
                  </a:moveTo>
                  <a:lnTo>
                    <a:pt x="2568515" y="0"/>
                  </a:lnTo>
                  <a:cubicBezTo>
                    <a:pt x="2590534" y="0"/>
                    <a:pt x="2608383" y="17849"/>
                    <a:pt x="2608383" y="39868"/>
                  </a:cubicBezTo>
                  <a:lnTo>
                    <a:pt x="2608383" y="2181616"/>
                  </a:lnTo>
                  <a:cubicBezTo>
                    <a:pt x="2608383" y="2203634"/>
                    <a:pt x="2590534" y="2221483"/>
                    <a:pt x="2568515" y="2221483"/>
                  </a:cubicBezTo>
                  <a:lnTo>
                    <a:pt x="39868" y="2221483"/>
                  </a:lnTo>
                  <a:cubicBezTo>
                    <a:pt x="17849" y="2221483"/>
                    <a:pt x="0" y="2203634"/>
                    <a:pt x="0" y="2181616"/>
                  </a:cubicBezTo>
                  <a:lnTo>
                    <a:pt x="0" y="39868"/>
                  </a:lnTo>
                  <a:cubicBezTo>
                    <a:pt x="0" y="17849"/>
                    <a:pt x="17849" y="0"/>
                    <a:pt x="39868" y="0"/>
                  </a:cubicBezTo>
                  <a:close/>
                </a:path>
              </a:pathLst>
            </a:custGeom>
            <a:solidFill>
              <a:srgbClr val="FFFFFF"/>
            </a:solidFill>
            <a:ln w="38100" cap="rnd">
              <a:solidFill>
                <a:srgbClr val="000000"/>
              </a:solidFill>
              <a:prstDash val="solid"/>
              <a:round/>
            </a:ln>
          </p:spPr>
          <p:txBody>
            <a:bodyPr/>
            <a:lstStyle/>
            <a:p>
              <a:endParaRPr lang="en-US" sz="8000"/>
            </a:p>
          </p:txBody>
        </p:sp>
        <p:sp>
          <p:nvSpPr>
            <p:cNvPr id="19" name="TextBox 5">
              <a:extLst>
                <a:ext uri="{FF2B5EF4-FFF2-40B4-BE49-F238E27FC236}">
                  <a16:creationId xmlns:a16="http://schemas.microsoft.com/office/drawing/2014/main" id="{FBBA9785-4541-5855-12B0-245FD0B7B34F}"/>
                </a:ext>
              </a:extLst>
            </p:cNvPr>
            <p:cNvSpPr txBox="1"/>
            <p:nvPr/>
          </p:nvSpPr>
          <p:spPr>
            <a:xfrm>
              <a:off x="0" y="-38100"/>
              <a:ext cx="2608383" cy="2259583"/>
            </a:xfrm>
            <a:prstGeom prst="rect">
              <a:avLst/>
            </a:prstGeom>
          </p:spPr>
          <p:txBody>
            <a:bodyPr lIns="50800" tIns="50800" rIns="50800" bIns="50800" rtlCol="0" anchor="ctr"/>
            <a:lstStyle/>
            <a:p>
              <a:pPr algn="ctr">
                <a:lnSpc>
                  <a:spcPts val="2659"/>
                </a:lnSpc>
                <a:spcBef>
                  <a:spcPct val="0"/>
                </a:spcBef>
              </a:pPr>
              <a:endParaRPr sz="8000"/>
            </a:p>
          </p:txBody>
        </p:sp>
      </p:grpSp>
      <p:grpSp>
        <p:nvGrpSpPr>
          <p:cNvPr id="14" name="Group 14"/>
          <p:cNvGrpSpPr/>
          <p:nvPr/>
        </p:nvGrpSpPr>
        <p:grpSpPr>
          <a:xfrm>
            <a:off x="13292145" y="6047383"/>
            <a:ext cx="4047036" cy="4047036"/>
            <a:chOff x="0" y="0"/>
            <a:chExt cx="6350000" cy="6350000"/>
          </a:xfrm>
        </p:grpSpPr>
        <p:sp>
          <p:nvSpPr>
            <p:cNvPr id="15" name="Freeform 15"/>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7"/>
              <a:stretch>
                <a:fillRect l="-22279" t="-15773" r="-25891" b="-14693"/>
              </a:stretch>
            </a:blipFill>
            <a:ln w="38100" cap="sq">
              <a:solidFill>
                <a:srgbClr val="000000"/>
              </a:solidFill>
              <a:prstDash val="solid"/>
              <a:miter/>
            </a:ln>
          </p:spPr>
          <p:txBody>
            <a:bodyPr/>
            <a:lstStyle/>
            <a:p>
              <a:endParaRPr lang="en-US"/>
            </a:p>
          </p:txBody>
        </p:sp>
      </p:grpSp>
      <p:grpSp>
        <p:nvGrpSpPr>
          <p:cNvPr id="16" name="Group 16"/>
          <p:cNvGrpSpPr/>
          <p:nvPr/>
        </p:nvGrpSpPr>
        <p:grpSpPr>
          <a:xfrm>
            <a:off x="10927575" y="1856208"/>
            <a:ext cx="4047036" cy="4047036"/>
            <a:chOff x="0" y="0"/>
            <a:chExt cx="6350000" cy="6350000"/>
          </a:xfrm>
        </p:grpSpPr>
        <p:sp>
          <p:nvSpPr>
            <p:cNvPr id="17" name="Freeform 17"/>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8"/>
              <a:stretch>
                <a:fillRect l="-22593" t="-48834" r="-25620" b="-47504"/>
              </a:stretch>
            </a:blipFill>
            <a:ln w="38100" cap="sq">
              <a:solidFill>
                <a:srgbClr val="000000"/>
              </a:solidFill>
              <a:prstDash val="solid"/>
              <a:miter/>
            </a:ln>
          </p:spPr>
          <p:txBody>
            <a:bodyPr/>
            <a:lstStyle/>
            <a:p>
              <a:endParaRPr lang="en-US"/>
            </a:p>
          </p:txBody>
        </p:sp>
      </p:grpSp>
      <p:sp>
        <p:nvSpPr>
          <p:cNvPr id="7" name="Freeform 7"/>
          <p:cNvSpPr/>
          <p:nvPr/>
        </p:nvSpPr>
        <p:spPr>
          <a:xfrm>
            <a:off x="-3856579" y="-2727402"/>
            <a:ext cx="9653490" cy="8229600"/>
          </a:xfrm>
          <a:custGeom>
            <a:avLst/>
            <a:gdLst/>
            <a:ahLst/>
            <a:cxnLst/>
            <a:rect l="l" t="t" r="r" b="b"/>
            <a:pathLst>
              <a:path w="9653490" h="8229600">
                <a:moveTo>
                  <a:pt x="0" y="0"/>
                </a:moveTo>
                <a:lnTo>
                  <a:pt x="9653490" y="0"/>
                </a:lnTo>
                <a:lnTo>
                  <a:pt x="9653490" y="8229600"/>
                </a:lnTo>
                <a:lnTo>
                  <a:pt x="0" y="8229600"/>
                </a:lnTo>
                <a:lnTo>
                  <a:pt x="0" y="0"/>
                </a:lnTo>
                <a:close/>
              </a:path>
            </a:pathLst>
          </a:custGeom>
          <a:blipFill>
            <a:blip r:embed="rId9"/>
            <a:stretch>
              <a:fillRect/>
            </a:stretch>
          </a:blipFill>
        </p:spPr>
        <p:txBody>
          <a:bodyPr/>
          <a:lstStyle/>
          <a:p>
            <a:endParaRPr lang="en-US"/>
          </a:p>
        </p:txBody>
      </p:sp>
      <p:sp>
        <p:nvSpPr>
          <p:cNvPr id="11" name="Freeform 11"/>
          <p:cNvSpPr/>
          <p:nvPr/>
        </p:nvSpPr>
        <p:spPr>
          <a:xfrm>
            <a:off x="159316" y="0"/>
            <a:ext cx="2530717" cy="2087841"/>
          </a:xfrm>
          <a:custGeom>
            <a:avLst/>
            <a:gdLst/>
            <a:ahLst/>
            <a:cxnLst/>
            <a:rect l="l" t="t" r="r" b="b"/>
            <a:pathLst>
              <a:path w="2530717" h="2087841">
                <a:moveTo>
                  <a:pt x="0" y="0"/>
                </a:moveTo>
                <a:lnTo>
                  <a:pt x="2530717" y="0"/>
                </a:lnTo>
                <a:lnTo>
                  <a:pt x="2530717" y="2087841"/>
                </a:lnTo>
                <a:lnTo>
                  <a:pt x="0" y="2087841"/>
                </a:lnTo>
                <a:lnTo>
                  <a:pt x="0" y="0"/>
                </a:lnTo>
                <a:close/>
              </a:path>
            </a:pathLst>
          </a:custGeom>
          <a:blipFill>
            <a:blip r:embed="rId10"/>
            <a:stretch>
              <a:fillRect/>
            </a:stretch>
          </a:blipFill>
        </p:spPr>
        <p:txBody>
          <a:bodyPr/>
          <a:lstStyle/>
          <a:p>
            <a:endParaRPr lang="en-US"/>
          </a:p>
        </p:txBody>
      </p:sp>
      <p:sp>
        <p:nvSpPr>
          <p:cNvPr id="12" name="TextBox 12"/>
          <p:cNvSpPr txBox="1"/>
          <p:nvPr/>
        </p:nvSpPr>
        <p:spPr>
          <a:xfrm>
            <a:off x="1617167" y="1990250"/>
            <a:ext cx="7696553" cy="816325"/>
          </a:xfrm>
          <a:prstGeom prst="rect">
            <a:avLst/>
          </a:prstGeom>
        </p:spPr>
        <p:txBody>
          <a:bodyPr lIns="0" tIns="0" rIns="0" bIns="0" rtlCol="0" anchor="t">
            <a:spAutoFit/>
          </a:bodyPr>
          <a:lstStyle/>
          <a:p>
            <a:pPr algn="ctr">
              <a:lnSpc>
                <a:spcPts val="5879"/>
              </a:lnSpc>
            </a:pPr>
            <a:r>
              <a:rPr lang="en-US" sz="5068" b="1" dirty="0">
                <a:solidFill>
                  <a:srgbClr val="FF914D"/>
                </a:solidFill>
                <a:latin typeface="The Seasons Bold"/>
                <a:ea typeface="The Seasons Bold"/>
                <a:cs typeface="The Seasons Bold"/>
                <a:sym typeface="The Seasons Bold"/>
              </a:rPr>
              <a:t>PRAYER REQUESTS</a:t>
            </a:r>
          </a:p>
        </p:txBody>
      </p:sp>
      <p:sp>
        <p:nvSpPr>
          <p:cNvPr id="13" name="TextBox 13"/>
          <p:cNvSpPr txBox="1"/>
          <p:nvPr/>
        </p:nvSpPr>
        <p:spPr>
          <a:xfrm>
            <a:off x="1359863" y="3382865"/>
            <a:ext cx="8477649" cy="5277983"/>
          </a:xfrm>
          <a:prstGeom prst="rect">
            <a:avLst/>
          </a:prstGeom>
        </p:spPr>
        <p:txBody>
          <a:bodyPr wrap="square" lIns="0" tIns="0" rIns="0" bIns="0" rtlCol="0" anchor="t">
            <a:spAutoFit/>
          </a:bodyPr>
          <a:lstStyle/>
          <a:p>
            <a:pPr marL="457200" indent="-457200">
              <a:lnSpc>
                <a:spcPts val="5179"/>
              </a:lnSpc>
              <a:buFont typeface="Arial" panose="020B0604020202020204" pitchFamily="34" charset="0"/>
              <a:buChar char="•"/>
            </a:pPr>
            <a:r>
              <a:rPr lang="en-US" sz="3000" dirty="0">
                <a:solidFill>
                  <a:srgbClr val="000000"/>
                </a:solidFill>
                <a:latin typeface="DM Sans"/>
                <a:ea typeface="DM Sans"/>
                <a:cs typeface="DM Sans"/>
                <a:sym typeface="DM Sans"/>
              </a:rPr>
              <a:t>For our transition to retirement at the end of this appointment and return to Canada.</a:t>
            </a:r>
          </a:p>
          <a:p>
            <a:pPr marL="457200" indent="-457200">
              <a:lnSpc>
                <a:spcPts val="5179"/>
              </a:lnSpc>
              <a:buFont typeface="Arial" panose="020B0604020202020204" pitchFamily="34" charset="0"/>
              <a:buChar char="•"/>
            </a:pPr>
            <a:r>
              <a:rPr lang="en-US" sz="3000" dirty="0">
                <a:solidFill>
                  <a:srgbClr val="000000"/>
                </a:solidFill>
                <a:latin typeface="DM Sans"/>
                <a:ea typeface="DM Sans"/>
                <a:cs typeface="DM Sans"/>
                <a:sym typeface="DM Sans"/>
              </a:rPr>
              <a:t>For the Lurgan Corps as we prepare for transition, and that they will have officers appointed.</a:t>
            </a:r>
          </a:p>
          <a:p>
            <a:pPr marL="457200" indent="-457200">
              <a:lnSpc>
                <a:spcPts val="5179"/>
              </a:lnSpc>
              <a:buFont typeface="Arial" panose="020B0604020202020204" pitchFamily="34" charset="0"/>
              <a:buChar char="•"/>
            </a:pPr>
            <a:r>
              <a:rPr lang="en-US" sz="3000" dirty="0">
                <a:solidFill>
                  <a:srgbClr val="000000"/>
                </a:solidFill>
                <a:latin typeface="DM Sans"/>
                <a:ea typeface="DM Sans"/>
                <a:cs typeface="DM Sans"/>
                <a:sym typeface="DM Sans"/>
              </a:rPr>
              <a:t>For the process of mission discovery and enhancement of the community work with our partners.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a:extLst>
            <a:ext uri="{FF2B5EF4-FFF2-40B4-BE49-F238E27FC236}">
              <a16:creationId xmlns:a16="http://schemas.microsoft.com/office/drawing/2014/main" id="{3C4F5F06-D281-7116-D5C8-FCE05B61005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1A718A6-217E-232D-9BAD-73AB21115946}"/>
              </a:ext>
            </a:extLst>
          </p:cNvPr>
          <p:cNvSpPr/>
          <p:nvPr/>
        </p:nvSpPr>
        <p:spPr>
          <a:xfrm>
            <a:off x="-1828800" y="1051464"/>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a:extLst>
              <a:ext uri="{FF2B5EF4-FFF2-40B4-BE49-F238E27FC236}">
                <a16:creationId xmlns:a16="http://schemas.microsoft.com/office/drawing/2014/main" id="{84109E77-E620-1E2A-A54F-AD0428F27270}"/>
              </a:ext>
            </a:extLst>
          </p:cNvPr>
          <p:cNvGrpSpPr/>
          <p:nvPr/>
        </p:nvGrpSpPr>
        <p:grpSpPr>
          <a:xfrm>
            <a:off x="9689477" y="3051882"/>
            <a:ext cx="8140751" cy="3984162"/>
            <a:chOff x="0" y="0"/>
            <a:chExt cx="2144066" cy="924698"/>
          </a:xfrm>
        </p:grpSpPr>
        <p:sp>
          <p:nvSpPr>
            <p:cNvPr id="4" name="Freeform 4">
              <a:extLst>
                <a:ext uri="{FF2B5EF4-FFF2-40B4-BE49-F238E27FC236}">
                  <a16:creationId xmlns:a16="http://schemas.microsoft.com/office/drawing/2014/main" id="{60B395B3-3B72-F44E-38C4-8E4214E13EAD}"/>
                </a:ext>
              </a:extLst>
            </p:cNvPr>
            <p:cNvSpPr/>
            <p:nvPr/>
          </p:nvSpPr>
          <p:spPr>
            <a:xfrm>
              <a:off x="0" y="0"/>
              <a:ext cx="2144066" cy="924698"/>
            </a:xfrm>
            <a:custGeom>
              <a:avLst/>
              <a:gdLst/>
              <a:ahLst/>
              <a:cxnLst/>
              <a:rect l="l" t="t" r="r" b="b"/>
              <a:pathLst>
                <a:path w="2144066" h="924698">
                  <a:moveTo>
                    <a:pt x="48501" y="0"/>
                  </a:moveTo>
                  <a:lnTo>
                    <a:pt x="2095565" y="0"/>
                  </a:lnTo>
                  <a:cubicBezTo>
                    <a:pt x="2108428" y="0"/>
                    <a:pt x="2120765" y="5110"/>
                    <a:pt x="2129860" y="14206"/>
                  </a:cubicBezTo>
                  <a:cubicBezTo>
                    <a:pt x="2138956" y="23302"/>
                    <a:pt x="2144066" y="35638"/>
                    <a:pt x="2144066" y="48501"/>
                  </a:cubicBezTo>
                  <a:lnTo>
                    <a:pt x="2144066" y="876197"/>
                  </a:lnTo>
                  <a:cubicBezTo>
                    <a:pt x="2144066" y="889060"/>
                    <a:pt x="2138956" y="901397"/>
                    <a:pt x="2129860" y="910493"/>
                  </a:cubicBezTo>
                  <a:cubicBezTo>
                    <a:pt x="2120765" y="919588"/>
                    <a:pt x="2108428" y="924698"/>
                    <a:pt x="2095565" y="924698"/>
                  </a:cubicBezTo>
                  <a:lnTo>
                    <a:pt x="48501" y="924698"/>
                  </a:lnTo>
                  <a:cubicBezTo>
                    <a:pt x="35638" y="924698"/>
                    <a:pt x="23302" y="919588"/>
                    <a:pt x="14206" y="910493"/>
                  </a:cubicBezTo>
                  <a:cubicBezTo>
                    <a:pt x="5110" y="901397"/>
                    <a:pt x="0" y="889060"/>
                    <a:pt x="0" y="876197"/>
                  </a:cubicBezTo>
                  <a:lnTo>
                    <a:pt x="0" y="48501"/>
                  </a:lnTo>
                  <a:cubicBezTo>
                    <a:pt x="0" y="35638"/>
                    <a:pt x="5110" y="23302"/>
                    <a:pt x="14206" y="14206"/>
                  </a:cubicBezTo>
                  <a:cubicBezTo>
                    <a:pt x="23302" y="5110"/>
                    <a:pt x="35638" y="0"/>
                    <a:pt x="48501" y="0"/>
                  </a:cubicBezTo>
                  <a:close/>
                </a:path>
              </a:pathLst>
            </a:custGeom>
            <a:solidFill>
              <a:srgbClr val="FFFFFF"/>
            </a:solidFill>
            <a:ln w="38100" cap="rnd">
              <a:solidFill>
                <a:srgbClr val="000000"/>
              </a:solidFill>
              <a:prstDash val="solid"/>
              <a:round/>
            </a:ln>
          </p:spPr>
          <p:txBody>
            <a:bodyPr/>
            <a:lstStyle/>
            <a:p>
              <a:endParaRPr lang="en-US"/>
            </a:p>
          </p:txBody>
        </p:sp>
        <p:sp>
          <p:nvSpPr>
            <p:cNvPr id="5" name="TextBox 5">
              <a:extLst>
                <a:ext uri="{FF2B5EF4-FFF2-40B4-BE49-F238E27FC236}">
                  <a16:creationId xmlns:a16="http://schemas.microsoft.com/office/drawing/2014/main" id="{551B616B-7D76-087F-4479-950E5736B022}"/>
                </a:ext>
              </a:extLst>
            </p:cNvPr>
            <p:cNvSpPr txBox="1"/>
            <p:nvPr/>
          </p:nvSpPr>
          <p:spPr>
            <a:xfrm>
              <a:off x="0" y="-38100"/>
              <a:ext cx="2144066" cy="962798"/>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a:extLst>
              <a:ext uri="{FF2B5EF4-FFF2-40B4-BE49-F238E27FC236}">
                <a16:creationId xmlns:a16="http://schemas.microsoft.com/office/drawing/2014/main" id="{0A752639-9717-05DC-A3E8-497653F0D788}"/>
              </a:ext>
            </a:extLst>
          </p:cNvPr>
          <p:cNvSpPr/>
          <p:nvPr/>
        </p:nvSpPr>
        <p:spPr>
          <a:xfrm rot="6539916" flipH="1">
            <a:off x="14667418" y="4717751"/>
            <a:ext cx="8229600" cy="8229600"/>
          </a:xfrm>
          <a:custGeom>
            <a:avLst/>
            <a:gdLst/>
            <a:ahLst/>
            <a:cxnLst/>
            <a:rect l="l" t="t" r="r" b="b"/>
            <a:pathLst>
              <a:path w="8229600" h="8229600">
                <a:moveTo>
                  <a:pt x="8229600" y="0"/>
                </a:moveTo>
                <a:lnTo>
                  <a:pt x="0" y="0"/>
                </a:lnTo>
                <a:lnTo>
                  <a:pt x="0" y="8229600"/>
                </a:lnTo>
                <a:lnTo>
                  <a:pt x="8229600" y="8229600"/>
                </a:lnTo>
                <a:lnTo>
                  <a:pt x="8229600" y="0"/>
                </a:lnTo>
                <a:close/>
              </a:path>
            </a:pathLst>
          </a:custGeom>
          <a:blipFill>
            <a:blip r:embed="rId4">
              <a:alphaModFix amt="55000"/>
            </a:blip>
            <a:stretch>
              <a:fillRect/>
            </a:stretch>
          </a:blipFill>
        </p:spPr>
        <p:txBody>
          <a:bodyPr/>
          <a:lstStyle/>
          <a:p>
            <a:endParaRPr lang="en-US"/>
          </a:p>
        </p:txBody>
      </p:sp>
      <p:sp>
        <p:nvSpPr>
          <p:cNvPr id="9" name="Freeform 9">
            <a:extLst>
              <a:ext uri="{FF2B5EF4-FFF2-40B4-BE49-F238E27FC236}">
                <a16:creationId xmlns:a16="http://schemas.microsoft.com/office/drawing/2014/main" id="{D0AA764C-79F9-6CEF-978C-E67968DEA128}"/>
              </a:ext>
            </a:extLst>
          </p:cNvPr>
          <p:cNvSpPr/>
          <p:nvPr/>
        </p:nvSpPr>
        <p:spPr>
          <a:xfrm rot="-1321057">
            <a:off x="13281563" y="9192574"/>
            <a:ext cx="7464947" cy="3321901"/>
          </a:xfrm>
          <a:custGeom>
            <a:avLst/>
            <a:gdLst/>
            <a:ahLst/>
            <a:cxnLst/>
            <a:rect l="l" t="t" r="r" b="b"/>
            <a:pathLst>
              <a:path w="7464947" h="3321901">
                <a:moveTo>
                  <a:pt x="0" y="0"/>
                </a:moveTo>
                <a:lnTo>
                  <a:pt x="7464947" y="0"/>
                </a:lnTo>
                <a:lnTo>
                  <a:pt x="7464947" y="3321902"/>
                </a:lnTo>
                <a:lnTo>
                  <a:pt x="0" y="3321902"/>
                </a:lnTo>
                <a:lnTo>
                  <a:pt x="0" y="0"/>
                </a:lnTo>
                <a:close/>
              </a:path>
            </a:pathLst>
          </a:custGeom>
          <a:blipFill>
            <a:blip r:embed="rId5"/>
            <a:stretch>
              <a:fillRect/>
            </a:stretch>
          </a:blipFill>
        </p:spPr>
        <p:txBody>
          <a:bodyPr/>
          <a:lstStyle/>
          <a:p>
            <a:endParaRPr lang="en-US"/>
          </a:p>
        </p:txBody>
      </p:sp>
      <p:sp>
        <p:nvSpPr>
          <p:cNvPr id="10" name="Freeform 10">
            <a:extLst>
              <a:ext uri="{FF2B5EF4-FFF2-40B4-BE49-F238E27FC236}">
                <a16:creationId xmlns:a16="http://schemas.microsoft.com/office/drawing/2014/main" id="{229A88A6-2489-928C-DAAF-BB02EDA0981F}"/>
              </a:ext>
            </a:extLst>
          </p:cNvPr>
          <p:cNvSpPr/>
          <p:nvPr/>
        </p:nvSpPr>
        <p:spPr>
          <a:xfrm rot="-1595754">
            <a:off x="13839107" y="9318276"/>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6"/>
            <a:stretch>
              <a:fillRect/>
            </a:stretch>
          </a:blipFill>
        </p:spPr>
        <p:txBody>
          <a:bodyPr/>
          <a:lstStyle/>
          <a:p>
            <a:endParaRPr lang="en-US"/>
          </a:p>
        </p:txBody>
      </p:sp>
      <p:sp>
        <p:nvSpPr>
          <p:cNvPr id="12" name="TextBox 12">
            <a:extLst>
              <a:ext uri="{FF2B5EF4-FFF2-40B4-BE49-F238E27FC236}">
                <a16:creationId xmlns:a16="http://schemas.microsoft.com/office/drawing/2014/main" id="{E3DBCBC6-548A-3F36-50E8-ADEAB54E3AD5}"/>
              </a:ext>
            </a:extLst>
          </p:cNvPr>
          <p:cNvSpPr txBox="1"/>
          <p:nvPr/>
        </p:nvSpPr>
        <p:spPr>
          <a:xfrm>
            <a:off x="9975489" y="5238466"/>
            <a:ext cx="7606826" cy="951735"/>
          </a:xfrm>
          <a:prstGeom prst="rect">
            <a:avLst/>
          </a:prstGeom>
        </p:spPr>
        <p:txBody>
          <a:bodyPr lIns="0" tIns="0" rIns="0" bIns="0" rtlCol="0" anchor="t">
            <a:spAutoFit/>
          </a:bodyPr>
          <a:lstStyle/>
          <a:p>
            <a:pPr algn="ctr">
              <a:lnSpc>
                <a:spcPts val="3780"/>
              </a:lnSpc>
            </a:pPr>
            <a:r>
              <a:rPr lang="en-US" sz="2700" dirty="0">
                <a:solidFill>
                  <a:srgbClr val="000000"/>
                </a:solidFill>
                <a:latin typeface="DM Sans"/>
                <a:ea typeface="DM Sans"/>
                <a:cs typeface="DM Sans"/>
                <a:sym typeface="DM Sans"/>
              </a:rPr>
              <a:t>International Secretaries </a:t>
            </a:r>
          </a:p>
          <a:p>
            <a:pPr algn="ctr">
              <a:lnSpc>
                <a:spcPts val="3780"/>
              </a:lnSpc>
            </a:pPr>
            <a:r>
              <a:rPr lang="en-US" sz="2700" dirty="0">
                <a:solidFill>
                  <a:srgbClr val="000000"/>
                </a:solidFill>
                <a:latin typeface="DM Sans"/>
                <a:ea typeface="DM Sans"/>
                <a:cs typeface="DM Sans"/>
                <a:sym typeface="DM Sans"/>
              </a:rPr>
              <a:t>Americas &amp; Caribbean Zone</a:t>
            </a:r>
          </a:p>
        </p:txBody>
      </p:sp>
      <p:sp>
        <p:nvSpPr>
          <p:cNvPr id="13" name="Freeform 13">
            <a:extLst>
              <a:ext uri="{FF2B5EF4-FFF2-40B4-BE49-F238E27FC236}">
                <a16:creationId xmlns:a16="http://schemas.microsoft.com/office/drawing/2014/main" id="{C2D9F4C6-6EF0-D962-1B21-6F03A7E5755A}"/>
              </a:ext>
            </a:extLst>
          </p:cNvPr>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7"/>
            <a:stretch>
              <a:fillRect/>
            </a:stretch>
          </a:blipFill>
        </p:spPr>
        <p:txBody>
          <a:bodyPr/>
          <a:lstStyle/>
          <a:p>
            <a:endParaRPr lang="en-US"/>
          </a:p>
        </p:txBody>
      </p:sp>
      <p:sp>
        <p:nvSpPr>
          <p:cNvPr id="14" name="Freeform 14">
            <a:extLst>
              <a:ext uri="{FF2B5EF4-FFF2-40B4-BE49-F238E27FC236}">
                <a16:creationId xmlns:a16="http://schemas.microsoft.com/office/drawing/2014/main" id="{48A358D3-7F98-ABE9-FB32-25A27580BCAF}"/>
              </a:ext>
            </a:extLst>
          </p:cNvPr>
          <p:cNvSpPr/>
          <p:nvPr/>
        </p:nvSpPr>
        <p:spPr>
          <a:xfrm>
            <a:off x="11408304" y="7488222"/>
            <a:ext cx="292490" cy="426215"/>
          </a:xfrm>
          <a:custGeom>
            <a:avLst/>
            <a:gdLst/>
            <a:ahLst/>
            <a:cxnLst/>
            <a:rect l="l" t="t" r="r" b="b"/>
            <a:pathLst>
              <a:path w="292490" h="426215">
                <a:moveTo>
                  <a:pt x="0" y="0"/>
                </a:moveTo>
                <a:lnTo>
                  <a:pt x="292489" y="0"/>
                </a:lnTo>
                <a:lnTo>
                  <a:pt x="292489" y="426215"/>
                </a:lnTo>
                <a:lnTo>
                  <a:pt x="0" y="4262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TextBox 15">
            <a:extLst>
              <a:ext uri="{FF2B5EF4-FFF2-40B4-BE49-F238E27FC236}">
                <a16:creationId xmlns:a16="http://schemas.microsoft.com/office/drawing/2014/main" id="{562C4BAF-DFE8-4870-E2FB-35A80FFA8CA0}"/>
              </a:ext>
            </a:extLst>
          </p:cNvPr>
          <p:cNvSpPr txBox="1"/>
          <p:nvPr/>
        </p:nvSpPr>
        <p:spPr>
          <a:xfrm>
            <a:off x="11874051" y="7459142"/>
            <a:ext cx="4509120" cy="455294"/>
          </a:xfrm>
          <a:prstGeom prst="rect">
            <a:avLst/>
          </a:prstGeom>
        </p:spPr>
        <p:txBody>
          <a:bodyPr lIns="0" tIns="0" rIns="0" bIns="0" rtlCol="0" anchor="t">
            <a:spAutoFit/>
          </a:bodyPr>
          <a:lstStyle/>
          <a:p>
            <a:pPr algn="l">
              <a:lnSpc>
                <a:spcPts val="3780"/>
              </a:lnSpc>
            </a:pPr>
            <a:r>
              <a:rPr lang="en-US" sz="2700" dirty="0">
                <a:solidFill>
                  <a:srgbClr val="000000"/>
                </a:solidFill>
                <a:latin typeface="DM Sans"/>
                <a:ea typeface="DM Sans"/>
                <a:cs typeface="DM Sans"/>
                <a:sym typeface="DM Sans"/>
              </a:rPr>
              <a:t>International Headquarters</a:t>
            </a:r>
          </a:p>
        </p:txBody>
      </p:sp>
      <p:grpSp>
        <p:nvGrpSpPr>
          <p:cNvPr id="16" name="Group 10">
            <a:extLst>
              <a:ext uri="{FF2B5EF4-FFF2-40B4-BE49-F238E27FC236}">
                <a16:creationId xmlns:a16="http://schemas.microsoft.com/office/drawing/2014/main" id="{F1360F13-16DF-22E4-C9B1-3B9D5C01F47E}"/>
              </a:ext>
            </a:extLst>
          </p:cNvPr>
          <p:cNvGrpSpPr/>
          <p:nvPr/>
        </p:nvGrpSpPr>
        <p:grpSpPr>
          <a:xfrm>
            <a:off x="370859" y="1094783"/>
            <a:ext cx="8875886" cy="7728341"/>
            <a:chOff x="0" y="0"/>
            <a:chExt cx="6350000" cy="6350000"/>
          </a:xfrm>
          <a:blipFill>
            <a:blip r:embed="rId10"/>
            <a:stretch>
              <a:fillRect/>
            </a:stretch>
          </a:blipFill>
        </p:grpSpPr>
        <p:sp>
          <p:nvSpPr>
            <p:cNvPr id="17" name="Freeform 11">
              <a:extLst>
                <a:ext uri="{FF2B5EF4-FFF2-40B4-BE49-F238E27FC236}">
                  <a16:creationId xmlns:a16="http://schemas.microsoft.com/office/drawing/2014/main" id="{207064E4-77B4-262B-0625-19A7EDC1D19C}"/>
                </a:ext>
              </a:extLst>
            </p:cNvPr>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grpFill/>
            <a:ln w="38100" cap="sq">
              <a:solidFill>
                <a:srgbClr val="000000"/>
              </a:solidFill>
              <a:prstDash val="solid"/>
              <a:miter/>
            </a:ln>
          </p:spPr>
          <p:txBody>
            <a:bodyPr/>
            <a:lstStyle/>
            <a:p>
              <a:endParaRPr lang="en-US"/>
            </a:p>
          </p:txBody>
        </p:sp>
      </p:grpSp>
      <p:sp>
        <p:nvSpPr>
          <p:cNvPr id="6" name="TextBox 14">
            <a:extLst>
              <a:ext uri="{FF2B5EF4-FFF2-40B4-BE49-F238E27FC236}">
                <a16:creationId xmlns:a16="http://schemas.microsoft.com/office/drawing/2014/main" id="{1DD1DD0E-9F6F-2D97-01DE-860F154424B7}"/>
              </a:ext>
            </a:extLst>
          </p:cNvPr>
          <p:cNvSpPr txBox="1"/>
          <p:nvPr/>
        </p:nvSpPr>
        <p:spPr>
          <a:xfrm>
            <a:off x="9930625" y="3737216"/>
            <a:ext cx="7696553" cy="1231106"/>
          </a:xfrm>
          <a:prstGeom prst="rect">
            <a:avLst/>
          </a:prstGeom>
        </p:spPr>
        <p:txBody>
          <a:bodyPr lIns="0" tIns="0" rIns="0" bIns="0" rtlCol="0" anchor="t">
            <a:spAutoFit/>
          </a:bodyPr>
          <a:lstStyle/>
          <a:p>
            <a:pPr algn="ctr">
              <a:lnSpc>
                <a:spcPts val="4835"/>
              </a:lnSpc>
            </a:pPr>
            <a:r>
              <a:rPr lang="en-US" sz="4168" b="1" dirty="0">
                <a:solidFill>
                  <a:srgbClr val="004AAD"/>
                </a:solidFill>
                <a:latin typeface="The Seasons Bold"/>
                <a:ea typeface="The Seasons Bold"/>
                <a:cs typeface="The Seasons Bold"/>
                <a:sym typeface="The Seasons Bold"/>
              </a:rPr>
              <a:t>COMMISSIONERS  EDDIE &amp; GENEVERA VINCENT</a:t>
            </a:r>
          </a:p>
        </p:txBody>
      </p:sp>
    </p:spTree>
    <p:extLst>
      <p:ext uri="{BB962C8B-B14F-4D97-AF65-F5344CB8AC3E}">
        <p14:creationId xmlns:p14="http://schemas.microsoft.com/office/powerpoint/2010/main" val="33161913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767752" y="576290"/>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724816" y="2220308"/>
            <a:ext cx="9712369" cy="7438239"/>
            <a:chOff x="0" y="-38100"/>
            <a:chExt cx="2557990" cy="1959042"/>
          </a:xfrm>
        </p:grpSpPr>
        <p:sp>
          <p:nvSpPr>
            <p:cNvPr id="4" name="Freeform 4"/>
            <p:cNvSpPr/>
            <p:nvPr/>
          </p:nvSpPr>
          <p:spPr>
            <a:xfrm>
              <a:off x="0" y="0"/>
              <a:ext cx="2557990" cy="1920942"/>
            </a:xfrm>
            <a:custGeom>
              <a:avLst/>
              <a:gdLst/>
              <a:ahLst/>
              <a:cxnLst/>
              <a:rect l="l" t="t" r="r" b="b"/>
              <a:pathLst>
                <a:path w="2557990" h="1487950">
                  <a:moveTo>
                    <a:pt x="40653" y="0"/>
                  </a:moveTo>
                  <a:lnTo>
                    <a:pt x="2517337" y="0"/>
                  </a:lnTo>
                  <a:cubicBezTo>
                    <a:pt x="2528119" y="0"/>
                    <a:pt x="2538459" y="4283"/>
                    <a:pt x="2546083" y="11907"/>
                  </a:cubicBezTo>
                  <a:cubicBezTo>
                    <a:pt x="2553707" y="19531"/>
                    <a:pt x="2557990" y="29871"/>
                    <a:pt x="2557990" y="40653"/>
                  </a:cubicBezTo>
                  <a:lnTo>
                    <a:pt x="2557990" y="1447297"/>
                  </a:lnTo>
                  <a:cubicBezTo>
                    <a:pt x="2557990" y="1458079"/>
                    <a:pt x="2553707" y="1468419"/>
                    <a:pt x="2546083" y="1476043"/>
                  </a:cubicBezTo>
                  <a:cubicBezTo>
                    <a:pt x="2538459" y="1483667"/>
                    <a:pt x="2528119" y="1487950"/>
                    <a:pt x="2517337" y="1487950"/>
                  </a:cubicBezTo>
                  <a:lnTo>
                    <a:pt x="40653" y="1487950"/>
                  </a:lnTo>
                  <a:cubicBezTo>
                    <a:pt x="29871" y="1487950"/>
                    <a:pt x="19531" y="1483667"/>
                    <a:pt x="11907" y="1476043"/>
                  </a:cubicBezTo>
                  <a:cubicBezTo>
                    <a:pt x="4283" y="1468419"/>
                    <a:pt x="0" y="1458079"/>
                    <a:pt x="0" y="1447297"/>
                  </a:cubicBezTo>
                  <a:lnTo>
                    <a:pt x="0" y="40653"/>
                  </a:lnTo>
                  <a:cubicBezTo>
                    <a:pt x="0" y="29871"/>
                    <a:pt x="4283" y="19531"/>
                    <a:pt x="11907" y="11907"/>
                  </a:cubicBezTo>
                  <a:cubicBezTo>
                    <a:pt x="19531" y="4283"/>
                    <a:pt x="29871" y="0"/>
                    <a:pt x="40653" y="0"/>
                  </a:cubicBezTo>
                  <a:close/>
                </a:path>
              </a:pathLst>
            </a:custGeom>
            <a:solidFill>
              <a:srgbClr val="FFFFFF"/>
            </a:solidFill>
            <a:ln w="38100" cap="rnd">
              <a:solidFill>
                <a:srgbClr val="000000"/>
              </a:solidFill>
              <a:prstDash val="solid"/>
              <a:round/>
            </a:ln>
          </p:spPr>
          <p:txBody>
            <a:bodyPr/>
            <a:lstStyle/>
            <a:p>
              <a:endParaRPr lang="en-US"/>
            </a:p>
          </p:txBody>
        </p:sp>
        <p:sp>
          <p:nvSpPr>
            <p:cNvPr id="5" name="TextBox 5"/>
            <p:cNvSpPr txBox="1"/>
            <p:nvPr/>
          </p:nvSpPr>
          <p:spPr>
            <a:xfrm>
              <a:off x="0" y="-38100"/>
              <a:ext cx="2557990" cy="152605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3798045" y="-1789745"/>
            <a:ext cx="9653490" cy="8229600"/>
          </a:xfrm>
          <a:custGeom>
            <a:avLst/>
            <a:gdLst/>
            <a:ahLst/>
            <a:cxnLst/>
            <a:rect l="l" t="t" r="r" b="b"/>
            <a:pathLst>
              <a:path w="9653490" h="8229600">
                <a:moveTo>
                  <a:pt x="0" y="0"/>
                </a:moveTo>
                <a:lnTo>
                  <a:pt x="9653490" y="0"/>
                </a:lnTo>
                <a:lnTo>
                  <a:pt x="9653490" y="8229600"/>
                </a:lnTo>
                <a:lnTo>
                  <a:pt x="0" y="8229600"/>
                </a:lnTo>
                <a:lnTo>
                  <a:pt x="0" y="0"/>
                </a:lnTo>
                <a:close/>
              </a:path>
            </a:pathLst>
          </a:custGeom>
          <a:blipFill>
            <a:blip r:embed="rId4"/>
            <a:stretch>
              <a:fillRect/>
            </a:stretch>
          </a:blipFill>
        </p:spPr>
        <p:txBody>
          <a:bodyPr/>
          <a:lstStyle/>
          <a:p>
            <a:endParaRPr lang="en-US"/>
          </a:p>
        </p:txBody>
      </p:sp>
      <p:sp>
        <p:nvSpPr>
          <p:cNvPr id="7" name="Freeform 7"/>
          <p:cNvSpPr/>
          <p:nvPr/>
        </p:nvSpPr>
        <p:spPr>
          <a:xfrm rot="-1045642">
            <a:off x="-1880388" y="-2371405"/>
            <a:ext cx="7464947" cy="3321901"/>
          </a:xfrm>
          <a:custGeom>
            <a:avLst/>
            <a:gdLst/>
            <a:ahLst/>
            <a:cxnLst/>
            <a:rect l="l" t="t" r="r" b="b"/>
            <a:pathLst>
              <a:path w="7464947" h="3321901">
                <a:moveTo>
                  <a:pt x="0" y="0"/>
                </a:moveTo>
                <a:lnTo>
                  <a:pt x="7464947" y="0"/>
                </a:lnTo>
                <a:lnTo>
                  <a:pt x="7464947" y="3321901"/>
                </a:lnTo>
                <a:lnTo>
                  <a:pt x="0" y="3321901"/>
                </a:lnTo>
                <a:lnTo>
                  <a:pt x="0" y="0"/>
                </a:lnTo>
                <a:close/>
              </a:path>
            </a:pathLst>
          </a:custGeom>
          <a:blipFill>
            <a:blip r:embed="rId5"/>
            <a:stretch>
              <a:fillRect/>
            </a:stretch>
          </a:blipFill>
        </p:spPr>
        <p:txBody>
          <a:bodyPr/>
          <a:lstStyle/>
          <a:p>
            <a:endParaRPr lang="en-US"/>
          </a:p>
        </p:txBody>
      </p:sp>
      <p:sp>
        <p:nvSpPr>
          <p:cNvPr id="8" name="Freeform 8"/>
          <p:cNvSpPr/>
          <p:nvPr/>
        </p:nvSpPr>
        <p:spPr>
          <a:xfrm rot="-1178665">
            <a:off x="-1355222" y="-362645"/>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6"/>
            <a:stretch>
              <a:fillRect/>
            </a:stretch>
          </a:blipFill>
        </p:spPr>
        <p:txBody>
          <a:bodyPr/>
          <a:lstStyle/>
          <a:p>
            <a:endParaRPr lang="en-US"/>
          </a:p>
        </p:txBody>
      </p:sp>
      <p:sp>
        <p:nvSpPr>
          <p:cNvPr id="9" name="Freeform 9"/>
          <p:cNvSpPr/>
          <p:nvPr/>
        </p:nvSpPr>
        <p:spPr>
          <a:xfrm>
            <a:off x="202589" y="948197"/>
            <a:ext cx="2530717" cy="2087841"/>
          </a:xfrm>
          <a:custGeom>
            <a:avLst/>
            <a:gdLst/>
            <a:ahLst/>
            <a:cxnLst/>
            <a:rect l="l" t="t" r="r" b="b"/>
            <a:pathLst>
              <a:path w="2530717" h="2087841">
                <a:moveTo>
                  <a:pt x="0" y="0"/>
                </a:moveTo>
                <a:lnTo>
                  <a:pt x="2530717" y="0"/>
                </a:lnTo>
                <a:lnTo>
                  <a:pt x="2530717" y="2087841"/>
                </a:lnTo>
                <a:lnTo>
                  <a:pt x="0" y="2087841"/>
                </a:lnTo>
                <a:lnTo>
                  <a:pt x="0" y="0"/>
                </a:lnTo>
                <a:close/>
              </a:path>
            </a:pathLst>
          </a:custGeom>
          <a:blipFill>
            <a:blip r:embed="rId7"/>
            <a:stretch>
              <a:fillRect/>
            </a:stretch>
          </a:blipFill>
        </p:spPr>
        <p:txBody>
          <a:bodyPr/>
          <a:lstStyle/>
          <a:p>
            <a:endParaRPr lang="en-US"/>
          </a:p>
        </p:txBody>
      </p:sp>
      <p:sp>
        <p:nvSpPr>
          <p:cNvPr id="10" name="Freeform 10"/>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8"/>
            <a:stretch>
              <a:fillRect/>
            </a:stretch>
          </a:blipFill>
        </p:spPr>
        <p:txBody>
          <a:bodyPr/>
          <a:lstStyle/>
          <a:p>
            <a:endParaRPr lang="en-US"/>
          </a:p>
        </p:txBody>
      </p:sp>
      <p:sp>
        <p:nvSpPr>
          <p:cNvPr id="15" name="TextBox 15"/>
          <p:cNvSpPr txBox="1"/>
          <p:nvPr/>
        </p:nvSpPr>
        <p:spPr>
          <a:xfrm>
            <a:off x="1794626" y="2703407"/>
            <a:ext cx="7696553" cy="816325"/>
          </a:xfrm>
          <a:prstGeom prst="rect">
            <a:avLst/>
          </a:prstGeom>
        </p:spPr>
        <p:txBody>
          <a:bodyPr lIns="0" tIns="0" rIns="0" bIns="0" rtlCol="0" anchor="t">
            <a:spAutoFit/>
          </a:bodyPr>
          <a:lstStyle/>
          <a:p>
            <a:pPr algn="ctr">
              <a:lnSpc>
                <a:spcPts val="5879"/>
              </a:lnSpc>
            </a:pPr>
            <a:r>
              <a:rPr lang="en-US" sz="5068" b="1" dirty="0">
                <a:solidFill>
                  <a:srgbClr val="004AAD"/>
                </a:solidFill>
                <a:latin typeface="The Seasons Bold"/>
                <a:ea typeface="The Seasons Bold"/>
                <a:cs typeface="The Seasons Bold"/>
                <a:sym typeface="The Seasons Bold"/>
              </a:rPr>
              <a:t>PRAYER REQUESTS</a:t>
            </a:r>
          </a:p>
        </p:txBody>
      </p:sp>
      <p:sp>
        <p:nvSpPr>
          <p:cNvPr id="16" name="TextBox 16"/>
          <p:cNvSpPr txBox="1"/>
          <p:nvPr/>
        </p:nvSpPr>
        <p:spPr>
          <a:xfrm>
            <a:off x="1028700" y="4113469"/>
            <a:ext cx="8462479" cy="4861203"/>
          </a:xfrm>
          <a:prstGeom prst="rect">
            <a:avLst/>
          </a:prstGeom>
        </p:spPr>
        <p:txBody>
          <a:bodyPr wrap="square" lIns="0" tIns="0" rIns="0" bIns="0" rtlCol="0" anchor="t">
            <a:spAutoFit/>
          </a:bodyPr>
          <a:lstStyle/>
          <a:p>
            <a:pPr marL="582935" lvl="1" indent="-291467" algn="l">
              <a:lnSpc>
                <a:spcPts val="3780"/>
              </a:lnSpc>
              <a:buFont typeface="Arial"/>
              <a:buChar char="•"/>
            </a:pPr>
            <a:r>
              <a:rPr lang="en-US" sz="3000" dirty="0">
                <a:solidFill>
                  <a:srgbClr val="000000"/>
                </a:solidFill>
                <a:latin typeface="DM Sans"/>
                <a:ea typeface="DM Sans"/>
                <a:cs typeface="DM Sans"/>
                <a:sym typeface="DM Sans"/>
              </a:rPr>
              <a:t>The transition to our new appointments at IHQ and that God would provide safety and protection for the significant travels that will be part of these new responsibilities.</a:t>
            </a:r>
          </a:p>
          <a:p>
            <a:pPr marL="582935" lvl="1" indent="-291467" algn="l">
              <a:lnSpc>
                <a:spcPts val="3780"/>
              </a:lnSpc>
              <a:buFont typeface="Arial"/>
              <a:buChar char="•"/>
            </a:pPr>
            <a:endParaRPr lang="en-US" sz="3000" dirty="0">
              <a:solidFill>
                <a:srgbClr val="000000"/>
              </a:solidFill>
              <a:latin typeface="DM Sans"/>
              <a:ea typeface="DM Sans"/>
              <a:cs typeface="DM Sans"/>
              <a:sym typeface="DM Sans"/>
            </a:endParaRPr>
          </a:p>
          <a:p>
            <a:pPr marL="582935" lvl="1" indent="-291467" algn="l">
              <a:lnSpc>
                <a:spcPts val="3780"/>
              </a:lnSpc>
              <a:buFont typeface="Arial"/>
              <a:buChar char="•"/>
            </a:pPr>
            <a:r>
              <a:rPr lang="en-US" sz="3000" dirty="0">
                <a:solidFill>
                  <a:srgbClr val="000000"/>
                </a:solidFill>
                <a:latin typeface="DM Sans"/>
                <a:ea typeface="DM Sans"/>
                <a:cs typeface="DM Sans"/>
                <a:sym typeface="DM Sans"/>
              </a:rPr>
              <a:t>We also ask people to pray that God will provide the wisdom necessary in navigating the complexities associated with supporting the needs of the Americas and Caribbean Zone.</a:t>
            </a:r>
          </a:p>
        </p:txBody>
      </p:sp>
      <p:grpSp>
        <p:nvGrpSpPr>
          <p:cNvPr id="17" name="Group 10">
            <a:extLst>
              <a:ext uri="{FF2B5EF4-FFF2-40B4-BE49-F238E27FC236}">
                <a16:creationId xmlns:a16="http://schemas.microsoft.com/office/drawing/2014/main" id="{20410232-7375-7ABF-462B-B0655BE6922D}"/>
              </a:ext>
            </a:extLst>
          </p:cNvPr>
          <p:cNvGrpSpPr/>
          <p:nvPr/>
        </p:nvGrpSpPr>
        <p:grpSpPr>
          <a:xfrm>
            <a:off x="10741069" y="2703407"/>
            <a:ext cx="7278817" cy="6337754"/>
            <a:chOff x="0" y="0"/>
            <a:chExt cx="6350000" cy="6350000"/>
          </a:xfrm>
          <a:blipFill>
            <a:blip r:embed="rId9"/>
            <a:stretch>
              <a:fillRect/>
            </a:stretch>
          </a:blipFill>
        </p:grpSpPr>
        <p:sp>
          <p:nvSpPr>
            <p:cNvPr id="18" name="Freeform 11">
              <a:extLst>
                <a:ext uri="{FF2B5EF4-FFF2-40B4-BE49-F238E27FC236}">
                  <a16:creationId xmlns:a16="http://schemas.microsoft.com/office/drawing/2014/main" id="{BD25D607-2453-1CE4-66CA-59E87F8B7F06}"/>
                </a:ext>
              </a:extLst>
            </p:cNvPr>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grpFill/>
            <a:ln w="38100" cap="sq">
              <a:solidFill>
                <a:srgbClr val="000000"/>
              </a:solidFill>
              <a:prstDash val="solid"/>
              <a:miter/>
            </a:ln>
          </p:spPr>
          <p:txBody>
            <a:bodyPr/>
            <a:lstStyle/>
            <a:p>
              <a:endParaRPr lang="en-US"/>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a:extLst>
            <a:ext uri="{FF2B5EF4-FFF2-40B4-BE49-F238E27FC236}">
              <a16:creationId xmlns:a16="http://schemas.microsoft.com/office/drawing/2014/main" id="{16832D2A-9ABE-2F65-80BE-C0893F97857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14D90DF-B1CE-7480-E5FD-3AB05CFCEB4B}"/>
              </a:ext>
            </a:extLst>
          </p:cNvPr>
          <p:cNvSpPr/>
          <p:nvPr/>
        </p:nvSpPr>
        <p:spPr>
          <a:xfrm>
            <a:off x="-2098257" y="443215"/>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a:extLst>
              <a:ext uri="{FF2B5EF4-FFF2-40B4-BE49-F238E27FC236}">
                <a16:creationId xmlns:a16="http://schemas.microsoft.com/office/drawing/2014/main" id="{49596576-65BF-B041-BA3D-D687321BD1F1}"/>
              </a:ext>
            </a:extLst>
          </p:cNvPr>
          <p:cNvGrpSpPr/>
          <p:nvPr/>
        </p:nvGrpSpPr>
        <p:grpSpPr>
          <a:xfrm>
            <a:off x="369721" y="829993"/>
            <a:ext cx="8749917" cy="8764162"/>
            <a:chOff x="0" y="0"/>
            <a:chExt cx="6350000" cy="6350000"/>
          </a:xfrm>
          <a:blipFill dpi="0" rotWithShape="1">
            <a:blip r:embed="rId4"/>
            <a:srcRect/>
            <a:stretch>
              <a:fillRect/>
            </a:stretch>
          </a:blipFill>
        </p:grpSpPr>
        <p:sp>
          <p:nvSpPr>
            <p:cNvPr id="4" name="Freeform 4">
              <a:extLst>
                <a:ext uri="{FF2B5EF4-FFF2-40B4-BE49-F238E27FC236}">
                  <a16:creationId xmlns:a16="http://schemas.microsoft.com/office/drawing/2014/main" id="{11174E7E-C20E-4DF2-4C2F-B58AE84AEFF8}"/>
                </a:ext>
              </a:extLst>
            </p:cNvPr>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5"/>
              <a:stretch>
                <a:fillRect/>
              </a:stretch>
            </a:blipFill>
            <a:ln w="38100" cap="sq">
              <a:solidFill>
                <a:srgbClr val="000000"/>
              </a:solidFill>
              <a:prstDash val="solid"/>
              <a:miter/>
            </a:ln>
          </p:spPr>
          <p:txBody>
            <a:bodyPr/>
            <a:lstStyle/>
            <a:p>
              <a:endParaRPr lang="en-US" dirty="0"/>
            </a:p>
          </p:txBody>
        </p:sp>
      </p:grpSp>
      <p:sp>
        <p:nvSpPr>
          <p:cNvPr id="5" name="Freeform 5">
            <a:extLst>
              <a:ext uri="{FF2B5EF4-FFF2-40B4-BE49-F238E27FC236}">
                <a16:creationId xmlns:a16="http://schemas.microsoft.com/office/drawing/2014/main" id="{EB77AF19-7E24-37BE-5719-422BA400EBD8}"/>
              </a:ext>
            </a:extLst>
          </p:cNvPr>
          <p:cNvSpPr/>
          <p:nvPr/>
        </p:nvSpPr>
        <p:spPr>
          <a:xfrm rot="6539916" flipH="1">
            <a:off x="14667418" y="4717751"/>
            <a:ext cx="8229600" cy="8229600"/>
          </a:xfrm>
          <a:custGeom>
            <a:avLst/>
            <a:gdLst/>
            <a:ahLst/>
            <a:cxnLst/>
            <a:rect l="l" t="t" r="r" b="b"/>
            <a:pathLst>
              <a:path w="8229600" h="8229600">
                <a:moveTo>
                  <a:pt x="8229600" y="0"/>
                </a:moveTo>
                <a:lnTo>
                  <a:pt x="0" y="0"/>
                </a:lnTo>
                <a:lnTo>
                  <a:pt x="0" y="8229600"/>
                </a:lnTo>
                <a:lnTo>
                  <a:pt x="8229600" y="8229600"/>
                </a:lnTo>
                <a:lnTo>
                  <a:pt x="8229600" y="0"/>
                </a:lnTo>
                <a:close/>
              </a:path>
            </a:pathLst>
          </a:custGeom>
          <a:blipFill>
            <a:blip r:embed="rId6">
              <a:alphaModFix amt="55000"/>
            </a:blip>
            <a:stretch>
              <a:fillRect/>
            </a:stretch>
          </a:blipFill>
        </p:spPr>
        <p:txBody>
          <a:bodyPr/>
          <a:lstStyle/>
          <a:p>
            <a:endParaRPr lang="en-US"/>
          </a:p>
        </p:txBody>
      </p:sp>
      <p:sp>
        <p:nvSpPr>
          <p:cNvPr id="6" name="Freeform 6">
            <a:extLst>
              <a:ext uri="{FF2B5EF4-FFF2-40B4-BE49-F238E27FC236}">
                <a16:creationId xmlns:a16="http://schemas.microsoft.com/office/drawing/2014/main" id="{DE0D5FD3-A683-0215-0E04-146D3DD5B9E9}"/>
              </a:ext>
            </a:extLst>
          </p:cNvPr>
          <p:cNvSpPr/>
          <p:nvPr/>
        </p:nvSpPr>
        <p:spPr>
          <a:xfrm rot="-1321057">
            <a:off x="13281563" y="9192574"/>
            <a:ext cx="7464947" cy="3321901"/>
          </a:xfrm>
          <a:custGeom>
            <a:avLst/>
            <a:gdLst/>
            <a:ahLst/>
            <a:cxnLst/>
            <a:rect l="l" t="t" r="r" b="b"/>
            <a:pathLst>
              <a:path w="7464947" h="3321901">
                <a:moveTo>
                  <a:pt x="0" y="0"/>
                </a:moveTo>
                <a:lnTo>
                  <a:pt x="7464947" y="0"/>
                </a:lnTo>
                <a:lnTo>
                  <a:pt x="7464947" y="3321902"/>
                </a:lnTo>
                <a:lnTo>
                  <a:pt x="0" y="3321902"/>
                </a:lnTo>
                <a:lnTo>
                  <a:pt x="0" y="0"/>
                </a:lnTo>
                <a:close/>
              </a:path>
            </a:pathLst>
          </a:custGeom>
          <a:blipFill>
            <a:blip r:embed="rId7"/>
            <a:stretch>
              <a:fillRect/>
            </a:stretch>
          </a:blipFill>
        </p:spPr>
        <p:txBody>
          <a:bodyPr/>
          <a:lstStyle/>
          <a:p>
            <a:endParaRPr lang="en-US"/>
          </a:p>
        </p:txBody>
      </p:sp>
      <p:sp>
        <p:nvSpPr>
          <p:cNvPr id="7" name="Freeform 7">
            <a:extLst>
              <a:ext uri="{FF2B5EF4-FFF2-40B4-BE49-F238E27FC236}">
                <a16:creationId xmlns:a16="http://schemas.microsoft.com/office/drawing/2014/main" id="{172BA81A-D30E-F9F4-887B-E65C1784F63D}"/>
              </a:ext>
            </a:extLst>
          </p:cNvPr>
          <p:cNvSpPr/>
          <p:nvPr/>
        </p:nvSpPr>
        <p:spPr>
          <a:xfrm rot="-1595754">
            <a:off x="13839107" y="9318276"/>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8"/>
            <a:stretch>
              <a:fillRect/>
            </a:stretch>
          </a:blipFill>
        </p:spPr>
        <p:txBody>
          <a:bodyPr/>
          <a:lstStyle/>
          <a:p>
            <a:endParaRPr lang="en-US"/>
          </a:p>
        </p:txBody>
      </p:sp>
      <p:sp>
        <p:nvSpPr>
          <p:cNvPr id="8" name="Freeform 8">
            <a:extLst>
              <a:ext uri="{FF2B5EF4-FFF2-40B4-BE49-F238E27FC236}">
                <a16:creationId xmlns:a16="http://schemas.microsoft.com/office/drawing/2014/main" id="{DEB67EF6-2E95-1E83-745F-76E0EDF5E919}"/>
              </a:ext>
            </a:extLst>
          </p:cNvPr>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9"/>
            <a:stretch>
              <a:fillRect/>
            </a:stretch>
          </a:blipFill>
        </p:spPr>
        <p:txBody>
          <a:bodyPr/>
          <a:lstStyle/>
          <a:p>
            <a:endParaRPr lang="en-US"/>
          </a:p>
        </p:txBody>
      </p:sp>
      <p:sp>
        <p:nvSpPr>
          <p:cNvPr id="9" name="Freeform 9">
            <a:extLst>
              <a:ext uri="{FF2B5EF4-FFF2-40B4-BE49-F238E27FC236}">
                <a16:creationId xmlns:a16="http://schemas.microsoft.com/office/drawing/2014/main" id="{CCB0278C-085D-E593-9C3A-F954E0C7B2A4}"/>
              </a:ext>
            </a:extLst>
          </p:cNvPr>
          <p:cNvSpPr/>
          <p:nvPr/>
        </p:nvSpPr>
        <p:spPr>
          <a:xfrm>
            <a:off x="12018950" y="7857259"/>
            <a:ext cx="292490" cy="426215"/>
          </a:xfrm>
          <a:custGeom>
            <a:avLst/>
            <a:gdLst/>
            <a:ahLst/>
            <a:cxnLst/>
            <a:rect l="l" t="t" r="r" b="b"/>
            <a:pathLst>
              <a:path w="292490" h="426215">
                <a:moveTo>
                  <a:pt x="0" y="0"/>
                </a:moveTo>
                <a:lnTo>
                  <a:pt x="292490" y="0"/>
                </a:lnTo>
                <a:lnTo>
                  <a:pt x="292490" y="426215"/>
                </a:lnTo>
                <a:lnTo>
                  <a:pt x="0" y="4262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10" name="Group 10">
            <a:extLst>
              <a:ext uri="{FF2B5EF4-FFF2-40B4-BE49-F238E27FC236}">
                <a16:creationId xmlns:a16="http://schemas.microsoft.com/office/drawing/2014/main" id="{024B6CFB-268B-3D8E-805E-CFAEF0B9E22C}"/>
              </a:ext>
            </a:extLst>
          </p:cNvPr>
          <p:cNvGrpSpPr/>
          <p:nvPr/>
        </p:nvGrpSpPr>
        <p:grpSpPr>
          <a:xfrm>
            <a:off x="9440100" y="4889496"/>
            <a:ext cx="8594006" cy="2008012"/>
            <a:chOff x="0" y="0"/>
            <a:chExt cx="2263442" cy="528859"/>
          </a:xfrm>
        </p:grpSpPr>
        <p:sp>
          <p:nvSpPr>
            <p:cNvPr id="11" name="Freeform 11">
              <a:extLst>
                <a:ext uri="{FF2B5EF4-FFF2-40B4-BE49-F238E27FC236}">
                  <a16:creationId xmlns:a16="http://schemas.microsoft.com/office/drawing/2014/main" id="{8C10E850-2F6F-1C3C-CE21-D70495B40F4C}"/>
                </a:ext>
              </a:extLst>
            </p:cNvPr>
            <p:cNvSpPr/>
            <p:nvPr/>
          </p:nvSpPr>
          <p:spPr>
            <a:xfrm>
              <a:off x="0" y="0"/>
              <a:ext cx="2263442" cy="528859"/>
            </a:xfrm>
            <a:custGeom>
              <a:avLst/>
              <a:gdLst/>
              <a:ahLst/>
              <a:cxnLst/>
              <a:rect l="l" t="t" r="r" b="b"/>
              <a:pathLst>
                <a:path w="2263442" h="528859">
                  <a:moveTo>
                    <a:pt x="45943" y="0"/>
                  </a:moveTo>
                  <a:lnTo>
                    <a:pt x="2217499" y="0"/>
                  </a:lnTo>
                  <a:cubicBezTo>
                    <a:pt x="2242872" y="0"/>
                    <a:pt x="2263442" y="20570"/>
                    <a:pt x="2263442" y="45943"/>
                  </a:cubicBezTo>
                  <a:lnTo>
                    <a:pt x="2263442" y="482916"/>
                  </a:lnTo>
                  <a:cubicBezTo>
                    <a:pt x="2263442" y="495101"/>
                    <a:pt x="2258601" y="506787"/>
                    <a:pt x="2249985" y="515403"/>
                  </a:cubicBezTo>
                  <a:cubicBezTo>
                    <a:pt x="2241369" y="524019"/>
                    <a:pt x="2229683" y="528859"/>
                    <a:pt x="2217499" y="528859"/>
                  </a:cubicBezTo>
                  <a:lnTo>
                    <a:pt x="45943" y="528859"/>
                  </a:lnTo>
                  <a:cubicBezTo>
                    <a:pt x="33758" y="528859"/>
                    <a:pt x="22073" y="524019"/>
                    <a:pt x="13457" y="515403"/>
                  </a:cubicBezTo>
                  <a:cubicBezTo>
                    <a:pt x="4840" y="506787"/>
                    <a:pt x="0" y="495101"/>
                    <a:pt x="0" y="482916"/>
                  </a:cubicBezTo>
                  <a:lnTo>
                    <a:pt x="0" y="45943"/>
                  </a:lnTo>
                  <a:cubicBezTo>
                    <a:pt x="0" y="33758"/>
                    <a:pt x="4840" y="22073"/>
                    <a:pt x="13457" y="13457"/>
                  </a:cubicBezTo>
                  <a:cubicBezTo>
                    <a:pt x="22073" y="4840"/>
                    <a:pt x="33758" y="0"/>
                    <a:pt x="45943" y="0"/>
                  </a:cubicBezTo>
                  <a:close/>
                </a:path>
              </a:pathLst>
            </a:custGeom>
            <a:solidFill>
              <a:srgbClr val="FFFFFF"/>
            </a:solidFill>
            <a:ln w="38100" cap="rnd">
              <a:solidFill>
                <a:srgbClr val="000000"/>
              </a:solidFill>
              <a:prstDash val="solid"/>
              <a:round/>
            </a:ln>
          </p:spPr>
          <p:txBody>
            <a:bodyPr/>
            <a:lstStyle/>
            <a:p>
              <a:endParaRPr lang="en-US"/>
            </a:p>
          </p:txBody>
        </p:sp>
        <p:sp>
          <p:nvSpPr>
            <p:cNvPr id="12" name="TextBox 12">
              <a:extLst>
                <a:ext uri="{FF2B5EF4-FFF2-40B4-BE49-F238E27FC236}">
                  <a16:creationId xmlns:a16="http://schemas.microsoft.com/office/drawing/2014/main" id="{4112CBC6-C6C9-205F-87A0-8D4F6BE6FA03}"/>
                </a:ext>
              </a:extLst>
            </p:cNvPr>
            <p:cNvSpPr txBox="1"/>
            <p:nvPr/>
          </p:nvSpPr>
          <p:spPr>
            <a:xfrm>
              <a:off x="0" y="-38100"/>
              <a:ext cx="2263442" cy="566959"/>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a:extLst>
              <a:ext uri="{FF2B5EF4-FFF2-40B4-BE49-F238E27FC236}">
                <a16:creationId xmlns:a16="http://schemas.microsoft.com/office/drawing/2014/main" id="{E3474CBF-1231-A4A7-9AE3-86D9040C47A6}"/>
              </a:ext>
            </a:extLst>
          </p:cNvPr>
          <p:cNvSpPr txBox="1"/>
          <p:nvPr/>
        </p:nvSpPr>
        <p:spPr>
          <a:xfrm>
            <a:off x="9932188" y="5351518"/>
            <a:ext cx="7696553" cy="615553"/>
          </a:xfrm>
          <a:prstGeom prst="rect">
            <a:avLst/>
          </a:prstGeom>
        </p:spPr>
        <p:txBody>
          <a:bodyPr lIns="0" tIns="0" rIns="0" bIns="0" rtlCol="0" anchor="t">
            <a:spAutoFit/>
          </a:bodyPr>
          <a:lstStyle/>
          <a:p>
            <a:pPr algn="ctr">
              <a:lnSpc>
                <a:spcPts val="4835"/>
              </a:lnSpc>
            </a:pPr>
            <a:r>
              <a:rPr lang="en-US" sz="4168" b="1" dirty="0">
                <a:solidFill>
                  <a:srgbClr val="FF914D"/>
                </a:solidFill>
                <a:latin typeface="The Seasons Bold"/>
                <a:ea typeface="The Seasons Bold"/>
                <a:cs typeface="The Seasons Bold"/>
                <a:sym typeface="The Seasons Bold"/>
              </a:rPr>
              <a:t>JESSICA WARKENTIN</a:t>
            </a:r>
          </a:p>
        </p:txBody>
      </p:sp>
      <p:sp>
        <p:nvSpPr>
          <p:cNvPr id="14" name="TextBox 14">
            <a:extLst>
              <a:ext uri="{FF2B5EF4-FFF2-40B4-BE49-F238E27FC236}">
                <a16:creationId xmlns:a16="http://schemas.microsoft.com/office/drawing/2014/main" id="{3134760A-3C48-9BFD-A283-A60A350F72A0}"/>
              </a:ext>
            </a:extLst>
          </p:cNvPr>
          <p:cNvSpPr txBox="1"/>
          <p:nvPr/>
        </p:nvSpPr>
        <p:spPr>
          <a:xfrm>
            <a:off x="9664236" y="5992031"/>
            <a:ext cx="8232455" cy="464423"/>
          </a:xfrm>
          <a:prstGeom prst="rect">
            <a:avLst/>
          </a:prstGeom>
        </p:spPr>
        <p:txBody>
          <a:bodyPr wrap="square" lIns="0" tIns="0" rIns="0" bIns="0" rtlCol="0" anchor="t">
            <a:spAutoFit/>
          </a:bodyPr>
          <a:lstStyle/>
          <a:p>
            <a:pPr algn="ctr">
              <a:lnSpc>
                <a:spcPts val="3780"/>
              </a:lnSpc>
            </a:pPr>
            <a:r>
              <a:rPr lang="en-US" sz="2700" dirty="0">
                <a:solidFill>
                  <a:srgbClr val="000000"/>
                </a:solidFill>
                <a:latin typeface="DM Sans"/>
                <a:ea typeface="DM Sans"/>
                <a:cs typeface="DM Sans"/>
                <a:sym typeface="DM Sans"/>
              </a:rPr>
              <a:t>Development Officer</a:t>
            </a:r>
          </a:p>
        </p:txBody>
      </p:sp>
      <p:grpSp>
        <p:nvGrpSpPr>
          <p:cNvPr id="15" name="Group 15">
            <a:extLst>
              <a:ext uri="{FF2B5EF4-FFF2-40B4-BE49-F238E27FC236}">
                <a16:creationId xmlns:a16="http://schemas.microsoft.com/office/drawing/2014/main" id="{2AF7EC3F-987A-2007-D788-8901BD1AB210}"/>
              </a:ext>
            </a:extLst>
          </p:cNvPr>
          <p:cNvGrpSpPr/>
          <p:nvPr/>
        </p:nvGrpSpPr>
        <p:grpSpPr>
          <a:xfrm>
            <a:off x="9441230" y="2214654"/>
            <a:ext cx="8594006" cy="2008012"/>
            <a:chOff x="0" y="0"/>
            <a:chExt cx="2263442" cy="528859"/>
          </a:xfrm>
        </p:grpSpPr>
        <p:sp>
          <p:nvSpPr>
            <p:cNvPr id="16" name="Freeform 16">
              <a:extLst>
                <a:ext uri="{FF2B5EF4-FFF2-40B4-BE49-F238E27FC236}">
                  <a16:creationId xmlns:a16="http://schemas.microsoft.com/office/drawing/2014/main" id="{89DC4BA0-9D57-D0E0-7798-2B8268CA18F7}"/>
                </a:ext>
              </a:extLst>
            </p:cNvPr>
            <p:cNvSpPr/>
            <p:nvPr/>
          </p:nvSpPr>
          <p:spPr>
            <a:xfrm>
              <a:off x="0" y="0"/>
              <a:ext cx="2263442" cy="528859"/>
            </a:xfrm>
            <a:custGeom>
              <a:avLst/>
              <a:gdLst/>
              <a:ahLst/>
              <a:cxnLst/>
              <a:rect l="l" t="t" r="r" b="b"/>
              <a:pathLst>
                <a:path w="2263442" h="528859">
                  <a:moveTo>
                    <a:pt x="45943" y="0"/>
                  </a:moveTo>
                  <a:lnTo>
                    <a:pt x="2217499" y="0"/>
                  </a:lnTo>
                  <a:cubicBezTo>
                    <a:pt x="2242872" y="0"/>
                    <a:pt x="2263442" y="20570"/>
                    <a:pt x="2263442" y="45943"/>
                  </a:cubicBezTo>
                  <a:lnTo>
                    <a:pt x="2263442" y="482916"/>
                  </a:lnTo>
                  <a:cubicBezTo>
                    <a:pt x="2263442" y="495101"/>
                    <a:pt x="2258601" y="506787"/>
                    <a:pt x="2249985" y="515403"/>
                  </a:cubicBezTo>
                  <a:cubicBezTo>
                    <a:pt x="2241369" y="524019"/>
                    <a:pt x="2229683" y="528859"/>
                    <a:pt x="2217499" y="528859"/>
                  </a:cubicBezTo>
                  <a:lnTo>
                    <a:pt x="45943" y="528859"/>
                  </a:lnTo>
                  <a:cubicBezTo>
                    <a:pt x="33758" y="528859"/>
                    <a:pt x="22073" y="524019"/>
                    <a:pt x="13457" y="515403"/>
                  </a:cubicBezTo>
                  <a:cubicBezTo>
                    <a:pt x="4840" y="506787"/>
                    <a:pt x="0" y="495101"/>
                    <a:pt x="0" y="482916"/>
                  </a:cubicBezTo>
                  <a:lnTo>
                    <a:pt x="0" y="45943"/>
                  </a:lnTo>
                  <a:cubicBezTo>
                    <a:pt x="0" y="33758"/>
                    <a:pt x="4840" y="22073"/>
                    <a:pt x="13457" y="13457"/>
                  </a:cubicBezTo>
                  <a:cubicBezTo>
                    <a:pt x="22073" y="4840"/>
                    <a:pt x="33758" y="0"/>
                    <a:pt x="45943" y="0"/>
                  </a:cubicBezTo>
                  <a:close/>
                </a:path>
              </a:pathLst>
            </a:custGeom>
            <a:solidFill>
              <a:srgbClr val="FFFFFF"/>
            </a:solidFill>
            <a:ln w="38100" cap="rnd">
              <a:solidFill>
                <a:srgbClr val="000000"/>
              </a:solidFill>
              <a:prstDash val="solid"/>
              <a:round/>
            </a:ln>
          </p:spPr>
          <p:txBody>
            <a:bodyPr/>
            <a:lstStyle/>
            <a:p>
              <a:endParaRPr lang="en-US"/>
            </a:p>
          </p:txBody>
        </p:sp>
        <p:sp>
          <p:nvSpPr>
            <p:cNvPr id="17" name="TextBox 17">
              <a:extLst>
                <a:ext uri="{FF2B5EF4-FFF2-40B4-BE49-F238E27FC236}">
                  <a16:creationId xmlns:a16="http://schemas.microsoft.com/office/drawing/2014/main" id="{7B1ABCC0-49B8-3171-EBB2-9F70D4E115C2}"/>
                </a:ext>
              </a:extLst>
            </p:cNvPr>
            <p:cNvSpPr txBox="1"/>
            <p:nvPr/>
          </p:nvSpPr>
          <p:spPr>
            <a:xfrm>
              <a:off x="0" y="-38100"/>
              <a:ext cx="2263442" cy="566959"/>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18">
            <a:extLst>
              <a:ext uri="{FF2B5EF4-FFF2-40B4-BE49-F238E27FC236}">
                <a16:creationId xmlns:a16="http://schemas.microsoft.com/office/drawing/2014/main" id="{DAA65D6C-F5F0-AFD3-598B-4B7416218B19}"/>
              </a:ext>
            </a:extLst>
          </p:cNvPr>
          <p:cNvSpPr txBox="1"/>
          <p:nvPr/>
        </p:nvSpPr>
        <p:spPr>
          <a:xfrm>
            <a:off x="9762822" y="2600576"/>
            <a:ext cx="7696553" cy="615553"/>
          </a:xfrm>
          <a:prstGeom prst="rect">
            <a:avLst/>
          </a:prstGeom>
        </p:spPr>
        <p:txBody>
          <a:bodyPr lIns="0" tIns="0" rIns="0" bIns="0" rtlCol="0" anchor="t">
            <a:spAutoFit/>
          </a:bodyPr>
          <a:lstStyle/>
          <a:p>
            <a:pPr algn="ctr">
              <a:lnSpc>
                <a:spcPts val="4835"/>
              </a:lnSpc>
            </a:pPr>
            <a:r>
              <a:rPr lang="en-US" sz="4168" b="1" dirty="0">
                <a:solidFill>
                  <a:srgbClr val="FF914D"/>
                </a:solidFill>
                <a:latin typeface="The Seasons Bold"/>
                <a:ea typeface="The Seasons Bold"/>
                <a:cs typeface="The Seasons Bold"/>
                <a:sym typeface="The Seasons Bold"/>
              </a:rPr>
              <a:t>JAHRED WARKENTIN</a:t>
            </a:r>
          </a:p>
        </p:txBody>
      </p:sp>
      <p:sp>
        <p:nvSpPr>
          <p:cNvPr id="19" name="TextBox 19">
            <a:extLst>
              <a:ext uri="{FF2B5EF4-FFF2-40B4-BE49-F238E27FC236}">
                <a16:creationId xmlns:a16="http://schemas.microsoft.com/office/drawing/2014/main" id="{07B54536-1A61-8AF3-5C09-B09ECB76D5AD}"/>
              </a:ext>
            </a:extLst>
          </p:cNvPr>
          <p:cNvSpPr txBox="1"/>
          <p:nvPr/>
        </p:nvSpPr>
        <p:spPr>
          <a:xfrm>
            <a:off x="9978181" y="3334271"/>
            <a:ext cx="7606826" cy="464423"/>
          </a:xfrm>
          <a:prstGeom prst="rect">
            <a:avLst/>
          </a:prstGeom>
        </p:spPr>
        <p:txBody>
          <a:bodyPr lIns="0" tIns="0" rIns="0" bIns="0" rtlCol="0" anchor="t">
            <a:spAutoFit/>
          </a:bodyPr>
          <a:lstStyle/>
          <a:p>
            <a:pPr algn="ctr">
              <a:lnSpc>
                <a:spcPts val="3780"/>
              </a:lnSpc>
            </a:pPr>
            <a:r>
              <a:rPr lang="en-US" sz="2700" dirty="0">
                <a:solidFill>
                  <a:srgbClr val="000000"/>
                </a:solidFill>
                <a:latin typeface="DM Sans"/>
                <a:ea typeface="DM Sans"/>
                <a:cs typeface="DM Sans"/>
                <a:sym typeface="DM Sans"/>
              </a:rPr>
              <a:t>Program Coordinator</a:t>
            </a:r>
          </a:p>
        </p:txBody>
      </p:sp>
      <p:sp>
        <p:nvSpPr>
          <p:cNvPr id="20" name="TextBox 20">
            <a:extLst>
              <a:ext uri="{FF2B5EF4-FFF2-40B4-BE49-F238E27FC236}">
                <a16:creationId xmlns:a16="http://schemas.microsoft.com/office/drawing/2014/main" id="{F4F5CD0D-BBB0-BE6F-FBF0-D390E69B78BF}"/>
              </a:ext>
            </a:extLst>
          </p:cNvPr>
          <p:cNvSpPr txBox="1"/>
          <p:nvPr/>
        </p:nvSpPr>
        <p:spPr>
          <a:xfrm>
            <a:off x="12484698" y="7828180"/>
            <a:ext cx="3638204" cy="464423"/>
          </a:xfrm>
          <a:prstGeom prst="rect">
            <a:avLst/>
          </a:prstGeom>
        </p:spPr>
        <p:txBody>
          <a:bodyPr wrap="square" lIns="0" tIns="0" rIns="0" bIns="0" rtlCol="0" anchor="t">
            <a:spAutoFit/>
          </a:bodyPr>
          <a:lstStyle/>
          <a:p>
            <a:pPr algn="l">
              <a:lnSpc>
                <a:spcPts val="3780"/>
              </a:lnSpc>
            </a:pPr>
            <a:r>
              <a:rPr lang="en-US" sz="2700" dirty="0">
                <a:solidFill>
                  <a:srgbClr val="000000"/>
                </a:solidFill>
                <a:latin typeface="DM Sans"/>
                <a:ea typeface="DM Sans"/>
                <a:cs typeface="DM Sans"/>
                <a:sym typeface="DM Sans"/>
              </a:rPr>
              <a:t>Bangladesh Territory</a:t>
            </a:r>
          </a:p>
        </p:txBody>
      </p:sp>
    </p:spTree>
    <p:extLst>
      <p:ext uri="{BB962C8B-B14F-4D97-AF65-F5344CB8AC3E}">
        <p14:creationId xmlns:p14="http://schemas.microsoft.com/office/powerpoint/2010/main" val="5741193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a:extLst>
            <a:ext uri="{FF2B5EF4-FFF2-40B4-BE49-F238E27FC236}">
              <a16:creationId xmlns:a16="http://schemas.microsoft.com/office/drawing/2014/main" id="{488375DE-15B7-62FD-55DD-31677A7EB67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90B428E-B4A2-83D7-6017-B74F2C56784E}"/>
              </a:ext>
            </a:extLst>
          </p:cNvPr>
          <p:cNvSpPr/>
          <p:nvPr/>
        </p:nvSpPr>
        <p:spPr>
          <a:xfrm>
            <a:off x="-1767752" y="576290"/>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5" name="Group 5">
            <a:extLst>
              <a:ext uri="{FF2B5EF4-FFF2-40B4-BE49-F238E27FC236}">
                <a16:creationId xmlns:a16="http://schemas.microsoft.com/office/drawing/2014/main" id="{832D68C2-A96E-7BA8-76C5-92AA08199D3B}"/>
              </a:ext>
            </a:extLst>
          </p:cNvPr>
          <p:cNvGrpSpPr/>
          <p:nvPr/>
        </p:nvGrpSpPr>
        <p:grpSpPr>
          <a:xfrm>
            <a:off x="411937" y="2117860"/>
            <a:ext cx="9460638" cy="7826240"/>
            <a:chOff x="0" y="0"/>
            <a:chExt cx="2491691" cy="1886510"/>
          </a:xfrm>
        </p:grpSpPr>
        <p:sp>
          <p:nvSpPr>
            <p:cNvPr id="6" name="Freeform 6">
              <a:extLst>
                <a:ext uri="{FF2B5EF4-FFF2-40B4-BE49-F238E27FC236}">
                  <a16:creationId xmlns:a16="http://schemas.microsoft.com/office/drawing/2014/main" id="{F90A1AF3-144A-B5C6-33BD-E690EBC17B05}"/>
                </a:ext>
              </a:extLst>
            </p:cNvPr>
            <p:cNvSpPr/>
            <p:nvPr/>
          </p:nvSpPr>
          <p:spPr>
            <a:xfrm>
              <a:off x="0" y="0"/>
              <a:ext cx="2491691" cy="1886510"/>
            </a:xfrm>
            <a:custGeom>
              <a:avLst/>
              <a:gdLst/>
              <a:ahLst/>
              <a:cxnLst/>
              <a:rect l="l" t="t" r="r" b="b"/>
              <a:pathLst>
                <a:path w="2491691" h="1886510">
                  <a:moveTo>
                    <a:pt x="41735" y="0"/>
                  </a:moveTo>
                  <a:lnTo>
                    <a:pt x="2449956" y="0"/>
                  </a:lnTo>
                  <a:cubicBezTo>
                    <a:pt x="2461025" y="0"/>
                    <a:pt x="2471640" y="4397"/>
                    <a:pt x="2479467" y="12224"/>
                  </a:cubicBezTo>
                  <a:cubicBezTo>
                    <a:pt x="2487294" y="20051"/>
                    <a:pt x="2491691" y="30666"/>
                    <a:pt x="2491691" y="41735"/>
                  </a:cubicBezTo>
                  <a:lnTo>
                    <a:pt x="2491691" y="1844775"/>
                  </a:lnTo>
                  <a:cubicBezTo>
                    <a:pt x="2491691" y="1855844"/>
                    <a:pt x="2487294" y="1866459"/>
                    <a:pt x="2479467" y="1874286"/>
                  </a:cubicBezTo>
                  <a:cubicBezTo>
                    <a:pt x="2471640" y="1882113"/>
                    <a:pt x="2461025" y="1886510"/>
                    <a:pt x="2449956" y="1886510"/>
                  </a:cubicBezTo>
                  <a:lnTo>
                    <a:pt x="41735" y="1886510"/>
                  </a:lnTo>
                  <a:cubicBezTo>
                    <a:pt x="30666" y="1886510"/>
                    <a:pt x="20051" y="1882113"/>
                    <a:pt x="12224" y="1874286"/>
                  </a:cubicBezTo>
                  <a:cubicBezTo>
                    <a:pt x="4397" y="1866459"/>
                    <a:pt x="0" y="1855844"/>
                    <a:pt x="0" y="1844775"/>
                  </a:cubicBezTo>
                  <a:lnTo>
                    <a:pt x="0" y="41735"/>
                  </a:lnTo>
                  <a:cubicBezTo>
                    <a:pt x="0" y="30666"/>
                    <a:pt x="4397" y="20051"/>
                    <a:pt x="12224" y="12224"/>
                  </a:cubicBezTo>
                  <a:cubicBezTo>
                    <a:pt x="20051" y="4397"/>
                    <a:pt x="30666" y="0"/>
                    <a:pt x="41735" y="0"/>
                  </a:cubicBezTo>
                  <a:close/>
                </a:path>
              </a:pathLst>
            </a:custGeom>
            <a:solidFill>
              <a:srgbClr val="FFFFFF"/>
            </a:solidFill>
            <a:ln w="38100" cap="rnd">
              <a:solidFill>
                <a:srgbClr val="000000"/>
              </a:solidFill>
              <a:prstDash val="solid"/>
              <a:round/>
            </a:ln>
          </p:spPr>
          <p:txBody>
            <a:bodyPr/>
            <a:lstStyle/>
            <a:p>
              <a:endParaRPr lang="en-US"/>
            </a:p>
          </p:txBody>
        </p:sp>
        <p:sp>
          <p:nvSpPr>
            <p:cNvPr id="7" name="TextBox 7">
              <a:extLst>
                <a:ext uri="{FF2B5EF4-FFF2-40B4-BE49-F238E27FC236}">
                  <a16:creationId xmlns:a16="http://schemas.microsoft.com/office/drawing/2014/main" id="{61910494-69A5-46CE-F8CA-DF8945B48A88}"/>
                </a:ext>
              </a:extLst>
            </p:cNvPr>
            <p:cNvSpPr txBox="1"/>
            <p:nvPr/>
          </p:nvSpPr>
          <p:spPr>
            <a:xfrm>
              <a:off x="0" y="-38100"/>
              <a:ext cx="2491691" cy="1924610"/>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a:extLst>
              <a:ext uri="{FF2B5EF4-FFF2-40B4-BE49-F238E27FC236}">
                <a16:creationId xmlns:a16="http://schemas.microsoft.com/office/drawing/2014/main" id="{0E629A4F-20BE-8209-9F13-C066DE0BEEBB}"/>
              </a:ext>
            </a:extLst>
          </p:cNvPr>
          <p:cNvSpPr/>
          <p:nvPr/>
        </p:nvSpPr>
        <p:spPr>
          <a:xfrm>
            <a:off x="-4085885" y="-2112871"/>
            <a:ext cx="9653490" cy="8229600"/>
          </a:xfrm>
          <a:custGeom>
            <a:avLst/>
            <a:gdLst/>
            <a:ahLst/>
            <a:cxnLst/>
            <a:rect l="l" t="t" r="r" b="b"/>
            <a:pathLst>
              <a:path w="9653490" h="8229600">
                <a:moveTo>
                  <a:pt x="0" y="0"/>
                </a:moveTo>
                <a:lnTo>
                  <a:pt x="9653489" y="0"/>
                </a:lnTo>
                <a:lnTo>
                  <a:pt x="9653489" y="8229600"/>
                </a:lnTo>
                <a:lnTo>
                  <a:pt x="0" y="8229600"/>
                </a:lnTo>
                <a:lnTo>
                  <a:pt x="0" y="0"/>
                </a:lnTo>
                <a:close/>
              </a:path>
            </a:pathLst>
          </a:custGeom>
          <a:blipFill>
            <a:blip r:embed="rId4"/>
            <a:stretch>
              <a:fillRect/>
            </a:stretch>
          </a:blipFill>
        </p:spPr>
        <p:txBody>
          <a:bodyPr/>
          <a:lstStyle/>
          <a:p>
            <a:endParaRPr lang="en-US"/>
          </a:p>
        </p:txBody>
      </p:sp>
      <p:sp>
        <p:nvSpPr>
          <p:cNvPr id="9" name="Freeform 9">
            <a:extLst>
              <a:ext uri="{FF2B5EF4-FFF2-40B4-BE49-F238E27FC236}">
                <a16:creationId xmlns:a16="http://schemas.microsoft.com/office/drawing/2014/main" id="{2D1191D1-86B0-50F3-0925-17CE7B455598}"/>
              </a:ext>
            </a:extLst>
          </p:cNvPr>
          <p:cNvSpPr/>
          <p:nvPr/>
        </p:nvSpPr>
        <p:spPr>
          <a:xfrm rot="-1045642">
            <a:off x="-1880388" y="-2371405"/>
            <a:ext cx="7464947" cy="3321901"/>
          </a:xfrm>
          <a:custGeom>
            <a:avLst/>
            <a:gdLst/>
            <a:ahLst/>
            <a:cxnLst/>
            <a:rect l="l" t="t" r="r" b="b"/>
            <a:pathLst>
              <a:path w="7464947" h="3321901">
                <a:moveTo>
                  <a:pt x="0" y="0"/>
                </a:moveTo>
                <a:lnTo>
                  <a:pt x="7464947" y="0"/>
                </a:lnTo>
                <a:lnTo>
                  <a:pt x="7464947" y="3321901"/>
                </a:lnTo>
                <a:lnTo>
                  <a:pt x="0" y="3321901"/>
                </a:lnTo>
                <a:lnTo>
                  <a:pt x="0" y="0"/>
                </a:lnTo>
                <a:close/>
              </a:path>
            </a:pathLst>
          </a:custGeom>
          <a:blipFill>
            <a:blip r:embed="rId5"/>
            <a:stretch>
              <a:fillRect/>
            </a:stretch>
          </a:blipFill>
        </p:spPr>
        <p:txBody>
          <a:bodyPr/>
          <a:lstStyle/>
          <a:p>
            <a:endParaRPr lang="en-US"/>
          </a:p>
        </p:txBody>
      </p:sp>
      <p:sp>
        <p:nvSpPr>
          <p:cNvPr id="10" name="Freeform 10">
            <a:extLst>
              <a:ext uri="{FF2B5EF4-FFF2-40B4-BE49-F238E27FC236}">
                <a16:creationId xmlns:a16="http://schemas.microsoft.com/office/drawing/2014/main" id="{F628B01B-CFFD-4F90-CD25-B4A263B1E07E}"/>
              </a:ext>
            </a:extLst>
          </p:cNvPr>
          <p:cNvSpPr/>
          <p:nvPr/>
        </p:nvSpPr>
        <p:spPr>
          <a:xfrm rot="-1178665">
            <a:off x="-1355222" y="-362645"/>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6"/>
            <a:stretch>
              <a:fillRect/>
            </a:stretch>
          </a:blipFill>
        </p:spPr>
        <p:txBody>
          <a:bodyPr/>
          <a:lstStyle/>
          <a:p>
            <a:endParaRPr lang="en-US"/>
          </a:p>
        </p:txBody>
      </p:sp>
      <p:sp>
        <p:nvSpPr>
          <p:cNvPr id="11" name="Freeform 11">
            <a:extLst>
              <a:ext uri="{FF2B5EF4-FFF2-40B4-BE49-F238E27FC236}">
                <a16:creationId xmlns:a16="http://schemas.microsoft.com/office/drawing/2014/main" id="{3E8E005E-E1B9-8576-8B40-EDA9618B867E}"/>
              </a:ext>
            </a:extLst>
          </p:cNvPr>
          <p:cNvSpPr/>
          <p:nvPr/>
        </p:nvSpPr>
        <p:spPr>
          <a:xfrm>
            <a:off x="-207082" y="781211"/>
            <a:ext cx="2530717" cy="2087841"/>
          </a:xfrm>
          <a:custGeom>
            <a:avLst/>
            <a:gdLst/>
            <a:ahLst/>
            <a:cxnLst/>
            <a:rect l="l" t="t" r="r" b="b"/>
            <a:pathLst>
              <a:path w="2530717" h="2087841">
                <a:moveTo>
                  <a:pt x="0" y="0"/>
                </a:moveTo>
                <a:lnTo>
                  <a:pt x="2530717" y="0"/>
                </a:lnTo>
                <a:lnTo>
                  <a:pt x="2530717" y="2087842"/>
                </a:lnTo>
                <a:lnTo>
                  <a:pt x="0" y="2087842"/>
                </a:lnTo>
                <a:lnTo>
                  <a:pt x="0" y="0"/>
                </a:lnTo>
                <a:close/>
              </a:path>
            </a:pathLst>
          </a:custGeom>
          <a:blipFill>
            <a:blip r:embed="rId7"/>
            <a:stretch>
              <a:fillRect/>
            </a:stretch>
          </a:blipFill>
        </p:spPr>
        <p:txBody>
          <a:bodyPr/>
          <a:lstStyle/>
          <a:p>
            <a:endParaRPr lang="en-US"/>
          </a:p>
        </p:txBody>
      </p:sp>
      <p:sp>
        <p:nvSpPr>
          <p:cNvPr id="12" name="Freeform 12">
            <a:extLst>
              <a:ext uri="{FF2B5EF4-FFF2-40B4-BE49-F238E27FC236}">
                <a16:creationId xmlns:a16="http://schemas.microsoft.com/office/drawing/2014/main" id="{4301AA48-ECD9-9D2A-8C59-044FE4066D42}"/>
              </a:ext>
            </a:extLst>
          </p:cNvPr>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8"/>
            <a:stretch>
              <a:fillRect/>
            </a:stretch>
          </a:blipFill>
        </p:spPr>
        <p:txBody>
          <a:bodyPr/>
          <a:lstStyle/>
          <a:p>
            <a:endParaRPr lang="en-US"/>
          </a:p>
        </p:txBody>
      </p:sp>
      <p:sp>
        <p:nvSpPr>
          <p:cNvPr id="13" name="TextBox 13">
            <a:extLst>
              <a:ext uri="{FF2B5EF4-FFF2-40B4-BE49-F238E27FC236}">
                <a16:creationId xmlns:a16="http://schemas.microsoft.com/office/drawing/2014/main" id="{AE21B114-F720-44D5-6898-D0108093B700}"/>
              </a:ext>
            </a:extLst>
          </p:cNvPr>
          <p:cNvSpPr txBox="1"/>
          <p:nvPr/>
        </p:nvSpPr>
        <p:spPr>
          <a:xfrm>
            <a:off x="1203587" y="2460889"/>
            <a:ext cx="7696553" cy="816325"/>
          </a:xfrm>
          <a:prstGeom prst="rect">
            <a:avLst/>
          </a:prstGeom>
        </p:spPr>
        <p:txBody>
          <a:bodyPr lIns="0" tIns="0" rIns="0" bIns="0" rtlCol="0" anchor="t">
            <a:spAutoFit/>
          </a:bodyPr>
          <a:lstStyle/>
          <a:p>
            <a:pPr algn="ctr">
              <a:lnSpc>
                <a:spcPts val="5879"/>
              </a:lnSpc>
            </a:pPr>
            <a:r>
              <a:rPr lang="en-US" sz="5068" b="1" dirty="0">
                <a:solidFill>
                  <a:srgbClr val="FF914D"/>
                </a:solidFill>
                <a:latin typeface="The Seasons Bold"/>
                <a:ea typeface="The Seasons Bold"/>
                <a:cs typeface="The Seasons Bold"/>
                <a:sym typeface="The Seasons Bold"/>
              </a:rPr>
              <a:t>PRAYER REQUESTS</a:t>
            </a:r>
          </a:p>
        </p:txBody>
      </p:sp>
      <p:sp>
        <p:nvSpPr>
          <p:cNvPr id="14" name="TextBox 14">
            <a:extLst>
              <a:ext uri="{FF2B5EF4-FFF2-40B4-BE49-F238E27FC236}">
                <a16:creationId xmlns:a16="http://schemas.microsoft.com/office/drawing/2014/main" id="{3BA6F45A-CC5E-2BF3-FA78-67D29F9E9930}"/>
              </a:ext>
            </a:extLst>
          </p:cNvPr>
          <p:cNvSpPr txBox="1"/>
          <p:nvPr/>
        </p:nvSpPr>
        <p:spPr>
          <a:xfrm>
            <a:off x="963545" y="3549866"/>
            <a:ext cx="8357421" cy="5824864"/>
          </a:xfrm>
          <a:prstGeom prst="rect">
            <a:avLst/>
          </a:prstGeom>
        </p:spPr>
        <p:txBody>
          <a:bodyPr wrap="square" lIns="0" tIns="0" rIns="0" bIns="0" rtlCol="0" anchor="t">
            <a:spAutoFit/>
          </a:bodyPr>
          <a:lstStyle/>
          <a:p>
            <a:pPr marL="582935" lvl="1" indent="-291467" algn="l">
              <a:lnSpc>
                <a:spcPts val="3780"/>
              </a:lnSpc>
              <a:buFont typeface="Arial"/>
              <a:buChar char="•"/>
            </a:pPr>
            <a:r>
              <a:rPr lang="en-US" sz="2700" dirty="0">
                <a:solidFill>
                  <a:srgbClr val="000000"/>
                </a:solidFill>
                <a:latin typeface="DM Sans"/>
                <a:ea typeface="DM Sans"/>
                <a:cs typeface="DM Sans"/>
                <a:sym typeface="DM Sans"/>
              </a:rPr>
              <a:t>Bangladesh elections (taking place in February 2026)</a:t>
            </a:r>
          </a:p>
          <a:p>
            <a:pPr marL="582935" lvl="1" indent="-291467" algn="l">
              <a:lnSpc>
                <a:spcPts val="3780"/>
              </a:lnSpc>
              <a:buFont typeface="Arial"/>
              <a:buChar char="•"/>
            </a:pPr>
            <a:r>
              <a:rPr lang="en-US" sz="2700" dirty="0">
                <a:solidFill>
                  <a:srgbClr val="000000"/>
                </a:solidFill>
                <a:latin typeface="DM Sans"/>
                <a:ea typeface="DM Sans"/>
                <a:cs typeface="DM Sans"/>
                <a:sym typeface="DM Sans"/>
              </a:rPr>
              <a:t>Good health &amp; safety</a:t>
            </a:r>
          </a:p>
          <a:p>
            <a:pPr marL="582935" lvl="1" indent="-291467" algn="l">
              <a:lnSpc>
                <a:spcPts val="3780"/>
              </a:lnSpc>
              <a:buFont typeface="Arial"/>
              <a:buChar char="•"/>
            </a:pPr>
            <a:r>
              <a:rPr lang="en-US" sz="2700" dirty="0">
                <a:solidFill>
                  <a:srgbClr val="000000"/>
                </a:solidFill>
                <a:latin typeface="DM Sans"/>
                <a:ea typeface="DM Sans"/>
                <a:cs typeface="DM Sans"/>
                <a:sym typeface="DM Sans"/>
              </a:rPr>
              <a:t>Deepening friendships</a:t>
            </a:r>
          </a:p>
          <a:p>
            <a:pPr marL="582935" lvl="1" indent="-291467" algn="l">
              <a:lnSpc>
                <a:spcPts val="3780"/>
              </a:lnSpc>
              <a:buFont typeface="Arial"/>
              <a:buChar char="•"/>
            </a:pPr>
            <a:r>
              <a:rPr lang="en-US" sz="2700" dirty="0">
                <a:solidFill>
                  <a:srgbClr val="000000"/>
                </a:solidFill>
                <a:latin typeface="DM Sans"/>
                <a:ea typeface="DM Sans"/>
                <a:cs typeface="DM Sans"/>
                <a:sym typeface="DM Sans"/>
              </a:rPr>
              <a:t>Ongoing language acquisition and cultural integration</a:t>
            </a:r>
          </a:p>
          <a:p>
            <a:pPr marL="582935" lvl="1" indent="-291467" algn="l">
              <a:lnSpc>
                <a:spcPts val="3780"/>
              </a:lnSpc>
              <a:buFont typeface="Arial"/>
              <a:buChar char="•"/>
            </a:pPr>
            <a:r>
              <a:rPr lang="en-US" sz="2700" dirty="0">
                <a:solidFill>
                  <a:srgbClr val="000000"/>
                </a:solidFill>
                <a:latin typeface="DM Sans"/>
                <a:ea typeface="DM Sans"/>
                <a:cs typeface="DM Sans"/>
                <a:sym typeface="DM Sans"/>
              </a:rPr>
              <a:t>Community development strategy</a:t>
            </a:r>
          </a:p>
          <a:p>
            <a:pPr marL="582935" lvl="1" indent="-291467" algn="l">
              <a:lnSpc>
                <a:spcPts val="3780"/>
              </a:lnSpc>
              <a:buFont typeface="Arial"/>
              <a:buChar char="•"/>
            </a:pPr>
            <a:r>
              <a:rPr lang="en-US" sz="2700" dirty="0">
                <a:solidFill>
                  <a:srgbClr val="000000"/>
                </a:solidFill>
                <a:latin typeface="DM Sans"/>
                <a:ea typeface="DM Sans"/>
                <a:cs typeface="DM Sans"/>
                <a:sym typeface="DM Sans"/>
              </a:rPr>
              <a:t>Wisdom and guidance for managing our project portfolio</a:t>
            </a:r>
          </a:p>
          <a:p>
            <a:pPr marL="582935" lvl="1" indent="-291467" algn="l">
              <a:lnSpc>
                <a:spcPts val="3780"/>
              </a:lnSpc>
              <a:buFont typeface="Arial"/>
              <a:buChar char="•"/>
            </a:pPr>
            <a:r>
              <a:rPr lang="en-US" sz="2700" dirty="0">
                <a:solidFill>
                  <a:srgbClr val="000000"/>
                </a:solidFill>
                <a:latin typeface="DM Sans"/>
                <a:ea typeface="DM Sans"/>
                <a:cs typeface="DM Sans"/>
                <a:sym typeface="DM Sans"/>
              </a:rPr>
              <a:t>New ministries and programs</a:t>
            </a:r>
          </a:p>
          <a:p>
            <a:pPr marL="582935" lvl="1" indent="-291467" algn="l">
              <a:lnSpc>
                <a:spcPts val="3780"/>
              </a:lnSpc>
              <a:buFont typeface="Arial"/>
              <a:buChar char="•"/>
            </a:pPr>
            <a:r>
              <a:rPr lang="en-US" sz="2700" dirty="0">
                <a:solidFill>
                  <a:srgbClr val="000000"/>
                </a:solidFill>
                <a:latin typeface="DM Sans"/>
                <a:ea typeface="DM Sans"/>
                <a:cs typeface="DM Sans"/>
                <a:sym typeface="DM Sans"/>
              </a:rPr>
              <a:t>Reignited passion for the Gospel across the Territory</a:t>
            </a:r>
          </a:p>
        </p:txBody>
      </p:sp>
      <p:grpSp>
        <p:nvGrpSpPr>
          <p:cNvPr id="15" name="Group 3">
            <a:extLst>
              <a:ext uri="{FF2B5EF4-FFF2-40B4-BE49-F238E27FC236}">
                <a16:creationId xmlns:a16="http://schemas.microsoft.com/office/drawing/2014/main" id="{E00B992B-97FA-190C-E6D7-677EB7C9EC1A}"/>
              </a:ext>
            </a:extLst>
          </p:cNvPr>
          <p:cNvGrpSpPr/>
          <p:nvPr/>
        </p:nvGrpSpPr>
        <p:grpSpPr>
          <a:xfrm>
            <a:off x="10348792" y="2117860"/>
            <a:ext cx="7152629" cy="7164274"/>
            <a:chOff x="0" y="0"/>
            <a:chExt cx="6350000" cy="6350000"/>
          </a:xfrm>
          <a:blipFill dpi="0" rotWithShape="1">
            <a:blip r:embed="rId9"/>
            <a:srcRect/>
            <a:stretch>
              <a:fillRect/>
            </a:stretch>
          </a:blipFill>
        </p:grpSpPr>
        <p:sp>
          <p:nvSpPr>
            <p:cNvPr id="16" name="Freeform 4">
              <a:extLst>
                <a:ext uri="{FF2B5EF4-FFF2-40B4-BE49-F238E27FC236}">
                  <a16:creationId xmlns:a16="http://schemas.microsoft.com/office/drawing/2014/main" id="{F592E21F-EF47-54B5-D8B1-2D579605DA89}"/>
                </a:ext>
              </a:extLst>
            </p:cNvPr>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10"/>
              <a:stretch>
                <a:fillRect/>
              </a:stretch>
            </a:blipFill>
            <a:ln w="38100" cap="sq">
              <a:solidFill>
                <a:srgbClr val="000000"/>
              </a:solidFill>
              <a:prstDash val="solid"/>
              <a:miter/>
            </a:ln>
          </p:spPr>
          <p:txBody>
            <a:bodyPr/>
            <a:lstStyle/>
            <a:p>
              <a:endParaRPr lang="en-US" dirty="0"/>
            </a:p>
          </p:txBody>
        </p:sp>
      </p:grpSp>
    </p:spTree>
    <p:extLst>
      <p:ext uri="{BB962C8B-B14F-4D97-AF65-F5344CB8AC3E}">
        <p14:creationId xmlns:p14="http://schemas.microsoft.com/office/powerpoint/2010/main" val="2615322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247813-555A-207C-F4DD-C1FCF5F7CF7F}"/>
              </a:ext>
            </a:extLst>
          </p:cNvPr>
          <p:cNvPicPr>
            <a:picLocks noChangeAspect="1"/>
          </p:cNvPicPr>
          <p:nvPr/>
        </p:nvPicPr>
        <p:blipFill>
          <a:blip r:embed="rId2"/>
          <a:stretch>
            <a:fillRect/>
          </a:stretch>
        </p:blipFill>
        <p:spPr>
          <a:xfrm>
            <a:off x="-126998" y="-38100"/>
            <a:ext cx="18491198" cy="10401300"/>
          </a:xfrm>
          <a:prstGeom prst="rect">
            <a:avLst/>
          </a:prstGeom>
        </p:spPr>
      </p:pic>
    </p:spTree>
    <p:extLst>
      <p:ext uri="{BB962C8B-B14F-4D97-AF65-F5344CB8AC3E}">
        <p14:creationId xmlns:p14="http://schemas.microsoft.com/office/powerpoint/2010/main" val="1890495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2098257" y="443215"/>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744199" y="2324099"/>
            <a:ext cx="7300717" cy="5907837"/>
            <a:chOff x="0" y="-38100"/>
            <a:chExt cx="2314920" cy="1322848"/>
          </a:xfrm>
        </p:grpSpPr>
        <p:sp>
          <p:nvSpPr>
            <p:cNvPr id="4" name="Freeform 4"/>
            <p:cNvSpPr/>
            <p:nvPr/>
          </p:nvSpPr>
          <p:spPr>
            <a:xfrm>
              <a:off x="0" y="-36158"/>
              <a:ext cx="2314920" cy="1320906"/>
            </a:xfrm>
            <a:custGeom>
              <a:avLst/>
              <a:gdLst/>
              <a:ahLst/>
              <a:cxnLst/>
              <a:rect l="l" t="t" r="r" b="b"/>
              <a:pathLst>
                <a:path w="2314920" h="1284748">
                  <a:moveTo>
                    <a:pt x="44922" y="0"/>
                  </a:moveTo>
                  <a:lnTo>
                    <a:pt x="2269998" y="0"/>
                  </a:lnTo>
                  <a:cubicBezTo>
                    <a:pt x="2294808" y="0"/>
                    <a:pt x="2314920" y="20112"/>
                    <a:pt x="2314920" y="44922"/>
                  </a:cubicBezTo>
                  <a:lnTo>
                    <a:pt x="2314920" y="1239827"/>
                  </a:lnTo>
                  <a:cubicBezTo>
                    <a:pt x="2314920" y="1264636"/>
                    <a:pt x="2294808" y="1284748"/>
                    <a:pt x="2269998" y="1284748"/>
                  </a:cubicBezTo>
                  <a:lnTo>
                    <a:pt x="44922" y="1284748"/>
                  </a:lnTo>
                  <a:cubicBezTo>
                    <a:pt x="20112" y="1284748"/>
                    <a:pt x="0" y="1264636"/>
                    <a:pt x="0" y="1239827"/>
                  </a:cubicBezTo>
                  <a:lnTo>
                    <a:pt x="0" y="44922"/>
                  </a:lnTo>
                  <a:cubicBezTo>
                    <a:pt x="0" y="20112"/>
                    <a:pt x="20112" y="0"/>
                    <a:pt x="44922" y="0"/>
                  </a:cubicBezTo>
                  <a:close/>
                </a:path>
              </a:pathLst>
            </a:custGeom>
            <a:solidFill>
              <a:srgbClr val="FFFFFF"/>
            </a:solidFill>
            <a:ln w="38100" cap="rnd">
              <a:solidFill>
                <a:srgbClr val="000000"/>
              </a:solidFill>
              <a:prstDash val="solid"/>
              <a:round/>
            </a:ln>
          </p:spPr>
          <p:txBody>
            <a:bodyPr/>
            <a:lstStyle/>
            <a:p>
              <a:endParaRPr lang="en-US"/>
            </a:p>
          </p:txBody>
        </p:sp>
        <p:sp>
          <p:nvSpPr>
            <p:cNvPr id="5" name="TextBox 5"/>
            <p:cNvSpPr txBox="1"/>
            <p:nvPr/>
          </p:nvSpPr>
          <p:spPr>
            <a:xfrm>
              <a:off x="0" y="-38100"/>
              <a:ext cx="2314920" cy="1322848"/>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5400000">
            <a:off x="1651775" y="-549698"/>
            <a:ext cx="7364664" cy="10040980"/>
            <a:chOff x="-150301" y="-139156"/>
            <a:chExt cx="6350000" cy="6351270"/>
          </a:xfrm>
          <a:blipFill>
            <a:blip r:embed="rId4"/>
            <a:stretch>
              <a:fillRect/>
            </a:stretch>
          </a:blipFill>
        </p:grpSpPr>
        <p:sp>
          <p:nvSpPr>
            <p:cNvPr id="7" name="Freeform 7"/>
            <p:cNvSpPr/>
            <p:nvPr/>
          </p:nvSpPr>
          <p:spPr>
            <a:xfrm>
              <a:off x="-150301" y="-139156"/>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grpFill/>
            <a:ln w="38100" cap="sq">
              <a:solidFill>
                <a:srgbClr val="000000"/>
              </a:solidFill>
              <a:prstDash val="solid"/>
              <a:miter/>
            </a:ln>
          </p:spPr>
          <p:txBody>
            <a:bodyPr/>
            <a:lstStyle/>
            <a:p>
              <a:endParaRPr lang="en-US" dirty="0"/>
            </a:p>
          </p:txBody>
        </p:sp>
      </p:grpSp>
      <p:sp>
        <p:nvSpPr>
          <p:cNvPr id="8" name="Freeform 8"/>
          <p:cNvSpPr/>
          <p:nvPr/>
        </p:nvSpPr>
        <p:spPr>
          <a:xfrm rot="6539916" flipH="1">
            <a:off x="14739530" y="4750050"/>
            <a:ext cx="8229600" cy="8229600"/>
          </a:xfrm>
          <a:custGeom>
            <a:avLst/>
            <a:gdLst/>
            <a:ahLst/>
            <a:cxnLst/>
            <a:rect l="l" t="t" r="r" b="b"/>
            <a:pathLst>
              <a:path w="8229600" h="8229600">
                <a:moveTo>
                  <a:pt x="8229600" y="0"/>
                </a:moveTo>
                <a:lnTo>
                  <a:pt x="0" y="0"/>
                </a:lnTo>
                <a:lnTo>
                  <a:pt x="0" y="8229600"/>
                </a:lnTo>
                <a:lnTo>
                  <a:pt x="8229600" y="8229600"/>
                </a:lnTo>
                <a:lnTo>
                  <a:pt x="8229600" y="0"/>
                </a:lnTo>
                <a:close/>
              </a:path>
            </a:pathLst>
          </a:custGeom>
          <a:blipFill>
            <a:blip r:embed="rId5">
              <a:alphaModFix amt="55000"/>
            </a:blip>
            <a:stretch>
              <a:fillRect/>
            </a:stretch>
          </a:blipFill>
        </p:spPr>
        <p:txBody>
          <a:bodyPr/>
          <a:lstStyle/>
          <a:p>
            <a:endParaRPr lang="en-US"/>
          </a:p>
        </p:txBody>
      </p:sp>
      <p:sp>
        <p:nvSpPr>
          <p:cNvPr id="9" name="Freeform 9"/>
          <p:cNvSpPr/>
          <p:nvPr/>
        </p:nvSpPr>
        <p:spPr>
          <a:xfrm rot="-1321057">
            <a:off x="13281563" y="9192574"/>
            <a:ext cx="7464947" cy="3321901"/>
          </a:xfrm>
          <a:custGeom>
            <a:avLst/>
            <a:gdLst/>
            <a:ahLst/>
            <a:cxnLst/>
            <a:rect l="l" t="t" r="r" b="b"/>
            <a:pathLst>
              <a:path w="7464947" h="3321901">
                <a:moveTo>
                  <a:pt x="0" y="0"/>
                </a:moveTo>
                <a:lnTo>
                  <a:pt x="7464947" y="0"/>
                </a:lnTo>
                <a:lnTo>
                  <a:pt x="7464947" y="3321902"/>
                </a:lnTo>
                <a:lnTo>
                  <a:pt x="0" y="3321902"/>
                </a:lnTo>
                <a:lnTo>
                  <a:pt x="0" y="0"/>
                </a:lnTo>
                <a:close/>
              </a:path>
            </a:pathLst>
          </a:custGeom>
          <a:blipFill>
            <a:blip r:embed="rId6"/>
            <a:stretch>
              <a:fillRect/>
            </a:stretch>
          </a:blipFill>
        </p:spPr>
        <p:txBody>
          <a:bodyPr/>
          <a:lstStyle/>
          <a:p>
            <a:endParaRPr lang="en-US"/>
          </a:p>
        </p:txBody>
      </p:sp>
      <p:sp>
        <p:nvSpPr>
          <p:cNvPr id="10" name="Freeform 10"/>
          <p:cNvSpPr/>
          <p:nvPr/>
        </p:nvSpPr>
        <p:spPr>
          <a:xfrm rot="-1595754">
            <a:off x="13839107" y="9318276"/>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7"/>
            <a:stretch>
              <a:fillRect/>
            </a:stretch>
          </a:blipFill>
        </p:spPr>
        <p:txBody>
          <a:bodyPr/>
          <a:lstStyle/>
          <a:p>
            <a:endParaRPr lang="en-US"/>
          </a:p>
        </p:txBody>
      </p:sp>
      <p:sp>
        <p:nvSpPr>
          <p:cNvPr id="11" name="TextBox 11"/>
          <p:cNvSpPr txBox="1"/>
          <p:nvPr/>
        </p:nvSpPr>
        <p:spPr>
          <a:xfrm>
            <a:off x="10950863" y="2850517"/>
            <a:ext cx="6864056" cy="3259867"/>
          </a:xfrm>
          <a:prstGeom prst="rect">
            <a:avLst/>
          </a:prstGeom>
        </p:spPr>
        <p:txBody>
          <a:bodyPr wrap="square" lIns="0" tIns="0" rIns="0" bIns="0" rtlCol="0" anchor="t">
            <a:spAutoFit/>
          </a:bodyPr>
          <a:lstStyle/>
          <a:p>
            <a:pPr algn="ctr">
              <a:lnSpc>
                <a:spcPts val="5209"/>
              </a:lnSpc>
            </a:pPr>
            <a:r>
              <a:rPr lang="en-US" sz="3600" b="1" dirty="0">
                <a:solidFill>
                  <a:srgbClr val="FF914D"/>
                </a:solidFill>
                <a:latin typeface="The Seasons Bold"/>
                <a:ea typeface="The Seasons Bold"/>
                <a:cs typeface="The Seasons Bold"/>
                <a:sym typeface="The Seasons Bold"/>
              </a:rPr>
              <a:t>LIEUTENANT APRIL BARTHAU</a:t>
            </a:r>
          </a:p>
          <a:p>
            <a:pPr algn="ctr">
              <a:lnSpc>
                <a:spcPts val="5209"/>
              </a:lnSpc>
            </a:pPr>
            <a:endParaRPr lang="en-US" sz="3600" b="1" dirty="0">
              <a:solidFill>
                <a:srgbClr val="FF914D"/>
              </a:solidFill>
              <a:latin typeface="The Seasons Bold"/>
              <a:ea typeface="The Seasons Bold"/>
              <a:cs typeface="The Seasons Bold"/>
              <a:sym typeface="The Seasons Bold"/>
            </a:endParaRPr>
          </a:p>
          <a:p>
            <a:pPr algn="ctr">
              <a:lnSpc>
                <a:spcPts val="5209"/>
              </a:lnSpc>
            </a:pPr>
            <a:endParaRPr lang="en-US" sz="3600" b="1" dirty="0">
              <a:solidFill>
                <a:srgbClr val="FF914D"/>
              </a:solidFill>
              <a:latin typeface="The Seasons Bold"/>
              <a:ea typeface="The Seasons Bold"/>
              <a:cs typeface="The Seasons Bold"/>
              <a:sym typeface="The Seasons Bold"/>
            </a:endParaRPr>
          </a:p>
          <a:p>
            <a:pPr algn="ctr">
              <a:lnSpc>
                <a:spcPts val="5209"/>
              </a:lnSpc>
            </a:pPr>
            <a:r>
              <a:rPr lang="en-US" sz="3200" b="1" dirty="0">
                <a:solidFill>
                  <a:srgbClr val="FF914D"/>
                </a:solidFill>
                <a:latin typeface="The Seasons Bold"/>
                <a:ea typeface="The Seasons Bold"/>
                <a:cs typeface="The Seasons Bold"/>
                <a:sym typeface="The Seasons Bold"/>
              </a:rPr>
              <a:t>LIEUTENANT MARCO HERRERA-LOPIZIC</a:t>
            </a:r>
          </a:p>
        </p:txBody>
      </p:sp>
      <p:sp>
        <p:nvSpPr>
          <p:cNvPr id="12" name="TextBox 12"/>
          <p:cNvSpPr txBox="1"/>
          <p:nvPr/>
        </p:nvSpPr>
        <p:spPr>
          <a:xfrm>
            <a:off x="11102756" y="3598582"/>
            <a:ext cx="6583601" cy="852156"/>
          </a:xfrm>
          <a:prstGeom prst="rect">
            <a:avLst/>
          </a:prstGeom>
        </p:spPr>
        <p:txBody>
          <a:bodyPr wrap="square" lIns="0" tIns="0" rIns="0" bIns="0" rtlCol="0" anchor="t">
            <a:spAutoFit/>
          </a:bodyPr>
          <a:lstStyle/>
          <a:p>
            <a:pPr algn="ctr">
              <a:lnSpc>
                <a:spcPts val="3407"/>
              </a:lnSpc>
            </a:pPr>
            <a:r>
              <a:rPr lang="en-US" sz="2433" dirty="0">
                <a:solidFill>
                  <a:srgbClr val="000000"/>
                </a:solidFill>
                <a:latin typeface="DM Sans"/>
                <a:ea typeface="DM Sans"/>
                <a:cs typeface="DM Sans"/>
                <a:sym typeface="DM Sans"/>
              </a:rPr>
              <a:t>Older People’s Residential Care Coordinator &amp; Assistant Health Services Officer</a:t>
            </a:r>
          </a:p>
        </p:txBody>
      </p:sp>
      <p:sp>
        <p:nvSpPr>
          <p:cNvPr id="13" name="Freeform 13"/>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8"/>
            <a:stretch>
              <a:fillRect/>
            </a:stretch>
          </a:blipFill>
        </p:spPr>
        <p:txBody>
          <a:bodyPr/>
          <a:lstStyle/>
          <a:p>
            <a:endParaRPr lang="en-US"/>
          </a:p>
        </p:txBody>
      </p:sp>
      <p:sp>
        <p:nvSpPr>
          <p:cNvPr id="16" name="Freeform 14">
            <a:extLst>
              <a:ext uri="{FF2B5EF4-FFF2-40B4-BE49-F238E27FC236}">
                <a16:creationId xmlns:a16="http://schemas.microsoft.com/office/drawing/2014/main" id="{9921D404-DD91-C3F7-AE3B-C5B281CAF69D}"/>
              </a:ext>
            </a:extLst>
          </p:cNvPr>
          <p:cNvSpPr/>
          <p:nvPr/>
        </p:nvSpPr>
        <p:spPr>
          <a:xfrm>
            <a:off x="2734653" y="8861169"/>
            <a:ext cx="292490" cy="426215"/>
          </a:xfrm>
          <a:custGeom>
            <a:avLst/>
            <a:gdLst/>
            <a:ahLst/>
            <a:cxnLst/>
            <a:rect l="l" t="t" r="r" b="b"/>
            <a:pathLst>
              <a:path w="292490" h="426215">
                <a:moveTo>
                  <a:pt x="0" y="0"/>
                </a:moveTo>
                <a:lnTo>
                  <a:pt x="292489" y="0"/>
                </a:lnTo>
                <a:lnTo>
                  <a:pt x="292489" y="426215"/>
                </a:lnTo>
                <a:lnTo>
                  <a:pt x="0" y="4262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7" name="TextBox 15">
            <a:extLst>
              <a:ext uri="{FF2B5EF4-FFF2-40B4-BE49-F238E27FC236}">
                <a16:creationId xmlns:a16="http://schemas.microsoft.com/office/drawing/2014/main" id="{8A3C964D-5650-CDC2-F072-A9BF9928389D}"/>
              </a:ext>
            </a:extLst>
          </p:cNvPr>
          <p:cNvSpPr txBox="1"/>
          <p:nvPr/>
        </p:nvSpPr>
        <p:spPr>
          <a:xfrm>
            <a:off x="3200400" y="8832089"/>
            <a:ext cx="4509120" cy="455294"/>
          </a:xfrm>
          <a:prstGeom prst="rect">
            <a:avLst/>
          </a:prstGeom>
        </p:spPr>
        <p:txBody>
          <a:bodyPr lIns="0" tIns="0" rIns="0" bIns="0" rtlCol="0" anchor="t">
            <a:spAutoFit/>
          </a:bodyPr>
          <a:lstStyle/>
          <a:p>
            <a:pPr algn="l">
              <a:lnSpc>
                <a:spcPts val="3780"/>
              </a:lnSpc>
            </a:pPr>
            <a:r>
              <a:rPr lang="en-US" sz="2700" dirty="0">
                <a:solidFill>
                  <a:srgbClr val="000000"/>
                </a:solidFill>
                <a:latin typeface="DM Sans"/>
                <a:ea typeface="DM Sans"/>
                <a:cs typeface="DM Sans"/>
                <a:sym typeface="DM Sans"/>
              </a:rPr>
              <a:t>International Headquarters</a:t>
            </a:r>
          </a:p>
        </p:txBody>
      </p:sp>
      <p:sp>
        <p:nvSpPr>
          <p:cNvPr id="18" name="TextBox 12">
            <a:extLst>
              <a:ext uri="{FF2B5EF4-FFF2-40B4-BE49-F238E27FC236}">
                <a16:creationId xmlns:a16="http://schemas.microsoft.com/office/drawing/2014/main" id="{8B054FA5-9989-8319-9FFE-54826D441571}"/>
              </a:ext>
            </a:extLst>
          </p:cNvPr>
          <p:cNvSpPr txBox="1"/>
          <p:nvPr/>
        </p:nvSpPr>
        <p:spPr>
          <a:xfrm>
            <a:off x="11115169" y="6341681"/>
            <a:ext cx="6583601" cy="416140"/>
          </a:xfrm>
          <a:prstGeom prst="rect">
            <a:avLst/>
          </a:prstGeom>
        </p:spPr>
        <p:txBody>
          <a:bodyPr wrap="square" lIns="0" tIns="0" rIns="0" bIns="0" rtlCol="0" anchor="t">
            <a:spAutoFit/>
          </a:bodyPr>
          <a:lstStyle/>
          <a:p>
            <a:pPr algn="ctr">
              <a:lnSpc>
                <a:spcPts val="3407"/>
              </a:lnSpc>
            </a:pPr>
            <a:r>
              <a:rPr lang="en-US" sz="2433" dirty="0">
                <a:solidFill>
                  <a:srgbClr val="000000"/>
                </a:solidFill>
                <a:latin typeface="DM Sans"/>
                <a:ea typeface="DM Sans"/>
                <a:cs typeface="DM Sans"/>
                <a:sym typeface="DM Sans"/>
              </a:rPr>
              <a:t>International Health Services Coordinator</a:t>
            </a:r>
          </a:p>
        </p:txBody>
      </p:sp>
      <p:sp>
        <p:nvSpPr>
          <p:cNvPr id="20" name="TextBox 19">
            <a:extLst>
              <a:ext uri="{FF2B5EF4-FFF2-40B4-BE49-F238E27FC236}">
                <a16:creationId xmlns:a16="http://schemas.microsoft.com/office/drawing/2014/main" id="{A30E5882-4A34-9521-3CCA-00E4952FC245}"/>
              </a:ext>
            </a:extLst>
          </p:cNvPr>
          <p:cNvSpPr txBox="1"/>
          <p:nvPr/>
        </p:nvSpPr>
        <p:spPr>
          <a:xfrm>
            <a:off x="11553614" y="7247030"/>
            <a:ext cx="5460422" cy="597536"/>
          </a:xfrm>
          <a:prstGeom prst="rect">
            <a:avLst/>
          </a:prstGeom>
          <a:noFill/>
        </p:spPr>
        <p:txBody>
          <a:bodyPr wrap="square">
            <a:spAutoFit/>
          </a:bodyPr>
          <a:lstStyle/>
          <a:p>
            <a:pPr algn="ctr">
              <a:lnSpc>
                <a:spcPts val="4221"/>
              </a:lnSpc>
            </a:pPr>
            <a:r>
              <a:rPr lang="en-US" sz="2800" dirty="0">
                <a:solidFill>
                  <a:srgbClr val="000000"/>
                </a:solidFill>
                <a:latin typeface="The Seasons"/>
                <a:ea typeface="The Seasons"/>
                <a:cs typeface="The Seasons"/>
                <a:sym typeface="The Seasons"/>
              </a:rPr>
              <a:t>With Hadassah, Elijah and Caleb</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767752" y="576290"/>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5" name="Group 5"/>
          <p:cNvGrpSpPr/>
          <p:nvPr/>
        </p:nvGrpSpPr>
        <p:grpSpPr>
          <a:xfrm>
            <a:off x="522227" y="1381595"/>
            <a:ext cx="9577309" cy="8738776"/>
            <a:chOff x="0" y="-45403"/>
            <a:chExt cx="2522419" cy="1955612"/>
          </a:xfrm>
        </p:grpSpPr>
        <p:sp>
          <p:nvSpPr>
            <p:cNvPr id="6" name="Freeform 6"/>
            <p:cNvSpPr/>
            <p:nvPr/>
          </p:nvSpPr>
          <p:spPr>
            <a:xfrm>
              <a:off x="0" y="-45403"/>
              <a:ext cx="2522419" cy="1910209"/>
            </a:xfrm>
            <a:custGeom>
              <a:avLst/>
              <a:gdLst/>
              <a:ahLst/>
              <a:cxnLst/>
              <a:rect l="l" t="t" r="r" b="b"/>
              <a:pathLst>
                <a:path w="2522419" h="1910209">
                  <a:moveTo>
                    <a:pt x="41226" y="0"/>
                  </a:moveTo>
                  <a:lnTo>
                    <a:pt x="2481193" y="0"/>
                  </a:lnTo>
                  <a:cubicBezTo>
                    <a:pt x="2492126" y="0"/>
                    <a:pt x="2502613" y="4343"/>
                    <a:pt x="2510344" y="12075"/>
                  </a:cubicBezTo>
                  <a:cubicBezTo>
                    <a:pt x="2518075" y="19806"/>
                    <a:pt x="2522419" y="30292"/>
                    <a:pt x="2522419" y="41226"/>
                  </a:cubicBezTo>
                  <a:lnTo>
                    <a:pt x="2522419" y="1868983"/>
                  </a:lnTo>
                  <a:cubicBezTo>
                    <a:pt x="2522419" y="1879917"/>
                    <a:pt x="2518075" y="1890403"/>
                    <a:pt x="2510344" y="1898135"/>
                  </a:cubicBezTo>
                  <a:cubicBezTo>
                    <a:pt x="2502613" y="1905866"/>
                    <a:pt x="2492126" y="1910209"/>
                    <a:pt x="2481193" y="1910209"/>
                  </a:cubicBezTo>
                  <a:lnTo>
                    <a:pt x="41226" y="1910209"/>
                  </a:lnTo>
                  <a:cubicBezTo>
                    <a:pt x="30292" y="1910209"/>
                    <a:pt x="19806" y="1905866"/>
                    <a:pt x="12075" y="1898135"/>
                  </a:cubicBezTo>
                  <a:cubicBezTo>
                    <a:pt x="4343" y="1890403"/>
                    <a:pt x="0" y="1879917"/>
                    <a:pt x="0" y="1868983"/>
                  </a:cubicBezTo>
                  <a:lnTo>
                    <a:pt x="0" y="41226"/>
                  </a:lnTo>
                  <a:cubicBezTo>
                    <a:pt x="0" y="30292"/>
                    <a:pt x="4343" y="19806"/>
                    <a:pt x="12075" y="12075"/>
                  </a:cubicBezTo>
                  <a:cubicBezTo>
                    <a:pt x="19806" y="4343"/>
                    <a:pt x="30292" y="0"/>
                    <a:pt x="41226" y="0"/>
                  </a:cubicBezTo>
                  <a:close/>
                </a:path>
              </a:pathLst>
            </a:custGeom>
            <a:solidFill>
              <a:srgbClr val="FFFFFF"/>
            </a:solidFill>
            <a:ln w="38100" cap="rnd">
              <a:solidFill>
                <a:srgbClr val="000000"/>
              </a:solidFill>
              <a:prstDash val="solid"/>
              <a:round/>
            </a:ln>
          </p:spPr>
          <p:txBody>
            <a:bodyPr/>
            <a:lstStyle/>
            <a:p>
              <a:endParaRPr lang="en-US"/>
            </a:p>
          </p:txBody>
        </p:sp>
        <p:sp>
          <p:nvSpPr>
            <p:cNvPr id="7" name="TextBox 7"/>
            <p:cNvSpPr txBox="1"/>
            <p:nvPr/>
          </p:nvSpPr>
          <p:spPr>
            <a:xfrm>
              <a:off x="0" y="-38100"/>
              <a:ext cx="2522419" cy="1948309"/>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4266418" y="-2572227"/>
            <a:ext cx="9653490" cy="8229600"/>
          </a:xfrm>
          <a:custGeom>
            <a:avLst/>
            <a:gdLst/>
            <a:ahLst/>
            <a:cxnLst/>
            <a:rect l="l" t="t" r="r" b="b"/>
            <a:pathLst>
              <a:path w="9653490" h="8229600">
                <a:moveTo>
                  <a:pt x="0" y="0"/>
                </a:moveTo>
                <a:lnTo>
                  <a:pt x="9653490" y="0"/>
                </a:lnTo>
                <a:lnTo>
                  <a:pt x="9653490" y="8229600"/>
                </a:lnTo>
                <a:lnTo>
                  <a:pt x="0" y="8229600"/>
                </a:lnTo>
                <a:lnTo>
                  <a:pt x="0" y="0"/>
                </a:lnTo>
                <a:close/>
              </a:path>
            </a:pathLst>
          </a:custGeom>
          <a:blipFill>
            <a:blip r:embed="rId4"/>
            <a:stretch>
              <a:fillRect/>
            </a:stretch>
          </a:blipFill>
        </p:spPr>
        <p:txBody>
          <a:bodyPr/>
          <a:lstStyle/>
          <a:p>
            <a:endParaRPr lang="en-US"/>
          </a:p>
        </p:txBody>
      </p:sp>
      <p:sp>
        <p:nvSpPr>
          <p:cNvPr id="9" name="Freeform 9"/>
          <p:cNvSpPr/>
          <p:nvPr/>
        </p:nvSpPr>
        <p:spPr>
          <a:xfrm rot="-1045642">
            <a:off x="-1880388" y="-2371405"/>
            <a:ext cx="7464947" cy="3321901"/>
          </a:xfrm>
          <a:custGeom>
            <a:avLst/>
            <a:gdLst/>
            <a:ahLst/>
            <a:cxnLst/>
            <a:rect l="l" t="t" r="r" b="b"/>
            <a:pathLst>
              <a:path w="7464947" h="3321901">
                <a:moveTo>
                  <a:pt x="0" y="0"/>
                </a:moveTo>
                <a:lnTo>
                  <a:pt x="7464947" y="0"/>
                </a:lnTo>
                <a:lnTo>
                  <a:pt x="7464947" y="3321901"/>
                </a:lnTo>
                <a:lnTo>
                  <a:pt x="0" y="3321901"/>
                </a:lnTo>
                <a:lnTo>
                  <a:pt x="0" y="0"/>
                </a:lnTo>
                <a:close/>
              </a:path>
            </a:pathLst>
          </a:custGeom>
          <a:blipFill>
            <a:blip r:embed="rId5"/>
            <a:stretch>
              <a:fillRect/>
            </a:stretch>
          </a:blipFill>
        </p:spPr>
        <p:txBody>
          <a:bodyPr/>
          <a:lstStyle/>
          <a:p>
            <a:endParaRPr lang="en-US"/>
          </a:p>
        </p:txBody>
      </p:sp>
      <p:sp>
        <p:nvSpPr>
          <p:cNvPr id="10" name="Freeform 10"/>
          <p:cNvSpPr/>
          <p:nvPr/>
        </p:nvSpPr>
        <p:spPr>
          <a:xfrm rot="-1178665">
            <a:off x="-1355222" y="-362645"/>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6"/>
            <a:stretch>
              <a:fillRect/>
            </a:stretch>
          </a:blipFill>
        </p:spPr>
        <p:txBody>
          <a:bodyPr/>
          <a:lstStyle/>
          <a:p>
            <a:endParaRPr lang="en-US"/>
          </a:p>
        </p:txBody>
      </p:sp>
      <p:sp>
        <p:nvSpPr>
          <p:cNvPr id="11" name="Freeform 11"/>
          <p:cNvSpPr/>
          <p:nvPr/>
        </p:nvSpPr>
        <p:spPr>
          <a:xfrm>
            <a:off x="-134121" y="92971"/>
            <a:ext cx="2530717" cy="2087841"/>
          </a:xfrm>
          <a:custGeom>
            <a:avLst/>
            <a:gdLst/>
            <a:ahLst/>
            <a:cxnLst/>
            <a:rect l="l" t="t" r="r" b="b"/>
            <a:pathLst>
              <a:path w="2530717" h="2087841">
                <a:moveTo>
                  <a:pt x="0" y="0"/>
                </a:moveTo>
                <a:lnTo>
                  <a:pt x="2530716" y="0"/>
                </a:lnTo>
                <a:lnTo>
                  <a:pt x="2530716" y="2087842"/>
                </a:lnTo>
                <a:lnTo>
                  <a:pt x="0" y="2087842"/>
                </a:lnTo>
                <a:lnTo>
                  <a:pt x="0" y="0"/>
                </a:lnTo>
                <a:close/>
              </a:path>
            </a:pathLst>
          </a:custGeom>
          <a:blipFill>
            <a:blip r:embed="rId7"/>
            <a:stretch>
              <a:fillRect/>
            </a:stretch>
          </a:blipFill>
        </p:spPr>
        <p:txBody>
          <a:bodyPr/>
          <a:lstStyle/>
          <a:p>
            <a:endParaRPr lang="en-US"/>
          </a:p>
        </p:txBody>
      </p:sp>
      <p:sp>
        <p:nvSpPr>
          <p:cNvPr id="12" name="Freeform 12"/>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8"/>
            <a:stretch>
              <a:fillRect/>
            </a:stretch>
          </a:blipFill>
        </p:spPr>
        <p:txBody>
          <a:bodyPr/>
          <a:lstStyle/>
          <a:p>
            <a:endParaRPr lang="en-US"/>
          </a:p>
        </p:txBody>
      </p:sp>
      <p:sp>
        <p:nvSpPr>
          <p:cNvPr id="13" name="TextBox 13"/>
          <p:cNvSpPr txBox="1"/>
          <p:nvPr/>
        </p:nvSpPr>
        <p:spPr>
          <a:xfrm>
            <a:off x="1379884" y="1696139"/>
            <a:ext cx="7696553" cy="816325"/>
          </a:xfrm>
          <a:prstGeom prst="rect">
            <a:avLst/>
          </a:prstGeom>
        </p:spPr>
        <p:txBody>
          <a:bodyPr lIns="0" tIns="0" rIns="0" bIns="0" rtlCol="0" anchor="t">
            <a:spAutoFit/>
          </a:bodyPr>
          <a:lstStyle/>
          <a:p>
            <a:pPr algn="ctr">
              <a:lnSpc>
                <a:spcPts val="5879"/>
              </a:lnSpc>
            </a:pPr>
            <a:r>
              <a:rPr lang="en-US" sz="5068" b="1" dirty="0">
                <a:solidFill>
                  <a:srgbClr val="FF914D"/>
                </a:solidFill>
                <a:latin typeface="The Seasons Bold"/>
                <a:ea typeface="The Seasons Bold"/>
                <a:cs typeface="The Seasons Bold"/>
                <a:sym typeface="The Seasons Bold"/>
              </a:rPr>
              <a:t>PRAYER REQUESTS</a:t>
            </a:r>
          </a:p>
        </p:txBody>
      </p:sp>
      <p:sp>
        <p:nvSpPr>
          <p:cNvPr id="14" name="TextBox 14"/>
          <p:cNvSpPr txBox="1"/>
          <p:nvPr/>
        </p:nvSpPr>
        <p:spPr>
          <a:xfrm>
            <a:off x="658639" y="2643172"/>
            <a:ext cx="9139042" cy="6977166"/>
          </a:xfrm>
          <a:prstGeom prst="rect">
            <a:avLst/>
          </a:prstGeom>
        </p:spPr>
        <p:txBody>
          <a:bodyPr lIns="0" tIns="0" rIns="0" bIns="0" rtlCol="0" anchor="t">
            <a:spAutoFit/>
          </a:bodyPr>
          <a:lstStyle/>
          <a:p>
            <a:pPr marL="647703" lvl="1" indent="-323852" algn="l">
              <a:lnSpc>
                <a:spcPts val="4200"/>
              </a:lnSpc>
              <a:buFont typeface="Arial"/>
              <a:buChar char="•"/>
            </a:pPr>
            <a:r>
              <a:rPr lang="en-US" sz="3000" dirty="0">
                <a:solidFill>
                  <a:srgbClr val="000000"/>
                </a:solidFill>
                <a:latin typeface="DM Sans"/>
                <a:ea typeface="DM Sans"/>
                <a:cs typeface="DM Sans"/>
                <a:sym typeface="DM Sans"/>
              </a:rPr>
              <a:t>For our family as we settle into a very different environment and for the children to choose good new friends.</a:t>
            </a:r>
          </a:p>
          <a:p>
            <a:pPr marL="647703" lvl="1" indent="-323852" algn="l">
              <a:lnSpc>
                <a:spcPts val="4200"/>
              </a:lnSpc>
              <a:buFont typeface="Arial"/>
              <a:buChar char="•"/>
            </a:pPr>
            <a:endParaRPr lang="en-US" sz="3000" dirty="0">
              <a:solidFill>
                <a:srgbClr val="000000"/>
              </a:solidFill>
              <a:latin typeface="DM Sans"/>
              <a:ea typeface="DM Sans"/>
              <a:cs typeface="DM Sans"/>
              <a:sym typeface="DM Sans"/>
            </a:endParaRPr>
          </a:p>
          <a:p>
            <a:pPr marL="647703" lvl="1" indent="-323852" algn="l">
              <a:lnSpc>
                <a:spcPts val="4200"/>
              </a:lnSpc>
              <a:buFont typeface="Arial"/>
              <a:buChar char="•"/>
            </a:pPr>
            <a:r>
              <a:rPr lang="en-US" sz="3000" dirty="0">
                <a:solidFill>
                  <a:srgbClr val="000000"/>
                </a:solidFill>
                <a:latin typeface="DM Sans"/>
                <a:ea typeface="DM Sans"/>
                <a:cs typeface="DM Sans"/>
                <a:sym typeface="DM Sans"/>
              </a:rPr>
              <a:t>For Lt Marco and I as we learn more about our new appointments, that we take intentional time to hear God’s direction and have wisdom for moving our areas of responsibility forward.</a:t>
            </a:r>
          </a:p>
          <a:p>
            <a:pPr marL="647703" lvl="1" indent="-323852" algn="l">
              <a:lnSpc>
                <a:spcPts val="4200"/>
              </a:lnSpc>
              <a:buFont typeface="Arial"/>
              <a:buChar char="•"/>
            </a:pPr>
            <a:endParaRPr lang="en-US" sz="3000" dirty="0">
              <a:solidFill>
                <a:srgbClr val="000000"/>
              </a:solidFill>
              <a:latin typeface="DM Sans"/>
              <a:ea typeface="DM Sans"/>
              <a:cs typeface="DM Sans"/>
              <a:sym typeface="DM Sans"/>
            </a:endParaRPr>
          </a:p>
          <a:p>
            <a:pPr marL="647703" lvl="1" indent="-323852" algn="l">
              <a:lnSpc>
                <a:spcPts val="4200"/>
              </a:lnSpc>
              <a:buFont typeface="Arial"/>
              <a:buChar char="•"/>
            </a:pPr>
            <a:r>
              <a:rPr lang="en-US" sz="3000" dirty="0">
                <a:solidFill>
                  <a:srgbClr val="000000"/>
                </a:solidFill>
                <a:latin typeface="DM Sans"/>
                <a:ea typeface="DM Sans"/>
                <a:cs typeface="DM Sans"/>
                <a:sym typeface="DM Sans"/>
              </a:rPr>
              <a:t>This Christmas season please pray with me that we will actively spread the good news of Immanuel and that the world would choose grace and shalom.</a:t>
            </a:r>
          </a:p>
        </p:txBody>
      </p:sp>
      <p:grpSp>
        <p:nvGrpSpPr>
          <p:cNvPr id="15" name="Group 6">
            <a:extLst>
              <a:ext uri="{FF2B5EF4-FFF2-40B4-BE49-F238E27FC236}">
                <a16:creationId xmlns:a16="http://schemas.microsoft.com/office/drawing/2014/main" id="{49E03930-93C4-2B5C-21A9-79EDB2D301A8}"/>
              </a:ext>
            </a:extLst>
          </p:cNvPr>
          <p:cNvGrpSpPr/>
          <p:nvPr/>
        </p:nvGrpSpPr>
        <p:grpSpPr>
          <a:xfrm rot="5400000">
            <a:off x="11685012" y="2163645"/>
            <a:ext cx="5113533" cy="6971789"/>
            <a:chOff x="-150301" y="-139156"/>
            <a:chExt cx="6350000" cy="6351270"/>
          </a:xfrm>
          <a:blipFill>
            <a:blip r:embed="rId9"/>
            <a:stretch>
              <a:fillRect/>
            </a:stretch>
          </a:blipFill>
        </p:grpSpPr>
        <p:sp>
          <p:nvSpPr>
            <p:cNvPr id="16" name="Freeform 7">
              <a:extLst>
                <a:ext uri="{FF2B5EF4-FFF2-40B4-BE49-F238E27FC236}">
                  <a16:creationId xmlns:a16="http://schemas.microsoft.com/office/drawing/2014/main" id="{C6821D43-A09F-4AB0-A15B-DB98B1B8AED4}"/>
                </a:ext>
              </a:extLst>
            </p:cNvPr>
            <p:cNvSpPr/>
            <p:nvPr/>
          </p:nvSpPr>
          <p:spPr>
            <a:xfrm>
              <a:off x="-150301" y="-139156"/>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grpFill/>
            <a:ln w="38100" cap="sq">
              <a:solidFill>
                <a:srgbClr val="000000"/>
              </a:solidFill>
              <a:prstDash val="solid"/>
              <a:miter/>
            </a:ln>
          </p:spPr>
          <p:txBody>
            <a:bodyPr/>
            <a:lstStyle/>
            <a:p>
              <a:endParaRPr lang="en-US" dirty="0"/>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2098257" y="443215"/>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93466" y="668233"/>
            <a:ext cx="8950534" cy="8950534"/>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stretch>
                <a:fillRect l="-10" r="-10"/>
              </a:stretch>
            </a:blipFill>
            <a:ln w="38100" cap="sq">
              <a:solidFill>
                <a:srgbClr val="000000"/>
              </a:solidFill>
              <a:prstDash val="solid"/>
              <a:miter/>
            </a:ln>
          </p:spPr>
          <p:txBody>
            <a:bodyPr/>
            <a:lstStyle/>
            <a:p>
              <a:endParaRPr lang="en-US"/>
            </a:p>
          </p:txBody>
        </p:sp>
      </p:grpSp>
      <p:sp>
        <p:nvSpPr>
          <p:cNvPr id="5" name="Freeform 5"/>
          <p:cNvSpPr/>
          <p:nvPr/>
        </p:nvSpPr>
        <p:spPr>
          <a:xfrm rot="6539916" flipH="1">
            <a:off x="14667418" y="4717751"/>
            <a:ext cx="8229600" cy="8229600"/>
          </a:xfrm>
          <a:custGeom>
            <a:avLst/>
            <a:gdLst/>
            <a:ahLst/>
            <a:cxnLst/>
            <a:rect l="l" t="t" r="r" b="b"/>
            <a:pathLst>
              <a:path w="8229600" h="8229600">
                <a:moveTo>
                  <a:pt x="8229600" y="0"/>
                </a:moveTo>
                <a:lnTo>
                  <a:pt x="0" y="0"/>
                </a:lnTo>
                <a:lnTo>
                  <a:pt x="0" y="8229600"/>
                </a:lnTo>
                <a:lnTo>
                  <a:pt x="8229600" y="8229600"/>
                </a:lnTo>
                <a:lnTo>
                  <a:pt x="8229600" y="0"/>
                </a:lnTo>
                <a:close/>
              </a:path>
            </a:pathLst>
          </a:custGeom>
          <a:blipFill>
            <a:blip r:embed="rId5">
              <a:alphaModFix amt="55000"/>
            </a:blip>
            <a:stretch>
              <a:fillRect/>
            </a:stretch>
          </a:blipFill>
        </p:spPr>
        <p:txBody>
          <a:bodyPr/>
          <a:lstStyle/>
          <a:p>
            <a:endParaRPr lang="en-US"/>
          </a:p>
        </p:txBody>
      </p:sp>
      <p:sp>
        <p:nvSpPr>
          <p:cNvPr id="6" name="Freeform 6"/>
          <p:cNvSpPr/>
          <p:nvPr/>
        </p:nvSpPr>
        <p:spPr>
          <a:xfrm rot="-1321057">
            <a:off x="13281563" y="9192574"/>
            <a:ext cx="7464947" cy="3321901"/>
          </a:xfrm>
          <a:custGeom>
            <a:avLst/>
            <a:gdLst/>
            <a:ahLst/>
            <a:cxnLst/>
            <a:rect l="l" t="t" r="r" b="b"/>
            <a:pathLst>
              <a:path w="7464947" h="3321901">
                <a:moveTo>
                  <a:pt x="0" y="0"/>
                </a:moveTo>
                <a:lnTo>
                  <a:pt x="7464947" y="0"/>
                </a:lnTo>
                <a:lnTo>
                  <a:pt x="7464947" y="3321902"/>
                </a:lnTo>
                <a:lnTo>
                  <a:pt x="0" y="3321902"/>
                </a:lnTo>
                <a:lnTo>
                  <a:pt x="0" y="0"/>
                </a:lnTo>
                <a:close/>
              </a:path>
            </a:pathLst>
          </a:custGeom>
          <a:blipFill>
            <a:blip r:embed="rId6"/>
            <a:stretch>
              <a:fillRect/>
            </a:stretch>
          </a:blipFill>
        </p:spPr>
        <p:txBody>
          <a:bodyPr/>
          <a:lstStyle/>
          <a:p>
            <a:endParaRPr lang="en-US"/>
          </a:p>
        </p:txBody>
      </p:sp>
      <p:sp>
        <p:nvSpPr>
          <p:cNvPr id="7" name="Freeform 7"/>
          <p:cNvSpPr/>
          <p:nvPr/>
        </p:nvSpPr>
        <p:spPr>
          <a:xfrm rot="-1595754">
            <a:off x="13839107" y="9318276"/>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7"/>
            <a:stretch>
              <a:fillRect/>
            </a:stretch>
          </a:blipFill>
        </p:spPr>
        <p:txBody>
          <a:bodyPr/>
          <a:lstStyle/>
          <a:p>
            <a:endParaRPr lang="en-US"/>
          </a:p>
        </p:txBody>
      </p:sp>
      <p:sp>
        <p:nvSpPr>
          <p:cNvPr id="13" name="Freeform 13"/>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8"/>
            <a:stretch>
              <a:fillRect/>
            </a:stretch>
          </a:blipFill>
        </p:spPr>
        <p:txBody>
          <a:bodyPr/>
          <a:lstStyle/>
          <a:p>
            <a:endParaRPr lang="en-US"/>
          </a:p>
        </p:txBody>
      </p:sp>
      <p:sp>
        <p:nvSpPr>
          <p:cNvPr id="14" name="Freeform 14"/>
          <p:cNvSpPr/>
          <p:nvPr/>
        </p:nvSpPr>
        <p:spPr>
          <a:xfrm>
            <a:off x="10015649" y="7858400"/>
            <a:ext cx="292490" cy="426215"/>
          </a:xfrm>
          <a:custGeom>
            <a:avLst/>
            <a:gdLst/>
            <a:ahLst/>
            <a:cxnLst/>
            <a:rect l="l" t="t" r="r" b="b"/>
            <a:pathLst>
              <a:path w="292490" h="426215">
                <a:moveTo>
                  <a:pt x="0" y="0"/>
                </a:moveTo>
                <a:lnTo>
                  <a:pt x="292490" y="0"/>
                </a:lnTo>
                <a:lnTo>
                  <a:pt x="292490" y="426215"/>
                </a:lnTo>
                <a:lnTo>
                  <a:pt x="0" y="4262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TextBox 15"/>
          <p:cNvSpPr txBox="1"/>
          <p:nvPr/>
        </p:nvSpPr>
        <p:spPr>
          <a:xfrm>
            <a:off x="10645494" y="7874966"/>
            <a:ext cx="6459689" cy="409649"/>
          </a:xfrm>
          <a:prstGeom prst="rect">
            <a:avLst/>
          </a:prstGeom>
        </p:spPr>
        <p:txBody>
          <a:bodyPr lIns="0" tIns="0" rIns="0" bIns="0" rtlCol="0" anchor="t">
            <a:spAutoFit/>
          </a:bodyPr>
          <a:lstStyle/>
          <a:p>
            <a:pPr algn="l">
              <a:lnSpc>
                <a:spcPts val="3240"/>
              </a:lnSpc>
            </a:pPr>
            <a:r>
              <a:rPr lang="en-US" sz="2700" dirty="0">
                <a:solidFill>
                  <a:srgbClr val="000000"/>
                </a:solidFill>
                <a:latin typeface="DM Sans"/>
                <a:ea typeface="DM Sans"/>
                <a:cs typeface="DM Sans"/>
                <a:sym typeface="DM Sans"/>
              </a:rPr>
              <a:t>Germany, Lithuania and Poland Territory</a:t>
            </a:r>
          </a:p>
        </p:txBody>
      </p:sp>
      <p:grpSp>
        <p:nvGrpSpPr>
          <p:cNvPr id="16" name="Group 9">
            <a:extLst>
              <a:ext uri="{FF2B5EF4-FFF2-40B4-BE49-F238E27FC236}">
                <a16:creationId xmlns:a16="http://schemas.microsoft.com/office/drawing/2014/main" id="{BC911AF5-CB49-213E-6C17-ABAAB9D6094A}"/>
              </a:ext>
            </a:extLst>
          </p:cNvPr>
          <p:cNvGrpSpPr/>
          <p:nvPr/>
        </p:nvGrpSpPr>
        <p:grpSpPr>
          <a:xfrm>
            <a:off x="9604962" y="1997829"/>
            <a:ext cx="8165873" cy="2008012"/>
            <a:chOff x="0" y="0"/>
            <a:chExt cx="2314920" cy="528859"/>
          </a:xfrm>
        </p:grpSpPr>
        <p:sp>
          <p:nvSpPr>
            <p:cNvPr id="17" name="Freeform 10">
              <a:extLst>
                <a:ext uri="{FF2B5EF4-FFF2-40B4-BE49-F238E27FC236}">
                  <a16:creationId xmlns:a16="http://schemas.microsoft.com/office/drawing/2014/main" id="{7A5C2D9A-971C-321F-2B07-5C4573C791E2}"/>
                </a:ext>
              </a:extLst>
            </p:cNvPr>
            <p:cNvSpPr/>
            <p:nvPr/>
          </p:nvSpPr>
          <p:spPr>
            <a:xfrm>
              <a:off x="0" y="0"/>
              <a:ext cx="2314920" cy="528859"/>
            </a:xfrm>
            <a:custGeom>
              <a:avLst/>
              <a:gdLst/>
              <a:ahLst/>
              <a:cxnLst/>
              <a:rect l="l" t="t" r="r" b="b"/>
              <a:pathLst>
                <a:path w="2314920" h="528859">
                  <a:moveTo>
                    <a:pt x="44922" y="0"/>
                  </a:moveTo>
                  <a:lnTo>
                    <a:pt x="2269998" y="0"/>
                  </a:lnTo>
                  <a:cubicBezTo>
                    <a:pt x="2294808" y="0"/>
                    <a:pt x="2314920" y="20112"/>
                    <a:pt x="2314920" y="44922"/>
                  </a:cubicBezTo>
                  <a:lnTo>
                    <a:pt x="2314920" y="483938"/>
                  </a:lnTo>
                  <a:cubicBezTo>
                    <a:pt x="2314920" y="508747"/>
                    <a:pt x="2294808" y="528859"/>
                    <a:pt x="2269998" y="528859"/>
                  </a:cubicBezTo>
                  <a:lnTo>
                    <a:pt x="44922" y="528859"/>
                  </a:lnTo>
                  <a:cubicBezTo>
                    <a:pt x="20112" y="528859"/>
                    <a:pt x="0" y="508747"/>
                    <a:pt x="0" y="483938"/>
                  </a:cubicBezTo>
                  <a:lnTo>
                    <a:pt x="0" y="44922"/>
                  </a:lnTo>
                  <a:cubicBezTo>
                    <a:pt x="0" y="20112"/>
                    <a:pt x="20112" y="0"/>
                    <a:pt x="44922" y="0"/>
                  </a:cubicBezTo>
                  <a:close/>
                </a:path>
              </a:pathLst>
            </a:custGeom>
            <a:solidFill>
              <a:srgbClr val="FFFFFF"/>
            </a:solidFill>
            <a:ln w="38100" cap="rnd">
              <a:solidFill>
                <a:srgbClr val="000000"/>
              </a:solidFill>
              <a:prstDash val="solid"/>
              <a:round/>
            </a:ln>
          </p:spPr>
          <p:txBody>
            <a:bodyPr/>
            <a:lstStyle/>
            <a:p>
              <a:endParaRPr lang="en-US"/>
            </a:p>
          </p:txBody>
        </p:sp>
        <p:sp>
          <p:nvSpPr>
            <p:cNvPr id="18" name="TextBox 11">
              <a:extLst>
                <a:ext uri="{FF2B5EF4-FFF2-40B4-BE49-F238E27FC236}">
                  <a16:creationId xmlns:a16="http://schemas.microsoft.com/office/drawing/2014/main" id="{33FB4EED-BDA5-EADB-9908-C1B861AB9D47}"/>
                </a:ext>
              </a:extLst>
            </p:cNvPr>
            <p:cNvSpPr txBox="1"/>
            <p:nvPr/>
          </p:nvSpPr>
          <p:spPr>
            <a:xfrm>
              <a:off x="0" y="-38100"/>
              <a:ext cx="2314920" cy="566959"/>
            </a:xfrm>
            <a:prstGeom prst="rect">
              <a:avLst/>
            </a:prstGeom>
          </p:spPr>
          <p:txBody>
            <a:bodyPr lIns="50800" tIns="50800" rIns="50800" bIns="50800" rtlCol="0" anchor="ctr"/>
            <a:lstStyle/>
            <a:p>
              <a:pPr algn="ctr">
                <a:lnSpc>
                  <a:spcPts val="2659"/>
                </a:lnSpc>
                <a:spcBef>
                  <a:spcPct val="0"/>
                </a:spcBef>
              </a:pPr>
              <a:endParaRPr/>
            </a:p>
          </p:txBody>
        </p:sp>
      </p:grpSp>
      <p:sp>
        <p:nvSpPr>
          <p:cNvPr id="19" name="TextBox 12">
            <a:extLst>
              <a:ext uri="{FF2B5EF4-FFF2-40B4-BE49-F238E27FC236}">
                <a16:creationId xmlns:a16="http://schemas.microsoft.com/office/drawing/2014/main" id="{9989C37C-0041-B0F6-9D01-B7BC79B94EA0}"/>
              </a:ext>
            </a:extLst>
          </p:cNvPr>
          <p:cNvSpPr txBox="1"/>
          <p:nvPr/>
        </p:nvSpPr>
        <p:spPr>
          <a:xfrm>
            <a:off x="9707555" y="2424253"/>
            <a:ext cx="8063280" cy="615553"/>
          </a:xfrm>
          <a:prstGeom prst="rect">
            <a:avLst/>
          </a:prstGeom>
        </p:spPr>
        <p:txBody>
          <a:bodyPr lIns="0" tIns="0" rIns="0" bIns="0" rtlCol="0" anchor="t">
            <a:spAutoFit/>
          </a:bodyPr>
          <a:lstStyle/>
          <a:p>
            <a:pPr algn="ctr">
              <a:lnSpc>
                <a:spcPts val="4835"/>
              </a:lnSpc>
            </a:pPr>
            <a:r>
              <a:rPr lang="en-US" sz="4168" b="1" dirty="0">
                <a:solidFill>
                  <a:srgbClr val="FF914D"/>
                </a:solidFill>
                <a:latin typeface="The Seasons Bold"/>
                <a:ea typeface="The Seasons Bold"/>
                <a:cs typeface="The Seasons Bold"/>
                <a:sym typeface="The Seasons Bold"/>
              </a:rPr>
              <a:t>LT.COLONEL DAVID BOWLES </a:t>
            </a:r>
          </a:p>
        </p:txBody>
      </p:sp>
      <p:sp>
        <p:nvSpPr>
          <p:cNvPr id="20" name="TextBox 13">
            <a:extLst>
              <a:ext uri="{FF2B5EF4-FFF2-40B4-BE49-F238E27FC236}">
                <a16:creationId xmlns:a16="http://schemas.microsoft.com/office/drawing/2014/main" id="{736BE4F1-4EB5-BBEC-967A-A37D6D6251B1}"/>
              </a:ext>
            </a:extLst>
          </p:cNvPr>
          <p:cNvSpPr txBox="1"/>
          <p:nvPr/>
        </p:nvSpPr>
        <p:spPr>
          <a:xfrm>
            <a:off x="9742764" y="3086024"/>
            <a:ext cx="7606826" cy="464423"/>
          </a:xfrm>
          <a:prstGeom prst="rect">
            <a:avLst/>
          </a:prstGeom>
        </p:spPr>
        <p:txBody>
          <a:bodyPr lIns="0" tIns="0" rIns="0" bIns="0" rtlCol="0" anchor="t">
            <a:spAutoFit/>
          </a:bodyPr>
          <a:lstStyle/>
          <a:p>
            <a:pPr algn="ctr">
              <a:lnSpc>
                <a:spcPts val="3780"/>
              </a:lnSpc>
            </a:pPr>
            <a:r>
              <a:rPr lang="en-US" sz="2700" dirty="0">
                <a:solidFill>
                  <a:srgbClr val="000000"/>
                </a:solidFill>
                <a:latin typeface="DM Sans"/>
                <a:ea typeface="DM Sans"/>
                <a:cs typeface="DM Sans"/>
                <a:sym typeface="DM Sans"/>
              </a:rPr>
              <a:t>Corps Officer, Leipzig</a:t>
            </a:r>
          </a:p>
        </p:txBody>
      </p:sp>
      <p:grpSp>
        <p:nvGrpSpPr>
          <p:cNvPr id="21" name="Group 9">
            <a:extLst>
              <a:ext uri="{FF2B5EF4-FFF2-40B4-BE49-F238E27FC236}">
                <a16:creationId xmlns:a16="http://schemas.microsoft.com/office/drawing/2014/main" id="{1F1DCF36-A539-3175-B873-EBA94892C01C}"/>
              </a:ext>
            </a:extLst>
          </p:cNvPr>
          <p:cNvGrpSpPr/>
          <p:nvPr/>
        </p:nvGrpSpPr>
        <p:grpSpPr>
          <a:xfrm>
            <a:off x="9604962" y="4976749"/>
            <a:ext cx="8165873" cy="2375147"/>
            <a:chOff x="0" y="0"/>
            <a:chExt cx="2314920" cy="528859"/>
          </a:xfrm>
        </p:grpSpPr>
        <p:sp>
          <p:nvSpPr>
            <p:cNvPr id="22" name="Freeform 10">
              <a:extLst>
                <a:ext uri="{FF2B5EF4-FFF2-40B4-BE49-F238E27FC236}">
                  <a16:creationId xmlns:a16="http://schemas.microsoft.com/office/drawing/2014/main" id="{C5422A75-C119-298C-4635-E20471FDE2B0}"/>
                </a:ext>
              </a:extLst>
            </p:cNvPr>
            <p:cNvSpPr/>
            <p:nvPr/>
          </p:nvSpPr>
          <p:spPr>
            <a:xfrm>
              <a:off x="0" y="0"/>
              <a:ext cx="2314920" cy="528859"/>
            </a:xfrm>
            <a:custGeom>
              <a:avLst/>
              <a:gdLst/>
              <a:ahLst/>
              <a:cxnLst/>
              <a:rect l="l" t="t" r="r" b="b"/>
              <a:pathLst>
                <a:path w="2314920" h="528859">
                  <a:moveTo>
                    <a:pt x="44922" y="0"/>
                  </a:moveTo>
                  <a:lnTo>
                    <a:pt x="2269998" y="0"/>
                  </a:lnTo>
                  <a:cubicBezTo>
                    <a:pt x="2294808" y="0"/>
                    <a:pt x="2314920" y="20112"/>
                    <a:pt x="2314920" y="44922"/>
                  </a:cubicBezTo>
                  <a:lnTo>
                    <a:pt x="2314920" y="483938"/>
                  </a:lnTo>
                  <a:cubicBezTo>
                    <a:pt x="2314920" y="508747"/>
                    <a:pt x="2294808" y="528859"/>
                    <a:pt x="2269998" y="528859"/>
                  </a:cubicBezTo>
                  <a:lnTo>
                    <a:pt x="44922" y="528859"/>
                  </a:lnTo>
                  <a:cubicBezTo>
                    <a:pt x="20112" y="528859"/>
                    <a:pt x="0" y="508747"/>
                    <a:pt x="0" y="483938"/>
                  </a:cubicBezTo>
                  <a:lnTo>
                    <a:pt x="0" y="44922"/>
                  </a:lnTo>
                  <a:cubicBezTo>
                    <a:pt x="0" y="20112"/>
                    <a:pt x="20112" y="0"/>
                    <a:pt x="44922" y="0"/>
                  </a:cubicBezTo>
                  <a:close/>
                </a:path>
              </a:pathLst>
            </a:custGeom>
            <a:solidFill>
              <a:srgbClr val="FFFFFF"/>
            </a:solidFill>
            <a:ln w="38100" cap="rnd">
              <a:solidFill>
                <a:srgbClr val="000000"/>
              </a:solidFill>
              <a:prstDash val="solid"/>
              <a:round/>
            </a:ln>
          </p:spPr>
          <p:txBody>
            <a:bodyPr/>
            <a:lstStyle/>
            <a:p>
              <a:endParaRPr lang="en-US"/>
            </a:p>
          </p:txBody>
        </p:sp>
        <p:sp>
          <p:nvSpPr>
            <p:cNvPr id="23" name="TextBox 11">
              <a:extLst>
                <a:ext uri="{FF2B5EF4-FFF2-40B4-BE49-F238E27FC236}">
                  <a16:creationId xmlns:a16="http://schemas.microsoft.com/office/drawing/2014/main" id="{05F52045-1BCC-F628-388C-0BCF141236B9}"/>
                </a:ext>
              </a:extLst>
            </p:cNvPr>
            <p:cNvSpPr txBox="1"/>
            <p:nvPr/>
          </p:nvSpPr>
          <p:spPr>
            <a:xfrm>
              <a:off x="0" y="-38100"/>
              <a:ext cx="2314920" cy="566959"/>
            </a:xfrm>
            <a:prstGeom prst="rect">
              <a:avLst/>
            </a:prstGeom>
          </p:spPr>
          <p:txBody>
            <a:bodyPr lIns="50800" tIns="50800" rIns="50800" bIns="50800" rtlCol="0" anchor="ctr"/>
            <a:lstStyle/>
            <a:p>
              <a:pPr algn="ctr">
                <a:lnSpc>
                  <a:spcPts val="2659"/>
                </a:lnSpc>
                <a:spcBef>
                  <a:spcPct val="0"/>
                </a:spcBef>
              </a:pPr>
              <a:endParaRPr/>
            </a:p>
          </p:txBody>
        </p:sp>
      </p:grpSp>
      <p:sp>
        <p:nvSpPr>
          <p:cNvPr id="24" name="TextBox 12">
            <a:extLst>
              <a:ext uri="{FF2B5EF4-FFF2-40B4-BE49-F238E27FC236}">
                <a16:creationId xmlns:a16="http://schemas.microsoft.com/office/drawing/2014/main" id="{6A64E539-E83C-114B-2015-9D7849EA5E07}"/>
              </a:ext>
            </a:extLst>
          </p:cNvPr>
          <p:cNvSpPr txBox="1"/>
          <p:nvPr/>
        </p:nvSpPr>
        <p:spPr>
          <a:xfrm>
            <a:off x="9806367" y="5238872"/>
            <a:ext cx="7606827" cy="1231106"/>
          </a:xfrm>
          <a:prstGeom prst="rect">
            <a:avLst/>
          </a:prstGeom>
        </p:spPr>
        <p:txBody>
          <a:bodyPr wrap="square" lIns="0" tIns="0" rIns="0" bIns="0" rtlCol="0" anchor="t">
            <a:spAutoFit/>
          </a:bodyPr>
          <a:lstStyle/>
          <a:p>
            <a:pPr algn="ctr">
              <a:lnSpc>
                <a:spcPts val="4835"/>
              </a:lnSpc>
            </a:pPr>
            <a:r>
              <a:rPr lang="en-US" sz="4168" b="1" dirty="0">
                <a:solidFill>
                  <a:srgbClr val="FF914D"/>
                </a:solidFill>
                <a:latin typeface="The Seasons Bold"/>
                <a:ea typeface="The Seasons Bold"/>
                <a:cs typeface="The Seasons Bold"/>
                <a:sym typeface="The Seasons Bold"/>
              </a:rPr>
              <a:t>LT.COLONEL MARSHA-JEAN BOWLES </a:t>
            </a:r>
          </a:p>
        </p:txBody>
      </p:sp>
      <p:sp>
        <p:nvSpPr>
          <p:cNvPr id="25" name="TextBox 13">
            <a:extLst>
              <a:ext uri="{FF2B5EF4-FFF2-40B4-BE49-F238E27FC236}">
                <a16:creationId xmlns:a16="http://schemas.microsoft.com/office/drawing/2014/main" id="{DC76852B-A0B3-1B59-F641-4BB03B365A0C}"/>
              </a:ext>
            </a:extLst>
          </p:cNvPr>
          <p:cNvSpPr txBox="1"/>
          <p:nvPr/>
        </p:nvSpPr>
        <p:spPr>
          <a:xfrm>
            <a:off x="9764912" y="6595966"/>
            <a:ext cx="7606826" cy="464423"/>
          </a:xfrm>
          <a:prstGeom prst="rect">
            <a:avLst/>
          </a:prstGeom>
        </p:spPr>
        <p:txBody>
          <a:bodyPr lIns="0" tIns="0" rIns="0" bIns="0" rtlCol="0" anchor="t">
            <a:spAutoFit/>
          </a:bodyPr>
          <a:lstStyle/>
          <a:p>
            <a:pPr algn="ctr">
              <a:lnSpc>
                <a:spcPts val="3780"/>
              </a:lnSpc>
            </a:pPr>
            <a:r>
              <a:rPr lang="en-US" sz="2700" dirty="0">
                <a:solidFill>
                  <a:srgbClr val="000000"/>
                </a:solidFill>
                <a:latin typeface="DM Sans"/>
                <a:ea typeface="DM Sans"/>
                <a:cs typeface="DM Sans"/>
                <a:sym typeface="DM Sans"/>
              </a:rPr>
              <a:t>Regional Leader Corps North-East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767752" y="576290"/>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461870" y="1992118"/>
            <a:ext cx="7162842" cy="7162842"/>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stretch>
                <a:fillRect l="-10" r="-10"/>
              </a:stretch>
            </a:blipFill>
            <a:ln w="38100" cap="sq">
              <a:solidFill>
                <a:srgbClr val="000000"/>
              </a:solidFill>
              <a:prstDash val="solid"/>
              <a:miter/>
            </a:ln>
          </p:spPr>
          <p:txBody>
            <a:bodyPr/>
            <a:lstStyle/>
            <a:p>
              <a:endParaRPr lang="en-US"/>
            </a:p>
          </p:txBody>
        </p:sp>
      </p:grpSp>
      <p:grpSp>
        <p:nvGrpSpPr>
          <p:cNvPr id="5" name="Group 5"/>
          <p:cNvGrpSpPr/>
          <p:nvPr/>
        </p:nvGrpSpPr>
        <p:grpSpPr>
          <a:xfrm>
            <a:off x="333011" y="1992118"/>
            <a:ext cx="9776334" cy="7289438"/>
            <a:chOff x="0" y="0"/>
            <a:chExt cx="2574837" cy="1919852"/>
          </a:xfrm>
        </p:grpSpPr>
        <p:sp>
          <p:nvSpPr>
            <p:cNvPr id="6" name="Freeform 6"/>
            <p:cNvSpPr/>
            <p:nvPr/>
          </p:nvSpPr>
          <p:spPr>
            <a:xfrm>
              <a:off x="0" y="0"/>
              <a:ext cx="2574837" cy="1919852"/>
            </a:xfrm>
            <a:custGeom>
              <a:avLst/>
              <a:gdLst/>
              <a:ahLst/>
              <a:cxnLst/>
              <a:rect l="l" t="t" r="r" b="b"/>
              <a:pathLst>
                <a:path w="2574837" h="1919852">
                  <a:moveTo>
                    <a:pt x="40387" y="0"/>
                  </a:moveTo>
                  <a:lnTo>
                    <a:pt x="2534450" y="0"/>
                  </a:lnTo>
                  <a:cubicBezTo>
                    <a:pt x="2556755" y="0"/>
                    <a:pt x="2574837" y="18082"/>
                    <a:pt x="2574837" y="40387"/>
                  </a:cubicBezTo>
                  <a:lnTo>
                    <a:pt x="2574837" y="1879465"/>
                  </a:lnTo>
                  <a:cubicBezTo>
                    <a:pt x="2574837" y="1901770"/>
                    <a:pt x="2556755" y="1919852"/>
                    <a:pt x="2534450" y="1919852"/>
                  </a:cubicBezTo>
                  <a:lnTo>
                    <a:pt x="40387" y="1919852"/>
                  </a:lnTo>
                  <a:cubicBezTo>
                    <a:pt x="18082" y="1919852"/>
                    <a:pt x="0" y="1901770"/>
                    <a:pt x="0" y="1879465"/>
                  </a:cubicBezTo>
                  <a:lnTo>
                    <a:pt x="0" y="40387"/>
                  </a:lnTo>
                  <a:cubicBezTo>
                    <a:pt x="0" y="18082"/>
                    <a:pt x="18082" y="0"/>
                    <a:pt x="40387" y="0"/>
                  </a:cubicBezTo>
                  <a:close/>
                </a:path>
              </a:pathLst>
            </a:custGeom>
            <a:solidFill>
              <a:srgbClr val="FFFFFF"/>
            </a:solidFill>
            <a:ln w="38100" cap="rnd">
              <a:solidFill>
                <a:srgbClr val="000000"/>
              </a:solidFill>
              <a:prstDash val="solid"/>
              <a:round/>
            </a:ln>
          </p:spPr>
          <p:txBody>
            <a:bodyPr/>
            <a:lstStyle/>
            <a:p>
              <a:endParaRPr lang="en-US"/>
            </a:p>
          </p:txBody>
        </p:sp>
        <p:sp>
          <p:nvSpPr>
            <p:cNvPr id="7" name="TextBox 7"/>
            <p:cNvSpPr txBox="1"/>
            <p:nvPr/>
          </p:nvSpPr>
          <p:spPr>
            <a:xfrm>
              <a:off x="0" y="-38100"/>
              <a:ext cx="2574837" cy="1957952"/>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3468188" y="-1520051"/>
            <a:ext cx="8239691" cy="7024336"/>
          </a:xfrm>
          <a:custGeom>
            <a:avLst/>
            <a:gdLst/>
            <a:ahLst/>
            <a:cxnLst/>
            <a:rect l="l" t="t" r="r" b="b"/>
            <a:pathLst>
              <a:path w="8239691" h="7024336">
                <a:moveTo>
                  <a:pt x="0" y="0"/>
                </a:moveTo>
                <a:lnTo>
                  <a:pt x="8239690" y="0"/>
                </a:lnTo>
                <a:lnTo>
                  <a:pt x="8239690" y="7024337"/>
                </a:lnTo>
                <a:lnTo>
                  <a:pt x="0" y="7024337"/>
                </a:lnTo>
                <a:lnTo>
                  <a:pt x="0" y="0"/>
                </a:lnTo>
                <a:close/>
              </a:path>
            </a:pathLst>
          </a:custGeom>
          <a:blipFill>
            <a:blip r:embed="rId5"/>
            <a:stretch>
              <a:fillRect/>
            </a:stretch>
          </a:blipFill>
        </p:spPr>
        <p:txBody>
          <a:bodyPr/>
          <a:lstStyle/>
          <a:p>
            <a:endParaRPr lang="en-US"/>
          </a:p>
        </p:txBody>
      </p:sp>
      <p:sp>
        <p:nvSpPr>
          <p:cNvPr id="9" name="Freeform 9"/>
          <p:cNvSpPr/>
          <p:nvPr/>
        </p:nvSpPr>
        <p:spPr>
          <a:xfrm rot="-1045642">
            <a:off x="-1880388" y="-2371405"/>
            <a:ext cx="7464947" cy="3321901"/>
          </a:xfrm>
          <a:custGeom>
            <a:avLst/>
            <a:gdLst/>
            <a:ahLst/>
            <a:cxnLst/>
            <a:rect l="l" t="t" r="r" b="b"/>
            <a:pathLst>
              <a:path w="7464947" h="3321901">
                <a:moveTo>
                  <a:pt x="0" y="0"/>
                </a:moveTo>
                <a:lnTo>
                  <a:pt x="7464947" y="0"/>
                </a:lnTo>
                <a:lnTo>
                  <a:pt x="7464947" y="3321901"/>
                </a:lnTo>
                <a:lnTo>
                  <a:pt x="0" y="3321901"/>
                </a:lnTo>
                <a:lnTo>
                  <a:pt x="0" y="0"/>
                </a:lnTo>
                <a:close/>
              </a:path>
            </a:pathLst>
          </a:custGeom>
          <a:blipFill>
            <a:blip r:embed="rId6"/>
            <a:stretch>
              <a:fillRect/>
            </a:stretch>
          </a:blipFill>
        </p:spPr>
        <p:txBody>
          <a:bodyPr/>
          <a:lstStyle/>
          <a:p>
            <a:endParaRPr lang="en-US"/>
          </a:p>
        </p:txBody>
      </p:sp>
      <p:sp>
        <p:nvSpPr>
          <p:cNvPr id="10" name="Freeform 10"/>
          <p:cNvSpPr/>
          <p:nvPr/>
        </p:nvSpPr>
        <p:spPr>
          <a:xfrm rot="-1178665">
            <a:off x="-1355222" y="-362645"/>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7"/>
            <a:stretch>
              <a:fillRect/>
            </a:stretch>
          </a:blipFill>
        </p:spPr>
        <p:txBody>
          <a:bodyPr/>
          <a:lstStyle/>
          <a:p>
            <a:endParaRPr lang="en-US"/>
          </a:p>
        </p:txBody>
      </p:sp>
      <p:sp>
        <p:nvSpPr>
          <p:cNvPr id="11" name="Freeform 11"/>
          <p:cNvSpPr/>
          <p:nvPr/>
        </p:nvSpPr>
        <p:spPr>
          <a:xfrm>
            <a:off x="0" y="576290"/>
            <a:ext cx="2530717" cy="2087841"/>
          </a:xfrm>
          <a:custGeom>
            <a:avLst/>
            <a:gdLst/>
            <a:ahLst/>
            <a:cxnLst/>
            <a:rect l="l" t="t" r="r" b="b"/>
            <a:pathLst>
              <a:path w="2530717" h="2087841">
                <a:moveTo>
                  <a:pt x="0" y="0"/>
                </a:moveTo>
                <a:lnTo>
                  <a:pt x="2530717" y="0"/>
                </a:lnTo>
                <a:lnTo>
                  <a:pt x="2530717" y="2087841"/>
                </a:lnTo>
                <a:lnTo>
                  <a:pt x="0" y="2087841"/>
                </a:lnTo>
                <a:lnTo>
                  <a:pt x="0" y="0"/>
                </a:lnTo>
                <a:close/>
              </a:path>
            </a:pathLst>
          </a:custGeom>
          <a:blipFill>
            <a:blip r:embed="rId8"/>
            <a:stretch>
              <a:fillRect/>
            </a:stretch>
          </a:blipFill>
        </p:spPr>
        <p:txBody>
          <a:bodyPr/>
          <a:lstStyle/>
          <a:p>
            <a:endParaRPr lang="en-US"/>
          </a:p>
        </p:txBody>
      </p:sp>
      <p:sp>
        <p:nvSpPr>
          <p:cNvPr id="12" name="Freeform 12"/>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9"/>
            <a:stretch>
              <a:fillRect/>
            </a:stretch>
          </a:blipFill>
        </p:spPr>
        <p:txBody>
          <a:bodyPr/>
          <a:lstStyle/>
          <a:p>
            <a:endParaRPr lang="en-US"/>
          </a:p>
        </p:txBody>
      </p:sp>
      <p:sp>
        <p:nvSpPr>
          <p:cNvPr id="13" name="TextBox 13"/>
          <p:cNvSpPr txBox="1"/>
          <p:nvPr/>
        </p:nvSpPr>
        <p:spPr>
          <a:xfrm>
            <a:off x="1372902" y="2414265"/>
            <a:ext cx="7696553" cy="816325"/>
          </a:xfrm>
          <a:prstGeom prst="rect">
            <a:avLst/>
          </a:prstGeom>
        </p:spPr>
        <p:txBody>
          <a:bodyPr lIns="0" tIns="0" rIns="0" bIns="0" rtlCol="0" anchor="t">
            <a:spAutoFit/>
          </a:bodyPr>
          <a:lstStyle/>
          <a:p>
            <a:pPr algn="ctr">
              <a:lnSpc>
                <a:spcPts val="5879"/>
              </a:lnSpc>
            </a:pPr>
            <a:r>
              <a:rPr lang="en-US" sz="5068" b="1">
                <a:solidFill>
                  <a:srgbClr val="FF914D"/>
                </a:solidFill>
                <a:latin typeface="The Seasons Bold"/>
                <a:ea typeface="The Seasons Bold"/>
                <a:cs typeface="The Seasons Bold"/>
                <a:sym typeface="The Seasons Bold"/>
              </a:rPr>
              <a:t>PRAYER REQUESTS</a:t>
            </a:r>
          </a:p>
        </p:txBody>
      </p:sp>
      <p:sp>
        <p:nvSpPr>
          <p:cNvPr id="14" name="TextBox 14"/>
          <p:cNvSpPr txBox="1"/>
          <p:nvPr/>
        </p:nvSpPr>
        <p:spPr>
          <a:xfrm>
            <a:off x="897492" y="3869992"/>
            <a:ext cx="8873343" cy="4493474"/>
          </a:xfrm>
          <a:prstGeom prst="rect">
            <a:avLst/>
          </a:prstGeom>
        </p:spPr>
        <p:txBody>
          <a:bodyPr wrap="square" lIns="0" tIns="0" rIns="0" bIns="0" rtlCol="0" anchor="t">
            <a:spAutoFit/>
          </a:bodyPr>
          <a:lstStyle/>
          <a:p>
            <a:pPr marL="604524" lvl="1" indent="-302262" algn="l">
              <a:lnSpc>
                <a:spcPts val="3920"/>
              </a:lnSpc>
              <a:buFont typeface="Arial"/>
              <a:buChar char="•"/>
            </a:pPr>
            <a:r>
              <a:rPr lang="en-US" sz="3000" dirty="0">
                <a:solidFill>
                  <a:srgbClr val="000000"/>
                </a:solidFill>
                <a:latin typeface="DM Sans"/>
                <a:ea typeface="DM Sans"/>
                <a:cs typeface="DM Sans"/>
                <a:sym typeface="DM Sans"/>
              </a:rPr>
              <a:t>Thanks for the Lord’s grace and mercy during Luke’s illness. Prayer for our family as we continue to grieve, heal and adjust to life without Luke. </a:t>
            </a:r>
          </a:p>
          <a:p>
            <a:pPr marL="604524" lvl="1" indent="-302262" algn="l">
              <a:lnSpc>
                <a:spcPts val="3920"/>
              </a:lnSpc>
              <a:buFont typeface="Arial"/>
              <a:buChar char="•"/>
            </a:pPr>
            <a:r>
              <a:rPr lang="en-US" sz="3000" dirty="0">
                <a:solidFill>
                  <a:srgbClr val="000000"/>
                </a:solidFill>
                <a:latin typeface="DM Sans"/>
                <a:ea typeface="DM Sans"/>
                <a:cs typeface="DM Sans"/>
                <a:sym typeface="DM Sans"/>
              </a:rPr>
              <a:t>For two of our kids, and their families, who no longer follow Jesus</a:t>
            </a:r>
          </a:p>
          <a:p>
            <a:pPr marL="604524" lvl="1" indent="-302262" algn="l">
              <a:lnSpc>
                <a:spcPts val="3920"/>
              </a:lnSpc>
              <a:buFont typeface="Arial"/>
              <a:buChar char="•"/>
            </a:pPr>
            <a:r>
              <a:rPr lang="en-US" sz="3000" dirty="0">
                <a:solidFill>
                  <a:srgbClr val="000000"/>
                </a:solidFill>
                <a:latin typeface="DM Sans"/>
                <a:ea typeface="DM Sans"/>
                <a:cs typeface="DM Sans"/>
                <a:sym typeface="DM Sans"/>
              </a:rPr>
              <a:t>For our new ministries that will be attentive to God’s leading and direction</a:t>
            </a:r>
          </a:p>
          <a:p>
            <a:pPr marL="604524" lvl="1" indent="-302262" algn="l">
              <a:lnSpc>
                <a:spcPts val="3920"/>
              </a:lnSpc>
              <a:buFont typeface="Arial"/>
              <a:buChar char="•"/>
            </a:pPr>
            <a:r>
              <a:rPr lang="en-US" sz="3000" dirty="0">
                <a:solidFill>
                  <a:srgbClr val="000000"/>
                </a:solidFill>
                <a:latin typeface="DM Sans"/>
                <a:ea typeface="DM Sans"/>
                <a:cs typeface="DM Sans"/>
                <a:sym typeface="DM Sans"/>
              </a:rPr>
              <a:t>For a renewed, passionate love for Jesus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2098257" y="443215"/>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93466" y="668233"/>
            <a:ext cx="8950534" cy="8950534"/>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stretch>
                <a:fillRect l="-32496" t="-19122" r="-26559"/>
              </a:stretch>
            </a:blipFill>
            <a:ln w="38100" cap="sq">
              <a:solidFill>
                <a:srgbClr val="000000"/>
              </a:solidFill>
              <a:prstDash val="solid"/>
              <a:miter/>
            </a:ln>
          </p:spPr>
          <p:txBody>
            <a:bodyPr/>
            <a:lstStyle/>
            <a:p>
              <a:endParaRPr lang="en-US"/>
            </a:p>
          </p:txBody>
        </p:sp>
      </p:grpSp>
      <p:sp>
        <p:nvSpPr>
          <p:cNvPr id="5" name="Freeform 5"/>
          <p:cNvSpPr/>
          <p:nvPr/>
        </p:nvSpPr>
        <p:spPr>
          <a:xfrm rot="6539916" flipH="1">
            <a:off x="14667418" y="4717751"/>
            <a:ext cx="8229600" cy="8229600"/>
          </a:xfrm>
          <a:custGeom>
            <a:avLst/>
            <a:gdLst/>
            <a:ahLst/>
            <a:cxnLst/>
            <a:rect l="l" t="t" r="r" b="b"/>
            <a:pathLst>
              <a:path w="8229600" h="8229600">
                <a:moveTo>
                  <a:pt x="8229600" y="0"/>
                </a:moveTo>
                <a:lnTo>
                  <a:pt x="0" y="0"/>
                </a:lnTo>
                <a:lnTo>
                  <a:pt x="0" y="8229600"/>
                </a:lnTo>
                <a:lnTo>
                  <a:pt x="8229600" y="8229600"/>
                </a:lnTo>
                <a:lnTo>
                  <a:pt x="8229600" y="0"/>
                </a:lnTo>
                <a:close/>
              </a:path>
            </a:pathLst>
          </a:custGeom>
          <a:blipFill>
            <a:blip r:embed="rId5">
              <a:alphaModFix amt="55000"/>
            </a:blip>
            <a:stretch>
              <a:fillRect/>
            </a:stretch>
          </a:blipFill>
        </p:spPr>
        <p:txBody>
          <a:bodyPr/>
          <a:lstStyle/>
          <a:p>
            <a:endParaRPr lang="en-US"/>
          </a:p>
        </p:txBody>
      </p:sp>
      <p:sp>
        <p:nvSpPr>
          <p:cNvPr id="6" name="Freeform 6"/>
          <p:cNvSpPr/>
          <p:nvPr/>
        </p:nvSpPr>
        <p:spPr>
          <a:xfrm rot="-1321057">
            <a:off x="13281563" y="9192574"/>
            <a:ext cx="7464947" cy="3321901"/>
          </a:xfrm>
          <a:custGeom>
            <a:avLst/>
            <a:gdLst/>
            <a:ahLst/>
            <a:cxnLst/>
            <a:rect l="l" t="t" r="r" b="b"/>
            <a:pathLst>
              <a:path w="7464947" h="3321901">
                <a:moveTo>
                  <a:pt x="0" y="0"/>
                </a:moveTo>
                <a:lnTo>
                  <a:pt x="7464947" y="0"/>
                </a:lnTo>
                <a:lnTo>
                  <a:pt x="7464947" y="3321902"/>
                </a:lnTo>
                <a:lnTo>
                  <a:pt x="0" y="3321902"/>
                </a:lnTo>
                <a:lnTo>
                  <a:pt x="0" y="0"/>
                </a:lnTo>
                <a:close/>
              </a:path>
            </a:pathLst>
          </a:custGeom>
          <a:blipFill>
            <a:blip r:embed="rId6"/>
            <a:stretch>
              <a:fillRect/>
            </a:stretch>
          </a:blipFill>
        </p:spPr>
        <p:txBody>
          <a:bodyPr/>
          <a:lstStyle/>
          <a:p>
            <a:endParaRPr lang="en-US"/>
          </a:p>
        </p:txBody>
      </p:sp>
      <p:sp>
        <p:nvSpPr>
          <p:cNvPr id="7" name="Freeform 7"/>
          <p:cNvSpPr/>
          <p:nvPr/>
        </p:nvSpPr>
        <p:spPr>
          <a:xfrm rot="-1595754">
            <a:off x="13839107" y="9318276"/>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7"/>
            <a:stretch>
              <a:fillRect/>
            </a:stretch>
          </a:blipFill>
        </p:spPr>
        <p:txBody>
          <a:bodyPr/>
          <a:lstStyle/>
          <a:p>
            <a:endParaRPr lang="en-US"/>
          </a:p>
        </p:txBody>
      </p:sp>
      <p:sp>
        <p:nvSpPr>
          <p:cNvPr id="8" name="Freeform 8"/>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8"/>
            <a:stretch>
              <a:fillRect/>
            </a:stretch>
          </a:blipFill>
        </p:spPr>
        <p:txBody>
          <a:bodyPr/>
          <a:lstStyle/>
          <a:p>
            <a:endParaRPr lang="en-US"/>
          </a:p>
        </p:txBody>
      </p:sp>
      <p:sp>
        <p:nvSpPr>
          <p:cNvPr id="9" name="Freeform 9"/>
          <p:cNvSpPr/>
          <p:nvPr/>
        </p:nvSpPr>
        <p:spPr>
          <a:xfrm>
            <a:off x="12053364" y="7805723"/>
            <a:ext cx="292490" cy="426215"/>
          </a:xfrm>
          <a:custGeom>
            <a:avLst/>
            <a:gdLst/>
            <a:ahLst/>
            <a:cxnLst/>
            <a:rect l="l" t="t" r="r" b="b"/>
            <a:pathLst>
              <a:path w="292490" h="426215">
                <a:moveTo>
                  <a:pt x="0" y="0"/>
                </a:moveTo>
                <a:lnTo>
                  <a:pt x="292490" y="0"/>
                </a:lnTo>
                <a:lnTo>
                  <a:pt x="292490" y="426215"/>
                </a:lnTo>
                <a:lnTo>
                  <a:pt x="0" y="4262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10" name="Group 10"/>
          <p:cNvGrpSpPr/>
          <p:nvPr/>
        </p:nvGrpSpPr>
        <p:grpSpPr>
          <a:xfrm>
            <a:off x="9382144" y="2481532"/>
            <a:ext cx="8594006" cy="2008012"/>
            <a:chOff x="0" y="0"/>
            <a:chExt cx="2263442" cy="528859"/>
          </a:xfrm>
        </p:grpSpPr>
        <p:sp>
          <p:nvSpPr>
            <p:cNvPr id="11" name="Freeform 11"/>
            <p:cNvSpPr/>
            <p:nvPr/>
          </p:nvSpPr>
          <p:spPr>
            <a:xfrm>
              <a:off x="0" y="0"/>
              <a:ext cx="2263442" cy="528859"/>
            </a:xfrm>
            <a:custGeom>
              <a:avLst/>
              <a:gdLst/>
              <a:ahLst/>
              <a:cxnLst/>
              <a:rect l="l" t="t" r="r" b="b"/>
              <a:pathLst>
                <a:path w="2263442" h="528859">
                  <a:moveTo>
                    <a:pt x="45943" y="0"/>
                  </a:moveTo>
                  <a:lnTo>
                    <a:pt x="2217499" y="0"/>
                  </a:lnTo>
                  <a:cubicBezTo>
                    <a:pt x="2242872" y="0"/>
                    <a:pt x="2263442" y="20570"/>
                    <a:pt x="2263442" y="45943"/>
                  </a:cubicBezTo>
                  <a:lnTo>
                    <a:pt x="2263442" y="482916"/>
                  </a:lnTo>
                  <a:cubicBezTo>
                    <a:pt x="2263442" y="495101"/>
                    <a:pt x="2258601" y="506787"/>
                    <a:pt x="2249985" y="515403"/>
                  </a:cubicBezTo>
                  <a:cubicBezTo>
                    <a:pt x="2241369" y="524019"/>
                    <a:pt x="2229683" y="528859"/>
                    <a:pt x="2217499" y="528859"/>
                  </a:cubicBezTo>
                  <a:lnTo>
                    <a:pt x="45943" y="528859"/>
                  </a:lnTo>
                  <a:cubicBezTo>
                    <a:pt x="33758" y="528859"/>
                    <a:pt x="22073" y="524019"/>
                    <a:pt x="13457" y="515403"/>
                  </a:cubicBezTo>
                  <a:cubicBezTo>
                    <a:pt x="4840" y="506787"/>
                    <a:pt x="0" y="495101"/>
                    <a:pt x="0" y="482916"/>
                  </a:cubicBezTo>
                  <a:lnTo>
                    <a:pt x="0" y="45943"/>
                  </a:lnTo>
                  <a:cubicBezTo>
                    <a:pt x="0" y="33758"/>
                    <a:pt x="4840" y="22073"/>
                    <a:pt x="13457" y="13457"/>
                  </a:cubicBezTo>
                  <a:cubicBezTo>
                    <a:pt x="22073" y="4840"/>
                    <a:pt x="33758" y="0"/>
                    <a:pt x="45943" y="0"/>
                  </a:cubicBezTo>
                  <a:close/>
                </a:path>
              </a:pathLst>
            </a:custGeom>
            <a:solidFill>
              <a:srgbClr val="FFFFFF"/>
            </a:solidFill>
            <a:ln w="38100" cap="rnd">
              <a:solidFill>
                <a:srgbClr val="000000"/>
              </a:solidFill>
              <a:prstDash val="solid"/>
              <a:round/>
            </a:ln>
          </p:spPr>
          <p:txBody>
            <a:bodyPr/>
            <a:lstStyle/>
            <a:p>
              <a:endParaRPr lang="en-US"/>
            </a:p>
          </p:txBody>
        </p:sp>
        <p:sp>
          <p:nvSpPr>
            <p:cNvPr id="12" name="TextBox 12"/>
            <p:cNvSpPr txBox="1"/>
            <p:nvPr/>
          </p:nvSpPr>
          <p:spPr>
            <a:xfrm>
              <a:off x="0" y="-38100"/>
              <a:ext cx="2263442" cy="566959"/>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9874232" y="2943554"/>
            <a:ext cx="7696553" cy="678403"/>
          </a:xfrm>
          <a:prstGeom prst="rect">
            <a:avLst/>
          </a:prstGeom>
        </p:spPr>
        <p:txBody>
          <a:bodyPr lIns="0" tIns="0" rIns="0" bIns="0" rtlCol="0" anchor="t">
            <a:spAutoFit/>
          </a:bodyPr>
          <a:lstStyle/>
          <a:p>
            <a:pPr algn="ctr">
              <a:lnSpc>
                <a:spcPts val="4835"/>
              </a:lnSpc>
            </a:pPr>
            <a:r>
              <a:rPr lang="en-US" sz="4168" b="1" dirty="0">
                <a:solidFill>
                  <a:srgbClr val="FF914D"/>
                </a:solidFill>
                <a:latin typeface="The Seasons Bold"/>
                <a:ea typeface="The Seasons Bold"/>
                <a:cs typeface="The Seasons Bold"/>
                <a:sym typeface="The Seasons Bold"/>
              </a:rPr>
              <a:t>LT. COLONEL BRENDA CRITCH</a:t>
            </a:r>
          </a:p>
        </p:txBody>
      </p:sp>
      <p:sp>
        <p:nvSpPr>
          <p:cNvPr id="14" name="TextBox 14"/>
          <p:cNvSpPr txBox="1"/>
          <p:nvPr/>
        </p:nvSpPr>
        <p:spPr>
          <a:xfrm>
            <a:off x="9562919" y="3601222"/>
            <a:ext cx="8232455" cy="464423"/>
          </a:xfrm>
          <a:prstGeom prst="rect">
            <a:avLst/>
          </a:prstGeom>
        </p:spPr>
        <p:txBody>
          <a:bodyPr wrap="square" lIns="0" tIns="0" rIns="0" bIns="0" rtlCol="0" anchor="t">
            <a:spAutoFit/>
          </a:bodyPr>
          <a:lstStyle/>
          <a:p>
            <a:pPr algn="ctr">
              <a:lnSpc>
                <a:spcPts val="3780"/>
              </a:lnSpc>
            </a:pPr>
            <a:r>
              <a:rPr lang="en-US" sz="2700" dirty="0">
                <a:solidFill>
                  <a:srgbClr val="000000"/>
                </a:solidFill>
                <a:latin typeface="DM Sans"/>
                <a:ea typeface="DM Sans"/>
                <a:cs typeface="DM Sans"/>
                <a:sym typeface="DM Sans"/>
              </a:rPr>
              <a:t>Territorial Secretary for Spiritual Life Development</a:t>
            </a:r>
          </a:p>
        </p:txBody>
      </p:sp>
      <p:grpSp>
        <p:nvGrpSpPr>
          <p:cNvPr id="15" name="Group 15"/>
          <p:cNvGrpSpPr/>
          <p:nvPr/>
        </p:nvGrpSpPr>
        <p:grpSpPr>
          <a:xfrm>
            <a:off x="9382144" y="5356735"/>
            <a:ext cx="8594006" cy="2008012"/>
            <a:chOff x="0" y="0"/>
            <a:chExt cx="2263442" cy="528859"/>
          </a:xfrm>
        </p:grpSpPr>
        <p:sp>
          <p:nvSpPr>
            <p:cNvPr id="16" name="Freeform 16"/>
            <p:cNvSpPr/>
            <p:nvPr/>
          </p:nvSpPr>
          <p:spPr>
            <a:xfrm>
              <a:off x="0" y="0"/>
              <a:ext cx="2263442" cy="528859"/>
            </a:xfrm>
            <a:custGeom>
              <a:avLst/>
              <a:gdLst/>
              <a:ahLst/>
              <a:cxnLst/>
              <a:rect l="l" t="t" r="r" b="b"/>
              <a:pathLst>
                <a:path w="2263442" h="528859">
                  <a:moveTo>
                    <a:pt x="45943" y="0"/>
                  </a:moveTo>
                  <a:lnTo>
                    <a:pt x="2217499" y="0"/>
                  </a:lnTo>
                  <a:cubicBezTo>
                    <a:pt x="2242872" y="0"/>
                    <a:pt x="2263442" y="20570"/>
                    <a:pt x="2263442" y="45943"/>
                  </a:cubicBezTo>
                  <a:lnTo>
                    <a:pt x="2263442" y="482916"/>
                  </a:lnTo>
                  <a:cubicBezTo>
                    <a:pt x="2263442" y="495101"/>
                    <a:pt x="2258601" y="506787"/>
                    <a:pt x="2249985" y="515403"/>
                  </a:cubicBezTo>
                  <a:cubicBezTo>
                    <a:pt x="2241369" y="524019"/>
                    <a:pt x="2229683" y="528859"/>
                    <a:pt x="2217499" y="528859"/>
                  </a:cubicBezTo>
                  <a:lnTo>
                    <a:pt x="45943" y="528859"/>
                  </a:lnTo>
                  <a:cubicBezTo>
                    <a:pt x="33758" y="528859"/>
                    <a:pt x="22073" y="524019"/>
                    <a:pt x="13457" y="515403"/>
                  </a:cubicBezTo>
                  <a:cubicBezTo>
                    <a:pt x="4840" y="506787"/>
                    <a:pt x="0" y="495101"/>
                    <a:pt x="0" y="482916"/>
                  </a:cubicBezTo>
                  <a:lnTo>
                    <a:pt x="0" y="45943"/>
                  </a:lnTo>
                  <a:cubicBezTo>
                    <a:pt x="0" y="33758"/>
                    <a:pt x="4840" y="22073"/>
                    <a:pt x="13457" y="13457"/>
                  </a:cubicBezTo>
                  <a:cubicBezTo>
                    <a:pt x="22073" y="4840"/>
                    <a:pt x="33758" y="0"/>
                    <a:pt x="45943" y="0"/>
                  </a:cubicBezTo>
                  <a:close/>
                </a:path>
              </a:pathLst>
            </a:custGeom>
            <a:solidFill>
              <a:srgbClr val="FFFFFF"/>
            </a:solidFill>
            <a:ln w="38100" cap="rnd">
              <a:solidFill>
                <a:srgbClr val="000000"/>
              </a:solidFill>
              <a:prstDash val="solid"/>
              <a:round/>
            </a:ln>
          </p:spPr>
          <p:txBody>
            <a:bodyPr/>
            <a:lstStyle/>
            <a:p>
              <a:endParaRPr lang="en-US"/>
            </a:p>
          </p:txBody>
        </p:sp>
        <p:sp>
          <p:nvSpPr>
            <p:cNvPr id="17" name="TextBox 17"/>
            <p:cNvSpPr txBox="1"/>
            <p:nvPr/>
          </p:nvSpPr>
          <p:spPr>
            <a:xfrm>
              <a:off x="0" y="-38100"/>
              <a:ext cx="2263442" cy="566959"/>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18"/>
          <p:cNvSpPr txBox="1"/>
          <p:nvPr/>
        </p:nvSpPr>
        <p:spPr>
          <a:xfrm>
            <a:off x="9703736" y="5742657"/>
            <a:ext cx="7696553" cy="678403"/>
          </a:xfrm>
          <a:prstGeom prst="rect">
            <a:avLst/>
          </a:prstGeom>
        </p:spPr>
        <p:txBody>
          <a:bodyPr lIns="0" tIns="0" rIns="0" bIns="0" rtlCol="0" anchor="t">
            <a:spAutoFit/>
          </a:bodyPr>
          <a:lstStyle/>
          <a:p>
            <a:pPr algn="ctr">
              <a:lnSpc>
                <a:spcPts val="4835"/>
              </a:lnSpc>
            </a:pPr>
            <a:r>
              <a:rPr lang="en-US" sz="4168" b="1">
                <a:solidFill>
                  <a:srgbClr val="FF914D"/>
                </a:solidFill>
                <a:latin typeface="The Seasons Bold"/>
                <a:ea typeface="The Seasons Bold"/>
                <a:cs typeface="The Seasons Bold"/>
                <a:sym typeface="The Seasons Bold"/>
              </a:rPr>
              <a:t>LT. COLONEL SHAWN CRITCH</a:t>
            </a:r>
          </a:p>
        </p:txBody>
      </p:sp>
      <p:sp>
        <p:nvSpPr>
          <p:cNvPr id="19" name="TextBox 19"/>
          <p:cNvSpPr txBox="1"/>
          <p:nvPr/>
        </p:nvSpPr>
        <p:spPr>
          <a:xfrm>
            <a:off x="9806368" y="6485431"/>
            <a:ext cx="7606826" cy="455294"/>
          </a:xfrm>
          <a:prstGeom prst="rect">
            <a:avLst/>
          </a:prstGeom>
        </p:spPr>
        <p:txBody>
          <a:bodyPr lIns="0" tIns="0" rIns="0" bIns="0" rtlCol="0" anchor="t">
            <a:spAutoFit/>
          </a:bodyPr>
          <a:lstStyle/>
          <a:p>
            <a:pPr algn="ctr">
              <a:lnSpc>
                <a:spcPts val="3780"/>
              </a:lnSpc>
            </a:pPr>
            <a:r>
              <a:rPr lang="en-US" sz="2700">
                <a:solidFill>
                  <a:srgbClr val="000000"/>
                </a:solidFill>
                <a:latin typeface="DM Sans"/>
                <a:ea typeface="DM Sans"/>
                <a:cs typeface="DM Sans"/>
                <a:sym typeface="DM Sans"/>
              </a:rPr>
              <a:t>Territorial Secretary for Business Administration </a:t>
            </a:r>
          </a:p>
        </p:txBody>
      </p:sp>
      <p:sp>
        <p:nvSpPr>
          <p:cNvPr id="20" name="TextBox 20"/>
          <p:cNvSpPr txBox="1"/>
          <p:nvPr/>
        </p:nvSpPr>
        <p:spPr>
          <a:xfrm>
            <a:off x="12519112" y="7776644"/>
            <a:ext cx="2785818" cy="455294"/>
          </a:xfrm>
          <a:prstGeom prst="rect">
            <a:avLst/>
          </a:prstGeom>
        </p:spPr>
        <p:txBody>
          <a:bodyPr lIns="0" tIns="0" rIns="0" bIns="0" rtlCol="0" anchor="t">
            <a:spAutoFit/>
          </a:bodyPr>
          <a:lstStyle/>
          <a:p>
            <a:pPr algn="l">
              <a:lnSpc>
                <a:spcPts val="3780"/>
              </a:lnSpc>
            </a:pPr>
            <a:r>
              <a:rPr lang="en-US" sz="2700">
                <a:solidFill>
                  <a:srgbClr val="000000"/>
                </a:solidFill>
                <a:latin typeface="DM Sans"/>
                <a:ea typeface="DM Sans"/>
                <a:cs typeface="DM Sans"/>
                <a:sym typeface="DM Sans"/>
              </a:rPr>
              <a:t>Zambia Territory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767752" y="576290"/>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1811000" y="1943627"/>
            <a:ext cx="5453206" cy="5585002"/>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stretch>
                <a:fillRect l="-25538" t="-13239" r="-25660"/>
              </a:stretch>
            </a:blipFill>
            <a:ln w="38100" cap="sq">
              <a:solidFill>
                <a:srgbClr val="000000"/>
              </a:solidFill>
              <a:prstDash val="solid"/>
              <a:miter/>
            </a:ln>
          </p:spPr>
          <p:txBody>
            <a:bodyPr/>
            <a:lstStyle/>
            <a:p>
              <a:endParaRPr lang="en-US"/>
            </a:p>
          </p:txBody>
        </p:sp>
      </p:grpSp>
      <p:grpSp>
        <p:nvGrpSpPr>
          <p:cNvPr id="5" name="Group 5"/>
          <p:cNvGrpSpPr/>
          <p:nvPr/>
        </p:nvGrpSpPr>
        <p:grpSpPr>
          <a:xfrm>
            <a:off x="411936" y="1028700"/>
            <a:ext cx="11132823" cy="8915400"/>
            <a:chOff x="0" y="0"/>
            <a:chExt cx="2491691" cy="1886510"/>
          </a:xfrm>
        </p:grpSpPr>
        <p:sp>
          <p:nvSpPr>
            <p:cNvPr id="6" name="Freeform 6"/>
            <p:cNvSpPr/>
            <p:nvPr/>
          </p:nvSpPr>
          <p:spPr>
            <a:xfrm>
              <a:off x="0" y="0"/>
              <a:ext cx="2491691" cy="1886510"/>
            </a:xfrm>
            <a:custGeom>
              <a:avLst/>
              <a:gdLst/>
              <a:ahLst/>
              <a:cxnLst/>
              <a:rect l="l" t="t" r="r" b="b"/>
              <a:pathLst>
                <a:path w="2491691" h="1886510">
                  <a:moveTo>
                    <a:pt x="41735" y="0"/>
                  </a:moveTo>
                  <a:lnTo>
                    <a:pt x="2449956" y="0"/>
                  </a:lnTo>
                  <a:cubicBezTo>
                    <a:pt x="2461025" y="0"/>
                    <a:pt x="2471640" y="4397"/>
                    <a:pt x="2479467" y="12224"/>
                  </a:cubicBezTo>
                  <a:cubicBezTo>
                    <a:pt x="2487294" y="20051"/>
                    <a:pt x="2491691" y="30666"/>
                    <a:pt x="2491691" y="41735"/>
                  </a:cubicBezTo>
                  <a:lnTo>
                    <a:pt x="2491691" y="1844775"/>
                  </a:lnTo>
                  <a:cubicBezTo>
                    <a:pt x="2491691" y="1855844"/>
                    <a:pt x="2487294" y="1866459"/>
                    <a:pt x="2479467" y="1874286"/>
                  </a:cubicBezTo>
                  <a:cubicBezTo>
                    <a:pt x="2471640" y="1882113"/>
                    <a:pt x="2461025" y="1886510"/>
                    <a:pt x="2449956" y="1886510"/>
                  </a:cubicBezTo>
                  <a:lnTo>
                    <a:pt x="41735" y="1886510"/>
                  </a:lnTo>
                  <a:cubicBezTo>
                    <a:pt x="30666" y="1886510"/>
                    <a:pt x="20051" y="1882113"/>
                    <a:pt x="12224" y="1874286"/>
                  </a:cubicBezTo>
                  <a:cubicBezTo>
                    <a:pt x="4397" y="1866459"/>
                    <a:pt x="0" y="1855844"/>
                    <a:pt x="0" y="1844775"/>
                  </a:cubicBezTo>
                  <a:lnTo>
                    <a:pt x="0" y="41735"/>
                  </a:lnTo>
                  <a:cubicBezTo>
                    <a:pt x="0" y="30666"/>
                    <a:pt x="4397" y="20051"/>
                    <a:pt x="12224" y="12224"/>
                  </a:cubicBezTo>
                  <a:cubicBezTo>
                    <a:pt x="20051" y="4397"/>
                    <a:pt x="30666" y="0"/>
                    <a:pt x="41735" y="0"/>
                  </a:cubicBezTo>
                  <a:close/>
                </a:path>
              </a:pathLst>
            </a:custGeom>
            <a:solidFill>
              <a:srgbClr val="FFFFFF"/>
            </a:solidFill>
            <a:ln w="38100" cap="rnd">
              <a:solidFill>
                <a:srgbClr val="000000"/>
              </a:solidFill>
              <a:prstDash val="solid"/>
              <a:round/>
            </a:ln>
          </p:spPr>
          <p:txBody>
            <a:bodyPr/>
            <a:lstStyle/>
            <a:p>
              <a:endParaRPr lang="en-US"/>
            </a:p>
          </p:txBody>
        </p:sp>
        <p:sp>
          <p:nvSpPr>
            <p:cNvPr id="7" name="TextBox 7"/>
            <p:cNvSpPr txBox="1"/>
            <p:nvPr/>
          </p:nvSpPr>
          <p:spPr>
            <a:xfrm>
              <a:off x="0" y="-38100"/>
              <a:ext cx="2491691" cy="1924610"/>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4447807" y="-2963253"/>
            <a:ext cx="9653490" cy="8229600"/>
          </a:xfrm>
          <a:custGeom>
            <a:avLst/>
            <a:gdLst/>
            <a:ahLst/>
            <a:cxnLst/>
            <a:rect l="l" t="t" r="r" b="b"/>
            <a:pathLst>
              <a:path w="9653490" h="8229600">
                <a:moveTo>
                  <a:pt x="0" y="0"/>
                </a:moveTo>
                <a:lnTo>
                  <a:pt x="9653489" y="0"/>
                </a:lnTo>
                <a:lnTo>
                  <a:pt x="9653489" y="8229600"/>
                </a:lnTo>
                <a:lnTo>
                  <a:pt x="0" y="8229600"/>
                </a:lnTo>
                <a:lnTo>
                  <a:pt x="0" y="0"/>
                </a:lnTo>
                <a:close/>
              </a:path>
            </a:pathLst>
          </a:custGeom>
          <a:blipFill>
            <a:blip r:embed="rId5"/>
            <a:stretch>
              <a:fillRect/>
            </a:stretch>
          </a:blipFill>
        </p:spPr>
        <p:txBody>
          <a:bodyPr/>
          <a:lstStyle/>
          <a:p>
            <a:endParaRPr lang="en-US" dirty="0"/>
          </a:p>
        </p:txBody>
      </p:sp>
      <p:sp>
        <p:nvSpPr>
          <p:cNvPr id="9" name="Freeform 9"/>
          <p:cNvSpPr/>
          <p:nvPr/>
        </p:nvSpPr>
        <p:spPr>
          <a:xfrm rot="-1045642">
            <a:off x="-1880388" y="-2371405"/>
            <a:ext cx="7464947" cy="3321901"/>
          </a:xfrm>
          <a:custGeom>
            <a:avLst/>
            <a:gdLst/>
            <a:ahLst/>
            <a:cxnLst/>
            <a:rect l="l" t="t" r="r" b="b"/>
            <a:pathLst>
              <a:path w="7464947" h="3321901">
                <a:moveTo>
                  <a:pt x="0" y="0"/>
                </a:moveTo>
                <a:lnTo>
                  <a:pt x="7464947" y="0"/>
                </a:lnTo>
                <a:lnTo>
                  <a:pt x="7464947" y="3321901"/>
                </a:lnTo>
                <a:lnTo>
                  <a:pt x="0" y="3321901"/>
                </a:lnTo>
                <a:lnTo>
                  <a:pt x="0" y="0"/>
                </a:lnTo>
                <a:close/>
              </a:path>
            </a:pathLst>
          </a:custGeom>
          <a:blipFill>
            <a:blip r:embed="rId6"/>
            <a:stretch>
              <a:fillRect/>
            </a:stretch>
          </a:blipFill>
        </p:spPr>
        <p:txBody>
          <a:bodyPr/>
          <a:lstStyle/>
          <a:p>
            <a:endParaRPr lang="en-US"/>
          </a:p>
        </p:txBody>
      </p:sp>
      <p:sp>
        <p:nvSpPr>
          <p:cNvPr id="10" name="Freeform 10"/>
          <p:cNvSpPr/>
          <p:nvPr/>
        </p:nvSpPr>
        <p:spPr>
          <a:xfrm rot="-1178665">
            <a:off x="-1355222" y="-362645"/>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7"/>
            <a:stretch>
              <a:fillRect/>
            </a:stretch>
          </a:blipFill>
        </p:spPr>
        <p:txBody>
          <a:bodyPr/>
          <a:lstStyle/>
          <a:p>
            <a:endParaRPr lang="en-US"/>
          </a:p>
        </p:txBody>
      </p:sp>
      <p:sp>
        <p:nvSpPr>
          <p:cNvPr id="11" name="Freeform 11"/>
          <p:cNvSpPr/>
          <p:nvPr/>
        </p:nvSpPr>
        <p:spPr>
          <a:xfrm>
            <a:off x="-409209" y="-101209"/>
            <a:ext cx="2530717" cy="2087841"/>
          </a:xfrm>
          <a:custGeom>
            <a:avLst/>
            <a:gdLst/>
            <a:ahLst/>
            <a:cxnLst/>
            <a:rect l="l" t="t" r="r" b="b"/>
            <a:pathLst>
              <a:path w="2530717" h="2087841">
                <a:moveTo>
                  <a:pt x="0" y="0"/>
                </a:moveTo>
                <a:lnTo>
                  <a:pt x="2530717" y="0"/>
                </a:lnTo>
                <a:lnTo>
                  <a:pt x="2530717" y="2087842"/>
                </a:lnTo>
                <a:lnTo>
                  <a:pt x="0" y="2087842"/>
                </a:lnTo>
                <a:lnTo>
                  <a:pt x="0" y="0"/>
                </a:lnTo>
                <a:close/>
              </a:path>
            </a:pathLst>
          </a:custGeom>
          <a:blipFill>
            <a:blip r:embed="rId8"/>
            <a:stretch>
              <a:fillRect/>
            </a:stretch>
          </a:blipFill>
        </p:spPr>
        <p:txBody>
          <a:bodyPr/>
          <a:lstStyle/>
          <a:p>
            <a:endParaRPr lang="en-US"/>
          </a:p>
        </p:txBody>
      </p:sp>
      <p:sp>
        <p:nvSpPr>
          <p:cNvPr id="12" name="Freeform 12"/>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9"/>
            <a:stretch>
              <a:fillRect/>
            </a:stretch>
          </a:blipFill>
        </p:spPr>
        <p:txBody>
          <a:bodyPr/>
          <a:lstStyle/>
          <a:p>
            <a:endParaRPr lang="en-US"/>
          </a:p>
        </p:txBody>
      </p:sp>
      <p:sp>
        <p:nvSpPr>
          <p:cNvPr id="13" name="TextBox 13"/>
          <p:cNvSpPr txBox="1"/>
          <p:nvPr/>
        </p:nvSpPr>
        <p:spPr>
          <a:xfrm>
            <a:off x="1272651" y="1151547"/>
            <a:ext cx="7696553" cy="816325"/>
          </a:xfrm>
          <a:prstGeom prst="rect">
            <a:avLst/>
          </a:prstGeom>
        </p:spPr>
        <p:txBody>
          <a:bodyPr lIns="0" tIns="0" rIns="0" bIns="0" rtlCol="0" anchor="t">
            <a:spAutoFit/>
          </a:bodyPr>
          <a:lstStyle/>
          <a:p>
            <a:pPr algn="ctr">
              <a:lnSpc>
                <a:spcPts val="5879"/>
              </a:lnSpc>
            </a:pPr>
            <a:r>
              <a:rPr lang="en-US" sz="5068" b="1" dirty="0">
                <a:solidFill>
                  <a:srgbClr val="FF914D"/>
                </a:solidFill>
                <a:latin typeface="The Seasons Bold"/>
                <a:ea typeface="The Seasons Bold"/>
                <a:cs typeface="The Seasons Bold"/>
                <a:sym typeface="The Seasons Bold"/>
              </a:rPr>
              <a:t>PRAYER REQUESTS</a:t>
            </a:r>
          </a:p>
        </p:txBody>
      </p:sp>
      <p:sp>
        <p:nvSpPr>
          <p:cNvPr id="14" name="TextBox 14"/>
          <p:cNvSpPr txBox="1"/>
          <p:nvPr/>
        </p:nvSpPr>
        <p:spPr>
          <a:xfrm>
            <a:off x="500478" y="2309613"/>
            <a:ext cx="10820400" cy="7268465"/>
          </a:xfrm>
          <a:prstGeom prst="rect">
            <a:avLst/>
          </a:prstGeom>
        </p:spPr>
        <p:txBody>
          <a:bodyPr wrap="square" lIns="0" tIns="0" rIns="0" bIns="0" rtlCol="0" anchor="t">
            <a:spAutoFit/>
          </a:bodyPr>
          <a:lstStyle/>
          <a:p>
            <a:pPr marL="582935" lvl="1" indent="-291467" algn="l">
              <a:lnSpc>
                <a:spcPts val="3780"/>
              </a:lnSpc>
              <a:buFont typeface="Arial"/>
              <a:buChar char="•"/>
            </a:pPr>
            <a:r>
              <a:rPr lang="en-US" sz="2200" dirty="0">
                <a:solidFill>
                  <a:srgbClr val="000000"/>
                </a:solidFill>
                <a:latin typeface="DM Sans"/>
                <a:ea typeface="DM Sans"/>
                <a:cs typeface="DM Sans"/>
                <a:sym typeface="DM Sans"/>
              </a:rPr>
              <a:t>For personal health and safety as travel within the territory becomes a greater expectation in 2026.</a:t>
            </a:r>
          </a:p>
          <a:p>
            <a:pPr marL="582935" lvl="1" indent="-291467" algn="l">
              <a:lnSpc>
                <a:spcPts val="3780"/>
              </a:lnSpc>
              <a:buFont typeface="Arial"/>
              <a:buChar char="•"/>
            </a:pPr>
            <a:r>
              <a:rPr lang="en-US" sz="2200" dirty="0">
                <a:solidFill>
                  <a:srgbClr val="000000"/>
                </a:solidFill>
                <a:latin typeface="DM Sans"/>
                <a:ea typeface="DM Sans"/>
                <a:cs typeface="DM Sans"/>
                <a:sym typeface="DM Sans"/>
              </a:rPr>
              <a:t>For wisdom in ensuring operational decisions support the strategic plan of the territory.</a:t>
            </a:r>
          </a:p>
          <a:p>
            <a:pPr marL="582935" lvl="1" indent="-291467" algn="l">
              <a:lnSpc>
                <a:spcPts val="3780"/>
              </a:lnSpc>
              <a:buFont typeface="Arial"/>
              <a:buChar char="•"/>
            </a:pPr>
            <a:r>
              <a:rPr lang="en-US" sz="2200" dirty="0">
                <a:solidFill>
                  <a:srgbClr val="000000"/>
                </a:solidFill>
                <a:latin typeface="DM Sans"/>
                <a:ea typeface="DM Sans"/>
                <a:cs typeface="DM Sans"/>
                <a:sym typeface="DM Sans"/>
              </a:rPr>
              <a:t>For the upcoming national election later this year. That unity and respect will take priority over protest and violence.</a:t>
            </a:r>
          </a:p>
          <a:p>
            <a:pPr marL="582935" lvl="1" indent="-291467" algn="l">
              <a:lnSpc>
                <a:spcPts val="3780"/>
              </a:lnSpc>
              <a:buFont typeface="Arial"/>
              <a:buChar char="•"/>
            </a:pPr>
            <a:r>
              <a:rPr lang="en-US" sz="2200" dirty="0">
                <a:solidFill>
                  <a:srgbClr val="000000"/>
                </a:solidFill>
                <a:latin typeface="DM Sans"/>
                <a:ea typeface="DM Sans"/>
                <a:cs typeface="DM Sans"/>
                <a:sym typeface="DM Sans"/>
              </a:rPr>
              <a:t>Give thanks to God for the transformational events, the Territorial Brengle Institute and Marriage Enrichment Seminar last Fall, made possible by the financial support of the Canada and Bermuda Territory and a Canadian donor.</a:t>
            </a:r>
          </a:p>
          <a:p>
            <a:pPr marL="582935" lvl="1" indent="-291467" algn="l">
              <a:lnSpc>
                <a:spcPts val="3780"/>
              </a:lnSpc>
              <a:buFont typeface="Arial"/>
              <a:buChar char="•"/>
            </a:pPr>
            <a:r>
              <a:rPr lang="en-US" sz="2200" dirty="0">
                <a:solidFill>
                  <a:srgbClr val="000000"/>
                </a:solidFill>
                <a:latin typeface="DM Sans"/>
                <a:ea typeface="DM Sans"/>
                <a:cs typeface="DM Sans"/>
                <a:sym typeface="DM Sans"/>
              </a:rPr>
              <a:t>Pray for the financial resources for more spiritual life development opportunities and for financial means to improve the standard of living of officers in Zambia.</a:t>
            </a:r>
          </a:p>
          <a:p>
            <a:pPr marL="582935" lvl="1" indent="-291467" algn="l">
              <a:lnSpc>
                <a:spcPts val="3780"/>
              </a:lnSpc>
              <a:buFont typeface="Arial"/>
              <a:buChar char="•"/>
            </a:pPr>
            <a:r>
              <a:rPr lang="en-US" sz="2200" dirty="0">
                <a:solidFill>
                  <a:srgbClr val="000000"/>
                </a:solidFill>
                <a:latin typeface="DM Sans"/>
                <a:ea typeface="DM Sans"/>
                <a:cs typeface="DM Sans"/>
                <a:sym typeface="DM Sans"/>
              </a:rPr>
              <a:t>Pray God will continue to fulfill His purpose for our ministries in Zambia and that there will be “much fruit” for the Kingdom and in our personal lives.</a:t>
            </a:r>
          </a:p>
          <a:p>
            <a:pPr marL="582935" lvl="1" indent="-291467" algn="l">
              <a:lnSpc>
                <a:spcPts val="3780"/>
              </a:lnSpc>
              <a:buFont typeface="Arial"/>
              <a:buChar char="•"/>
            </a:pPr>
            <a:r>
              <a:rPr lang="en-US" sz="2200" dirty="0">
                <a:solidFill>
                  <a:srgbClr val="000000"/>
                </a:solidFill>
                <a:latin typeface="DM Sans"/>
                <a:ea typeface="DM Sans"/>
                <a:cs typeface="DM Sans"/>
                <a:sym typeface="DM Sans"/>
              </a:rPr>
              <a:t>Pray God will bless our family in Canada and continue to meet their needs.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2809</TotalTime>
  <Words>1823</Words>
  <Application>Microsoft Office PowerPoint</Application>
  <PresentationFormat>Custom</PresentationFormat>
  <Paragraphs>180</Paragraphs>
  <Slides>34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The Seasons Bold</vt:lpstr>
      <vt:lpstr>Arial</vt:lpstr>
      <vt:lpstr>Bebas Neue</vt:lpstr>
      <vt:lpstr>Calibri</vt:lpstr>
      <vt:lpstr>The Seasons</vt:lpstr>
      <vt:lpstr>DM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Canadians serving internationally</dc:title>
  <dc:creator>Kyle Mangio</dc:creator>
  <cp:lastModifiedBy>Kyle Mangio</cp:lastModifiedBy>
  <cp:revision>14</cp:revision>
  <dcterms:created xsi:type="dcterms:W3CDTF">2006-08-16T00:00:00Z</dcterms:created>
  <dcterms:modified xsi:type="dcterms:W3CDTF">2026-01-03T00:31:05Z</dcterms:modified>
  <dc:identifier>DAGYQOcHaMw</dc:identifier>
</cp:coreProperties>
</file>