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975358" y="3029936"/>
            <a:ext cx="11054083" cy="2090704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950718" y="5527040"/>
            <a:ext cx="9103362" cy="249258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2005835" y="9130187"/>
            <a:ext cx="348725" cy="339200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F&amp;V-2019-07ppt banner.psd" descr="F&amp;V-2019-07ppt banner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315"/>
            <a:ext cx="13004800" cy="19340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FVSeptember2019proof.pdf"/>
          <p:cNvGrpSpPr/>
          <p:nvPr/>
        </p:nvGrpSpPr>
        <p:grpSpPr>
          <a:xfrm>
            <a:off x="2110717" y="2851081"/>
            <a:ext cx="3948940" cy="6001501"/>
            <a:chOff x="0" y="0"/>
            <a:chExt cx="3948939" cy="6001500"/>
          </a:xfrm>
        </p:grpSpPr>
        <p:pic>
          <p:nvPicPr>
            <p:cNvPr id="138" name="FVNov19_print.pdf" descr="FVNov19_print.pd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26999" y="88899"/>
              <a:ext cx="3694941" cy="56713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FVSeptember2019proof.pdf" descr="FVSeptember2019proof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3948941" cy="600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Les articles suivants paraîtront dans le numéro de Septembre de Foi &amp; Vie:"/>
          <p:cNvSpPr txBox="1"/>
          <p:nvPr/>
        </p:nvSpPr>
        <p:spPr>
          <a:xfrm>
            <a:off x="6548591" y="3362324"/>
            <a:ext cx="5861883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400">
                <a:uFill>
                  <a:solidFill>
                    <a:srgbClr val="000000"/>
                  </a:solidFill>
                </a:uFill>
                <a:latin typeface="Museo Sans 900"/>
                <a:ea typeface="Museo Sans 900"/>
                <a:cs typeface="Museo Sans 900"/>
                <a:sym typeface="Museo Sans 900"/>
              </a:defRPr>
            </a:pPr>
            <a:r>
              <a:t>Les articles suivants paraîtront dans le numéro d’Octobre de </a:t>
            </a:r>
            <a:r>
              <a:rPr i="1"/>
              <a:t>Foi &amp; Vie</a:t>
            </a:r>
            <a:r>
              <a:t>: </a:t>
            </a:r>
          </a:p>
        </p:txBody>
      </p:sp>
      <p:sp>
        <p:nvSpPr>
          <p:cNvPr id="142" name="Trouver sa voie…"/>
          <p:cNvSpPr txBox="1"/>
          <p:nvPr/>
        </p:nvSpPr>
        <p:spPr>
          <a:xfrm>
            <a:off x="6482189" y="5626099"/>
            <a:ext cx="5767278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>
                <a:uFill>
                  <a:solidFill>
                    <a:srgbClr val="000000"/>
                  </a:solidFill>
                </a:u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rPr>
                <a:latin typeface="Museo Sans 900"/>
                <a:ea typeface="Museo Sans 900"/>
                <a:cs typeface="Museo Sans 900"/>
                <a:sym typeface="Museo Sans 900"/>
              </a:rPr>
              <a:t>Magnifique Mozambique</a:t>
            </a:r>
            <a:endParaRPr>
              <a:latin typeface="Museo Sans 900"/>
              <a:ea typeface="Museo Sans 900"/>
              <a:cs typeface="Museo Sans 900"/>
              <a:sym typeface="Museo Sans 900"/>
            </a:endParaRPr>
          </a:p>
          <a:p>
            <a:pPr marL="300789" indent="-300789" algn="l" defTabSz="457200">
              <a:buSzPct val="100000"/>
              <a:buChar char="•"/>
              <a:defRPr sz="3000">
                <a:uFill>
                  <a:solidFill>
                    <a:srgbClr val="000000"/>
                  </a:solidFill>
                </a:u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t>Un portrait de notre nouveau territoire partenaire. </a:t>
            </a:r>
          </a:p>
        </p:txBody>
      </p:sp>
      <p:sp>
        <p:nvSpPr>
          <p:cNvPr id="143" name="Septembre 2019"/>
          <p:cNvSpPr txBox="1"/>
          <p:nvPr/>
        </p:nvSpPr>
        <p:spPr>
          <a:xfrm>
            <a:off x="10261282" y="1574799"/>
            <a:ext cx="188023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B51600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lvl1pPr>
          </a:lstStyle>
          <a:p>
            <a:pPr/>
            <a:r>
              <a:t>Novembre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&amp;V-2019-07ppt banner.psd" descr="F&amp;V-2019-07ppt banner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315"/>
            <a:ext cx="13004800" cy="1934049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Matière à réflexion…"/>
          <p:cNvSpPr txBox="1"/>
          <p:nvPr/>
        </p:nvSpPr>
        <p:spPr>
          <a:xfrm>
            <a:off x="6939533" y="2946399"/>
            <a:ext cx="58019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</a:tabLst>
              <a:defRPr sz="3000">
                <a:uFill>
                  <a:solidFill>
                    <a:srgbClr val="000000"/>
                  </a:solidFill>
                </a:uFill>
                <a:latin typeface="Museo Sans 900"/>
                <a:ea typeface="Museo Sans 900"/>
                <a:cs typeface="Museo Sans 900"/>
                <a:sym typeface="Museo Sans 900"/>
              </a:defRPr>
            </a:lvl1pPr>
          </a:lstStyle>
          <a:p>
            <a:pPr/>
            <a:r>
              <a:t>L’Armée au front</a:t>
            </a:r>
          </a:p>
        </p:txBody>
      </p:sp>
      <p:sp>
        <p:nvSpPr>
          <p:cNvPr id="147" name="Septembre 2019"/>
          <p:cNvSpPr txBox="1"/>
          <p:nvPr/>
        </p:nvSpPr>
        <p:spPr>
          <a:xfrm>
            <a:off x="9867582" y="1650999"/>
            <a:ext cx="188023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B51600"/>
                </a:solidFill>
                <a:latin typeface="Museo Sans 900"/>
                <a:ea typeface="Museo Sans 900"/>
                <a:cs typeface="Museo Sans 900"/>
                <a:sym typeface="Museo Sans 900"/>
              </a:defRPr>
            </a:lvl1pPr>
          </a:lstStyle>
          <a:p>
            <a:pPr/>
            <a:r>
              <a:t>Novembre 2019</a:t>
            </a:r>
          </a:p>
        </p:txBody>
      </p:sp>
      <p:sp>
        <p:nvSpPr>
          <p:cNvPr id="148" name="Dans La Reine des neiges 2, Anna et Elsa doivent apprendre à laisser le passé derrière elles. Pouvons-nous en faire autant?…"/>
          <p:cNvSpPr txBox="1"/>
          <p:nvPr/>
        </p:nvSpPr>
        <p:spPr>
          <a:xfrm>
            <a:off x="6736333" y="5638800"/>
            <a:ext cx="5801916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228600" algn="l" defTabSz="457200">
              <a:buSzPct val="100000"/>
              <a:buFont typeface="Symbol"/>
              <a:buChar char="·"/>
              <a:tabLst>
                <a:tab pos="457200" algn="l"/>
              </a:tabLst>
              <a:defRPr sz="3000">
                <a:uFill>
                  <a:solidFill>
                    <a:srgbClr val="000000"/>
                  </a:solidFill>
                </a:u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t>Dans </a:t>
            </a:r>
            <a:r>
              <a:rPr i="1"/>
              <a:t>La Reine des neiges 2</a:t>
            </a:r>
            <a:r>
              <a:t>, Anna et Elsa doivent apprendre à laisser le passé derrière elles. Pouvons-nous en faire autant?</a:t>
            </a:r>
          </a:p>
          <a:p>
            <a:pPr marL="457200" indent="-228600" algn="l" defTabSz="457200">
              <a:buSzPct val="100000"/>
              <a:buFont typeface="Symbol"/>
              <a:buChar char="·"/>
              <a:tabLst>
                <a:tab pos="457200" algn="l"/>
              </a:tabLst>
              <a:defRPr sz="3000">
                <a:uFill>
                  <a:solidFill>
                    <a:srgbClr val="000000"/>
                  </a:solidFill>
                </a:uFill>
                <a:latin typeface="Museo Sans 500"/>
                <a:ea typeface="Museo Sans 500"/>
                <a:cs typeface="Museo Sans 500"/>
                <a:sym typeface="Museo Sans 500"/>
              </a:defRPr>
            </a:pPr>
            <a:r>
              <a:t>Manger sainement avec Erin, sudoku, jeu-questionnaire.</a:t>
            </a:r>
          </a:p>
        </p:txBody>
      </p:sp>
      <p:sp>
        <p:nvSpPr>
          <p:cNvPr id="149" name="Au crépuscule de la Grande Guerre, des militaires ont tenu à exprimer leur gratitude envers l’Armée du Salut."/>
          <p:cNvSpPr txBox="1"/>
          <p:nvPr/>
        </p:nvSpPr>
        <p:spPr>
          <a:xfrm>
            <a:off x="6915943" y="3505200"/>
            <a:ext cx="544269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tabLst>
                <a:tab pos="457200" algn="l"/>
              </a:tabLst>
              <a:defRPr sz="3000">
                <a:uFill>
                  <a:solidFill>
                    <a:srgbClr val="000000"/>
                  </a:solidFill>
                </a:uFill>
                <a:latin typeface="Museo Sans 500"/>
                <a:ea typeface="Museo Sans 500"/>
                <a:cs typeface="Museo Sans 500"/>
                <a:sym typeface="Museo Sans 500"/>
              </a:defRPr>
            </a:lvl1pPr>
          </a:lstStyle>
          <a:p>
            <a:pPr/>
            <a:r>
              <a:t>Au crépuscule de la Grande Guerre, des militaires ont tenu à exprimer leur gratitude envers l’Armée du Salut.</a:t>
            </a:r>
          </a:p>
        </p:txBody>
      </p:sp>
      <p:grpSp>
        <p:nvGrpSpPr>
          <p:cNvPr id="152" name="L'ArmeeAuFront.png"/>
          <p:cNvGrpSpPr/>
          <p:nvPr/>
        </p:nvGrpSpPr>
        <p:grpSpPr>
          <a:xfrm>
            <a:off x="1251346" y="2582713"/>
            <a:ext cx="5067301" cy="6184901"/>
            <a:chOff x="0" y="0"/>
            <a:chExt cx="5067300" cy="6184900"/>
          </a:xfrm>
        </p:grpSpPr>
        <p:pic>
          <p:nvPicPr>
            <p:cNvPr id="151" name="L'ArmeeAuFront.png" descr="L'ArmeeAuFro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4660900" cy="574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" name="L'ArmeeAuFront.png" descr="L'ArmeeAuFront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067300" cy="6184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