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05835" y="9130187"/>
            <a:ext cx="348726" cy="339200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8"/>
            <a:ext cx="9753604" cy="650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2"/>
            <a:ext cx="12401550" cy="8267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5"/>
            <a:ext cx="9429750" cy="62865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4.jpe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5.jpe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al-2019-07 ppt banner.psd" descr="Sal-2019-07 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34"/>
            <a:ext cx="13004800" cy="1934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Sal-2020-1.pdf"/>
          <p:cNvGrpSpPr/>
          <p:nvPr/>
        </p:nvGrpSpPr>
        <p:grpSpPr>
          <a:xfrm>
            <a:off x="1448314" y="2926269"/>
            <a:ext cx="4198342" cy="5526663"/>
            <a:chOff x="0" y="0"/>
            <a:chExt cx="4198340" cy="5526661"/>
          </a:xfrm>
        </p:grpSpPr>
        <p:pic>
          <p:nvPicPr>
            <p:cNvPr id="129" name="Sal-2020-1.pdf" descr="Sal-2020-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6" r="0" b="26"/>
            <a:stretch>
              <a:fillRect/>
            </a:stretch>
          </p:blipFill>
          <p:spPr>
            <a:xfrm>
              <a:off x="126999" y="88899"/>
              <a:ext cx="3944342" cy="519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Sal-2020-1.pdf" descr="Sal-2020-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198342" cy="552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" name="Featured this month:"/>
          <p:cNvSpPr txBox="1"/>
          <p:nvPr/>
        </p:nvSpPr>
        <p:spPr>
          <a:xfrm>
            <a:off x="6112128" y="3238499"/>
            <a:ext cx="502234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Featured this month:</a:t>
            </a:r>
          </a:p>
        </p:txBody>
      </p:sp>
      <p:sp>
        <p:nvSpPr>
          <p:cNvPr id="133" name="January 2020"/>
          <p:cNvSpPr txBox="1"/>
          <p:nvPr/>
        </p:nvSpPr>
        <p:spPr>
          <a:xfrm>
            <a:off x="10558640" y="15366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4D8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sp>
        <p:nvSpPr>
          <p:cNvPr id="134" name="“Salvationist women have a voice our world needs to hear,” says Captain Laura Van Schaick.…"/>
          <p:cNvSpPr txBox="1"/>
          <p:nvPr/>
        </p:nvSpPr>
        <p:spPr>
          <a:xfrm>
            <a:off x="6193878" y="4165598"/>
            <a:ext cx="5172622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“Salvationist women have a voice our world needs to hear,” says Captain Laura Van Schaick.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Mark and Kelsie Burford knew they were meant for officership, but when?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Why Jesus’ race matters.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100DaysPrayerScripture_Square.jpg" descr="100DaysPrayerScripture_Squa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al-2019-07 ppt banner.psd" descr="Sal-2019-07 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433"/>
            <a:ext cx="13004800" cy="193405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Commissioners Floyd and Tracey Tidd are installed and welcomed as leaders of the Canada and Bermuda Territory."/>
          <p:cNvSpPr txBox="1"/>
          <p:nvPr/>
        </p:nvSpPr>
        <p:spPr>
          <a:xfrm>
            <a:off x="6597612" y="4775200"/>
            <a:ext cx="582937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Commissioners Floyd and Tracey Tidd are installed and welcomed as leaders of the Canada and Bermuda Territory.</a:t>
            </a:r>
          </a:p>
        </p:txBody>
      </p:sp>
      <p:sp>
        <p:nvSpPr>
          <p:cNvPr id="138" name="A New Chapter Begins"/>
          <p:cNvSpPr txBox="1"/>
          <p:nvPr/>
        </p:nvSpPr>
        <p:spPr>
          <a:xfrm>
            <a:off x="7408418" y="3627306"/>
            <a:ext cx="420776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uFill>
                  <a:solidFill>
                    <a:srgbClr val="000000"/>
                  </a:solidFill>
                </a:u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A New Chapter Begins</a:t>
            </a:r>
          </a:p>
        </p:txBody>
      </p:sp>
      <p:sp>
        <p:nvSpPr>
          <p:cNvPr id="139" name="January 2020"/>
          <p:cNvSpPr txBox="1"/>
          <p:nvPr/>
        </p:nvSpPr>
        <p:spPr>
          <a:xfrm>
            <a:off x="10558640" y="15366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4D8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42" name="WPG_tidd_installation_073.jpeg"/>
          <p:cNvGrpSpPr/>
          <p:nvPr/>
        </p:nvGrpSpPr>
        <p:grpSpPr>
          <a:xfrm>
            <a:off x="1793782" y="2842493"/>
            <a:ext cx="4753135" cy="5207975"/>
            <a:chOff x="0" y="0"/>
            <a:chExt cx="4753134" cy="5207973"/>
          </a:xfrm>
        </p:grpSpPr>
        <p:pic>
          <p:nvPicPr>
            <p:cNvPr id="140" name="WPG_tidd_installation_073.jpeg" descr="WPG_tidd_installation_07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202" t="504" r="3850" b="504"/>
            <a:stretch>
              <a:fillRect/>
            </a:stretch>
          </p:blipFill>
          <p:spPr>
            <a:xfrm>
              <a:off x="127000" y="88899"/>
              <a:ext cx="4499135" cy="487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WPG_tidd_installation_073.jpeg" descr="WPG_tidd_installation_073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753135" cy="5207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al-2019-07 ppt banner.psd" descr="Sal-2019-07 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433"/>
            <a:ext cx="13004800" cy="193405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A General’s Journey"/>
          <p:cNvSpPr txBox="1"/>
          <p:nvPr/>
        </p:nvSpPr>
        <p:spPr>
          <a:xfrm>
            <a:off x="7389562" y="4457699"/>
            <a:ext cx="480127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uFill>
                  <a:solidFill>
                    <a:srgbClr val="000000"/>
                  </a:solidFill>
                </a:u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A General’s Journey</a:t>
            </a:r>
          </a:p>
        </p:txBody>
      </p:sp>
      <p:sp>
        <p:nvSpPr>
          <p:cNvPr id="146" name="Celebrating the life and ministry of the late General Bramwell H. Tillsley."/>
          <p:cNvSpPr txBox="1"/>
          <p:nvPr/>
        </p:nvSpPr>
        <p:spPr>
          <a:xfrm>
            <a:off x="6781773" y="5219700"/>
            <a:ext cx="5089007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Celebrating the life and ministry of the late General Bramwell H. Tillsley.</a:t>
            </a:r>
          </a:p>
        </p:txBody>
      </p:sp>
      <p:sp>
        <p:nvSpPr>
          <p:cNvPr id="147" name="January 2020"/>
          <p:cNvSpPr txBox="1"/>
          <p:nvPr/>
        </p:nvSpPr>
        <p:spPr>
          <a:xfrm>
            <a:off x="10558640" y="15366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4D8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50" name="14th Bramwell Tillsley COLOUR.jpeg"/>
          <p:cNvGrpSpPr/>
          <p:nvPr/>
        </p:nvGrpSpPr>
        <p:grpSpPr>
          <a:xfrm>
            <a:off x="1791951" y="2601829"/>
            <a:ext cx="4372178" cy="5490824"/>
            <a:chOff x="0" y="0"/>
            <a:chExt cx="4372176" cy="5490822"/>
          </a:xfrm>
        </p:grpSpPr>
        <p:pic>
          <p:nvPicPr>
            <p:cNvPr id="148" name="14th Bramwell Tillsley COLOUR.jpeg" descr="14th Bramwell Tillsley COLOUR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899"/>
              <a:ext cx="4118178" cy="5160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14th Bramwell Tillsley COLOUR.jpeg" descr="14th Bramwell Tillsley COLOUR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372178" cy="5490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al-2019-07 ppt banner.psd" descr="Sal-2019-07 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433"/>
            <a:ext cx="13004800" cy="193405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hange Your Perspective"/>
          <p:cNvSpPr txBox="1"/>
          <p:nvPr/>
        </p:nvSpPr>
        <p:spPr>
          <a:xfrm>
            <a:off x="7086744" y="4394199"/>
            <a:ext cx="47525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uFill>
                  <a:solidFill>
                    <a:srgbClr val="000000"/>
                  </a:solidFill>
                </a:u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Change Your Perspective</a:t>
            </a:r>
          </a:p>
        </p:txBody>
      </p:sp>
      <p:sp>
        <p:nvSpPr>
          <p:cNvPr id="154" name="Territorial Youth Congress is an opportunity to see that God is doing a new thing in Canada and Bermuda."/>
          <p:cNvSpPr txBox="1"/>
          <p:nvPr/>
        </p:nvSpPr>
        <p:spPr>
          <a:xfrm>
            <a:off x="6921164" y="5249281"/>
            <a:ext cx="5171005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Territorial Youth Congress is an opportunity to see that God is doing a new thing in Canada and Bermuda.</a:t>
            </a:r>
          </a:p>
        </p:txBody>
      </p:sp>
      <p:sp>
        <p:nvSpPr>
          <p:cNvPr id="155" name="January 2020"/>
          <p:cNvSpPr txBox="1"/>
          <p:nvPr/>
        </p:nvSpPr>
        <p:spPr>
          <a:xfrm>
            <a:off x="10558640" y="15366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4D8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58" name="Cover3A.jpeg"/>
          <p:cNvGrpSpPr/>
          <p:nvPr/>
        </p:nvGrpSpPr>
        <p:grpSpPr>
          <a:xfrm>
            <a:off x="876944" y="3490941"/>
            <a:ext cx="5671739" cy="3942028"/>
            <a:chOff x="0" y="0"/>
            <a:chExt cx="5671738" cy="3942026"/>
          </a:xfrm>
        </p:grpSpPr>
        <p:pic>
          <p:nvPicPr>
            <p:cNvPr id="156" name="Cover3A.jpeg" descr="Cover3A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5417739" cy="3611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Cover3A.jpeg" descr="Cover3A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71739" cy="3942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F&amp;F-2019-07-ppt banner.psd" descr="F&amp;F-2019-07-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808"/>
            <a:ext cx="13004800" cy="193404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January 2020"/>
          <p:cNvSpPr txBox="1"/>
          <p:nvPr/>
        </p:nvSpPr>
        <p:spPr>
          <a:xfrm>
            <a:off x="10380840" y="15747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B5160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64" name="FF_Jan20_Allpages2.pdf"/>
          <p:cNvGrpSpPr/>
          <p:nvPr/>
        </p:nvGrpSpPr>
        <p:grpSpPr>
          <a:xfrm>
            <a:off x="1958869" y="2627185"/>
            <a:ext cx="4014666" cy="6102382"/>
            <a:chOff x="0" y="0"/>
            <a:chExt cx="4014665" cy="6102381"/>
          </a:xfrm>
        </p:grpSpPr>
        <p:pic>
          <p:nvPicPr>
            <p:cNvPr id="162" name="FF_Jan20_Allpages2.pdf" descr="FF_Jan20_Allpages2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760665" cy="5772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FF_Jan20_Allpages2.pdf" descr="FF_Jan20_Allpages2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014666" cy="6102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" name="Featured this month:"/>
          <p:cNvSpPr txBox="1"/>
          <p:nvPr/>
        </p:nvSpPr>
        <p:spPr>
          <a:xfrm>
            <a:off x="6455028" y="3670298"/>
            <a:ext cx="502234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Featured this month:</a:t>
            </a:r>
          </a:p>
        </p:txBody>
      </p:sp>
      <p:sp>
        <p:nvSpPr>
          <p:cNvPr id="166" name="After a devastating hurricane, a baseball player and The Salvation Army assist the Bahamas.…"/>
          <p:cNvSpPr txBox="1"/>
          <p:nvPr/>
        </p:nvSpPr>
        <p:spPr>
          <a:xfrm>
            <a:off x="6274575" y="4648198"/>
            <a:ext cx="5765887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After a devastating hurricane, a baseball player and The Salvation Army assist the Bahamas.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A simple question changed the course of Kevin’s life.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F&amp;F-2019-07-ppt banner.psd" descr="F&amp;F-2019-07-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808"/>
            <a:ext cx="13004800" cy="1934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74209104_424092691636946_6030454917641011200_n.jpeg"/>
          <p:cNvGrpSpPr/>
          <p:nvPr/>
        </p:nvGrpSpPr>
        <p:grpSpPr>
          <a:xfrm>
            <a:off x="3468985" y="3112203"/>
            <a:ext cx="6551713" cy="4528677"/>
            <a:chOff x="0" y="0"/>
            <a:chExt cx="6551712" cy="4528676"/>
          </a:xfrm>
        </p:grpSpPr>
        <p:pic>
          <p:nvPicPr>
            <p:cNvPr id="169" name="74209104_424092691636946_6030454917641011200_n.jpeg" descr="74209104_424092691636946_6030454917641011200_n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1111"/>
            <a:stretch>
              <a:fillRect/>
            </a:stretch>
          </p:blipFill>
          <p:spPr>
            <a:xfrm>
              <a:off x="127000" y="88900"/>
              <a:ext cx="6297713" cy="4198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74209104_424092691636946_6030454917641011200_n.jpeg" descr="74209104_424092691636946_6030454917641011200_n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51713" cy="4528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More in Store"/>
          <p:cNvSpPr txBox="1"/>
          <p:nvPr/>
        </p:nvSpPr>
        <p:spPr>
          <a:xfrm>
            <a:off x="4087353" y="2356120"/>
            <a:ext cx="55689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More in Store</a:t>
            </a:r>
          </a:p>
        </p:txBody>
      </p:sp>
      <p:sp>
        <p:nvSpPr>
          <p:cNvPr id="173" name="When a Salvation Army thrift store was threatened with closure, the community rallied to save it."/>
          <p:cNvSpPr txBox="1"/>
          <p:nvPr/>
        </p:nvSpPr>
        <p:spPr>
          <a:xfrm>
            <a:off x="2282911" y="7876260"/>
            <a:ext cx="91778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When a Salvation Army thrift store was threatened with closure, the community rallied to save it. </a:t>
            </a:r>
          </a:p>
        </p:txBody>
      </p:sp>
      <p:sp>
        <p:nvSpPr>
          <p:cNvPr id="174" name="January 2020"/>
          <p:cNvSpPr txBox="1"/>
          <p:nvPr/>
        </p:nvSpPr>
        <p:spPr>
          <a:xfrm>
            <a:off x="10380840" y="15747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B5160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F&amp;F-2019-07-ppt banner.psd" descr="F&amp;F-2019-07-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808"/>
            <a:ext cx="13004800" cy="193404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eople Like Hannah"/>
          <p:cNvSpPr txBox="1"/>
          <p:nvPr/>
        </p:nvSpPr>
        <p:spPr>
          <a:xfrm>
            <a:off x="7481536" y="4243069"/>
            <a:ext cx="4880281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5000"/>
              </a:lnSpc>
              <a:spcBef>
                <a:spcPts val="900"/>
              </a:spcBef>
              <a:defRPr sz="3000">
                <a:uFill>
                  <a:solidFill>
                    <a:srgbClr val="000000"/>
                  </a:solidFill>
                </a:u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People Like Hannah</a:t>
            </a:r>
          </a:p>
        </p:txBody>
      </p:sp>
      <p:sp>
        <p:nvSpPr>
          <p:cNvPr id="178" name="How could Jeanette Levellie help others find answers, when her life seemed so out of control?"/>
          <p:cNvSpPr txBox="1"/>
          <p:nvPr/>
        </p:nvSpPr>
        <p:spPr>
          <a:xfrm>
            <a:off x="6815252" y="4898339"/>
            <a:ext cx="532384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How could Jeanette Levellie help others find answers, when her life seemed so out of control?</a:t>
            </a:r>
          </a:p>
        </p:txBody>
      </p:sp>
      <p:sp>
        <p:nvSpPr>
          <p:cNvPr id="179" name="January 2020"/>
          <p:cNvSpPr txBox="1"/>
          <p:nvPr/>
        </p:nvSpPr>
        <p:spPr>
          <a:xfrm>
            <a:off x="10380840" y="15747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B5160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82" name="IMG_1119.jpeg"/>
          <p:cNvGrpSpPr/>
          <p:nvPr/>
        </p:nvGrpSpPr>
        <p:grpSpPr>
          <a:xfrm>
            <a:off x="1806276" y="2989956"/>
            <a:ext cx="4221315" cy="5466410"/>
            <a:chOff x="0" y="0"/>
            <a:chExt cx="4221313" cy="5466409"/>
          </a:xfrm>
        </p:grpSpPr>
        <p:pic>
          <p:nvPicPr>
            <p:cNvPr id="180" name="IMG_1119.jpeg" descr="IMG_1119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2902"/>
            <a:stretch>
              <a:fillRect/>
            </a:stretch>
          </p:blipFill>
          <p:spPr>
            <a:xfrm>
              <a:off x="126999" y="88900"/>
              <a:ext cx="3967315" cy="5136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IMG_1119.jpeg" descr="IMG_1119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221315" cy="5466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JFK-2019-06ppt banne.psd" descr="JFK-2019-06ppt banne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9215"/>
            <a:ext cx="13004800" cy="193405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ecember 2019"/>
          <p:cNvSpPr txBox="1"/>
          <p:nvPr/>
        </p:nvSpPr>
        <p:spPr>
          <a:xfrm>
            <a:off x="9237840" y="13334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E9301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188" name="JFK03-2016-01.pdf"/>
          <p:cNvGrpSpPr/>
          <p:nvPr/>
        </p:nvGrpSpPr>
        <p:grpSpPr>
          <a:xfrm>
            <a:off x="597048" y="3893872"/>
            <a:ext cx="4285691" cy="3388257"/>
            <a:chOff x="0" y="0"/>
            <a:chExt cx="4285689" cy="3388255"/>
          </a:xfrm>
        </p:grpSpPr>
        <p:pic>
          <p:nvPicPr>
            <p:cNvPr id="186" name="JFK03-2016-01.pdf" descr="JFK03-2016-0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" r="0" b="7"/>
            <a:stretch>
              <a:fillRect/>
            </a:stretch>
          </p:blipFill>
          <p:spPr>
            <a:xfrm>
              <a:off x="127000" y="88900"/>
              <a:ext cx="4031689" cy="3058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JFK03-2016-01.pdf" descr="JFK03-2016-0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285690" cy="3388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9" name="Featured this month:"/>
          <p:cNvSpPr txBox="1"/>
          <p:nvPr/>
        </p:nvSpPr>
        <p:spPr>
          <a:xfrm>
            <a:off x="5273928" y="3162299"/>
            <a:ext cx="502234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Featured this month:</a:t>
            </a:r>
          </a:p>
        </p:txBody>
      </p:sp>
      <p:sp>
        <p:nvSpPr>
          <p:cNvPr id="190" name="Go to the temple with Jesus.…"/>
          <p:cNvSpPr txBox="1"/>
          <p:nvPr/>
        </p:nvSpPr>
        <p:spPr>
          <a:xfrm>
            <a:off x="4999192" y="4311650"/>
            <a:ext cx="785851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Go to the temple with Jesus.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Find out how Jesus resisted temptation.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Meet John the Baptist.</a:t>
            </a:r>
          </a:p>
          <a:p>
            <a:pPr marL="457200" indent="-228600" algn="l" defTabSz="457200">
              <a:buSzPct val="100000"/>
              <a:buFont typeface="Symbol"/>
              <a:buChar char="·"/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t>Learn about the Trinity—Father, Son and Holy Spirit.</a:t>
            </a:r>
          </a:p>
        </p:txBody>
      </p:sp>
      <p:sp>
        <p:nvSpPr>
          <p:cNvPr id="191" name="Plus stories, puzzles, colouring, jokes and more!"/>
          <p:cNvSpPr txBox="1"/>
          <p:nvPr/>
        </p:nvSpPr>
        <p:spPr>
          <a:xfrm>
            <a:off x="5389953" y="7162799"/>
            <a:ext cx="51560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000">
                <a:uFill>
                  <a:solidFill>
                    <a:srgbClr val="000000"/>
                  </a:solidFill>
                </a:uFill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pPr/>
            <a:r>
              <a:t>Plus stories, puzzles, colouring, jokes and more!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al-2019-07 ppt banner.psd" descr="Sal-2019-07 ppt banner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433"/>
            <a:ext cx="13004800" cy="1934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SalDec19-proof4.pdf"/>
          <p:cNvGrpSpPr/>
          <p:nvPr/>
        </p:nvGrpSpPr>
        <p:grpSpPr>
          <a:xfrm>
            <a:off x="824526" y="2903269"/>
            <a:ext cx="3982621" cy="5242462"/>
            <a:chOff x="0" y="-1"/>
            <a:chExt cx="3982620" cy="5242460"/>
          </a:xfrm>
        </p:grpSpPr>
        <p:pic>
          <p:nvPicPr>
            <p:cNvPr id="194" name="Sal-2020-1.pdf" descr="Sal-2020-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6" r="0" b="28"/>
            <a:stretch>
              <a:fillRect/>
            </a:stretch>
          </p:blipFill>
          <p:spPr>
            <a:xfrm>
              <a:off x="127000" y="88857"/>
              <a:ext cx="3728620" cy="4912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SalDec19-proof4.pdf" descr="SalDec19-proof4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2"/>
              <a:ext cx="3982622" cy="5242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" name="Pick up your copy today!"/>
          <p:cNvSpPr txBox="1"/>
          <p:nvPr/>
        </p:nvSpPr>
        <p:spPr>
          <a:xfrm>
            <a:off x="3666514" y="8483599"/>
            <a:ext cx="592577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Pick up your copy today!</a:t>
            </a:r>
          </a:p>
        </p:txBody>
      </p:sp>
      <p:sp>
        <p:nvSpPr>
          <p:cNvPr id="198" name="December 2019"/>
          <p:cNvSpPr txBox="1"/>
          <p:nvPr/>
        </p:nvSpPr>
        <p:spPr>
          <a:xfrm>
            <a:off x="10545940" y="1536699"/>
            <a:ext cx="16411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4D80"/>
                </a:solidFill>
                <a:latin typeface="Museo Sans 900"/>
                <a:ea typeface="Museo Sans 900"/>
                <a:cs typeface="Museo Sans 900"/>
                <a:sym typeface="Museo Sans 900"/>
              </a:defRPr>
            </a:lvl1pPr>
          </a:lstStyle>
          <a:p>
            <a:pPr/>
            <a:r>
              <a:t>January 2020</a:t>
            </a:r>
          </a:p>
        </p:txBody>
      </p:sp>
      <p:grpSp>
        <p:nvGrpSpPr>
          <p:cNvPr id="201" name="cover_newimage.pdf"/>
          <p:cNvGrpSpPr/>
          <p:nvPr/>
        </p:nvGrpSpPr>
        <p:grpSpPr>
          <a:xfrm>
            <a:off x="5118746" y="3963982"/>
            <a:ext cx="2767310" cy="4187837"/>
            <a:chOff x="0" y="0"/>
            <a:chExt cx="2767308" cy="4187835"/>
          </a:xfrm>
        </p:grpSpPr>
        <p:pic>
          <p:nvPicPr>
            <p:cNvPr id="199" name="FF_Jan20_Allpages2.pdf" descr="FF_Jan20_Allpages2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27000" y="88899"/>
              <a:ext cx="2513310" cy="3857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cover_newimage.pdf" descr="cover_new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767310" cy="4187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JFK03-2016-01.pdf"/>
          <p:cNvGrpSpPr/>
          <p:nvPr/>
        </p:nvGrpSpPr>
        <p:grpSpPr>
          <a:xfrm>
            <a:off x="8197654" y="4770172"/>
            <a:ext cx="4285691" cy="3388257"/>
            <a:chOff x="0" y="0"/>
            <a:chExt cx="4285689" cy="3388255"/>
          </a:xfrm>
        </p:grpSpPr>
        <p:pic>
          <p:nvPicPr>
            <p:cNvPr id="202" name="JFK03-2016-01.pdf" descr="JFK03-2016-01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7" r="0" b="7"/>
            <a:stretch>
              <a:fillRect/>
            </a:stretch>
          </p:blipFill>
          <p:spPr>
            <a:xfrm>
              <a:off x="127000" y="88900"/>
              <a:ext cx="4031689" cy="3058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JFK03-2016-01.pdf" descr="JFK03-2016-01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4285690" cy="3388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