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11" r:id="rId2"/>
  </p:sldMasterIdLst>
  <p:notesMasterIdLst>
    <p:notesMasterId r:id="rId12"/>
  </p:notesMasterIdLst>
  <p:sldIdLst>
    <p:sldId id="256" r:id="rId3"/>
    <p:sldId id="377" r:id="rId4"/>
    <p:sldId id="378" r:id="rId5"/>
    <p:sldId id="375" r:id="rId6"/>
    <p:sldId id="373" r:id="rId7"/>
    <p:sldId id="356" r:id="rId8"/>
    <p:sldId id="376" r:id="rId9"/>
    <p:sldId id="379" r:id="rId10"/>
    <p:sldId id="371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2F0"/>
    <a:srgbClr val="FF9933"/>
    <a:srgbClr val="99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1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6107E84-29E3-4354-B46D-CC6DB61DA124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F7CE226-9526-4513-B824-7432692DB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3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ACTION items…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CE226-9526-4513-B824-7432692DB2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91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Say: We are making training available in many forms. We learned from phase 1 that many people, once they see the system, choose not to take training as they feel it is quite easy to use. Others are satisfied with a short cheat sheet showing them exactly how to do common tasks. 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BUT, if anyone wants the training, it is available to them.</a:t>
            </a:r>
          </a:p>
          <a:p>
            <a:endParaRPr lang="en-US" baseline="0" dirty="0"/>
          </a:p>
          <a:p>
            <a:r>
              <a:rPr lang="en-US" baseline="0" dirty="0"/>
              <a:t>We are working on the logistics of how this will be offered. We recognize there are challenges with virtual training in some locations.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4BAD9-997E-4326-8D51-EEEF74C6336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16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79789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16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32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59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00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70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65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P_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355850" y="503238"/>
            <a:ext cx="6521450" cy="0"/>
          </a:xfrm>
          <a:prstGeom prst="line">
            <a:avLst/>
          </a:prstGeom>
          <a:ln>
            <a:solidFill>
              <a:srgbClr val="FFB6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2355850" y="6359525"/>
            <a:ext cx="6521450" cy="0"/>
          </a:xfrm>
          <a:prstGeom prst="line">
            <a:avLst/>
          </a:prstGeom>
          <a:ln>
            <a:solidFill>
              <a:srgbClr val="FFB6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41550" y="1358900"/>
            <a:ext cx="6635750" cy="4832649"/>
          </a:xfrm>
        </p:spPr>
        <p:txBody>
          <a:bodyPr>
            <a:noAutofit/>
          </a:bodyPr>
          <a:lstStyle>
            <a:lvl1pPr marL="0" indent="0" algn="l">
              <a:lnSpc>
                <a:spcPct val="140000"/>
              </a:lnSpc>
              <a:buNone/>
              <a:defRPr sz="1800" b="0" i="1">
                <a:solidFill>
                  <a:srgbClr val="0F75B1"/>
                </a:solidFill>
                <a:latin typeface="Arial"/>
                <a:cs typeface="Arial"/>
              </a:defRPr>
            </a:lvl1pPr>
            <a:lvl2pPr marL="742950" marR="0" indent="-285750" algn="l" defTabSz="4572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 baseline="0">
                <a:solidFill>
                  <a:srgbClr val="0F75B1"/>
                </a:solidFill>
                <a:latin typeface="Arial"/>
                <a:cs typeface="Arial"/>
              </a:defRPr>
            </a:lvl2pPr>
            <a:lvl3pPr algn="l">
              <a:lnSpc>
                <a:spcPct val="140000"/>
              </a:lnSpc>
              <a:defRPr sz="2000">
                <a:solidFill>
                  <a:srgbClr val="FFFFFF"/>
                </a:solidFill>
                <a:latin typeface="Arial"/>
                <a:cs typeface="Arial"/>
              </a:defRPr>
            </a:lvl3pPr>
            <a:lvl4pPr algn="l">
              <a:lnSpc>
                <a:spcPct val="140000"/>
              </a:lnSpc>
              <a:defRPr>
                <a:solidFill>
                  <a:srgbClr val="FFFFFF"/>
                </a:solidFill>
                <a:latin typeface="Arial"/>
                <a:cs typeface="Arial"/>
              </a:defRPr>
            </a:lvl4pPr>
            <a:lvl5pPr algn="l">
              <a:lnSpc>
                <a:spcPct val="140000"/>
              </a:lnSpc>
              <a:defRPr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>
              <a:lnSpc>
                <a:spcPct val="120000"/>
              </a:lnSpc>
            </a:pPr>
            <a:r>
              <a:rPr lang="en-US" sz="3200" baseline="30000" dirty="0" err="1"/>
              <a:t>Aenean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eu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leo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pellentesque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ornare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lacinia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venenatis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vestibulum</a:t>
            </a:r>
            <a:r>
              <a:rPr lang="en-US" sz="3200" baseline="30000" dirty="0"/>
              <a:t>. </a:t>
            </a:r>
            <a:r>
              <a:rPr lang="en-US" sz="3200" baseline="30000" dirty="0" err="1"/>
              <a:t>Ornare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lacinia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venenatis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vestibulum</a:t>
            </a:r>
            <a:r>
              <a:rPr lang="en-US" sz="3200" baseline="30000" dirty="0"/>
              <a:t>.</a:t>
            </a:r>
          </a:p>
          <a:p>
            <a:pPr marL="457200" indent="-457200">
              <a:lnSpc>
                <a:spcPct val="130000"/>
              </a:lnSpc>
              <a:spcBef>
                <a:spcPts val="1824"/>
              </a:spcBef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r>
              <a:rPr lang="en-US" sz="2000" b="0" i="0" baseline="30000" dirty="0" err="1"/>
              <a:t>Fusce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dapibus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tellus</a:t>
            </a:r>
            <a:r>
              <a:rPr lang="en-US" sz="2000" b="0" i="0" baseline="30000" dirty="0"/>
              <a:t> ac </a:t>
            </a:r>
            <a:r>
              <a:rPr lang="en-US" sz="2000" b="0" i="0" baseline="30000" dirty="0" err="1"/>
              <a:t>cursus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commodo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tortor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mauris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condimentum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nibh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ut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fermentum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massa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justo</a:t>
            </a:r>
            <a:r>
              <a:rPr lang="en-US" sz="2000" b="0" i="0" baseline="30000" dirty="0"/>
              <a:t> sit </a:t>
            </a:r>
            <a:r>
              <a:rPr lang="en-US" sz="2000" b="0" i="0" baseline="30000" dirty="0" err="1"/>
              <a:t>amet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risus</a:t>
            </a:r>
            <a:r>
              <a:rPr lang="en-US" sz="2000" b="0" i="0" baseline="30000" dirty="0"/>
              <a:t>.</a:t>
            </a:r>
          </a:p>
          <a:p>
            <a:pPr marL="457200" indent="-457200">
              <a:lnSpc>
                <a:spcPct val="130000"/>
              </a:lnSpc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r>
              <a:rPr lang="en-US" sz="2000" b="0" i="0" baseline="30000" dirty="0" err="1"/>
              <a:t>Fusce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dapibus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tellus</a:t>
            </a:r>
            <a:r>
              <a:rPr lang="en-US" sz="2000" b="0" i="0" baseline="30000" dirty="0"/>
              <a:t> ac </a:t>
            </a:r>
            <a:r>
              <a:rPr lang="en-US" sz="2000" b="0" i="0" baseline="30000" dirty="0" err="1"/>
              <a:t>cursus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commodo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tortor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mauris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condimentum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nibh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ut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fermentum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massa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justo</a:t>
            </a:r>
            <a:r>
              <a:rPr lang="en-US" sz="2000" b="0" i="0" baseline="30000" dirty="0"/>
              <a:t> sit </a:t>
            </a:r>
            <a:r>
              <a:rPr lang="en-US" sz="2000" b="0" i="0" baseline="30000" dirty="0" err="1"/>
              <a:t>amet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risus</a:t>
            </a:r>
            <a:r>
              <a:rPr lang="en-US" sz="2000" b="0" i="0" baseline="30000" dirty="0"/>
              <a:t>.</a:t>
            </a:r>
          </a:p>
          <a:p>
            <a:pPr marL="457200" indent="-457200">
              <a:lnSpc>
                <a:spcPct val="130000"/>
              </a:lnSpc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endParaRPr lang="en-US" sz="2000" b="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6950" y="6440488"/>
            <a:ext cx="5143500" cy="273050"/>
          </a:xfrm>
        </p:spPr>
        <p:txBody>
          <a:bodyPr anchor="t"/>
          <a:lstStyle>
            <a:lvl1pPr algn="l">
              <a:defRPr sz="900" b="0" i="1" dirty="0" smtClean="0">
                <a:solidFill>
                  <a:srgbClr val="FFB61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Presentation title / Department / Jan XX 2013  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50010" y="468042"/>
            <a:ext cx="6627290" cy="890858"/>
          </a:xfrm>
        </p:spPr>
        <p:txBody>
          <a:bodyPr anchor="t">
            <a:normAutofit/>
          </a:bodyPr>
          <a:lstStyle>
            <a:lvl1pPr algn="l">
              <a:defRPr sz="2400" i="1">
                <a:solidFill>
                  <a:srgbClr val="FFB612"/>
                </a:solidFill>
                <a:latin typeface="Arial"/>
                <a:cs typeface="Arial"/>
              </a:defRPr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pic>
        <p:nvPicPr>
          <p:cNvPr id="15" name="Picture 14" descr="ENB_theFinanceRenewalProgram_FullColor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85" y="6188474"/>
            <a:ext cx="1330077" cy="504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101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9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381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08667"/>
            <a:ext cx="7704667" cy="439114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5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482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1504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336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162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0012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9931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3296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93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3322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39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P_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355850" y="503238"/>
            <a:ext cx="6521450" cy="0"/>
          </a:xfrm>
          <a:prstGeom prst="line">
            <a:avLst/>
          </a:prstGeom>
          <a:ln>
            <a:solidFill>
              <a:srgbClr val="FFB6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2355850" y="6359525"/>
            <a:ext cx="6521450" cy="0"/>
          </a:xfrm>
          <a:prstGeom prst="line">
            <a:avLst/>
          </a:prstGeom>
          <a:ln>
            <a:solidFill>
              <a:srgbClr val="FFB6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41550" y="1358900"/>
            <a:ext cx="6635750" cy="4832649"/>
          </a:xfrm>
        </p:spPr>
        <p:txBody>
          <a:bodyPr>
            <a:noAutofit/>
          </a:bodyPr>
          <a:lstStyle>
            <a:lvl1pPr marL="0" indent="0" algn="l">
              <a:lnSpc>
                <a:spcPct val="140000"/>
              </a:lnSpc>
              <a:buNone/>
              <a:defRPr sz="1800" b="0" i="1">
                <a:solidFill>
                  <a:srgbClr val="0F75B1"/>
                </a:solidFill>
                <a:latin typeface="Arial"/>
                <a:cs typeface="Arial"/>
              </a:defRPr>
            </a:lvl1pPr>
            <a:lvl2pPr marL="742950" marR="0" indent="-285750" algn="l" defTabSz="4572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 baseline="0">
                <a:solidFill>
                  <a:srgbClr val="0F75B1"/>
                </a:solidFill>
                <a:latin typeface="Arial"/>
                <a:cs typeface="Arial"/>
              </a:defRPr>
            </a:lvl2pPr>
            <a:lvl3pPr algn="l">
              <a:lnSpc>
                <a:spcPct val="140000"/>
              </a:lnSpc>
              <a:defRPr sz="2000">
                <a:solidFill>
                  <a:srgbClr val="FFFFFF"/>
                </a:solidFill>
                <a:latin typeface="Arial"/>
                <a:cs typeface="Arial"/>
              </a:defRPr>
            </a:lvl3pPr>
            <a:lvl4pPr algn="l">
              <a:lnSpc>
                <a:spcPct val="140000"/>
              </a:lnSpc>
              <a:defRPr>
                <a:solidFill>
                  <a:srgbClr val="FFFFFF"/>
                </a:solidFill>
                <a:latin typeface="Arial"/>
                <a:cs typeface="Arial"/>
              </a:defRPr>
            </a:lvl4pPr>
            <a:lvl5pPr algn="l">
              <a:lnSpc>
                <a:spcPct val="140000"/>
              </a:lnSpc>
              <a:defRPr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>
              <a:lnSpc>
                <a:spcPct val="120000"/>
              </a:lnSpc>
            </a:pPr>
            <a:r>
              <a:rPr lang="en-US" sz="3200" baseline="30000" dirty="0" err="1"/>
              <a:t>Aenean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eu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leo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pellentesque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ornare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lacinia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venenatis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vestibulum</a:t>
            </a:r>
            <a:r>
              <a:rPr lang="en-US" sz="3200" baseline="30000" dirty="0"/>
              <a:t>. </a:t>
            </a:r>
            <a:r>
              <a:rPr lang="en-US" sz="3200" baseline="30000" dirty="0" err="1"/>
              <a:t>Ornare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lacinia</a:t>
            </a:r>
            <a:r>
              <a:rPr lang="en-US" sz="3200" baseline="30000" dirty="0"/>
              <a:t> quam </a:t>
            </a:r>
            <a:r>
              <a:rPr lang="en-US" sz="3200" baseline="30000" dirty="0" err="1"/>
              <a:t>venenatis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vestibulum</a:t>
            </a:r>
            <a:r>
              <a:rPr lang="en-US" sz="3200" baseline="30000" dirty="0"/>
              <a:t>.</a:t>
            </a:r>
          </a:p>
          <a:p>
            <a:pPr marL="457200" indent="-457200">
              <a:lnSpc>
                <a:spcPct val="130000"/>
              </a:lnSpc>
              <a:spcBef>
                <a:spcPts val="1824"/>
              </a:spcBef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r>
              <a:rPr lang="en-US" sz="2000" b="0" i="0" baseline="30000" dirty="0" err="1"/>
              <a:t>Fusce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dapibus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tellus</a:t>
            </a:r>
            <a:r>
              <a:rPr lang="en-US" sz="2000" b="0" i="0" baseline="30000" dirty="0"/>
              <a:t> ac </a:t>
            </a:r>
            <a:r>
              <a:rPr lang="en-US" sz="2000" b="0" i="0" baseline="30000" dirty="0" err="1"/>
              <a:t>cursus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commodo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tortor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mauris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condimentum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nibh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ut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fermentum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massa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justo</a:t>
            </a:r>
            <a:r>
              <a:rPr lang="en-US" sz="2000" b="0" i="0" baseline="30000" dirty="0"/>
              <a:t> sit </a:t>
            </a:r>
            <a:r>
              <a:rPr lang="en-US" sz="2000" b="0" i="0" baseline="30000" dirty="0" err="1"/>
              <a:t>amet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risus</a:t>
            </a:r>
            <a:r>
              <a:rPr lang="en-US" sz="2000" b="0" i="0" baseline="30000" dirty="0"/>
              <a:t>.</a:t>
            </a:r>
          </a:p>
          <a:p>
            <a:pPr marL="457200" indent="-457200">
              <a:lnSpc>
                <a:spcPct val="130000"/>
              </a:lnSpc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r>
              <a:rPr lang="en-US" sz="2000" b="0" i="0" baseline="30000" dirty="0" err="1"/>
              <a:t>Fusce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dapibus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tellus</a:t>
            </a:r>
            <a:r>
              <a:rPr lang="en-US" sz="2000" b="0" i="0" baseline="30000" dirty="0"/>
              <a:t> ac </a:t>
            </a:r>
            <a:r>
              <a:rPr lang="en-US" sz="2000" b="0" i="0" baseline="30000" dirty="0" err="1"/>
              <a:t>cursus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commodo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tortor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mauris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condimentum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nibh</a:t>
            </a:r>
            <a:r>
              <a:rPr lang="en-US" sz="2000" b="0" i="0" baseline="30000" dirty="0"/>
              <a:t>, </a:t>
            </a:r>
            <a:r>
              <a:rPr lang="en-US" sz="2000" b="0" i="0" baseline="30000" dirty="0" err="1"/>
              <a:t>ut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fermentum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massa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justo</a:t>
            </a:r>
            <a:r>
              <a:rPr lang="en-US" sz="2000" b="0" i="0" baseline="30000" dirty="0"/>
              <a:t> sit </a:t>
            </a:r>
            <a:r>
              <a:rPr lang="en-US" sz="2000" b="0" i="0" baseline="30000" dirty="0" err="1"/>
              <a:t>amet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risus</a:t>
            </a:r>
            <a:r>
              <a:rPr lang="en-US" sz="2000" b="0" i="0" baseline="30000" dirty="0"/>
              <a:t>.</a:t>
            </a:r>
          </a:p>
          <a:p>
            <a:pPr marL="457200" indent="-457200">
              <a:lnSpc>
                <a:spcPct val="130000"/>
              </a:lnSpc>
              <a:buFont typeface="Arial"/>
              <a:buChar char="•"/>
            </a:pPr>
            <a:r>
              <a:rPr lang="en-US" sz="2000" b="0" i="0" baseline="30000" dirty="0" err="1"/>
              <a:t>Curabitur</a:t>
            </a:r>
            <a:r>
              <a:rPr lang="en-US" sz="2000" b="0" i="0" baseline="30000" dirty="0"/>
              <a:t> </a:t>
            </a:r>
            <a:r>
              <a:rPr lang="en-US" sz="2000" b="0" i="0" baseline="30000" dirty="0" err="1"/>
              <a:t>blandit</a:t>
            </a:r>
            <a:r>
              <a:rPr lang="en-US" sz="2000" b="0" i="0" baseline="30000" dirty="0"/>
              <a:t> tempus </a:t>
            </a:r>
            <a:r>
              <a:rPr lang="en-US" sz="2000" b="0" i="0" baseline="30000" dirty="0" err="1"/>
              <a:t>porttitor</a:t>
            </a:r>
            <a:r>
              <a:rPr lang="en-US" sz="2000" b="0" i="0" baseline="30000" dirty="0"/>
              <a:t>. </a:t>
            </a:r>
            <a:endParaRPr lang="en-US" sz="2000" b="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6950" y="6440488"/>
            <a:ext cx="5143500" cy="273050"/>
          </a:xfrm>
        </p:spPr>
        <p:txBody>
          <a:bodyPr anchor="t"/>
          <a:lstStyle>
            <a:lvl1pPr algn="l">
              <a:defRPr sz="900" b="0" i="1" dirty="0" smtClean="0">
                <a:solidFill>
                  <a:srgbClr val="FFB61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Presentation title / Department / Jan XX 2013  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50010" y="468042"/>
            <a:ext cx="6627290" cy="890858"/>
          </a:xfrm>
        </p:spPr>
        <p:txBody>
          <a:bodyPr anchor="t">
            <a:normAutofit/>
          </a:bodyPr>
          <a:lstStyle>
            <a:lvl1pPr algn="l">
              <a:defRPr sz="2400" i="1">
                <a:solidFill>
                  <a:srgbClr val="FFB612"/>
                </a:solidFill>
                <a:latin typeface="Arial"/>
                <a:cs typeface="Arial"/>
              </a:defRPr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pic>
        <p:nvPicPr>
          <p:cNvPr id="15" name="Picture 14" descr="ENB_theFinanceRenewalProgram_FullColor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85" y="6188474"/>
            <a:ext cx="1330077" cy="504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2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2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7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8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191730"/>
            <a:ext cx="7704667" cy="7423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1474840"/>
            <a:ext cx="7704666" cy="45491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C1ADFA5-C153-4AED-BB47-53258F1A0C77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CC44BC-0EED-4CD2-B1C0-12607BA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7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  <p:sldLayoutId id="2147483810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DFA5-C153-4AED-BB47-53258F1A0C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C44BC-0EED-4CD2-B1C0-12607BAFF0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1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a/url?sa=i&amp;rct=j&amp;q=star&amp;source=images&amp;cd=&amp;cad=rja&amp;docid=q2n29KPWUxisUM&amp;tbnid=vVd9uF9w6uR0eM:&amp;ved=0CAUQjRw&amp;url=http://www.clker.com/clipart-23538.html&amp;ei=q3wVUbL0EamuigKJpoGgCA&amp;bvm=bv.42080656,d.cGE&amp;psig=AFQjCNFxqsWXfiUJoyTuLE9vcu3UIulB5A&amp;ust=1360449049403024" TargetMode="Externa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UltiPro</a:t>
            </a:r>
            <a:r>
              <a:rPr lang="en-US" dirty="0"/>
              <a:t> Change Agent </a:t>
            </a:r>
            <a:r>
              <a:rPr lang="en-US" dirty="0" smtClean="0"/>
              <a:t>Network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UltiPro</a:t>
            </a:r>
            <a:r>
              <a:rPr lang="en-US" dirty="0"/>
              <a:t> Change Management </a:t>
            </a:r>
          </a:p>
          <a:p>
            <a:r>
              <a:rPr lang="en-US" dirty="0" smtClean="0"/>
              <a:t>July 10, </a:t>
            </a:r>
            <a:r>
              <a:rPr lang="en-US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88299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 yourself – use link on UCAN web page (salvationist.ca/finance/</a:t>
            </a:r>
            <a:r>
              <a:rPr lang="en-US" dirty="0" err="1" smtClean="0"/>
              <a:t>ultipro</a:t>
            </a:r>
            <a:r>
              <a:rPr lang="en-US" dirty="0" smtClean="0"/>
              <a:t>/</a:t>
            </a:r>
            <a:r>
              <a:rPr lang="en-US" dirty="0" err="1" smtClean="0"/>
              <a:t>ucan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5434"/>
            <a:ext cx="9144000" cy="467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0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salvationist.ca/finance/</a:t>
            </a:r>
            <a:r>
              <a:rPr lang="en-US" dirty="0" err="1"/>
              <a:t>ultipro</a:t>
            </a:r>
            <a:r>
              <a:rPr lang="en-US" dirty="0"/>
              <a:t>/</a:t>
            </a:r>
            <a:r>
              <a:rPr lang="en-US" dirty="0" err="1"/>
              <a:t>ucan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61" y="827039"/>
            <a:ext cx="7240010" cy="737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13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39015" y="1068404"/>
          <a:ext cx="8528784" cy="4904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0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533049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288162">
                <a:tc>
                  <a:txBody>
                    <a:bodyPr/>
                    <a:lstStyle/>
                    <a:p>
                      <a:r>
                        <a:rPr lang="en-US" sz="1400" b="1" dirty="0"/>
                        <a:t>Jan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Feb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Mar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Apr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May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Jun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Jul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Aug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Sept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Oct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Nov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Dec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Jan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Feb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Mar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Apr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992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821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>UltiPro Rollout</a:t>
            </a:r>
            <a:endParaRPr lang="en-US" i="1" dirty="0">
              <a:latin typeface="Calibri" pitchFamily="34" charset="0"/>
            </a:endParaRPr>
          </a:p>
        </p:txBody>
      </p:sp>
      <p:pic>
        <p:nvPicPr>
          <p:cNvPr id="9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69" y="1970861"/>
            <a:ext cx="417961" cy="39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4584782" y="3503649"/>
            <a:ext cx="10702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Time Entry Go-live </a:t>
            </a:r>
          </a:p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October 21 / 28</a:t>
            </a:r>
            <a:r>
              <a:rPr lang="en-US" sz="1400" b="1" dirty="0" smtClean="0">
                <a:solidFill>
                  <a:prstClr val="black"/>
                </a:solidFill>
              </a:rPr>
              <a:t>*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0950" y="2413050"/>
            <a:ext cx="1025908" cy="954107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Phase 1: </a:t>
            </a:r>
            <a:r>
              <a:rPr lang="en-US" sz="1400" b="1" dirty="0" smtClean="0">
                <a:solidFill>
                  <a:prstClr val="black"/>
                </a:solidFill>
              </a:rPr>
              <a:t>THQ &amp;</a:t>
            </a:r>
          </a:p>
          <a:p>
            <a:pPr algn="ctr">
              <a:defRPr/>
            </a:pPr>
            <a:r>
              <a:rPr lang="en-US" sz="1400" b="1" dirty="0" smtClean="0">
                <a:solidFill>
                  <a:prstClr val="black"/>
                </a:solidFill>
              </a:rPr>
              <a:t>Jackson's Point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68667" y="4999198"/>
            <a:ext cx="1356686" cy="73866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Phase 2: Prairies, </a:t>
            </a:r>
            <a:r>
              <a:rPr lang="en-US" sz="1400" b="1" dirty="0" smtClean="0">
                <a:solidFill>
                  <a:prstClr val="black"/>
                </a:solidFill>
              </a:rPr>
              <a:t>NFLD,</a:t>
            </a:r>
            <a:endParaRPr lang="en-US" sz="14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all </a:t>
            </a:r>
            <a:r>
              <a:rPr lang="en-US" sz="1400" b="1" dirty="0" smtClean="0">
                <a:solidFill>
                  <a:prstClr val="black"/>
                </a:solidFill>
              </a:rPr>
              <a:t>officers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97931" y="2012022"/>
            <a:ext cx="1286352" cy="73866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Phase 3: All remaining </a:t>
            </a:r>
          </a:p>
          <a:p>
            <a:pPr algn="ctr">
              <a:defRPr/>
            </a:pPr>
            <a:r>
              <a:rPr lang="en-US" sz="1400" b="1" dirty="0" smtClean="0">
                <a:solidFill>
                  <a:prstClr val="black"/>
                </a:solidFill>
              </a:rPr>
              <a:t>divisions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360357" y="1465600"/>
            <a:ext cx="2252182" cy="3412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ysClr val="window" lastClr="FFFFFF"/>
                </a:solidFill>
              </a:rPr>
              <a:t>Testing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193437" y="2300300"/>
            <a:ext cx="1344615" cy="37638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ysClr val="window" lastClr="FFFFFF"/>
                </a:solidFill>
              </a:rPr>
              <a:t>Training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216129" y="2303550"/>
            <a:ext cx="809224" cy="3778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Data</a:t>
            </a:r>
            <a:endParaRPr lang="en-US" sz="1400" b="1" dirty="0">
              <a:solidFill>
                <a:sysClr val="window" lastClr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26" y="179825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4000" b="1" i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</a:rPr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691739" y="439941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4000" b="1" i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</a:rPr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715125" y="137821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4000" b="1" i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</a:rPr>
              <a:t>3</a:t>
            </a:r>
          </a:p>
        </p:txBody>
      </p:sp>
      <p:pic>
        <p:nvPicPr>
          <p:cNvPr id="41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303" y="4572020"/>
            <a:ext cx="417961" cy="39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1869" y="231888"/>
            <a:ext cx="683908" cy="683908"/>
          </a:xfrm>
          <a:prstGeom prst="rect">
            <a:avLst/>
          </a:prstGeom>
        </p:spPr>
      </p:pic>
      <p:pic>
        <p:nvPicPr>
          <p:cNvPr id="42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172" y="3225911"/>
            <a:ext cx="293301" cy="28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/>
          <p:nvPr/>
        </p:nvSpPr>
        <p:spPr>
          <a:xfrm>
            <a:off x="7327963" y="3326216"/>
            <a:ext cx="17398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*Staggered rollout 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of Time/scheduling 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functions through 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March 2018 for select ministry Units</a:t>
            </a:r>
            <a:endParaRPr lang="en-CA" sz="1400" dirty="0">
              <a:solidFill>
                <a:prstClr val="black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82822" y="2654613"/>
            <a:ext cx="108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Export, conversion, mapping, import</a:t>
            </a:r>
            <a:endParaRPr lang="en-CA" sz="1400" dirty="0">
              <a:solidFill>
                <a:prstClr val="black"/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251">
            <a:off x="875276" y="1854562"/>
            <a:ext cx="546744" cy="54674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251">
            <a:off x="3480951" y="4498223"/>
            <a:ext cx="546744" cy="546744"/>
          </a:xfrm>
          <a:prstGeom prst="rect">
            <a:avLst/>
          </a:prstGeom>
        </p:spPr>
      </p:pic>
      <p:sp>
        <p:nvSpPr>
          <p:cNvPr id="48" name="Rounded Rectangle 47"/>
          <p:cNvSpPr/>
          <p:nvPr/>
        </p:nvSpPr>
        <p:spPr>
          <a:xfrm>
            <a:off x="3360355" y="1814744"/>
            <a:ext cx="1139697" cy="3778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Unit/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Functional</a:t>
            </a:r>
            <a:endParaRPr lang="en-US" sz="1400" b="1" dirty="0">
              <a:solidFill>
                <a:sysClr val="window" lastClr="FFFFFF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502502" y="1806888"/>
            <a:ext cx="628791" cy="3778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Parallels</a:t>
            </a:r>
            <a:endParaRPr lang="en-US" sz="1400" b="1" dirty="0">
              <a:solidFill>
                <a:sysClr val="window" lastClr="FFFFFF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135055" y="1814744"/>
            <a:ext cx="477483" cy="3778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E2E</a:t>
            </a:r>
            <a:endParaRPr lang="en-US" sz="1400" b="1" dirty="0">
              <a:solidFill>
                <a:sysClr val="window" lastClr="FFFFFF"/>
              </a:solidFill>
            </a:endParaRPr>
          </a:p>
        </p:txBody>
      </p:sp>
      <p:pic>
        <p:nvPicPr>
          <p:cNvPr id="51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538" y="3045733"/>
            <a:ext cx="293301" cy="28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5612538" y="3713105"/>
            <a:ext cx="10702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1</a:t>
            </a:r>
            <a:r>
              <a:rPr lang="en-US" sz="1400" baseline="30000" dirty="0" smtClean="0">
                <a:solidFill>
                  <a:prstClr val="black"/>
                </a:solidFill>
              </a:rPr>
              <a:t>st</a:t>
            </a:r>
            <a:r>
              <a:rPr lang="en-US" sz="1400" dirty="0" smtClean="0">
                <a:solidFill>
                  <a:prstClr val="black"/>
                </a:solidFill>
              </a:rPr>
              <a:t> Pay</a:t>
            </a:r>
          </a:p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Week of November 5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53" name="Straight Connector 52"/>
          <p:cNvCxnSpPr>
            <a:stCxn id="51" idx="1"/>
            <a:endCxn id="25" idx="0"/>
          </p:cNvCxnSpPr>
          <p:nvPr/>
        </p:nvCxnSpPr>
        <p:spPr>
          <a:xfrm flipH="1">
            <a:off x="5119919" y="3185785"/>
            <a:ext cx="492619" cy="317864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2" idx="2"/>
            <a:endCxn id="52" idx="0"/>
          </p:cNvCxnSpPr>
          <p:nvPr/>
        </p:nvCxnSpPr>
        <p:spPr>
          <a:xfrm>
            <a:off x="5938823" y="3506014"/>
            <a:ext cx="208852" cy="207091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5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382" y="3045732"/>
            <a:ext cx="293301" cy="28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ight Arrow 16"/>
          <p:cNvSpPr/>
          <p:nvPr/>
        </p:nvSpPr>
        <p:spPr>
          <a:xfrm>
            <a:off x="6034371" y="3091006"/>
            <a:ext cx="1875633" cy="17041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607772" y="5068033"/>
            <a:ext cx="1356686" cy="307777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Phase </a:t>
            </a:r>
            <a:r>
              <a:rPr lang="en-US" sz="1400" b="1" dirty="0" smtClean="0">
                <a:solidFill>
                  <a:prstClr val="black"/>
                </a:solidFill>
              </a:rPr>
              <a:t>4: NRO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701868" y="446824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4000" b="1" i="1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</a:rPr>
              <a:t>4</a:t>
            </a:r>
            <a:endParaRPr lang="en-US" sz="4000" b="1" i="1" dirty="0">
              <a:ln w="6600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effectLst>
                <a:outerShdw dist="38100" dir="2700000" algn="tl" rotWithShape="0">
                  <a:srgbClr val="ED7D31"/>
                </a:outerShdw>
              </a:effectLst>
            </a:endParaRPr>
          </a:p>
        </p:txBody>
      </p:sp>
      <p:pic>
        <p:nvPicPr>
          <p:cNvPr id="58" name="Picture 2" descr="http://www.clker.com/cliparts/f/9/8/1/1216181106356570529jean_victor_balin_icon_star.svg.h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432" y="4640855"/>
            <a:ext cx="417961" cy="39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ounded Rectangle 59"/>
          <p:cNvSpPr/>
          <p:nvPr/>
        </p:nvSpPr>
        <p:spPr>
          <a:xfrm>
            <a:off x="4261310" y="2298862"/>
            <a:ext cx="540743" cy="3778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b="1" dirty="0">
              <a:solidFill>
                <a:sysClr val="window" lastClr="FFFFFF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062678" y="2659493"/>
            <a:ext cx="11584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black"/>
                </a:solidFill>
              </a:rPr>
              <a:t>Dual maintenance</a:t>
            </a:r>
            <a:endParaRPr lang="en-CA" sz="1400" dirty="0">
              <a:solidFill>
                <a:prstClr val="black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4350887" y="2690741"/>
            <a:ext cx="104426" cy="100095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6929436" y="2300300"/>
            <a:ext cx="2138363" cy="37638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ysClr val="window" lastClr="FFFFFF"/>
                </a:solidFill>
              </a:rPr>
              <a:t>Training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475366" y="2623399"/>
            <a:ext cx="3592433" cy="37638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ysClr val="window" lastClr="FFFFFF"/>
                </a:solidFill>
              </a:rPr>
              <a:t>Support</a:t>
            </a:r>
            <a:endParaRPr lang="en-US" sz="1400" b="1" dirty="0">
              <a:solidFill>
                <a:sysClr val="window" lastClr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5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Dates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80903"/>
            <a:ext cx="7704667" cy="4618913"/>
          </a:xfrm>
        </p:spPr>
        <p:txBody>
          <a:bodyPr>
            <a:normAutofit/>
          </a:bodyPr>
          <a:lstStyle/>
          <a:p>
            <a:r>
              <a:rPr lang="en-CA" dirty="0" smtClean="0"/>
              <a:t>Data collection from MUs starting next week and continuing through August</a:t>
            </a:r>
          </a:p>
          <a:p>
            <a:r>
              <a:rPr lang="en-CA" dirty="0" smtClean="0"/>
              <a:t>TBD</a:t>
            </a:r>
            <a:r>
              <a:rPr lang="en-CA" dirty="0" smtClean="0"/>
              <a:t>					</a:t>
            </a:r>
            <a:r>
              <a:rPr lang="en-CA" dirty="0" err="1" smtClean="0"/>
              <a:t>MyArmy</a:t>
            </a:r>
            <a:r>
              <a:rPr lang="en-CA" dirty="0" smtClean="0"/>
              <a:t> access opens for Phase 3</a:t>
            </a:r>
          </a:p>
          <a:p>
            <a:r>
              <a:rPr lang="en-CA" dirty="0" smtClean="0"/>
              <a:t>September 25		Training begins</a:t>
            </a:r>
          </a:p>
          <a:p>
            <a:r>
              <a:rPr lang="en-CA" dirty="0" smtClean="0"/>
              <a:t>October 21 or 28 	Time Entry for Salary / Hourly</a:t>
            </a:r>
          </a:p>
          <a:p>
            <a:r>
              <a:rPr lang="en-CA" dirty="0" smtClean="0"/>
              <a:t>October 28?		Employee Administrators gain access</a:t>
            </a:r>
          </a:p>
          <a:p>
            <a:r>
              <a:rPr lang="en-CA" dirty="0" smtClean="0"/>
              <a:t>November 6/7</a:t>
            </a:r>
            <a:r>
              <a:rPr lang="en-CA" dirty="0"/>
              <a:t>	</a:t>
            </a:r>
            <a:r>
              <a:rPr lang="en-CA" dirty="0" smtClean="0"/>
              <a:t>	Employee access</a:t>
            </a:r>
          </a:p>
          <a:p>
            <a:r>
              <a:rPr lang="en-US" dirty="0" smtClean="0"/>
              <a:t>November 9		First Pay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095438" y="5385231"/>
            <a:ext cx="1488141" cy="484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Week Oct 21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3579" y="5385231"/>
            <a:ext cx="1488141" cy="48409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Week Oct 28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71720" y="5385231"/>
            <a:ext cx="1488141" cy="484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Pay Week Nov 6</a:t>
            </a:r>
            <a:endParaRPr lang="en-US" dirty="0"/>
          </a:p>
        </p:txBody>
      </p:sp>
      <p:sp>
        <p:nvSpPr>
          <p:cNvPr id="12" name="Left Bracket 11"/>
          <p:cNvSpPr/>
          <p:nvPr/>
        </p:nvSpPr>
        <p:spPr>
          <a:xfrm rot="16200000">
            <a:off x="3552203" y="4513597"/>
            <a:ext cx="107577" cy="2931460"/>
          </a:xfrm>
          <a:prstGeom prst="leftBracket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ket 12"/>
          <p:cNvSpPr/>
          <p:nvPr/>
        </p:nvSpPr>
        <p:spPr>
          <a:xfrm rot="16200000">
            <a:off x="5040343" y="4902728"/>
            <a:ext cx="107577" cy="2931460"/>
          </a:xfrm>
          <a:prstGeom prst="leftBracket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741587" y="5958452"/>
            <a:ext cx="1728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 paid for…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29727" y="6400172"/>
            <a:ext cx="1772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Hourly paid for…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2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Training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30%+ no-shows in Phase 2</a:t>
            </a:r>
          </a:p>
          <a:p>
            <a:pPr lvl="1"/>
            <a:r>
              <a:rPr lang="en-US" dirty="0" smtClean="0"/>
              <a:t>Training for Managers/Timekeepers/Admins is critical</a:t>
            </a:r>
          </a:p>
          <a:p>
            <a:pPr lvl="1"/>
            <a:r>
              <a:rPr lang="en-US" dirty="0" smtClean="0"/>
              <a:t>Solution: Schedule them?</a:t>
            </a:r>
          </a:p>
          <a:p>
            <a:pPr lvl="1"/>
            <a:r>
              <a:rPr lang="en-US" dirty="0" smtClean="0"/>
              <a:t>Send reminders</a:t>
            </a:r>
          </a:p>
          <a:p>
            <a:r>
              <a:rPr lang="en-US" dirty="0" smtClean="0"/>
              <a:t>Train-the-Trainer</a:t>
            </a:r>
            <a:endParaRPr lang="en-US" dirty="0" smtClean="0"/>
          </a:p>
          <a:p>
            <a:pPr lvl="1"/>
            <a:r>
              <a:rPr lang="en-US" dirty="0" smtClean="0"/>
              <a:t>Maritime approach</a:t>
            </a:r>
          </a:p>
          <a:p>
            <a:r>
              <a:rPr lang="en-US" dirty="0" smtClean="0"/>
              <a:t>Early training</a:t>
            </a:r>
          </a:p>
          <a:p>
            <a:pPr lvl="1"/>
            <a:r>
              <a:rPr lang="en-US" dirty="0" smtClean="0"/>
              <a:t>Dual Maintenance – end of July</a:t>
            </a:r>
          </a:p>
          <a:p>
            <a:pPr lvl="1"/>
            <a:r>
              <a:rPr lang="en-US" dirty="0" smtClean="0"/>
              <a:t>Ramp up testers – early August</a:t>
            </a:r>
          </a:p>
        </p:txBody>
      </p:sp>
    </p:spTree>
    <p:extLst>
      <p:ext uri="{BB962C8B-B14F-4D97-AF65-F5344CB8AC3E}">
        <p14:creationId xmlns:p14="http://schemas.microsoft.com/office/powerpoint/2010/main" val="3532864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821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>Roles</a:t>
            </a:r>
            <a:endParaRPr lang="en-US" i="1" dirty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C44BC-0EED-4CD2-B1C0-12607BAFF06C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56572"/>
              </p:ext>
            </p:extLst>
          </p:nvPr>
        </p:nvGraphicFramePr>
        <p:xfrm>
          <a:off x="683512" y="847261"/>
          <a:ext cx="8003288" cy="5770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61843">
                  <a:extLst>
                    <a:ext uri="{9D8B030D-6E8A-4147-A177-3AD203B41FA5}">
                      <a16:colId xmlns:a16="http://schemas.microsoft.com/office/drawing/2014/main" xmlns="" val="1225608812"/>
                    </a:ext>
                  </a:extLst>
                </a:gridCol>
                <a:gridCol w="6141445">
                  <a:extLst>
                    <a:ext uri="{9D8B030D-6E8A-4147-A177-3AD203B41FA5}">
                      <a16:colId xmlns:a16="http://schemas.microsoft.com/office/drawing/2014/main" xmlns="" val="1362910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What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6564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Everyone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Navigating </a:t>
                      </a:r>
                      <a:r>
                        <a:rPr lang="en-CA" dirty="0" err="1"/>
                        <a:t>UltiPro</a:t>
                      </a:r>
                      <a:endParaRPr lang="en-CA" dirty="0"/>
                    </a:p>
                    <a:p>
                      <a:r>
                        <a:rPr lang="en-CA" dirty="0"/>
                        <a:t>Review my pay statement</a:t>
                      </a:r>
                    </a:p>
                    <a:p>
                      <a:r>
                        <a:rPr lang="en-CA" dirty="0"/>
                        <a:t>Change my personal information</a:t>
                      </a:r>
                    </a:p>
                    <a:p>
                      <a:r>
                        <a:rPr lang="en-CA" dirty="0"/>
                        <a:t>Request time off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2964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Timekeeper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dirty="0"/>
                        <a:t>Reviewing, changing </a:t>
                      </a:r>
                      <a:r>
                        <a:rPr lang="en-US" dirty="0" smtClean="0"/>
                        <a:t>timesheets</a:t>
                      </a:r>
                    </a:p>
                    <a:p>
                      <a:pPr lvl="0"/>
                      <a:r>
                        <a:rPr lang="en-US" dirty="0" smtClean="0"/>
                        <a:t>Entering time for hourly employees</a:t>
                      </a:r>
                      <a:endParaRPr lang="en-US" dirty="0"/>
                    </a:p>
                    <a:p>
                      <a:pPr lvl="0"/>
                      <a:r>
                        <a:rPr lang="en-US" dirty="0"/>
                        <a:t>Entering overtime, unplanned time </a:t>
                      </a:r>
                      <a:r>
                        <a:rPr lang="en-US" dirty="0" smtClean="0"/>
                        <a:t>off</a:t>
                      </a:r>
                    </a:p>
                    <a:p>
                      <a:pPr lvl="0"/>
                      <a:r>
                        <a:rPr lang="en-US" dirty="0" smtClean="0"/>
                        <a:t>Modifying</a:t>
                      </a:r>
                      <a:r>
                        <a:rPr lang="en-US" baseline="0" dirty="0" smtClean="0"/>
                        <a:t> shifts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357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Timekeeper functions</a:t>
                      </a:r>
                    </a:p>
                    <a:p>
                      <a:r>
                        <a:rPr lang="en-US" dirty="0" smtClean="0"/>
                        <a:t>Time Approvals (Hours worked,</a:t>
                      </a:r>
                      <a:r>
                        <a:rPr lang="en-US" baseline="0" dirty="0" smtClean="0"/>
                        <a:t> time off)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Name change approvals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Running </a:t>
                      </a:r>
                      <a:r>
                        <a:rPr lang="en-US" dirty="0"/>
                        <a:t>reports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0560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Administrators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Hiring, Terminating a staff member</a:t>
                      </a:r>
                      <a:endParaRPr lang="en-US" b="0" dirty="0" smtClean="0"/>
                    </a:p>
                    <a:p>
                      <a:r>
                        <a:rPr lang="en-US" b="0" dirty="0" smtClean="0"/>
                        <a:t>Modifying</a:t>
                      </a:r>
                      <a:r>
                        <a:rPr lang="en-US" b="0" baseline="0" dirty="0" smtClean="0"/>
                        <a:t> employee records including planned time off</a:t>
                      </a:r>
                    </a:p>
                    <a:p>
                      <a:r>
                        <a:rPr lang="en-US" b="0" baseline="0" dirty="0" smtClean="0"/>
                        <a:t>Assigning shift patterns</a:t>
                      </a:r>
                    </a:p>
                    <a:p>
                      <a:r>
                        <a:rPr lang="en-US" b="0" baseline="0" dirty="0" smtClean="0"/>
                        <a:t>Adding a second role (incumbency)</a:t>
                      </a:r>
                    </a:p>
                    <a:p>
                      <a:r>
                        <a:rPr lang="en-US" b="0" baseline="0" dirty="0" smtClean="0"/>
                        <a:t>Printing ROEs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3183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Scheduler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8801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703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UCAN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209369"/>
            <a:ext cx="7704667" cy="54175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All Wednesdays at </a:t>
            </a:r>
            <a:r>
              <a:rPr lang="en-US" dirty="0" smtClean="0"/>
              <a:t>noon…</a:t>
            </a:r>
            <a:endParaRPr lang="en-US" dirty="0"/>
          </a:p>
          <a:p>
            <a:r>
              <a:rPr lang="en-US" dirty="0"/>
              <a:t>Aug 9 - </a:t>
            </a:r>
            <a:r>
              <a:rPr lang="en-US" dirty="0" err="1"/>
              <a:t>Aleks</a:t>
            </a:r>
            <a:r>
              <a:rPr lang="en-US" dirty="0"/>
              <a:t> (reading your pay statement and other great literary works)</a:t>
            </a:r>
          </a:p>
          <a:p>
            <a:r>
              <a:rPr lang="en-US" dirty="0"/>
              <a:t>Aug 23 - Natalie/Anthony (things you might not have known about time entry)</a:t>
            </a:r>
          </a:p>
          <a:p>
            <a:r>
              <a:rPr lang="en-US" dirty="0"/>
              <a:t>Sept 6 - Muhammad (Workflows, notifications and the meaning of life with UltiPro)</a:t>
            </a:r>
          </a:p>
          <a:p>
            <a:r>
              <a:rPr lang="en-US" dirty="0"/>
              <a:t>Sept 13 - Matthew (reports are fun!) - Matthew will be reporting live from Las Vegas ;-)</a:t>
            </a:r>
          </a:p>
          <a:p>
            <a:r>
              <a:rPr lang="en-US" dirty="0"/>
              <a:t>Sept 20 - Cathy B (common considerations in setting up new hires; changes to benefits)</a:t>
            </a:r>
          </a:p>
          <a:p>
            <a:r>
              <a:rPr lang="en-US" dirty="0"/>
              <a:t>Sept 27 - </a:t>
            </a:r>
            <a:r>
              <a:rPr lang="en-US" dirty="0" err="1"/>
              <a:t>Aleks</a:t>
            </a:r>
            <a:r>
              <a:rPr lang="en-US" dirty="0"/>
              <a:t> (open Q&amp;A for payroll)</a:t>
            </a:r>
          </a:p>
          <a:p>
            <a:r>
              <a:rPr lang="en-US" dirty="0"/>
              <a:t>Oct 4 - Muhammad (open Q&amp;A for employee admin, etc.)</a:t>
            </a:r>
          </a:p>
          <a:p>
            <a:r>
              <a:rPr lang="en-US" dirty="0"/>
              <a:t>Oct 11 - TBD depending on open issues/questions</a:t>
            </a:r>
          </a:p>
          <a:p>
            <a:r>
              <a:rPr lang="en-US" dirty="0"/>
              <a:t>Oct 18 - Natalie/Anthony - Final prep for timekeeping</a:t>
            </a:r>
          </a:p>
          <a:p>
            <a:r>
              <a:rPr lang="en-US" dirty="0"/>
              <a:t>Oct 25 - Natalie/Anthony - Open Q&amp;A on timekeeping</a:t>
            </a:r>
          </a:p>
          <a:p>
            <a:r>
              <a:rPr lang="en-US" dirty="0"/>
              <a:t>November 1 - Muhammad - final tips and reminders for employee </a:t>
            </a:r>
            <a:r>
              <a:rPr lang="en-US" dirty="0" smtClean="0"/>
              <a:t>admins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21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Next time:</a:t>
            </a:r>
          </a:p>
          <a:p>
            <a:pPr lvl="1"/>
            <a:r>
              <a:rPr lang="en-CA" smtClean="0"/>
              <a:t>Resources page</a:t>
            </a:r>
          </a:p>
          <a:p>
            <a:pPr lvl="1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681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15298</TotalTime>
  <Words>383</Words>
  <Application>Microsoft Office PowerPoint</Application>
  <PresentationFormat>On-screen Show (4:3)</PresentationFormat>
  <Paragraphs>126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Parallax</vt:lpstr>
      <vt:lpstr>Office Theme</vt:lpstr>
      <vt:lpstr>UltiPro Change Agent Network</vt:lpstr>
      <vt:lpstr>Add yourself – use link on UCAN web page (salvationist.ca/finance/ultipro/ucan)</vt:lpstr>
      <vt:lpstr>salvationist.ca/finance/ultipro/ucan</vt:lpstr>
      <vt:lpstr>UltiPro Rollout</vt:lpstr>
      <vt:lpstr>Key Dates</vt:lpstr>
      <vt:lpstr>Training</vt:lpstr>
      <vt:lpstr>Roles</vt:lpstr>
      <vt:lpstr>UCAN Sessions</vt:lpstr>
      <vt:lpstr>Q&amp;A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Skipper</dc:creator>
  <cp:lastModifiedBy>jskipper</cp:lastModifiedBy>
  <cp:revision>130</cp:revision>
  <cp:lastPrinted>2017-04-04T18:26:59Z</cp:lastPrinted>
  <dcterms:created xsi:type="dcterms:W3CDTF">2016-09-27T00:21:45Z</dcterms:created>
  <dcterms:modified xsi:type="dcterms:W3CDTF">2017-07-10T17:25:42Z</dcterms:modified>
</cp:coreProperties>
</file>