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57" r:id="rId3"/>
    <p:sldId id="268" r:id="rId4"/>
    <p:sldId id="271" r:id="rId5"/>
    <p:sldId id="258" r:id="rId6"/>
    <p:sldId id="274" r:id="rId7"/>
    <p:sldId id="259" r:id="rId8"/>
    <p:sldId id="269" r:id="rId9"/>
    <p:sldId id="267" r:id="rId10"/>
    <p:sldId id="273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70" r:id="rId19"/>
    <p:sldId id="275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84" y="-2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AB471E-8900-4D61-9FE1-73ACBB40DFD7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880A6F-CAFB-42BA-A6CE-AD3CFEC30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5875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880A6F-CAFB-42BA-A6CE-AD3CFEC3039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16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39110C7-422A-45B3-AA27-F8BB21107B4F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37FEFEA-97FB-4366-86E6-0AC4C1E6B5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110C7-422A-45B3-AA27-F8BB21107B4F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FEFEA-97FB-4366-86E6-0AC4C1E6B5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39110C7-422A-45B3-AA27-F8BB21107B4F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937FEFEA-97FB-4366-86E6-0AC4C1E6B5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110C7-422A-45B3-AA27-F8BB21107B4F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37FEFEA-97FB-4366-86E6-0AC4C1E6B56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110C7-422A-45B3-AA27-F8BB21107B4F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937FEFEA-97FB-4366-86E6-0AC4C1E6B562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39110C7-422A-45B3-AA27-F8BB21107B4F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37FEFEA-97FB-4366-86E6-0AC4C1E6B562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39110C7-422A-45B3-AA27-F8BB21107B4F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37FEFEA-97FB-4366-86E6-0AC4C1E6B562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110C7-422A-45B3-AA27-F8BB21107B4F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37FEFEA-97FB-4366-86E6-0AC4C1E6B5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110C7-422A-45B3-AA27-F8BB21107B4F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37FEFEA-97FB-4366-86E6-0AC4C1E6B5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110C7-422A-45B3-AA27-F8BB21107B4F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37FEFEA-97FB-4366-86E6-0AC4C1E6B56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39110C7-422A-45B3-AA27-F8BB21107B4F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937FEFEA-97FB-4366-86E6-0AC4C1E6B562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39110C7-422A-45B3-AA27-F8BB21107B4F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37FEFEA-97FB-4366-86E6-0AC4C1E6B56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C1WSkXWSJac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resources.depaul.edu/abcd-institute/Pages/default.aspx" TargetMode="External"/><Relationship Id="rId2" Type="http://schemas.openxmlformats.org/officeDocument/2006/relationships/hyperlink" Target="http://ctb.ku.edu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tamarackcommunity.ca/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The Salvation Army</a:t>
            </a:r>
            <a:br>
              <a:rPr lang="en-US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</a:br>
            <a:r>
              <a:rPr lang="en-US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Community and Family Services</a:t>
            </a:r>
            <a:endParaRPr lang="en-US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Community Development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139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Community as Client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Community seen as client system – with needs and resources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Community problems –when needs are not met and community discomfort results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Community </a:t>
            </a:r>
            <a:r>
              <a:rPr lang="en-US" altLang="en-US" sz="2800" dirty="0" smtClean="0"/>
              <a:t>change – through community development</a:t>
            </a:r>
            <a:endParaRPr lang="en-US" altLang="en-US" sz="2800" dirty="0"/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reducing/eliminating problems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providing improvement in the way needs are met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developing assets for the benefit of members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enhance quality of life of individual members 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enhance quality of relationships between members</a:t>
            </a:r>
            <a:endParaRPr lang="en-US" altLang="en-US" sz="1600" dirty="0"/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1600" dirty="0"/>
              <a:t>							(Homan, 2011)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975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 Principles of Community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Seeking community is natural</a:t>
            </a:r>
          </a:p>
          <a:p>
            <a:r>
              <a:rPr lang="en-US" dirty="0" smtClean="0"/>
              <a:t>We all have many communities in our lives</a:t>
            </a:r>
          </a:p>
          <a:p>
            <a:r>
              <a:rPr lang="en-US" dirty="0" smtClean="0"/>
              <a:t>We can choose to deepen our experience with community</a:t>
            </a:r>
          </a:p>
          <a:p>
            <a:r>
              <a:rPr lang="en-US" dirty="0" smtClean="0"/>
              <a:t>Seeking community is part of our spiritual journey</a:t>
            </a:r>
          </a:p>
          <a:p>
            <a:r>
              <a:rPr lang="en-US" dirty="0" smtClean="0"/>
              <a:t>Healthy community leads to individual and collective altruism</a:t>
            </a:r>
          </a:p>
          <a:p>
            <a:pPr lvl="1"/>
            <a:r>
              <a:rPr lang="en-US" dirty="0" smtClean="0"/>
              <a:t>(Born, 2014, p. 57-61)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208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 Acts to Deepen Community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Sharing our Stories</a:t>
            </a:r>
          </a:p>
          <a:p>
            <a:r>
              <a:rPr lang="en-US" dirty="0" smtClean="0"/>
              <a:t>Enjoying one another</a:t>
            </a:r>
          </a:p>
          <a:p>
            <a:r>
              <a:rPr lang="en-US" dirty="0" smtClean="0"/>
              <a:t>Caring for one another</a:t>
            </a:r>
          </a:p>
          <a:p>
            <a:r>
              <a:rPr lang="en-US" dirty="0" smtClean="0"/>
              <a:t>Working together to build a better world</a:t>
            </a:r>
          </a:p>
          <a:p>
            <a:pPr lvl="1"/>
            <a:r>
              <a:rPr lang="en-US" dirty="0" smtClean="0"/>
              <a:t>(Born, 2014)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7797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Wisdom Gleaned from Sharing </a:t>
            </a:r>
            <a:r>
              <a:rPr lang="en-US" dirty="0"/>
              <a:t>O</a:t>
            </a:r>
            <a:r>
              <a:rPr lang="en-US" dirty="0" smtClean="0"/>
              <a:t>ur Stories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Community and belonging shape our identity</a:t>
            </a:r>
          </a:p>
          <a:p>
            <a:r>
              <a:rPr lang="en-US" dirty="0" smtClean="0"/>
              <a:t>Community builds the core conditions for mutual aid and prosperity</a:t>
            </a:r>
          </a:p>
          <a:p>
            <a:r>
              <a:rPr lang="en-US" dirty="0" smtClean="0"/>
              <a:t>We can be smarter and more effective in community</a:t>
            </a:r>
          </a:p>
          <a:p>
            <a:r>
              <a:rPr lang="en-US" dirty="0" smtClean="0"/>
              <a:t>Community improves our overall health and well-being</a:t>
            </a:r>
          </a:p>
          <a:p>
            <a:pPr lvl="1"/>
            <a:r>
              <a:rPr lang="en-US" dirty="0" smtClean="0"/>
              <a:t>(Born, 2014)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753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Enjoying One Another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Joy of being together</a:t>
            </a:r>
          </a:p>
          <a:p>
            <a:r>
              <a:rPr lang="en-US" dirty="0" smtClean="0"/>
              <a:t>Joy of collective accomplishment</a:t>
            </a:r>
          </a:p>
          <a:p>
            <a:r>
              <a:rPr lang="en-US" dirty="0" smtClean="0"/>
              <a:t>Joy of collective altruism</a:t>
            </a:r>
          </a:p>
          <a:p>
            <a:r>
              <a:rPr lang="en-US" dirty="0" smtClean="0"/>
              <a:t>Joy of collective lightness of </a:t>
            </a:r>
            <a:r>
              <a:rPr lang="en-US" dirty="0" smtClean="0"/>
              <a:t>being (Born, 2014)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812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Caring For One Another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Proximity – knowing those around us is important</a:t>
            </a:r>
          </a:p>
          <a:p>
            <a:r>
              <a:rPr lang="en-US" dirty="0" smtClean="0"/>
              <a:t>Key to making the world a better place is taking chicken soup to your </a:t>
            </a:r>
            <a:r>
              <a:rPr lang="en-US" dirty="0" err="1" smtClean="0"/>
              <a:t>neighbour</a:t>
            </a:r>
            <a:endParaRPr lang="en-US" dirty="0" smtClean="0"/>
          </a:p>
          <a:p>
            <a:r>
              <a:rPr lang="en-US" dirty="0" smtClean="0"/>
              <a:t>When we know our neighbours</a:t>
            </a:r>
          </a:p>
          <a:p>
            <a:pPr lvl="1"/>
            <a:r>
              <a:rPr lang="en-US" dirty="0" smtClean="0"/>
              <a:t>We feel safe and children are safer</a:t>
            </a:r>
          </a:p>
          <a:p>
            <a:pPr lvl="1"/>
            <a:r>
              <a:rPr lang="en-US" dirty="0" smtClean="0"/>
              <a:t>We can help each other</a:t>
            </a:r>
          </a:p>
          <a:p>
            <a:pPr lvl="1"/>
            <a:r>
              <a:rPr lang="en-US" dirty="0" smtClean="0"/>
              <a:t>We have fun </a:t>
            </a:r>
          </a:p>
          <a:p>
            <a:pPr lvl="1"/>
            <a:r>
              <a:rPr lang="en-US" dirty="0" smtClean="0"/>
              <a:t>Strengthens social capital</a:t>
            </a:r>
          </a:p>
          <a:p>
            <a:r>
              <a:rPr lang="en-US" dirty="0" smtClean="0"/>
              <a:t>Caring for one another builds our sense of belonging </a:t>
            </a:r>
            <a:r>
              <a:rPr lang="en-US" sz="2400" dirty="0" smtClean="0"/>
              <a:t>(Born, 2014)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84381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a Better World Together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Volunteers receive more than they give</a:t>
            </a:r>
          </a:p>
          <a:p>
            <a:r>
              <a:rPr lang="en-US" dirty="0" smtClean="0"/>
              <a:t>Collective altruism</a:t>
            </a:r>
          </a:p>
          <a:p>
            <a:r>
              <a:rPr lang="en-US" dirty="0" smtClean="0"/>
              <a:t>Mutuality – doing “with” not “for” builds empowerment and collective efficacy</a:t>
            </a:r>
          </a:p>
          <a:p>
            <a:r>
              <a:rPr lang="en-US" dirty="0" smtClean="0"/>
              <a:t>Together when we have a strong sense of community we can work together to make a difference </a:t>
            </a:r>
            <a:r>
              <a:rPr lang="en-US" sz="2400" dirty="0" smtClean="0"/>
              <a:t>(Born, 2014)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73194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What are the things you are doing right now that engage your community members in sharing their stories, in enjoying one another, in caring for one another?  </a:t>
            </a:r>
          </a:p>
          <a:p>
            <a:r>
              <a:rPr lang="en-US" dirty="0" smtClean="0"/>
              <a:t>With these relationships built, what are you doing or can you do to build a better world? </a:t>
            </a:r>
          </a:p>
          <a:p>
            <a:r>
              <a:rPr lang="en-US" dirty="0" smtClean="0"/>
              <a:t>How can you be a catalyst within your community to achieve these things</a:t>
            </a:r>
            <a:r>
              <a:rPr lang="en-US" dirty="0" smtClean="0"/>
              <a:t>?</a:t>
            </a:r>
          </a:p>
          <a:p>
            <a:r>
              <a:rPr lang="en-US" dirty="0" smtClean="0"/>
              <a:t>Review Shani Graham’s video Take a Street and Build a Community to see how </a:t>
            </a:r>
            <a:r>
              <a:rPr lang="en-US" dirty="0" err="1" smtClean="0"/>
              <a:t>Born’s</a:t>
            </a:r>
            <a:r>
              <a:rPr lang="en-US" dirty="0" smtClean="0"/>
              <a:t> ideas play out</a:t>
            </a:r>
          </a:p>
          <a:p>
            <a:r>
              <a:rPr lang="en-US" b="1" u="sng" dirty="0">
                <a:hlinkClick r:id="rId2"/>
              </a:rPr>
              <a:t>https://www.youtube.com/watch?v=C1WSkXWSJac</a:t>
            </a:r>
            <a:r>
              <a:rPr lang="en-US" b="1" dirty="0"/>
              <a:t>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8456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Community Toolbox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ctb.ku.edu</a:t>
            </a:r>
            <a:r>
              <a:rPr lang="en-US" dirty="0" smtClean="0"/>
              <a:t> </a:t>
            </a:r>
          </a:p>
          <a:p>
            <a:r>
              <a:rPr lang="en-US" dirty="0" smtClean="0"/>
              <a:t>Asset Based Community </a:t>
            </a:r>
            <a:r>
              <a:rPr lang="en-US" dirty="0"/>
              <a:t>Development Institute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resources.depaul.edu/abcd-institute/Pages/default.aspx</a:t>
            </a:r>
            <a:r>
              <a:rPr lang="en-US" dirty="0" smtClean="0"/>
              <a:t> </a:t>
            </a:r>
          </a:p>
          <a:p>
            <a:r>
              <a:rPr lang="en-US" dirty="0" smtClean="0"/>
              <a:t>The </a:t>
            </a:r>
            <a:r>
              <a:rPr lang="en-US" dirty="0"/>
              <a:t>Tamarack Institute </a:t>
            </a:r>
            <a:r>
              <a:rPr lang="en-US" dirty="0">
                <a:hlinkClick r:id="rId4"/>
              </a:rPr>
              <a:t>http://www.tamarackcommunity.ca</a:t>
            </a:r>
            <a:r>
              <a:rPr lang="en-US" dirty="0" smtClean="0">
                <a:hlinkClick r:id="rId4"/>
              </a:rPr>
              <a:t>/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175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/>
              <a:t>Born, P. (2014).  </a:t>
            </a:r>
            <a:r>
              <a:rPr lang="en-US" sz="2800" i="1" dirty="0"/>
              <a:t>Deepening community: Finding joy together in chaotic times.  </a:t>
            </a:r>
            <a:r>
              <a:rPr lang="en-US" sz="2800" dirty="0"/>
              <a:t>San </a:t>
            </a:r>
            <a:r>
              <a:rPr lang="en-US" sz="2800" dirty="0" err="1"/>
              <a:t>Fransisco</a:t>
            </a:r>
            <a:r>
              <a:rPr lang="en-US" sz="2800" dirty="0"/>
              <a:t>: </a:t>
            </a:r>
            <a:r>
              <a:rPr lang="en-US" sz="2800" dirty="0" err="1"/>
              <a:t>Berrett</a:t>
            </a:r>
            <a:r>
              <a:rPr lang="en-US" sz="2800" dirty="0"/>
              <a:t>-Koehler Publishers Inc.  </a:t>
            </a:r>
          </a:p>
          <a:p>
            <a:r>
              <a:rPr lang="en-US" sz="2800" dirty="0" err="1"/>
              <a:t>Brueggemann</a:t>
            </a:r>
            <a:r>
              <a:rPr lang="en-US" sz="2800" dirty="0"/>
              <a:t>, W. (2013). History and context for community practice in North America. </a:t>
            </a:r>
            <a:r>
              <a:rPr lang="en-US" sz="2800" dirty="0" err="1"/>
              <a:t>Ch</a:t>
            </a:r>
            <a:r>
              <a:rPr lang="en-US" sz="2800" dirty="0"/>
              <a:t> 2 in </a:t>
            </a:r>
            <a:r>
              <a:rPr lang="en-US" sz="2800" i="1" dirty="0"/>
              <a:t>The Handbook of Community Practice, </a:t>
            </a:r>
            <a:r>
              <a:rPr lang="en-US" sz="2800" dirty="0"/>
              <a:t>M. Weil Ed.  Thousand Oaks CA: Sage Publications</a:t>
            </a:r>
            <a:r>
              <a:rPr lang="en-US" sz="2800" dirty="0" smtClean="0"/>
              <a:t>.</a:t>
            </a:r>
          </a:p>
          <a:p>
            <a:r>
              <a:rPr lang="en-US" sz="2800" dirty="0"/>
              <a:t>Homan, M. (2011).  </a:t>
            </a:r>
            <a:r>
              <a:rPr lang="en-US" sz="2800" i="1" dirty="0"/>
              <a:t>Promoting community change: Making it happen in the real world</a:t>
            </a:r>
            <a:r>
              <a:rPr lang="en-US" sz="2800" dirty="0"/>
              <a:t> (4th Ed.).  Pacific Grove, CA: Brooks/Cole Publishing.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2364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Buetta</a:t>
            </a:r>
            <a:r>
              <a:rPr lang="en-US" dirty="0" smtClean="0"/>
              <a:t> </a:t>
            </a:r>
            <a:r>
              <a:rPr lang="en-US" dirty="0" err="1" smtClean="0"/>
              <a:t>Warkentin</a:t>
            </a:r>
            <a:r>
              <a:rPr lang="en-US" dirty="0" smtClean="0"/>
              <a:t> – Associate Professor of SW at Booth UC.</a:t>
            </a:r>
          </a:p>
          <a:p>
            <a:r>
              <a:rPr lang="en-US" dirty="0" smtClean="0"/>
              <a:t>Who are you and what </a:t>
            </a:r>
            <a:r>
              <a:rPr lang="en-US" dirty="0" smtClean="0"/>
              <a:t>is your passion for community work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Name</a:t>
            </a:r>
          </a:p>
          <a:p>
            <a:pPr lvl="1"/>
            <a:r>
              <a:rPr lang="en-US" dirty="0" smtClean="0"/>
              <a:t>Corps/Community and Family Services Program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96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Week 1 – Introduction, Community and relationship building</a:t>
            </a:r>
          </a:p>
          <a:p>
            <a:r>
              <a:rPr lang="en-US" dirty="0" smtClean="0"/>
              <a:t>Week 2 – Building </a:t>
            </a:r>
            <a:r>
              <a:rPr lang="en-US" dirty="0" smtClean="0"/>
              <a:t>on assets and connections </a:t>
            </a:r>
            <a:r>
              <a:rPr lang="en-US" dirty="0" smtClean="0"/>
              <a:t>to create vibrant community</a:t>
            </a:r>
          </a:p>
          <a:p>
            <a:r>
              <a:rPr lang="en-US" dirty="0" smtClean="0"/>
              <a:t>Week 3 – Integrated </a:t>
            </a:r>
            <a:r>
              <a:rPr lang="en-US" dirty="0" smtClean="0"/>
              <a:t>Mission – The Four Foundations - </a:t>
            </a:r>
            <a:r>
              <a:rPr lang="en-US" dirty="0"/>
              <a:t>Lieut. Col. David Bowles	</a:t>
            </a:r>
            <a:endParaRPr lang="en-US" dirty="0" smtClean="0"/>
          </a:p>
          <a:p>
            <a:r>
              <a:rPr lang="en-US" dirty="0" smtClean="0"/>
              <a:t>Week 4 – Community </a:t>
            </a:r>
            <a:r>
              <a:rPr lang="en-US" dirty="0" smtClean="0"/>
              <a:t>Mapping - Col. Debbie Graves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586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 1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Define Community</a:t>
            </a:r>
          </a:p>
          <a:p>
            <a:r>
              <a:rPr lang="en-US" dirty="0" smtClean="0"/>
              <a:t>Explore history of community development</a:t>
            </a:r>
          </a:p>
          <a:p>
            <a:r>
              <a:rPr lang="en-US" dirty="0" smtClean="0"/>
              <a:t>Significance of deepening community</a:t>
            </a:r>
          </a:p>
          <a:p>
            <a:r>
              <a:rPr lang="en-US" dirty="0" smtClean="0"/>
              <a:t>How to deepen community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715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Community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Jot down 2-3 ideas of how you would define community</a:t>
            </a:r>
          </a:p>
          <a:p>
            <a:r>
              <a:rPr lang="en-US" dirty="0" smtClean="0"/>
              <a:t>Share with the larger </a:t>
            </a:r>
            <a:r>
              <a:rPr lang="en-US" dirty="0" smtClean="0"/>
              <a:t>group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52357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of Community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“a number of people with something in common that connects them in some way and distinguishes them from others.” </a:t>
            </a:r>
            <a:r>
              <a:rPr lang="en-US" sz="2400" dirty="0"/>
              <a:t>(Homan, 2011, p.8) </a:t>
            </a:r>
          </a:p>
          <a:p>
            <a:r>
              <a:rPr lang="en-US" dirty="0"/>
              <a:t>“experience of belonging in community as being with others over time, prompting mutual acts of caring, and the merging of individual identities with the group identity.” </a:t>
            </a:r>
            <a:r>
              <a:rPr lang="en-US" sz="2400" dirty="0" smtClean="0"/>
              <a:t>(Born, 2014, p.125)</a:t>
            </a:r>
          </a:p>
          <a:p>
            <a:r>
              <a:rPr lang="en-US" dirty="0" smtClean="0"/>
              <a:t>How </a:t>
            </a:r>
            <a:r>
              <a:rPr lang="en-US" dirty="0"/>
              <a:t>do you distinguish the community your corps works with?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0689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of Community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Settlement House Movement – mid to late 1800s</a:t>
            </a:r>
          </a:p>
          <a:p>
            <a:pPr lvl="1"/>
            <a:r>
              <a:rPr lang="en-US" dirty="0" smtClean="0"/>
              <a:t>Personal problems are related to social conditions around them – social inequity</a:t>
            </a:r>
          </a:p>
          <a:p>
            <a:pPr lvl="1"/>
            <a:r>
              <a:rPr lang="en-US" dirty="0" smtClean="0"/>
              <a:t>Helping newcomers to adjust to new country</a:t>
            </a:r>
          </a:p>
          <a:p>
            <a:pPr lvl="1"/>
            <a:r>
              <a:rPr lang="en-US" dirty="0" smtClean="0"/>
              <a:t>Connecting </a:t>
            </a:r>
            <a:r>
              <a:rPr lang="en-US" dirty="0" smtClean="0"/>
              <a:t>people together to deal with issues affecting those in the </a:t>
            </a:r>
            <a:r>
              <a:rPr lang="en-US" dirty="0" err="1" smtClean="0"/>
              <a:t>neighbourhood</a:t>
            </a:r>
            <a:endParaRPr lang="en-US" dirty="0" smtClean="0"/>
          </a:p>
          <a:p>
            <a:pPr lvl="1"/>
            <a:r>
              <a:rPr lang="en-US" dirty="0" smtClean="0"/>
              <a:t>Adult education, daycares, libraries, recreation, </a:t>
            </a:r>
          </a:p>
          <a:p>
            <a:pPr lvl="1"/>
            <a:r>
              <a:rPr lang="en-US" dirty="0" smtClean="0"/>
              <a:t>Advocacy and political activism – living conditions, education, jobs, sanitation, clean water etc</a:t>
            </a:r>
            <a:r>
              <a:rPr lang="en-US" dirty="0" smtClean="0"/>
              <a:t>. (</a:t>
            </a:r>
            <a:r>
              <a:rPr lang="en-US" dirty="0" err="1" smtClean="0"/>
              <a:t>Brueggemann</a:t>
            </a:r>
            <a:r>
              <a:rPr lang="en-US" dirty="0" smtClean="0"/>
              <a:t>, 2013)</a:t>
            </a:r>
            <a:endParaRPr lang="en-US" dirty="0" smtClean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4741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>
                <a:solidFill>
                  <a:prstClr val="black"/>
                </a:solidFill>
              </a:rPr>
              <a:t>Booth’s community </a:t>
            </a:r>
            <a:r>
              <a:rPr lang="en-US" dirty="0" smtClean="0">
                <a:solidFill>
                  <a:prstClr val="black"/>
                </a:solidFill>
              </a:rPr>
              <a:t>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>
              <a:buClr>
                <a:srgbClr val="94B6D2"/>
              </a:buClr>
            </a:pPr>
            <a:r>
              <a:rPr lang="en-US" sz="2800" dirty="0" smtClean="0">
                <a:solidFill>
                  <a:prstClr val="black"/>
                </a:solidFill>
              </a:rPr>
              <a:t>Addressing </a:t>
            </a:r>
            <a:r>
              <a:rPr lang="en-US" sz="2800" dirty="0">
                <a:solidFill>
                  <a:prstClr val="black"/>
                </a:solidFill>
              </a:rPr>
              <a:t>injustice in addictions, poverty, homelessness</a:t>
            </a:r>
          </a:p>
          <a:p>
            <a:pPr>
              <a:buClr>
                <a:srgbClr val="94B6D2"/>
              </a:buClr>
            </a:pPr>
            <a:r>
              <a:rPr lang="en-US" sz="2800" dirty="0">
                <a:solidFill>
                  <a:prstClr val="black"/>
                </a:solidFill>
              </a:rPr>
              <a:t>S</a:t>
            </a:r>
            <a:r>
              <a:rPr lang="en-US" sz="2800" dirty="0" smtClean="0">
                <a:solidFill>
                  <a:prstClr val="black"/>
                </a:solidFill>
              </a:rPr>
              <a:t>helters </a:t>
            </a:r>
            <a:r>
              <a:rPr lang="en-US" sz="2800" dirty="0">
                <a:solidFill>
                  <a:prstClr val="black"/>
                </a:solidFill>
              </a:rPr>
              <a:t>for men, women in sex trade, </a:t>
            </a:r>
            <a:r>
              <a:rPr lang="en-US" sz="2800" dirty="0" smtClean="0">
                <a:solidFill>
                  <a:prstClr val="black"/>
                </a:solidFill>
              </a:rPr>
              <a:t>children</a:t>
            </a:r>
            <a:endParaRPr lang="en-US" sz="2800" dirty="0">
              <a:solidFill>
                <a:prstClr val="black"/>
              </a:solidFill>
            </a:endParaRPr>
          </a:p>
          <a:p>
            <a:pPr>
              <a:buClr>
                <a:srgbClr val="94B6D2"/>
              </a:buClr>
            </a:pPr>
            <a:r>
              <a:rPr lang="en-US" sz="2800" dirty="0">
                <a:solidFill>
                  <a:prstClr val="black"/>
                </a:solidFill>
              </a:rPr>
              <a:t>Work programs</a:t>
            </a:r>
          </a:p>
          <a:p>
            <a:pPr>
              <a:buClr>
                <a:srgbClr val="94B6D2"/>
              </a:buClr>
            </a:pPr>
            <a:r>
              <a:rPr lang="en-US" sz="2800" dirty="0">
                <a:solidFill>
                  <a:prstClr val="black"/>
                </a:solidFill>
              </a:rPr>
              <a:t>Addictions</a:t>
            </a:r>
          </a:p>
          <a:p>
            <a:pPr>
              <a:buClr>
                <a:srgbClr val="94B6D2"/>
              </a:buClr>
            </a:pPr>
            <a:r>
              <a:rPr lang="en-US" sz="2800" dirty="0">
                <a:solidFill>
                  <a:prstClr val="black"/>
                </a:solidFill>
              </a:rPr>
              <a:t>Corrections </a:t>
            </a:r>
          </a:p>
          <a:p>
            <a:pPr>
              <a:buClr>
                <a:srgbClr val="94B6D2"/>
              </a:buClr>
            </a:pPr>
            <a:r>
              <a:rPr lang="en-US" sz="2800" dirty="0">
                <a:solidFill>
                  <a:prstClr val="black"/>
                </a:solidFill>
              </a:rPr>
              <a:t>Newcomers</a:t>
            </a:r>
          </a:p>
          <a:p>
            <a:pPr>
              <a:buClr>
                <a:srgbClr val="94B6D2"/>
              </a:buClr>
            </a:pPr>
            <a:r>
              <a:rPr lang="en-US" sz="2800" dirty="0" smtClean="0">
                <a:solidFill>
                  <a:prstClr val="black"/>
                </a:solidFill>
              </a:rPr>
              <a:t>Health</a:t>
            </a:r>
          </a:p>
          <a:p>
            <a:pPr>
              <a:buClr>
                <a:srgbClr val="94B6D2"/>
              </a:buClr>
            </a:pPr>
            <a:r>
              <a:rPr lang="en-US" sz="2800" dirty="0" smtClean="0">
                <a:solidFill>
                  <a:prstClr val="black"/>
                </a:solidFill>
              </a:rPr>
              <a:t>Disabilities </a:t>
            </a:r>
            <a:endParaRPr lang="en-US" sz="2800" dirty="0" smtClean="0">
              <a:solidFill>
                <a:prstClr val="black"/>
              </a:solidFill>
            </a:endParaRPr>
          </a:p>
          <a:p>
            <a:pPr>
              <a:buClr>
                <a:srgbClr val="94B6D2"/>
              </a:buClr>
            </a:pPr>
            <a:r>
              <a:rPr lang="en-US" sz="2800" dirty="0" smtClean="0">
                <a:solidFill>
                  <a:prstClr val="black"/>
                </a:solidFill>
              </a:rPr>
              <a:t>Thrift Stores</a:t>
            </a:r>
            <a:endParaRPr lang="en-US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1501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Integrated </a:t>
            </a:r>
            <a:r>
              <a:rPr lang="en-US" dirty="0" smtClean="0"/>
              <a:t>Mission – Guiding Principles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Care</a:t>
            </a:r>
          </a:p>
          <a:p>
            <a:r>
              <a:rPr lang="en-US" dirty="0" smtClean="0"/>
              <a:t>Community</a:t>
            </a:r>
          </a:p>
          <a:p>
            <a:r>
              <a:rPr lang="en-US" dirty="0" smtClean="0"/>
              <a:t>Change</a:t>
            </a:r>
          </a:p>
          <a:p>
            <a:r>
              <a:rPr lang="en-US" dirty="0" smtClean="0"/>
              <a:t>Hope</a:t>
            </a:r>
          </a:p>
          <a:p>
            <a:r>
              <a:rPr lang="en-US" dirty="0" smtClean="0"/>
              <a:t>(The Salvation Army, 2006)</a:t>
            </a:r>
          </a:p>
        </p:txBody>
      </p:sp>
    </p:spTree>
    <p:extLst>
      <p:ext uri="{BB962C8B-B14F-4D97-AF65-F5344CB8AC3E}">
        <p14:creationId xmlns:p14="http://schemas.microsoft.com/office/powerpoint/2010/main" val="2594134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650</TotalTime>
  <Words>831</Words>
  <Application>Microsoft Office PowerPoint</Application>
  <PresentationFormat>On-screen Show (4:3)</PresentationFormat>
  <Paragraphs>110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Median</vt:lpstr>
      <vt:lpstr>The Salvation Army Community and Family Services</vt:lpstr>
      <vt:lpstr>Introductions</vt:lpstr>
      <vt:lpstr>Sessions</vt:lpstr>
      <vt:lpstr>Session 1 Objectives</vt:lpstr>
      <vt:lpstr>What is Community</vt:lpstr>
      <vt:lpstr>Definition of Community</vt:lpstr>
      <vt:lpstr>History of Community Development</vt:lpstr>
      <vt:lpstr>Booth’s community work</vt:lpstr>
      <vt:lpstr>Integrated Mission – Guiding Principles </vt:lpstr>
      <vt:lpstr>Community as Client</vt:lpstr>
      <vt:lpstr>5 Principles of Community </vt:lpstr>
      <vt:lpstr>4 Acts to Deepen Community</vt:lpstr>
      <vt:lpstr>Wisdom Gleaned from Sharing Our Stories</vt:lpstr>
      <vt:lpstr>Enjoying One Another</vt:lpstr>
      <vt:lpstr>Caring For One Another</vt:lpstr>
      <vt:lpstr>Building a Better World Together</vt:lpstr>
      <vt:lpstr>Homework</vt:lpstr>
      <vt:lpstr>Resources</vt:lpstr>
      <vt:lpstr>References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Salvation Army Community and Family Services</dc:title>
  <dc:creator>Buetta L. Warkentin</dc:creator>
  <cp:lastModifiedBy>Buetta L. Warkentin</cp:lastModifiedBy>
  <cp:revision>26</cp:revision>
  <dcterms:created xsi:type="dcterms:W3CDTF">2018-01-27T00:34:04Z</dcterms:created>
  <dcterms:modified xsi:type="dcterms:W3CDTF">2018-02-01T17:48:37Z</dcterms:modified>
</cp:coreProperties>
</file>