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0"/>
  </p:handoutMasterIdLst>
  <p:sldIdLst>
    <p:sldId id="256" r:id="rId2"/>
    <p:sldId id="257" r:id="rId3"/>
    <p:sldId id="258" r:id="rId4"/>
    <p:sldId id="259" r:id="rId5"/>
    <p:sldId id="260" r:id="rId6"/>
    <p:sldId id="263" r:id="rId7"/>
    <p:sldId id="268" r:id="rId8"/>
    <p:sldId id="271" r:id="rId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0" autoAdjust="0"/>
    <p:restoredTop sz="94660"/>
  </p:normalViewPr>
  <p:slideViewPr>
    <p:cSldViewPr>
      <p:cViewPr varScale="1">
        <p:scale>
          <a:sx n="69" d="100"/>
          <a:sy n="69" d="100"/>
        </p:scale>
        <p:origin x="-136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CA"/>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5F744F5A-9DD9-409A-A26E-F5A9A7D60CAE}" type="datetimeFigureOut">
              <a:rPr lang="en-CA" smtClean="0"/>
              <a:t>2017-10-19</a:t>
            </a:fld>
            <a:endParaRPr lang="en-CA"/>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CA"/>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FAEC8B7C-3B69-490B-ADB3-9069448E33DF}" type="slidenum">
              <a:rPr lang="en-CA" smtClean="0"/>
              <a:t>‹#›</a:t>
            </a:fld>
            <a:endParaRPr lang="en-CA"/>
          </a:p>
        </p:txBody>
      </p:sp>
    </p:spTree>
    <p:extLst>
      <p:ext uri="{BB962C8B-B14F-4D97-AF65-F5344CB8AC3E}">
        <p14:creationId xmlns:p14="http://schemas.microsoft.com/office/powerpoint/2010/main" val="15106860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91FD32-1419-4BA0-AF54-7939FDFA70D8}" type="datetimeFigureOut">
              <a:rPr lang="en-CA" smtClean="0"/>
              <a:t>2017-10-19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1FD32-1419-4BA0-AF54-7939FDFA70D8}" type="datetimeFigureOut">
              <a:rPr lang="en-CA" smtClean="0"/>
              <a:t>2017-10-19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1FD32-1419-4BA0-AF54-7939FDFA70D8}" type="datetimeFigureOut">
              <a:rPr lang="en-CA" smtClean="0"/>
              <a:t>2017-10-19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1FD32-1419-4BA0-AF54-7939FDFA70D8}" type="datetimeFigureOut">
              <a:rPr lang="en-CA" smtClean="0"/>
              <a:t>2017-10-19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91FD32-1419-4BA0-AF54-7939FDFA70D8}" type="datetimeFigureOut">
              <a:rPr lang="en-CA" smtClean="0"/>
              <a:t>2017-10-19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91FD32-1419-4BA0-AF54-7939FDFA70D8}" type="datetimeFigureOut">
              <a:rPr lang="en-CA" smtClean="0"/>
              <a:t>2017-10-19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91FD32-1419-4BA0-AF54-7939FDFA70D8}" type="datetimeFigureOut">
              <a:rPr lang="en-CA" smtClean="0"/>
              <a:t>2017-10-19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91FD32-1419-4BA0-AF54-7939FDFA70D8}" type="datetimeFigureOut">
              <a:rPr lang="en-CA" smtClean="0"/>
              <a:t>2017-10-19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91FD32-1419-4BA0-AF54-7939FDFA70D8}" type="datetimeFigureOut">
              <a:rPr lang="en-CA" smtClean="0"/>
              <a:t>2017-10-19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91FD32-1419-4BA0-AF54-7939FDFA70D8}" type="datetimeFigureOut">
              <a:rPr lang="en-CA" smtClean="0"/>
              <a:t>2017-10-19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6B7B6C-1135-4017-ABE7-A196A47579AD}"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91FD32-1419-4BA0-AF54-7939FDFA70D8}" type="datetimeFigureOut">
              <a:rPr lang="en-CA" smtClean="0"/>
              <a:t>2017-10-19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6B7B6C-1135-4017-ABE7-A196A47579AD}" type="slidenum">
              <a:rPr lang="en-CA" smtClean="0"/>
              <a:t>‹#›</a:t>
            </a:fld>
            <a:endParaRPr lang="en-CA"/>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ED91FD32-1419-4BA0-AF54-7939FDFA70D8}" type="datetimeFigureOut">
              <a:rPr lang="en-CA" smtClean="0"/>
              <a:t>2017-10-19</a:t>
            </a:fld>
            <a:endParaRPr lang="en-CA"/>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CA"/>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C96B7B6C-1135-4017-ABE7-A196A47579AD}" type="slidenum">
              <a:rPr lang="en-CA" smtClean="0"/>
              <a:t>‹#›</a:t>
            </a:fld>
            <a:endParaRPr lang="en-CA"/>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4005064"/>
            <a:ext cx="7117180" cy="772316"/>
          </a:xfrm>
        </p:spPr>
        <p:txBody>
          <a:bodyPr/>
          <a:lstStyle/>
          <a:p>
            <a:pPr algn="ctr"/>
            <a:r>
              <a:rPr lang="en-CA" sz="4800" dirty="0" smtClean="0">
                <a:solidFill>
                  <a:schemeClr val="accent1">
                    <a:lumMod val="40000"/>
                    <a:lumOff val="60000"/>
                  </a:schemeClr>
                </a:solidFill>
                <a:latin typeface="Arial" panose="020B0604020202020204" pitchFamily="34" charset="0"/>
                <a:cs typeface="Arial" panose="020B0604020202020204" pitchFamily="34" charset="0"/>
              </a:rPr>
              <a:t>Professional Boundaries</a:t>
            </a:r>
            <a:endParaRPr lang="en-CA" sz="4800"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043608" y="4725144"/>
            <a:ext cx="7117180" cy="861420"/>
          </a:xfrm>
        </p:spPr>
        <p:txBody>
          <a:bodyPr/>
          <a:lstStyle/>
          <a:p>
            <a:pPr algn="ctr"/>
            <a:r>
              <a:rPr lang="en-CA" dirty="0" smtClean="0"/>
              <a:t>Catherine Skillin, </a:t>
            </a:r>
            <a:r>
              <a:rPr lang="en-CA" dirty="0" err="1" smtClean="0"/>
              <a:t>PsyD</a:t>
            </a:r>
            <a:r>
              <a:rPr lang="en-CA" dirty="0" smtClean="0"/>
              <a:t>, RP RMFT</a:t>
            </a:r>
            <a:endParaRPr lang="en-CA" dirty="0"/>
          </a:p>
        </p:txBody>
      </p:sp>
    </p:spTree>
    <p:extLst>
      <p:ext uri="{BB962C8B-B14F-4D97-AF65-F5344CB8AC3E}">
        <p14:creationId xmlns:p14="http://schemas.microsoft.com/office/powerpoint/2010/main" val="1490986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2942" y="188640"/>
            <a:ext cx="4896544" cy="2808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b="1" dirty="0" smtClean="0">
                <a:solidFill>
                  <a:schemeClr val="bg1"/>
                </a:solidFill>
              </a:rPr>
              <a:t>Zone of </a:t>
            </a:r>
          </a:p>
          <a:p>
            <a:pPr algn="ctr"/>
            <a:r>
              <a:rPr lang="en-CA" sz="2800" b="1" dirty="0" smtClean="0">
                <a:solidFill>
                  <a:schemeClr val="bg1"/>
                </a:solidFill>
              </a:rPr>
              <a:t>Helpfulness</a:t>
            </a:r>
            <a:endParaRPr lang="en-CA" sz="2800" b="1" dirty="0">
              <a:solidFill>
                <a:schemeClr val="bg1"/>
              </a:solidFill>
            </a:endParaRPr>
          </a:p>
        </p:txBody>
      </p:sp>
      <p:sp>
        <p:nvSpPr>
          <p:cNvPr id="3" name="Rectangle 2"/>
          <p:cNvSpPr/>
          <p:nvPr/>
        </p:nvSpPr>
        <p:spPr>
          <a:xfrm>
            <a:off x="851684" y="566682"/>
            <a:ext cx="1872208" cy="205222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bg1"/>
                </a:solidFill>
              </a:rPr>
              <a:t>Under-</a:t>
            </a:r>
          </a:p>
          <a:p>
            <a:pPr algn="ctr"/>
            <a:r>
              <a:rPr lang="en-CA" b="1" dirty="0" smtClean="0">
                <a:solidFill>
                  <a:schemeClr val="bg1"/>
                </a:solidFill>
              </a:rPr>
              <a:t>involved</a:t>
            </a:r>
            <a:endParaRPr lang="en-CA" b="1" dirty="0">
              <a:solidFill>
                <a:schemeClr val="bg1"/>
              </a:solidFill>
            </a:endParaRPr>
          </a:p>
        </p:txBody>
      </p:sp>
      <p:sp>
        <p:nvSpPr>
          <p:cNvPr id="4" name="Rectangle 3"/>
          <p:cNvSpPr/>
          <p:nvPr/>
        </p:nvSpPr>
        <p:spPr>
          <a:xfrm>
            <a:off x="6398092" y="566682"/>
            <a:ext cx="1872208" cy="205222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bg1"/>
                </a:solidFill>
              </a:rPr>
              <a:t>Over-</a:t>
            </a:r>
          </a:p>
          <a:p>
            <a:pPr algn="ctr"/>
            <a:r>
              <a:rPr lang="en-CA" dirty="0" smtClean="0">
                <a:solidFill>
                  <a:schemeClr val="bg1"/>
                </a:solidFill>
              </a:rPr>
              <a:t>involved</a:t>
            </a:r>
            <a:endParaRPr lang="en-CA" dirty="0">
              <a:solidFill>
                <a:schemeClr val="bg1"/>
              </a:solidFill>
            </a:endParaRPr>
          </a:p>
        </p:txBody>
      </p:sp>
      <p:sp>
        <p:nvSpPr>
          <p:cNvPr id="5" name="Rectangle 4"/>
          <p:cNvSpPr/>
          <p:nvPr/>
        </p:nvSpPr>
        <p:spPr>
          <a:xfrm>
            <a:off x="339405" y="6223690"/>
            <a:ext cx="8515494" cy="461665"/>
          </a:xfrm>
          <a:prstGeom prst="rect">
            <a:avLst/>
          </a:prstGeom>
        </p:spPr>
        <p:txBody>
          <a:bodyPr wrap="square">
            <a:spAutoFit/>
          </a:bodyPr>
          <a:lstStyle/>
          <a:p>
            <a:r>
              <a:rPr lang="en-CA" sz="1200" b="1" dirty="0" smtClean="0">
                <a:solidFill>
                  <a:schemeClr val="accent1">
                    <a:lumMod val="40000"/>
                    <a:lumOff val="60000"/>
                  </a:schemeClr>
                </a:solidFill>
              </a:rPr>
              <a:t>Source</a:t>
            </a:r>
            <a:r>
              <a:rPr lang="en-CA" sz="1200" b="1" dirty="0">
                <a:solidFill>
                  <a:schemeClr val="accent1">
                    <a:lumMod val="40000"/>
                    <a:lumOff val="60000"/>
                  </a:schemeClr>
                </a:solidFill>
              </a:rPr>
              <a:t>: </a:t>
            </a:r>
            <a:r>
              <a:rPr lang="en-CA" sz="1200" dirty="0">
                <a:solidFill>
                  <a:schemeClr val="accent1">
                    <a:lumMod val="40000"/>
                    <a:lumOff val="60000"/>
                  </a:schemeClr>
                </a:solidFill>
              </a:rPr>
              <a:t>Professional Boundaries: A Nurse’s Guide to the Importance of Professional Boundaries,</a:t>
            </a:r>
          </a:p>
          <a:p>
            <a:r>
              <a:rPr lang="en-CA" sz="1200" dirty="0">
                <a:solidFill>
                  <a:schemeClr val="accent1">
                    <a:lumMod val="40000"/>
                    <a:lumOff val="60000"/>
                  </a:schemeClr>
                </a:solidFill>
              </a:rPr>
              <a:t>https://www.ncsbn.org/Professional_Boundaries_2007_Web.pdf</a:t>
            </a:r>
          </a:p>
        </p:txBody>
      </p:sp>
      <p:cxnSp>
        <p:nvCxnSpPr>
          <p:cNvPr id="7" name="Straight Connector 6"/>
          <p:cNvCxnSpPr/>
          <p:nvPr/>
        </p:nvCxnSpPr>
        <p:spPr>
          <a:xfrm>
            <a:off x="2746728" y="2132856"/>
            <a:ext cx="3711041" cy="0"/>
          </a:xfrm>
          <a:prstGeom prst="line">
            <a:avLst/>
          </a:prstGeom>
          <a:ln w="6032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0" y="3356992"/>
            <a:ext cx="9144000" cy="2554545"/>
          </a:xfrm>
          <a:prstGeom prst="rect">
            <a:avLst/>
          </a:prstGeom>
        </p:spPr>
        <p:txBody>
          <a:bodyPr wrap="square">
            <a:spAutoFit/>
          </a:bodyPr>
          <a:lstStyle/>
          <a:p>
            <a:pPr algn="ctr"/>
            <a:r>
              <a:rPr lang="en-CA" sz="2000" dirty="0">
                <a:solidFill>
                  <a:schemeClr val="tx2">
                    <a:lumMod val="40000"/>
                    <a:lumOff val="60000"/>
                  </a:schemeClr>
                </a:solidFill>
                <a:latin typeface="Arial" panose="020B0604020202020204" pitchFamily="34" charset="0"/>
                <a:cs typeface="Arial" panose="020B0604020202020204" pitchFamily="34" charset="0"/>
              </a:rPr>
              <a:t>A zone of helpfulness is in the centre of the professional behaviour continuum. </a:t>
            </a:r>
            <a:r>
              <a:rPr lang="en-CA" sz="2000" dirty="0" smtClean="0">
                <a:solidFill>
                  <a:schemeClr val="tx2">
                    <a:lumMod val="40000"/>
                    <a:lumOff val="60000"/>
                  </a:schemeClr>
                </a:solidFill>
                <a:latin typeface="Arial" panose="020B0604020202020204" pitchFamily="34" charset="0"/>
                <a:cs typeface="Arial" panose="020B0604020202020204" pitchFamily="34" charset="0"/>
              </a:rPr>
              <a:t>This </a:t>
            </a:r>
            <a:r>
              <a:rPr lang="en-CA" sz="2000" dirty="0">
                <a:solidFill>
                  <a:schemeClr val="tx2">
                    <a:lumMod val="40000"/>
                    <a:lumOff val="60000"/>
                  </a:schemeClr>
                </a:solidFill>
                <a:latin typeface="Arial" panose="020B0604020202020204" pitchFamily="34" charset="0"/>
                <a:cs typeface="Arial" panose="020B0604020202020204" pitchFamily="34" charset="0"/>
              </a:rPr>
              <a:t>zone is where the majority of client interactions should occur for effectiveness and client safety. Over-involvement with a client is on the right side of the continuum; this includes boundary crossings and boundary violations. Under-involvement lies on the left side: this includes distancing, disinterest and neglect, and it can also be detrimental to the client and the [worker]. There are no definite lines separating the zone of helpfulness from the ends of the continuum; instead, it is a gradual transition or melding. </a:t>
            </a:r>
          </a:p>
        </p:txBody>
      </p:sp>
      <p:cxnSp>
        <p:nvCxnSpPr>
          <p:cNvPr id="13" name="Straight Connector 12"/>
          <p:cNvCxnSpPr/>
          <p:nvPr/>
        </p:nvCxnSpPr>
        <p:spPr>
          <a:xfrm>
            <a:off x="7493416" y="2132856"/>
            <a:ext cx="791197" cy="0"/>
          </a:xfrm>
          <a:prstGeom prst="line">
            <a:avLst/>
          </a:prstGeom>
          <a:ln w="603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31185" y="2128842"/>
            <a:ext cx="856603" cy="0"/>
          </a:xfrm>
          <a:prstGeom prst="line">
            <a:avLst/>
          </a:prstGeom>
          <a:ln w="603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489982" y="2128842"/>
            <a:ext cx="1003434" cy="0"/>
          </a:xfrm>
          <a:prstGeom prst="line">
            <a:avLst/>
          </a:prstGeom>
          <a:ln w="60325" cap="rnd">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787788" y="2132856"/>
            <a:ext cx="1003434" cy="0"/>
          </a:xfrm>
          <a:prstGeom prst="line">
            <a:avLst/>
          </a:prstGeom>
          <a:ln w="60325" cap="rnd">
            <a:solidFill>
              <a:srgbClr val="FF000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734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352928" cy="924475"/>
          </a:xfrm>
          <a:ln>
            <a:solidFill>
              <a:schemeClr val="tx2">
                <a:lumMod val="40000"/>
                <a:lumOff val="60000"/>
              </a:schemeClr>
            </a:solidFill>
          </a:ln>
        </p:spPr>
        <p:txBody>
          <a:bodyPr>
            <a:noAutofit/>
          </a:bodyPr>
          <a:lstStyle/>
          <a:p>
            <a:r>
              <a:rPr lang="en-CA" sz="3600" b="1" dirty="0">
                <a:solidFill>
                  <a:schemeClr val="accent1">
                    <a:lumMod val="40000"/>
                    <a:lumOff val="60000"/>
                  </a:schemeClr>
                </a:solidFill>
                <a:latin typeface="Arial" panose="020B0604020202020204" pitchFamily="34" charset="0"/>
                <a:cs typeface="Arial" panose="020B0604020202020204" pitchFamily="34" charset="0"/>
              </a:rPr>
              <a:t>What Are Professional Boundaries?</a:t>
            </a:r>
            <a:r>
              <a:rPr lang="en-CA" sz="3600" dirty="0">
                <a:solidFill>
                  <a:schemeClr val="accent1">
                    <a:lumMod val="40000"/>
                    <a:lumOff val="60000"/>
                  </a:schemeClr>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457200" y="1600201"/>
            <a:ext cx="8229600" cy="4205064"/>
          </a:xfrm>
        </p:spPr>
        <p:txBody>
          <a:bodyPr>
            <a:normAutofit/>
          </a:bodyPr>
          <a:lstStyle/>
          <a:p>
            <a:r>
              <a:rPr lang="en-CA" sz="3200" b="1" dirty="0">
                <a:solidFill>
                  <a:schemeClr val="accent1">
                    <a:lumMod val="40000"/>
                    <a:lumOff val="60000"/>
                  </a:schemeClr>
                </a:solidFill>
                <a:latin typeface="Arial" panose="020B0604020202020204" pitchFamily="34" charset="0"/>
                <a:cs typeface="Arial" panose="020B0604020202020204" pitchFamily="34" charset="0"/>
              </a:rPr>
              <a:t>Clearly established limits</a:t>
            </a:r>
            <a:r>
              <a:rPr lang="en-CA" sz="3200" dirty="0">
                <a:solidFill>
                  <a:schemeClr val="accent1">
                    <a:lumMod val="40000"/>
                    <a:lumOff val="60000"/>
                  </a:schemeClr>
                </a:solidFill>
                <a:latin typeface="Arial" panose="020B0604020202020204" pitchFamily="34" charset="0"/>
                <a:cs typeface="Arial" panose="020B0604020202020204" pitchFamily="34" charset="0"/>
              </a:rPr>
              <a:t> </a:t>
            </a:r>
            <a:endParaRPr lang="en-CA" sz="3200" dirty="0" smtClean="0">
              <a:solidFill>
                <a:schemeClr val="accent1">
                  <a:lumMod val="40000"/>
                  <a:lumOff val="60000"/>
                </a:schemeClr>
              </a:solidFill>
              <a:latin typeface="Arial" panose="020B0604020202020204" pitchFamily="34" charset="0"/>
              <a:cs typeface="Arial" panose="020B0604020202020204" pitchFamily="34" charset="0"/>
            </a:endParaRPr>
          </a:p>
          <a:p>
            <a:pPr lvl="0"/>
            <a:r>
              <a:rPr lang="en-CA" sz="3200" dirty="0">
                <a:solidFill>
                  <a:schemeClr val="accent3">
                    <a:lumMod val="20000"/>
                    <a:lumOff val="80000"/>
                  </a:schemeClr>
                </a:solidFill>
                <a:latin typeface="Arial" panose="020B0604020202020204" pitchFamily="34" charset="0"/>
                <a:cs typeface="Arial" panose="020B0604020202020204" pitchFamily="34" charset="0"/>
              </a:rPr>
              <a:t>“</a:t>
            </a:r>
            <a:r>
              <a:rPr lang="en-CA" sz="3200" b="1" dirty="0">
                <a:solidFill>
                  <a:schemeClr val="tx2">
                    <a:lumMod val="40000"/>
                    <a:lumOff val="60000"/>
                  </a:schemeClr>
                </a:solidFill>
                <a:latin typeface="Arial" panose="020B0604020202020204" pitchFamily="34" charset="0"/>
                <a:cs typeface="Arial" panose="020B0604020202020204" pitchFamily="34" charset="0"/>
              </a:rPr>
              <a:t>Being with” the client, not becoming the client</a:t>
            </a:r>
          </a:p>
          <a:p>
            <a:pPr lvl="0"/>
            <a:r>
              <a:rPr lang="en-CA" sz="3200" b="1" dirty="0">
                <a:solidFill>
                  <a:schemeClr val="accent1">
                    <a:lumMod val="40000"/>
                    <a:lumOff val="60000"/>
                  </a:schemeClr>
                </a:solidFill>
                <a:latin typeface="Arial" panose="020B0604020202020204" pitchFamily="34" charset="0"/>
                <a:cs typeface="Arial" panose="020B0604020202020204" pitchFamily="34" charset="0"/>
              </a:rPr>
              <a:t>Being friendly, not friends</a:t>
            </a:r>
          </a:p>
          <a:p>
            <a:r>
              <a:rPr lang="en-CA" sz="3200" b="1" dirty="0">
                <a:solidFill>
                  <a:schemeClr val="tx2">
                    <a:lumMod val="40000"/>
                    <a:lumOff val="60000"/>
                  </a:schemeClr>
                </a:solidFill>
                <a:latin typeface="Arial" panose="020B0604020202020204" pitchFamily="34" charset="0"/>
                <a:cs typeface="Arial" panose="020B0604020202020204" pitchFamily="34" charset="0"/>
              </a:rPr>
              <a:t>Self </a:t>
            </a:r>
            <a:r>
              <a:rPr lang="en-CA" sz="3200" b="1" dirty="0" smtClean="0">
                <a:solidFill>
                  <a:schemeClr val="tx2">
                    <a:lumMod val="40000"/>
                    <a:lumOff val="60000"/>
                  </a:schemeClr>
                </a:solidFill>
                <a:latin typeface="Arial" panose="020B0604020202020204" pitchFamily="34" charset="0"/>
                <a:cs typeface="Arial" panose="020B0604020202020204" pitchFamily="34" charset="0"/>
              </a:rPr>
              <a:t>Definition</a:t>
            </a:r>
            <a:r>
              <a:rPr lang="en-CA" sz="3200" dirty="0" smtClean="0">
                <a:solidFill>
                  <a:schemeClr val="accent3">
                    <a:lumMod val="20000"/>
                    <a:lumOff val="80000"/>
                  </a:schemeClr>
                </a:solidFill>
                <a:latin typeface="Arial" panose="020B0604020202020204" pitchFamily="34" charset="0"/>
                <a:cs typeface="Arial" panose="020B0604020202020204" pitchFamily="34" charset="0"/>
              </a:rPr>
              <a:t> </a:t>
            </a:r>
          </a:p>
          <a:p>
            <a:r>
              <a:rPr lang="en-CA" sz="3200" b="1" dirty="0">
                <a:solidFill>
                  <a:schemeClr val="accent1">
                    <a:lumMod val="40000"/>
                    <a:lumOff val="60000"/>
                  </a:schemeClr>
                </a:solidFill>
                <a:latin typeface="Arial" panose="020B0604020202020204" pitchFamily="34" charset="0"/>
                <a:cs typeface="Arial" panose="020B0604020202020204" pitchFamily="34" charset="0"/>
              </a:rPr>
              <a:t>Limits and </a:t>
            </a:r>
            <a:r>
              <a:rPr lang="en-CA" sz="3200" b="1" dirty="0" smtClean="0">
                <a:solidFill>
                  <a:schemeClr val="accent1">
                    <a:lumMod val="40000"/>
                    <a:lumOff val="60000"/>
                  </a:schemeClr>
                </a:solidFill>
                <a:latin typeface="Arial" panose="020B0604020202020204" pitchFamily="34" charset="0"/>
                <a:cs typeface="Arial" panose="020B0604020202020204" pitchFamily="34" charset="0"/>
              </a:rPr>
              <a:t>Responsibilities</a:t>
            </a:r>
            <a:endParaRPr lang="en-CA" sz="3200"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4" name="Rectangle 3"/>
          <p:cNvSpPr/>
          <p:nvPr/>
        </p:nvSpPr>
        <p:spPr>
          <a:xfrm>
            <a:off x="611560" y="6021288"/>
            <a:ext cx="4572000" cy="307777"/>
          </a:xfrm>
          <a:prstGeom prst="rect">
            <a:avLst/>
          </a:prstGeom>
        </p:spPr>
        <p:txBody>
          <a:bodyPr>
            <a:spAutoFit/>
          </a:bodyPr>
          <a:lstStyle/>
          <a:p>
            <a:r>
              <a:rPr lang="en-CA" sz="1400" dirty="0" smtClean="0">
                <a:solidFill>
                  <a:schemeClr val="accent1">
                    <a:lumMod val="40000"/>
                    <a:lumOff val="60000"/>
                  </a:schemeClr>
                </a:solidFill>
              </a:rPr>
              <a:t>Source: Kelly Wolf, 2008</a:t>
            </a:r>
            <a:endParaRPr lang="en-CA" sz="1400" dirty="0">
              <a:solidFill>
                <a:schemeClr val="accent1">
                  <a:lumMod val="40000"/>
                  <a:lumOff val="60000"/>
                </a:schemeClr>
              </a:solidFill>
            </a:endParaRPr>
          </a:p>
        </p:txBody>
      </p:sp>
    </p:spTree>
    <p:extLst>
      <p:ext uri="{BB962C8B-B14F-4D97-AF65-F5344CB8AC3E}">
        <p14:creationId xmlns:p14="http://schemas.microsoft.com/office/powerpoint/2010/main" val="382550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88640"/>
            <a:ext cx="7125113" cy="924475"/>
          </a:xfrm>
          <a:noFill/>
          <a:ln>
            <a:solidFill>
              <a:schemeClr val="tx2">
                <a:lumMod val="40000"/>
                <a:lumOff val="60000"/>
              </a:schemeClr>
            </a:solidFill>
          </a:ln>
        </p:spPr>
        <p:txBody>
          <a:bodyPr/>
          <a:lstStyle/>
          <a:p>
            <a:r>
              <a:rPr lang="en-CA" sz="3600" b="1" dirty="0">
                <a:solidFill>
                  <a:schemeClr val="accent1">
                    <a:lumMod val="40000"/>
                    <a:lumOff val="60000"/>
                  </a:schemeClr>
                </a:solidFill>
                <a:latin typeface="Arial" panose="020B0604020202020204" pitchFamily="34" charset="0"/>
                <a:cs typeface="Arial" panose="020B0604020202020204" pitchFamily="34" charset="0"/>
              </a:rPr>
              <a:t>The Importance of Boundaries</a:t>
            </a:r>
            <a:r>
              <a:rPr lang="en-CA" sz="3600" dirty="0">
                <a:solidFill>
                  <a:schemeClr val="accent1">
                    <a:lumMod val="40000"/>
                    <a:lumOff val="60000"/>
                  </a:schemeClr>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p:txBody>
          <a:bodyPr>
            <a:normAutofit/>
          </a:bodyPr>
          <a:lstStyle/>
          <a:p>
            <a:r>
              <a:rPr lang="en-CA" sz="3200" b="1" dirty="0">
                <a:solidFill>
                  <a:schemeClr val="accent1">
                    <a:lumMod val="40000"/>
                    <a:lumOff val="60000"/>
                  </a:schemeClr>
                </a:solidFill>
                <a:latin typeface="Arial" panose="020B0604020202020204" pitchFamily="34" charset="0"/>
                <a:cs typeface="Arial" panose="020B0604020202020204" pitchFamily="34" charset="0"/>
              </a:rPr>
              <a:t>Role modeling</a:t>
            </a:r>
            <a:r>
              <a:rPr lang="en-CA" sz="3200" dirty="0">
                <a:solidFill>
                  <a:schemeClr val="accent1">
                    <a:lumMod val="40000"/>
                    <a:lumOff val="60000"/>
                  </a:schemeClr>
                </a:solidFill>
                <a:latin typeface="Arial" panose="020B0604020202020204" pitchFamily="34" charset="0"/>
                <a:cs typeface="Arial" panose="020B0604020202020204" pitchFamily="34" charset="0"/>
              </a:rPr>
              <a:t> </a:t>
            </a:r>
            <a:endParaRPr lang="en-CA" sz="3200" dirty="0" smtClean="0">
              <a:solidFill>
                <a:schemeClr val="accent1">
                  <a:lumMod val="40000"/>
                  <a:lumOff val="60000"/>
                </a:schemeClr>
              </a:solidFill>
              <a:latin typeface="Arial" panose="020B0604020202020204" pitchFamily="34" charset="0"/>
              <a:cs typeface="Arial" panose="020B0604020202020204" pitchFamily="34" charset="0"/>
            </a:endParaRPr>
          </a:p>
          <a:p>
            <a:pPr lvl="0"/>
            <a:r>
              <a:rPr lang="en-CA" sz="3200" b="1" dirty="0">
                <a:solidFill>
                  <a:schemeClr val="tx2">
                    <a:lumMod val="40000"/>
                    <a:lumOff val="60000"/>
                  </a:schemeClr>
                </a:solidFill>
                <a:latin typeface="Arial" panose="020B0604020202020204" pitchFamily="34" charset="0"/>
                <a:cs typeface="Arial" panose="020B0604020202020204" pitchFamily="34" charset="0"/>
              </a:rPr>
              <a:t>Avoiding the “rescuer” role</a:t>
            </a:r>
            <a:endParaRPr lang="en-CA" sz="3200" dirty="0">
              <a:solidFill>
                <a:schemeClr val="tx2">
                  <a:lumMod val="40000"/>
                  <a:lumOff val="60000"/>
                </a:schemeClr>
              </a:solidFill>
              <a:latin typeface="Arial" panose="020B0604020202020204" pitchFamily="34" charset="0"/>
              <a:cs typeface="Arial" panose="020B0604020202020204" pitchFamily="34" charset="0"/>
            </a:endParaRPr>
          </a:p>
          <a:p>
            <a:r>
              <a:rPr lang="en-CA" sz="3200" b="1" dirty="0">
                <a:solidFill>
                  <a:schemeClr val="accent1">
                    <a:lumMod val="40000"/>
                    <a:lumOff val="60000"/>
                  </a:schemeClr>
                </a:solidFill>
                <a:latin typeface="Arial" panose="020B0604020202020204" pitchFamily="34" charset="0"/>
                <a:cs typeface="Arial" panose="020B0604020202020204" pitchFamily="34" charset="0"/>
              </a:rPr>
              <a:t>Staying focused</a:t>
            </a:r>
            <a:r>
              <a:rPr lang="en-CA" sz="3200" dirty="0">
                <a:solidFill>
                  <a:schemeClr val="accent1">
                    <a:lumMod val="40000"/>
                    <a:lumOff val="60000"/>
                  </a:schemeClr>
                </a:solidFill>
                <a:latin typeface="Arial" panose="020B0604020202020204" pitchFamily="34" charset="0"/>
                <a:cs typeface="Arial" panose="020B0604020202020204" pitchFamily="34" charset="0"/>
              </a:rPr>
              <a:t> </a:t>
            </a:r>
            <a:endParaRPr lang="en-CA" sz="3200" dirty="0" smtClean="0">
              <a:solidFill>
                <a:schemeClr val="accent1">
                  <a:lumMod val="40000"/>
                  <a:lumOff val="60000"/>
                </a:schemeClr>
              </a:solidFill>
              <a:latin typeface="Arial" panose="020B0604020202020204" pitchFamily="34" charset="0"/>
              <a:cs typeface="Arial" panose="020B0604020202020204" pitchFamily="34" charset="0"/>
            </a:endParaRPr>
          </a:p>
          <a:p>
            <a:r>
              <a:rPr lang="en-CA" sz="3200" b="1" dirty="0">
                <a:solidFill>
                  <a:schemeClr val="tx2">
                    <a:lumMod val="40000"/>
                    <a:lumOff val="60000"/>
                  </a:schemeClr>
                </a:solidFill>
                <a:latin typeface="Arial" panose="020B0604020202020204" pitchFamily="34" charset="0"/>
                <a:cs typeface="Arial" panose="020B0604020202020204" pitchFamily="34" charset="0"/>
              </a:rPr>
              <a:t>Avoiding burn-out</a:t>
            </a:r>
            <a:r>
              <a:rPr lang="en-CA" sz="3200" dirty="0">
                <a:solidFill>
                  <a:schemeClr val="tx2">
                    <a:lumMod val="40000"/>
                    <a:lumOff val="60000"/>
                  </a:schemeClr>
                </a:solidFill>
                <a:latin typeface="Arial" panose="020B0604020202020204" pitchFamily="34" charset="0"/>
                <a:cs typeface="Arial" panose="020B0604020202020204" pitchFamily="34" charset="0"/>
              </a:rPr>
              <a:t> </a:t>
            </a:r>
            <a:endParaRPr lang="en-CA" sz="3200" dirty="0" smtClean="0">
              <a:solidFill>
                <a:schemeClr val="tx2">
                  <a:lumMod val="40000"/>
                  <a:lumOff val="60000"/>
                </a:schemeClr>
              </a:solidFill>
              <a:latin typeface="Arial" panose="020B0604020202020204" pitchFamily="34" charset="0"/>
              <a:cs typeface="Arial" panose="020B0604020202020204" pitchFamily="34" charset="0"/>
            </a:endParaRPr>
          </a:p>
          <a:p>
            <a:r>
              <a:rPr lang="en-CA" sz="3200" b="1" dirty="0">
                <a:solidFill>
                  <a:schemeClr val="accent1">
                    <a:lumMod val="40000"/>
                    <a:lumOff val="60000"/>
                  </a:schemeClr>
                </a:solidFill>
                <a:latin typeface="Arial" panose="020B0604020202020204" pitchFamily="34" charset="0"/>
                <a:cs typeface="Arial" panose="020B0604020202020204" pitchFamily="34" charset="0"/>
              </a:rPr>
              <a:t>Functioning Team and </a:t>
            </a:r>
            <a:r>
              <a:rPr lang="en-CA" sz="3200" b="1" dirty="0" smtClean="0">
                <a:solidFill>
                  <a:schemeClr val="accent1">
                    <a:lumMod val="40000"/>
                    <a:lumOff val="60000"/>
                  </a:schemeClr>
                </a:solidFill>
                <a:latin typeface="Arial" panose="020B0604020202020204" pitchFamily="34" charset="0"/>
                <a:cs typeface="Arial" panose="020B0604020202020204" pitchFamily="34" charset="0"/>
              </a:rPr>
              <a:t>Workplace</a:t>
            </a:r>
            <a:endParaRPr lang="en-CA" sz="3200" b="1" dirty="0">
              <a:solidFill>
                <a:schemeClr val="accent1">
                  <a:lumMod val="40000"/>
                  <a:lumOff val="60000"/>
                </a:schemeClr>
              </a:solidFill>
              <a:latin typeface="Arial" panose="020B0604020202020204" pitchFamily="34" charset="0"/>
              <a:cs typeface="Arial" panose="020B0604020202020204" pitchFamily="34" charset="0"/>
            </a:endParaRPr>
          </a:p>
          <a:p>
            <a:r>
              <a:rPr lang="en-CA" sz="3200" b="1" dirty="0">
                <a:solidFill>
                  <a:schemeClr val="tx2">
                    <a:lumMod val="40000"/>
                    <a:lumOff val="60000"/>
                  </a:schemeClr>
                </a:solidFill>
                <a:latin typeface="Arial" panose="020B0604020202020204" pitchFamily="34" charset="0"/>
                <a:cs typeface="Arial" panose="020B0604020202020204" pitchFamily="34" charset="0"/>
              </a:rPr>
              <a:t>Safety</a:t>
            </a:r>
            <a:endParaRPr lang="en-CA" sz="3200" dirty="0">
              <a:solidFill>
                <a:schemeClr val="tx2">
                  <a:lumMod val="40000"/>
                  <a:lumOff val="60000"/>
                </a:schemeClr>
              </a:solidFill>
              <a:latin typeface="Arial" panose="020B0604020202020204" pitchFamily="34" charset="0"/>
              <a:cs typeface="Arial" panose="020B0604020202020204" pitchFamily="34" charset="0"/>
            </a:endParaRPr>
          </a:p>
        </p:txBody>
      </p:sp>
      <p:sp>
        <p:nvSpPr>
          <p:cNvPr id="4" name="Rectangle 3"/>
          <p:cNvSpPr/>
          <p:nvPr/>
        </p:nvSpPr>
        <p:spPr>
          <a:xfrm>
            <a:off x="827584" y="6175176"/>
            <a:ext cx="2592288" cy="307777"/>
          </a:xfrm>
          <a:prstGeom prst="rect">
            <a:avLst/>
          </a:prstGeom>
        </p:spPr>
        <p:txBody>
          <a:bodyPr wrap="square">
            <a:spAutoFit/>
          </a:bodyPr>
          <a:lstStyle/>
          <a:p>
            <a:r>
              <a:rPr lang="en-CA" sz="1400" dirty="0" smtClean="0">
                <a:solidFill>
                  <a:schemeClr val="accent1">
                    <a:lumMod val="40000"/>
                    <a:lumOff val="60000"/>
                  </a:schemeClr>
                </a:solidFill>
              </a:rPr>
              <a:t>Source: Kelly Wolf, 2008</a:t>
            </a:r>
            <a:endParaRPr lang="en-CA" sz="1400" dirty="0">
              <a:solidFill>
                <a:schemeClr val="accent1">
                  <a:lumMod val="40000"/>
                  <a:lumOff val="60000"/>
                </a:schemeClr>
              </a:solidFill>
            </a:endParaRPr>
          </a:p>
        </p:txBody>
      </p:sp>
    </p:spTree>
    <p:extLst>
      <p:ext uri="{BB962C8B-B14F-4D97-AF65-F5344CB8AC3E}">
        <p14:creationId xmlns:p14="http://schemas.microsoft.com/office/powerpoint/2010/main" val="2999615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9"/>
            <a:ext cx="8928992" cy="1008112"/>
          </a:xfrm>
          <a:ln>
            <a:solidFill>
              <a:schemeClr val="tx2">
                <a:lumMod val="40000"/>
                <a:lumOff val="60000"/>
              </a:schemeClr>
            </a:solidFill>
          </a:ln>
        </p:spPr>
        <p:txBody>
          <a:bodyPr>
            <a:noAutofit/>
          </a:bodyPr>
          <a:lstStyle/>
          <a:p>
            <a:pPr algn="ctr"/>
            <a:r>
              <a:rPr lang="en-CA" sz="3400" b="1" dirty="0">
                <a:solidFill>
                  <a:schemeClr val="accent1">
                    <a:lumMod val="40000"/>
                    <a:lumOff val="60000"/>
                  </a:schemeClr>
                </a:solidFill>
                <a:latin typeface="Arial" panose="020B0604020202020204" pitchFamily="34" charset="0"/>
                <a:cs typeface="Arial" panose="020B0604020202020204" pitchFamily="34" charset="0"/>
              </a:rPr>
              <a:t>Consequences of </a:t>
            </a:r>
            <a:r>
              <a:rPr lang="en-CA" b="1" dirty="0">
                <a:solidFill>
                  <a:schemeClr val="accent1">
                    <a:lumMod val="40000"/>
                    <a:lumOff val="60000"/>
                  </a:schemeClr>
                </a:solidFill>
                <a:latin typeface="Arial" panose="020B0604020202020204" pitchFamily="34" charset="0"/>
                <a:cs typeface="Arial" panose="020B0604020202020204" pitchFamily="34" charset="0"/>
              </a:rPr>
              <a:t>Having</a:t>
            </a:r>
            <a:r>
              <a:rPr lang="en-CA" sz="3400" b="1" dirty="0">
                <a:solidFill>
                  <a:schemeClr val="accent1">
                    <a:lumMod val="40000"/>
                    <a:lumOff val="60000"/>
                  </a:schemeClr>
                </a:solidFill>
                <a:latin typeface="Arial" panose="020B0604020202020204" pitchFamily="34" charset="0"/>
                <a:cs typeface="Arial" panose="020B0604020202020204" pitchFamily="34" charset="0"/>
              </a:rPr>
              <a:t> Poor Boundaries</a:t>
            </a:r>
            <a:r>
              <a:rPr lang="en-CA" sz="3400" dirty="0">
                <a:solidFill>
                  <a:schemeClr val="accent1">
                    <a:lumMod val="40000"/>
                    <a:lumOff val="60000"/>
                  </a:schemeClr>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467544" y="1484784"/>
            <a:ext cx="8352928" cy="4536504"/>
          </a:xfrm>
        </p:spPr>
        <p:txBody>
          <a:bodyPr>
            <a:noAutofit/>
          </a:bodyPr>
          <a:lstStyle/>
          <a:p>
            <a:r>
              <a:rPr lang="en-CA" sz="3200" b="1" dirty="0">
                <a:solidFill>
                  <a:schemeClr val="accent1">
                    <a:lumMod val="40000"/>
                    <a:lumOff val="60000"/>
                  </a:schemeClr>
                </a:solidFill>
                <a:latin typeface="Arial" panose="020B0604020202020204" pitchFamily="34" charset="0"/>
                <a:cs typeface="Arial" panose="020B0604020202020204" pitchFamily="34" charset="0"/>
              </a:rPr>
              <a:t>Compassion fatigue</a:t>
            </a:r>
            <a:r>
              <a:rPr lang="en-CA" sz="3200" dirty="0">
                <a:solidFill>
                  <a:schemeClr val="accent1">
                    <a:lumMod val="40000"/>
                    <a:lumOff val="60000"/>
                  </a:schemeClr>
                </a:solidFill>
                <a:latin typeface="Arial" panose="020B0604020202020204" pitchFamily="34" charset="0"/>
                <a:cs typeface="Arial" panose="020B0604020202020204" pitchFamily="34" charset="0"/>
              </a:rPr>
              <a:t> </a:t>
            </a:r>
            <a:endParaRPr lang="en-CA" sz="3200" dirty="0" smtClean="0">
              <a:solidFill>
                <a:schemeClr val="accent1">
                  <a:lumMod val="40000"/>
                  <a:lumOff val="60000"/>
                </a:schemeClr>
              </a:solidFill>
              <a:latin typeface="Arial" panose="020B0604020202020204" pitchFamily="34" charset="0"/>
              <a:cs typeface="Arial" panose="020B0604020202020204" pitchFamily="34" charset="0"/>
            </a:endParaRPr>
          </a:p>
          <a:p>
            <a:r>
              <a:rPr lang="en-CA" sz="3200" b="1" dirty="0">
                <a:solidFill>
                  <a:schemeClr val="tx2">
                    <a:lumMod val="40000"/>
                    <a:lumOff val="60000"/>
                  </a:schemeClr>
                </a:solidFill>
                <a:latin typeface="Arial" panose="020B0604020202020204" pitchFamily="34" charset="0"/>
                <a:cs typeface="Arial" panose="020B0604020202020204" pitchFamily="34" charset="0"/>
              </a:rPr>
              <a:t>Poor Teamwork </a:t>
            </a:r>
            <a:r>
              <a:rPr lang="en-CA" sz="3200" b="1" dirty="0" smtClean="0">
                <a:solidFill>
                  <a:schemeClr val="tx2">
                    <a:lumMod val="40000"/>
                    <a:lumOff val="60000"/>
                  </a:schemeClr>
                </a:solidFill>
                <a:latin typeface="Arial" panose="020B0604020202020204" pitchFamily="34" charset="0"/>
                <a:cs typeface="Arial" panose="020B0604020202020204" pitchFamily="34" charset="0"/>
              </a:rPr>
              <a:t>Relationships</a:t>
            </a:r>
          </a:p>
          <a:p>
            <a:r>
              <a:rPr lang="en-CA" sz="3200" b="1" dirty="0">
                <a:solidFill>
                  <a:schemeClr val="accent1">
                    <a:lumMod val="40000"/>
                    <a:lumOff val="60000"/>
                  </a:schemeClr>
                </a:solidFill>
                <a:latin typeface="Arial" panose="020B0604020202020204" pitchFamily="34" charset="0"/>
                <a:cs typeface="Arial" panose="020B0604020202020204" pitchFamily="34" charset="0"/>
              </a:rPr>
              <a:t>Client Not Well </a:t>
            </a:r>
            <a:r>
              <a:rPr lang="en-CA" sz="3200" b="1" dirty="0" smtClean="0">
                <a:solidFill>
                  <a:schemeClr val="accent1">
                    <a:lumMod val="40000"/>
                    <a:lumOff val="60000"/>
                  </a:schemeClr>
                </a:solidFill>
                <a:latin typeface="Arial" panose="020B0604020202020204" pitchFamily="34" charset="0"/>
                <a:cs typeface="Arial" panose="020B0604020202020204" pitchFamily="34" charset="0"/>
              </a:rPr>
              <a:t>Served</a:t>
            </a:r>
          </a:p>
          <a:p>
            <a:pPr lvl="0"/>
            <a:r>
              <a:rPr lang="en-CA" sz="3200" b="1" dirty="0">
                <a:solidFill>
                  <a:schemeClr val="tx2">
                    <a:lumMod val="40000"/>
                    <a:lumOff val="60000"/>
                  </a:schemeClr>
                </a:solidFill>
                <a:latin typeface="Arial" panose="020B0604020202020204" pitchFamily="34" charset="0"/>
                <a:cs typeface="Arial" panose="020B0604020202020204" pitchFamily="34" charset="0"/>
              </a:rPr>
              <a:t>Client may feel betrayed, abandoned</a:t>
            </a:r>
            <a:endParaRPr lang="en-CA" sz="3200" dirty="0">
              <a:solidFill>
                <a:schemeClr val="tx2">
                  <a:lumMod val="40000"/>
                  <a:lumOff val="60000"/>
                </a:schemeClr>
              </a:solidFill>
              <a:latin typeface="Arial" panose="020B0604020202020204" pitchFamily="34" charset="0"/>
              <a:cs typeface="Arial" panose="020B0604020202020204" pitchFamily="34" charset="0"/>
            </a:endParaRPr>
          </a:p>
          <a:p>
            <a:pPr lvl="0"/>
            <a:r>
              <a:rPr lang="en-CA" sz="3200" b="1" dirty="0">
                <a:solidFill>
                  <a:schemeClr val="accent1">
                    <a:lumMod val="40000"/>
                    <a:lumOff val="60000"/>
                  </a:schemeClr>
                </a:solidFill>
                <a:latin typeface="Arial" panose="020B0604020202020204" pitchFamily="34" charset="0"/>
                <a:cs typeface="Arial" panose="020B0604020202020204" pitchFamily="34" charset="0"/>
              </a:rPr>
              <a:t>Service provider may act unethically</a:t>
            </a:r>
            <a:endParaRPr lang="en-CA" sz="3200" dirty="0">
              <a:solidFill>
                <a:schemeClr val="accent1">
                  <a:lumMod val="40000"/>
                  <a:lumOff val="60000"/>
                </a:schemeClr>
              </a:solidFill>
              <a:latin typeface="Arial" panose="020B0604020202020204" pitchFamily="34" charset="0"/>
              <a:cs typeface="Arial" panose="020B0604020202020204" pitchFamily="34" charset="0"/>
            </a:endParaRPr>
          </a:p>
          <a:p>
            <a:r>
              <a:rPr lang="en-CA" sz="3200" b="1" dirty="0" smtClean="0">
                <a:solidFill>
                  <a:schemeClr val="tx2">
                    <a:lumMod val="40000"/>
                    <a:lumOff val="60000"/>
                  </a:schemeClr>
                </a:solidFill>
                <a:latin typeface="Arial" panose="020B0604020202020204" pitchFamily="34" charset="0"/>
                <a:cs typeface="Arial" panose="020B0604020202020204" pitchFamily="34" charset="0"/>
              </a:rPr>
              <a:t>Loss of reputation</a:t>
            </a:r>
          </a:p>
          <a:p>
            <a:r>
              <a:rPr lang="en-CA" sz="3200" b="1" dirty="0">
                <a:solidFill>
                  <a:schemeClr val="accent1">
                    <a:lumMod val="40000"/>
                    <a:lumOff val="60000"/>
                  </a:schemeClr>
                </a:solidFill>
                <a:latin typeface="Arial" panose="020B0604020202020204" pitchFamily="34" charset="0"/>
                <a:cs typeface="Arial" panose="020B0604020202020204" pitchFamily="34" charset="0"/>
              </a:rPr>
              <a:t>Physical or Emotional Danger</a:t>
            </a:r>
            <a:endParaRPr lang="en-CA" sz="3200"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4" name="Rectangle 3"/>
          <p:cNvSpPr/>
          <p:nvPr/>
        </p:nvSpPr>
        <p:spPr>
          <a:xfrm>
            <a:off x="467544" y="6453336"/>
            <a:ext cx="4572000" cy="307777"/>
          </a:xfrm>
          <a:prstGeom prst="rect">
            <a:avLst/>
          </a:prstGeom>
        </p:spPr>
        <p:txBody>
          <a:bodyPr>
            <a:spAutoFit/>
          </a:bodyPr>
          <a:lstStyle/>
          <a:p>
            <a:r>
              <a:rPr lang="en-CA" sz="1400" dirty="0" smtClean="0">
                <a:solidFill>
                  <a:schemeClr val="tx2">
                    <a:lumMod val="40000"/>
                    <a:lumOff val="60000"/>
                  </a:schemeClr>
                </a:solidFill>
              </a:rPr>
              <a:t>Source: Kelly Wolf, 2008</a:t>
            </a:r>
            <a:endParaRPr lang="en-CA" sz="1400" dirty="0">
              <a:solidFill>
                <a:schemeClr val="tx2">
                  <a:lumMod val="40000"/>
                  <a:lumOff val="60000"/>
                </a:schemeClr>
              </a:solidFill>
            </a:endParaRPr>
          </a:p>
        </p:txBody>
      </p:sp>
    </p:spTree>
    <p:extLst>
      <p:ext uri="{BB962C8B-B14F-4D97-AF65-F5344CB8AC3E}">
        <p14:creationId xmlns:p14="http://schemas.microsoft.com/office/powerpoint/2010/main" val="100257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564904"/>
            <a:ext cx="8229600" cy="1143000"/>
          </a:xfrm>
        </p:spPr>
        <p:txBody>
          <a:bodyPr>
            <a:normAutofit/>
          </a:bodyPr>
          <a:lstStyle/>
          <a:p>
            <a:pPr algn="ctr"/>
            <a:r>
              <a:rPr lang="en-CA" sz="6000" b="1" dirty="0" smtClean="0">
                <a:solidFill>
                  <a:schemeClr val="accent1">
                    <a:lumMod val="40000"/>
                    <a:lumOff val="60000"/>
                  </a:schemeClr>
                </a:solidFill>
                <a:latin typeface="Arial" panose="020B0604020202020204" pitchFamily="34" charset="0"/>
                <a:cs typeface="Arial" panose="020B0604020202020204" pitchFamily="34" charset="0"/>
              </a:rPr>
              <a:t>Examples</a:t>
            </a:r>
            <a:endParaRPr lang="en-CA" sz="6000" dirty="0">
              <a:solidFill>
                <a:schemeClr val="accent1">
                  <a:lumMod val="40000"/>
                  <a:lumOff val="6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4530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11351"/>
            <a:ext cx="9144000" cy="6624736"/>
          </a:xfrm>
        </p:spPr>
        <p:txBody>
          <a:bodyPr>
            <a:noAutofit/>
          </a:bodyPr>
          <a:lstStyle/>
          <a:p>
            <a:pPr algn="ctr"/>
            <a:r>
              <a:rPr lang="en-CA" sz="2400" dirty="0"/>
              <a:t>Claudia has been working with Sara, a mother of three children, on vocational training and financial planning for the past year. </a:t>
            </a:r>
            <a:r>
              <a:rPr lang="en-CA" sz="2400" dirty="0" smtClean="0"/>
              <a:t>Sara </a:t>
            </a:r>
            <a:r>
              <a:rPr lang="en-CA" sz="2400" dirty="0"/>
              <a:t>has talked </a:t>
            </a:r>
            <a:r>
              <a:rPr lang="en-CA" sz="2400" dirty="0" smtClean="0"/>
              <a:t>with </a:t>
            </a:r>
            <a:r>
              <a:rPr lang="en-CA" sz="2400" dirty="0"/>
              <a:t>Claudia about her on-again, off-again boyfriend, Eddie. Eddie is the father of Sara’s two younger children and is an undocumented </a:t>
            </a:r>
            <a:r>
              <a:rPr lang="en-CA" sz="2400" dirty="0" smtClean="0"/>
              <a:t>worker</a:t>
            </a:r>
            <a:r>
              <a:rPr lang="en-CA" sz="2400" dirty="0"/>
              <a:t>. Based on what Sara has </a:t>
            </a:r>
            <a:r>
              <a:rPr lang="en-CA" sz="2400" dirty="0" smtClean="0"/>
              <a:t>said </a:t>
            </a:r>
            <a:r>
              <a:rPr lang="en-CA" sz="2400" dirty="0"/>
              <a:t>about Eddie, Claudia believes that he is </a:t>
            </a:r>
            <a:r>
              <a:rPr lang="en-CA" sz="2400" dirty="0" smtClean="0"/>
              <a:t>possessive </a:t>
            </a:r>
            <a:r>
              <a:rPr lang="en-CA" sz="2400" dirty="0"/>
              <a:t>and has rigid ideas about women’s roles vs. men’s roles. Claudia identifies </a:t>
            </a:r>
            <a:r>
              <a:rPr lang="en-CA" sz="2400" dirty="0" smtClean="0"/>
              <a:t>as </a:t>
            </a:r>
            <a:r>
              <a:rPr lang="en-CA" sz="2400" dirty="0"/>
              <a:t>a feminist and finds Eddie’s value system offensive. She </a:t>
            </a:r>
            <a:r>
              <a:rPr lang="en-CA" sz="2400" dirty="0" smtClean="0"/>
              <a:t>doesn’t </a:t>
            </a:r>
            <a:r>
              <a:rPr lang="en-CA" sz="2400" dirty="0"/>
              <a:t>see how he </a:t>
            </a:r>
            <a:r>
              <a:rPr lang="en-CA" sz="2400" dirty="0" smtClean="0"/>
              <a:t>can </a:t>
            </a:r>
            <a:r>
              <a:rPr lang="en-CA" sz="2400" dirty="0"/>
              <a:t>contribute adequately to the family </a:t>
            </a:r>
            <a:r>
              <a:rPr lang="en-CA" sz="2400" dirty="0" smtClean="0"/>
              <a:t>since </a:t>
            </a:r>
            <a:r>
              <a:rPr lang="en-CA" sz="2400" dirty="0"/>
              <a:t>he is undocumented. When Sara tells Claudia that she and Eddie have reconciled, Claudia tells Sara that she believes Eddie is no good for her since he is “sexist” and “illegal”. She </a:t>
            </a:r>
            <a:r>
              <a:rPr lang="en-CA" sz="2400" dirty="0" smtClean="0"/>
              <a:t>states </a:t>
            </a:r>
            <a:r>
              <a:rPr lang="en-CA" sz="2400" dirty="0"/>
              <a:t>that this will only disrupt the children since “he’s bound to disappear again at some </a:t>
            </a:r>
            <a:r>
              <a:rPr lang="en-CA" sz="2400" dirty="0" smtClean="0"/>
              <a:t>point.” </a:t>
            </a:r>
            <a:r>
              <a:rPr lang="en-CA" sz="2400" dirty="0"/>
              <a:t>After this conversation, Sara misses her next three appointments with Claudia.</a:t>
            </a:r>
            <a:br>
              <a:rPr lang="en-CA" sz="2400" dirty="0"/>
            </a:br>
            <a:endParaRPr lang="en-CA" sz="2400" dirty="0">
              <a:solidFill>
                <a:schemeClr val="accent1">
                  <a:lumMod val="40000"/>
                  <a:lumOff val="6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7774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2">
                <a:lumMod val="40000"/>
                <a:lumOff val="60000"/>
              </a:schemeClr>
            </a:solidFill>
          </a:ln>
        </p:spPr>
        <p:txBody>
          <a:bodyPr/>
          <a:lstStyle/>
          <a:p>
            <a:pPr algn="ctr"/>
            <a:r>
              <a:rPr lang="en-CA" sz="3600" b="1" dirty="0" smtClean="0">
                <a:solidFill>
                  <a:schemeClr val="accent1">
                    <a:lumMod val="40000"/>
                    <a:lumOff val="60000"/>
                  </a:schemeClr>
                </a:solidFill>
                <a:latin typeface="Arial" panose="020B0604020202020204" pitchFamily="34" charset="0"/>
                <a:cs typeface="Arial" panose="020B0604020202020204" pitchFamily="34" charset="0"/>
              </a:rPr>
              <a:t>Ethics: Catherine’s Big 4</a:t>
            </a:r>
            <a:endParaRPr lang="en-CA" sz="36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95536" y="1807361"/>
            <a:ext cx="8280920" cy="4051437"/>
          </a:xfrm>
        </p:spPr>
        <p:txBody>
          <a:bodyPr>
            <a:normAutofit/>
          </a:bodyPr>
          <a:lstStyle/>
          <a:p>
            <a:r>
              <a:rPr lang="en-CA" sz="3200" b="1" dirty="0" smtClean="0">
                <a:solidFill>
                  <a:schemeClr val="accent1">
                    <a:lumMod val="40000"/>
                    <a:lumOff val="60000"/>
                  </a:schemeClr>
                </a:solidFill>
                <a:latin typeface="Arial" panose="020B0604020202020204" pitchFamily="34" charset="0"/>
                <a:cs typeface="Arial" panose="020B0604020202020204" pitchFamily="34" charset="0"/>
              </a:rPr>
              <a:t>The Professional Is Responsible For Boundary Setting And Keeping</a:t>
            </a:r>
          </a:p>
          <a:p>
            <a:r>
              <a:rPr lang="en-CA" sz="3200" b="1" dirty="0" smtClean="0">
                <a:solidFill>
                  <a:schemeClr val="tx2">
                    <a:lumMod val="40000"/>
                    <a:lumOff val="60000"/>
                  </a:schemeClr>
                </a:solidFill>
                <a:latin typeface="Arial" panose="020B0604020202020204" pitchFamily="34" charset="0"/>
                <a:cs typeface="Arial" panose="020B0604020202020204" pitchFamily="34" charset="0"/>
              </a:rPr>
              <a:t>Don’t Work Harder Than Your Clients</a:t>
            </a:r>
          </a:p>
          <a:p>
            <a:r>
              <a:rPr lang="en-CA" sz="3200" b="1" dirty="0" smtClean="0">
                <a:solidFill>
                  <a:schemeClr val="accent1">
                    <a:lumMod val="40000"/>
                    <a:lumOff val="60000"/>
                  </a:schemeClr>
                </a:solidFill>
                <a:latin typeface="Arial" panose="020B0604020202020204" pitchFamily="34" charset="0"/>
                <a:cs typeface="Arial" panose="020B0604020202020204" pitchFamily="34" charset="0"/>
              </a:rPr>
              <a:t>Always Ask Yourself - Who’s Needs Are Being Met?</a:t>
            </a:r>
          </a:p>
          <a:p>
            <a:r>
              <a:rPr lang="en-CA" sz="3200" b="1" dirty="0" smtClean="0">
                <a:solidFill>
                  <a:schemeClr val="tx2">
                    <a:lumMod val="40000"/>
                    <a:lumOff val="60000"/>
                  </a:schemeClr>
                </a:solidFill>
                <a:latin typeface="Arial" panose="020B0604020202020204" pitchFamily="34" charset="0"/>
                <a:cs typeface="Arial" panose="020B0604020202020204" pitchFamily="34" charset="0"/>
              </a:rPr>
              <a:t>If In Doubt, Ask Someone Else!</a:t>
            </a:r>
            <a:endParaRPr lang="en-CA" sz="3200" b="1" dirty="0">
              <a:solidFill>
                <a:schemeClr val="tx2">
                  <a:lumMod val="40000"/>
                  <a:lumOff val="6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660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TM02455610[[fn=Autumn]]</Template>
  <TotalTime>345</TotalTime>
  <Words>455</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Autumn</vt:lpstr>
      <vt:lpstr>Professional Boundaries</vt:lpstr>
      <vt:lpstr>PowerPoint Presentation</vt:lpstr>
      <vt:lpstr>What Are Professional Boundaries? </vt:lpstr>
      <vt:lpstr>The Importance of Boundaries </vt:lpstr>
      <vt:lpstr>Consequences of Having Poor Boundaries </vt:lpstr>
      <vt:lpstr>Examples</vt:lpstr>
      <vt:lpstr>Claudia has been working with Sara, a mother of three children, on vocational training and financial planning for the past year. Sara has talked with Claudia about her on-again, off-again boyfriend, Eddie. Eddie is the father of Sara’s two younger children and is an undocumented worker. Based on what Sara has said about Eddie, Claudia believes that he is possessive and has rigid ideas about women’s roles vs. men’s roles. Claudia identifies as a feminist and finds Eddie’s value system offensive. She doesn’t see how he can contribute adequately to the family since he is undocumented. When Sara tells Claudia that she and Eddie have reconciled, Claudia tells Sara that she believes Eddie is no good for her since he is “sexist” and “illegal”. She states that this will only disrupt the children since “he’s bound to disappear again at some point.” After this conversation, Sara misses her next three appointments with Claudia. </vt:lpstr>
      <vt:lpstr>Ethics: Catherine’s Big 4</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dc:creator>
  <cp:lastModifiedBy>Catherine</cp:lastModifiedBy>
  <cp:revision>19</cp:revision>
  <dcterms:created xsi:type="dcterms:W3CDTF">2017-09-01T16:56:14Z</dcterms:created>
  <dcterms:modified xsi:type="dcterms:W3CDTF">2017-10-19T18:27:22Z</dcterms:modified>
</cp:coreProperties>
</file>