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64" r:id="rId3"/>
    <p:sldId id="259" r:id="rId4"/>
    <p:sldId id="260" r:id="rId5"/>
    <p:sldId id="261" r:id="rId6"/>
    <p:sldId id="272" r:id="rId7"/>
    <p:sldId id="266" r:id="rId8"/>
    <p:sldId id="267" r:id="rId9"/>
    <p:sldId id="268" r:id="rId10"/>
    <p:sldId id="269" r:id="rId11"/>
    <p:sldId id="270" r:id="rId12"/>
    <p:sldId id="262" r:id="rId13"/>
    <p:sldId id="265" r:id="rId14"/>
    <p:sldId id="263" r:id="rId15"/>
    <p:sldId id="271" r:id="rId16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B88A"/>
    <a:srgbClr val="C36D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973" autoAdjust="0"/>
  </p:normalViewPr>
  <p:slideViewPr>
    <p:cSldViewPr>
      <p:cViewPr varScale="1">
        <p:scale>
          <a:sx n="75" d="100"/>
          <a:sy n="75" d="100"/>
        </p:scale>
        <p:origin x="-1656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4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0CB5F9-F116-4A07-97A8-F89CF8583A78}" type="datetimeFigureOut">
              <a:rPr lang="en-US" smtClean="0"/>
              <a:t>28-Sep-17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4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14C9AF-9342-49D0-BADC-1EF4C6330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3413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DF4142-5801-45A0-9930-34317898CDB2}" type="datetimeFigureOut">
              <a:rPr lang="en-US" smtClean="0"/>
              <a:t>28-Sep-17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1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4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2AE1F4-E4EA-42B4-9E90-AE2AD8927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1523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AE1F4-E4EA-42B4-9E90-AE2AD892753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049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AE1F4-E4EA-42B4-9E90-AE2AD892753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179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Both triage and preventative</a:t>
            </a:r>
            <a:r>
              <a:rPr lang="en-US" baseline="0" dirty="0" smtClean="0"/>
              <a:t> care are important – make choice, act accordingly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AE1F4-E4EA-42B4-9E90-AE2AD892753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714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AE1F4-E4EA-42B4-9E90-AE2AD892753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5406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AE1F4-E4EA-42B4-9E90-AE2AD892753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7206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AE1F4-E4EA-42B4-9E90-AE2AD892753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538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AE1F4-E4EA-42B4-9E90-AE2AD892753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7661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AE1F4-E4EA-42B4-9E90-AE2AD892753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6591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AE1F4-E4EA-42B4-9E90-AE2AD892753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0890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AE1F4-E4EA-42B4-9E90-AE2AD892753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3651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AE1F4-E4EA-42B4-9E90-AE2AD892753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348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AE1F4-E4EA-42B4-9E90-AE2AD892753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9279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AE1F4-E4EA-42B4-9E90-AE2AD892753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0351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AE1F4-E4EA-42B4-9E90-AE2AD892753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334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AE1F4-E4EA-42B4-9E90-AE2AD892753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6062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9D0FB-2AAF-47DB-8CC7-EFEAFFC8C981}" type="datetimeFigureOut">
              <a:rPr lang="en-US" smtClean="0"/>
              <a:t>28-Sep-17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B5284-C8FD-4B80-95F6-6DE50B4B1C53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9D0FB-2AAF-47DB-8CC7-EFEAFFC8C981}" type="datetimeFigureOut">
              <a:rPr lang="en-US" smtClean="0"/>
              <a:t>28-Sep-17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B5284-C8FD-4B80-95F6-6DE50B4B1C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9D0FB-2AAF-47DB-8CC7-EFEAFFC8C981}" type="datetimeFigureOut">
              <a:rPr lang="en-US" smtClean="0"/>
              <a:t>28-Sep-17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B5284-C8FD-4B80-95F6-6DE50B4B1C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9D0FB-2AAF-47DB-8CC7-EFEAFFC8C981}" type="datetimeFigureOut">
              <a:rPr lang="en-US" smtClean="0"/>
              <a:t>28-Sep-17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B5284-C8FD-4B80-95F6-6DE50B4B1C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9D0FB-2AAF-47DB-8CC7-EFEAFFC8C981}" type="datetimeFigureOut">
              <a:rPr lang="en-US" smtClean="0"/>
              <a:t>28-Sep-17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B5284-C8FD-4B80-95F6-6DE50B4B1C53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9D0FB-2AAF-47DB-8CC7-EFEAFFC8C981}" type="datetimeFigureOut">
              <a:rPr lang="en-US" smtClean="0"/>
              <a:t>28-Sep-17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B5284-C8FD-4B80-95F6-6DE50B4B1C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9D0FB-2AAF-47DB-8CC7-EFEAFFC8C981}" type="datetimeFigureOut">
              <a:rPr lang="en-US" smtClean="0"/>
              <a:t>28-Sep-17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B5284-C8FD-4B80-95F6-6DE50B4B1C53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9D0FB-2AAF-47DB-8CC7-EFEAFFC8C981}" type="datetimeFigureOut">
              <a:rPr lang="en-US" smtClean="0"/>
              <a:t>28-Sep-17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B5284-C8FD-4B80-95F6-6DE50B4B1C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9D0FB-2AAF-47DB-8CC7-EFEAFFC8C981}" type="datetimeFigureOut">
              <a:rPr lang="en-US" smtClean="0"/>
              <a:t>28-Sep-17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B5284-C8FD-4B80-95F6-6DE50B4B1C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9D0FB-2AAF-47DB-8CC7-EFEAFFC8C981}" type="datetimeFigureOut">
              <a:rPr lang="en-US" smtClean="0"/>
              <a:t>28-Sep-17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B5284-C8FD-4B80-95F6-6DE50B4B1C53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9D0FB-2AAF-47DB-8CC7-EFEAFFC8C981}" type="datetimeFigureOut">
              <a:rPr lang="en-US" smtClean="0"/>
              <a:t>28-Sep-17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B5284-C8FD-4B80-95F6-6DE50B4B1C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5059D0FB-2AAF-47DB-8CC7-EFEAFFC8C981}" type="datetimeFigureOut">
              <a:rPr lang="en-US" smtClean="0"/>
              <a:t>28-Sep-17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0F2B5284-C8FD-4B80-95F6-6DE50B4B1C5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5000"/>
                    </a14:imgEffect>
                    <a14:imgEffect>
                      <a14:colorTemperature colorTemp="47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"/>
            <a:ext cx="9144000" cy="5791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654175"/>
            <a:ext cx="8229600" cy="1470025"/>
          </a:xfrm>
        </p:spPr>
        <p:txBody>
          <a:bodyPr/>
          <a:lstStyle/>
          <a:p>
            <a:pPr algn="ctr"/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Immigrant and Refugee Ministry</a:t>
            </a:r>
            <a:endParaRPr lang="en-US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048000"/>
            <a:ext cx="6400800" cy="17526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Connecting </a:t>
            </a:r>
            <a:b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Community and Family Services </a:t>
            </a:r>
            <a:b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with Immigrant and Refugee Services 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8224" y="5876330"/>
            <a:ext cx="556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Paula Marshall </a:t>
            </a:r>
          </a:p>
          <a:p>
            <a:r>
              <a:rPr lang="en-US" dirty="0" smtClean="0"/>
              <a:t>Immigrant &amp; Refugee Services Liaison </a:t>
            </a:r>
          </a:p>
          <a:p>
            <a:r>
              <a:rPr lang="en-US" dirty="0" smtClean="0"/>
              <a:t>THQ Corps Ministries Department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5969002"/>
            <a:ext cx="761999" cy="812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518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to Opportunities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33400" y="1447800"/>
            <a:ext cx="79248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Grief Counselling, building community: </a:t>
            </a:r>
          </a:p>
          <a:p>
            <a:r>
              <a:rPr lang="en-US" sz="2000" dirty="0" smtClean="0"/>
              <a:t>Social events </a:t>
            </a:r>
          </a:p>
          <a:p>
            <a:r>
              <a:rPr lang="en-US" sz="2000" dirty="0" smtClean="0"/>
              <a:t>A volunteer in waiting room to just be friendly </a:t>
            </a:r>
          </a:p>
          <a:p>
            <a:r>
              <a:rPr lang="en-US" sz="2000" dirty="0" smtClean="0"/>
              <a:t>Support groups </a:t>
            </a:r>
          </a:p>
          <a:p>
            <a:r>
              <a:rPr lang="en-US" sz="2000" dirty="0" smtClean="0"/>
              <a:t>Workshops on Canadian orientation </a:t>
            </a:r>
          </a:p>
          <a:p>
            <a:endParaRPr lang="en-US" sz="2000" dirty="0"/>
          </a:p>
          <a:p>
            <a:r>
              <a:rPr lang="en-US" sz="2000" dirty="0" smtClean="0"/>
              <a:t>*If you believe a person needs professional help for trauma please refer to a local counsellor or seek assistance in finding help from The Canadian Centre for Victims of Torture (ccvt.org) 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4800600"/>
            <a:ext cx="7772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/>
              <a:t>Overwhelming Numbers of Clients: </a:t>
            </a:r>
          </a:p>
          <a:p>
            <a:pPr algn="r"/>
            <a:r>
              <a:rPr lang="en-US" sz="2000" dirty="0" smtClean="0"/>
              <a:t>Partner with local churches, settlement agencies, ESL classes </a:t>
            </a:r>
          </a:p>
          <a:p>
            <a:pPr algn="r"/>
            <a:r>
              <a:rPr lang="en-US" sz="2000" dirty="0" smtClean="0"/>
              <a:t>Streamline procedures</a:t>
            </a:r>
          </a:p>
          <a:p>
            <a:pPr algn="r"/>
            <a:r>
              <a:rPr lang="en-US" sz="2000" dirty="0" smtClean="0"/>
              <a:t>Workshops to explain policies and procedures to groups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45669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to Opportunities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33400" y="1524000"/>
            <a:ext cx="7620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Clients do not know their rights: </a:t>
            </a:r>
          </a:p>
          <a:p>
            <a:r>
              <a:rPr lang="en-US" sz="2000" dirty="0" smtClean="0"/>
              <a:t>Partner with local experts to host workshops on housing/tenant rights, Income Taxes, social assistance, </a:t>
            </a:r>
            <a:r>
              <a:rPr lang="en-US" sz="2000" dirty="0" err="1" smtClean="0"/>
              <a:t>etc</a:t>
            </a:r>
            <a:endParaRPr lang="en-US" sz="2000" dirty="0" smtClean="0"/>
          </a:p>
          <a:p>
            <a:r>
              <a:rPr lang="en-US" sz="2000" dirty="0" smtClean="0"/>
              <a:t>Learn about their rights so you can help them </a:t>
            </a:r>
          </a:p>
          <a:p>
            <a:r>
              <a:rPr lang="en-US" sz="2000" dirty="0" smtClean="0"/>
              <a:t>Find out about local workshops and go to them with your clients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7032" y="3352800"/>
            <a:ext cx="77724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/>
              <a:t>Month 13 Transition (End of refugee sponsorship period): </a:t>
            </a:r>
          </a:p>
          <a:p>
            <a:pPr algn="r"/>
            <a:r>
              <a:rPr lang="en-US" sz="2000" dirty="0" smtClean="0"/>
              <a:t>Social Assistance information </a:t>
            </a:r>
          </a:p>
          <a:p>
            <a:pPr algn="r"/>
            <a:r>
              <a:rPr lang="en-US" sz="2000" dirty="0" smtClean="0"/>
              <a:t>English/French conversation circles to improve language skills</a:t>
            </a:r>
          </a:p>
          <a:p>
            <a:pPr algn="r"/>
            <a:r>
              <a:rPr lang="en-US" sz="2000" dirty="0" smtClean="0"/>
              <a:t>Job search assistance</a:t>
            </a:r>
          </a:p>
          <a:p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524256" y="5616714"/>
            <a:ext cx="7885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Question to consider: </a:t>
            </a:r>
          </a:p>
          <a:p>
            <a:r>
              <a:rPr lang="en-US" sz="2000" dirty="0" smtClean="0"/>
              <a:t>Do we want to do triage or do we want to provide preventative care? </a:t>
            </a:r>
          </a:p>
        </p:txBody>
      </p:sp>
    </p:spTree>
    <p:extLst>
      <p:ext uri="{BB962C8B-B14F-4D97-AF65-F5344CB8AC3E}">
        <p14:creationId xmlns:p14="http://schemas.microsoft.com/office/powerpoint/2010/main" val="3471042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and Resources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1148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Faith </a:t>
            </a:r>
            <a:r>
              <a:rPr lang="en-US" dirty="0"/>
              <a:t>&amp; Settlement Case Study – Dr. James Creswell </a:t>
            </a:r>
          </a:p>
          <a:p>
            <a:pPr marL="0" indent="0">
              <a:buNone/>
            </a:pPr>
            <a:r>
              <a:rPr lang="en-US" sz="1800" dirty="0"/>
              <a:t>http://prezi.com/rxq7qawt6d1h/?utm_campaign=share&amp;utm_medium=copy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Syrian Refugees Served  - Frank Chu, ON Central-East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Finding Our Way: Immigrants, Refugees, and Canadian Churches, Guide to Action – Centre for Community Based Research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Beyond the Welcome – World Vision, </a:t>
            </a:r>
            <a:r>
              <a:rPr lang="en-US" dirty="0" err="1" smtClean="0"/>
              <a:t>UReach</a:t>
            </a:r>
            <a:r>
              <a:rPr lang="en-US" dirty="0" smtClean="0"/>
              <a:t> Toronto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Whosoever – THQ Corps Ministries Department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0592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Links and Contacts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343400" cy="304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500" dirty="0" smtClean="0"/>
              <a:t>Immigration, Refugees, Citizenship Canada (IRCC) </a:t>
            </a:r>
          </a:p>
          <a:p>
            <a:pPr marL="0" indent="0">
              <a:buNone/>
            </a:pPr>
            <a:r>
              <a:rPr lang="en-US" sz="1500" dirty="0" smtClean="0"/>
              <a:t>cic.gc.ca</a:t>
            </a:r>
          </a:p>
          <a:p>
            <a:pPr marL="0" indent="0">
              <a:buNone/>
            </a:pPr>
            <a:endParaRPr lang="en-US" sz="1500" dirty="0" smtClean="0"/>
          </a:p>
          <a:p>
            <a:pPr marL="0" indent="0">
              <a:buNone/>
            </a:pPr>
            <a:r>
              <a:rPr lang="en-US" sz="1500" dirty="0" smtClean="0"/>
              <a:t>Provincial settlement information:</a:t>
            </a:r>
          </a:p>
          <a:p>
            <a:pPr marL="0" indent="0">
              <a:buNone/>
            </a:pPr>
            <a:r>
              <a:rPr lang="en-US" sz="1500" dirty="0" smtClean="0"/>
              <a:t>welcomebc.ca </a:t>
            </a:r>
            <a:endParaRPr lang="en-US" sz="1500" dirty="0"/>
          </a:p>
          <a:p>
            <a:pPr marL="0" indent="0">
              <a:buNone/>
            </a:pPr>
            <a:r>
              <a:rPr lang="en-US" sz="1500" dirty="0" smtClean="0"/>
              <a:t>settlement.org (Ontario) </a:t>
            </a:r>
          </a:p>
          <a:p>
            <a:pPr marL="0" indent="0">
              <a:buNone/>
            </a:pPr>
            <a:r>
              <a:rPr lang="en-US" sz="1500" dirty="0" smtClean="0"/>
              <a:t>novascotiaimmigration.com </a:t>
            </a:r>
          </a:p>
          <a:p>
            <a:pPr marL="0" indent="0">
              <a:buNone/>
            </a:pPr>
            <a:endParaRPr lang="en-US" sz="1500" dirty="0"/>
          </a:p>
          <a:p>
            <a:pPr marL="0" indent="0">
              <a:buNone/>
            </a:pPr>
            <a:r>
              <a:rPr lang="en-US" sz="1500" dirty="0" smtClean="0"/>
              <a:t>Refugee Sponsorship Training Program  </a:t>
            </a:r>
          </a:p>
          <a:p>
            <a:pPr marL="0" indent="0">
              <a:buNone/>
            </a:pPr>
            <a:r>
              <a:rPr lang="en-US" sz="1500" dirty="0" smtClean="0"/>
              <a:t>rstp.ca</a:t>
            </a:r>
          </a:p>
          <a:p>
            <a:pPr marL="0" indent="0">
              <a:buNone/>
            </a:pPr>
            <a:endParaRPr lang="en-US" sz="14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4724400" y="1600200"/>
            <a:ext cx="42672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rgbClr val="93A299"/>
              </a:buClr>
              <a:buSzPct val="85000"/>
            </a:pPr>
            <a:r>
              <a:rPr lang="en-US" sz="1500" dirty="0">
                <a:solidFill>
                  <a:srgbClr val="292934"/>
                </a:solidFill>
              </a:rPr>
              <a:t>Salvation Army centres: </a:t>
            </a:r>
          </a:p>
          <a:p>
            <a:pPr lvl="0">
              <a:spcBef>
                <a:spcPct val="20000"/>
              </a:spcBef>
              <a:buClr>
                <a:srgbClr val="93A299"/>
              </a:buClr>
              <a:buSzPct val="85000"/>
            </a:pPr>
            <a:r>
              <a:rPr lang="en-US" sz="1500" dirty="0">
                <a:solidFill>
                  <a:srgbClr val="292934"/>
                </a:solidFill>
              </a:rPr>
              <a:t>Toronto Immigrant &amp; Refugee </a:t>
            </a:r>
            <a:r>
              <a:rPr lang="en-US" sz="1500" dirty="0" smtClean="0">
                <a:solidFill>
                  <a:srgbClr val="292934"/>
                </a:solidFill>
              </a:rPr>
              <a:t>Services </a:t>
            </a:r>
            <a:endParaRPr lang="en-US" sz="1500" dirty="0">
              <a:solidFill>
                <a:srgbClr val="292934"/>
              </a:solidFill>
            </a:endParaRPr>
          </a:p>
          <a:p>
            <a:pPr lvl="0">
              <a:spcBef>
                <a:spcPct val="20000"/>
              </a:spcBef>
              <a:buClr>
                <a:srgbClr val="93A299"/>
              </a:buClr>
              <a:buSzPct val="85000"/>
            </a:pPr>
            <a:r>
              <a:rPr lang="en-US" sz="1500" dirty="0">
                <a:solidFill>
                  <a:srgbClr val="292934"/>
                </a:solidFill>
              </a:rPr>
              <a:t>Atlantic Refugee &amp; Immigrant Services </a:t>
            </a:r>
          </a:p>
          <a:p>
            <a:pPr lvl="0">
              <a:spcBef>
                <a:spcPct val="20000"/>
              </a:spcBef>
              <a:buClr>
                <a:srgbClr val="93A299"/>
              </a:buClr>
              <a:buSzPct val="85000"/>
            </a:pPr>
            <a:r>
              <a:rPr lang="en-US" sz="1500" dirty="0">
                <a:solidFill>
                  <a:srgbClr val="292934"/>
                </a:solidFill>
              </a:rPr>
              <a:t>Montreal Citadel Immigrant &amp; Refugee Services </a:t>
            </a:r>
          </a:p>
          <a:p>
            <a:pPr lvl="0">
              <a:spcBef>
                <a:spcPct val="20000"/>
              </a:spcBef>
              <a:buClr>
                <a:srgbClr val="93A299"/>
              </a:buClr>
              <a:buSzPct val="85000"/>
            </a:pPr>
            <a:endParaRPr lang="en-US" sz="1500" dirty="0" smtClean="0">
              <a:solidFill>
                <a:srgbClr val="292934"/>
              </a:solidFill>
            </a:endParaRPr>
          </a:p>
          <a:p>
            <a:pPr lvl="0">
              <a:spcBef>
                <a:spcPct val="20000"/>
              </a:spcBef>
              <a:buClr>
                <a:srgbClr val="93A299"/>
              </a:buClr>
              <a:buSzPct val="85000"/>
            </a:pPr>
            <a:endParaRPr lang="en-US" sz="1500" dirty="0">
              <a:solidFill>
                <a:srgbClr val="292934"/>
              </a:solidFill>
            </a:endParaRPr>
          </a:p>
          <a:p>
            <a:pPr lvl="0">
              <a:spcBef>
                <a:spcPct val="20000"/>
              </a:spcBef>
              <a:buClr>
                <a:srgbClr val="93A299"/>
              </a:buClr>
              <a:buSzPct val="85000"/>
            </a:pPr>
            <a:endParaRPr lang="en-US" sz="1500" dirty="0" smtClean="0">
              <a:solidFill>
                <a:srgbClr val="292934"/>
              </a:solidFill>
            </a:endParaRPr>
          </a:p>
          <a:p>
            <a:pPr lvl="0">
              <a:spcBef>
                <a:spcPct val="20000"/>
              </a:spcBef>
              <a:buClr>
                <a:srgbClr val="93A299"/>
              </a:buClr>
              <a:buSzPct val="85000"/>
            </a:pPr>
            <a:r>
              <a:rPr lang="en-US" sz="1500" dirty="0" smtClean="0">
                <a:solidFill>
                  <a:srgbClr val="292934"/>
                </a:solidFill>
              </a:rPr>
              <a:t>THQ Corps Ministries </a:t>
            </a:r>
            <a:r>
              <a:rPr lang="en-US" sz="1500" dirty="0" err="1" smtClean="0">
                <a:solidFill>
                  <a:srgbClr val="292934"/>
                </a:solidFill>
              </a:rPr>
              <a:t>Dept</a:t>
            </a:r>
            <a:r>
              <a:rPr lang="en-US" sz="1500" dirty="0" smtClean="0">
                <a:solidFill>
                  <a:srgbClr val="292934"/>
                </a:solidFill>
              </a:rPr>
              <a:t>  </a:t>
            </a:r>
            <a:endParaRPr lang="en-US" sz="1500" dirty="0">
              <a:solidFill>
                <a:srgbClr val="292934"/>
              </a:solidFill>
            </a:endParaRPr>
          </a:p>
          <a:p>
            <a:pPr lvl="0">
              <a:spcBef>
                <a:spcPct val="20000"/>
              </a:spcBef>
              <a:buClr>
                <a:srgbClr val="93A299"/>
              </a:buClr>
              <a:buSzPct val="85000"/>
            </a:pPr>
            <a:r>
              <a:rPr lang="en-US" sz="1500" dirty="0">
                <a:solidFill>
                  <a:srgbClr val="292934"/>
                </a:solidFill>
              </a:rPr>
              <a:t>Paula Marshall </a:t>
            </a:r>
            <a:br>
              <a:rPr lang="en-US" sz="1500" dirty="0">
                <a:solidFill>
                  <a:srgbClr val="292934"/>
                </a:solidFill>
              </a:rPr>
            </a:br>
            <a:r>
              <a:rPr lang="en-US" sz="1500" dirty="0">
                <a:solidFill>
                  <a:srgbClr val="292934"/>
                </a:solidFill>
              </a:rPr>
              <a:t>Immigrant &amp; Refugee Services Liaison </a:t>
            </a:r>
          </a:p>
          <a:p>
            <a:pPr lvl="0">
              <a:spcBef>
                <a:spcPct val="20000"/>
              </a:spcBef>
              <a:buClr>
                <a:srgbClr val="93A299"/>
              </a:buClr>
              <a:buSzPct val="85000"/>
            </a:pPr>
            <a:r>
              <a:rPr lang="en-US" sz="1500" dirty="0">
                <a:solidFill>
                  <a:srgbClr val="292934"/>
                </a:solidFill>
              </a:rPr>
              <a:t>paula_marshall@can.salvationarmy.org</a:t>
            </a:r>
            <a:r>
              <a:rPr lang="en-US" sz="1400" dirty="0">
                <a:solidFill>
                  <a:srgbClr val="292934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95297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Q&amp;A,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What are we doing? </a:t>
            </a:r>
          </a:p>
          <a:p>
            <a:pPr marL="0" indent="0">
              <a:buNone/>
            </a:pPr>
            <a:r>
              <a:rPr lang="en-US" dirty="0" smtClean="0"/>
              <a:t>What are a couple quick things we can add in? </a:t>
            </a:r>
          </a:p>
          <a:p>
            <a:pPr marL="0" indent="0">
              <a:buNone/>
            </a:pPr>
            <a:r>
              <a:rPr lang="en-US" dirty="0" smtClean="0"/>
              <a:t>What are the challenges of adding in a couple quick things?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Anything I missed?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0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2300" y="2057400"/>
            <a:ext cx="2819400" cy="990600"/>
          </a:xfrm>
        </p:spPr>
        <p:txBody>
          <a:bodyPr/>
          <a:lstStyle/>
          <a:p>
            <a:r>
              <a:rPr lang="en-US" i="1" dirty="0" smtClean="0"/>
              <a:t>Thank you!</a:t>
            </a:r>
            <a:endParaRPr lang="en-US" i="1" dirty="0"/>
          </a:p>
        </p:txBody>
      </p:sp>
      <p:sp>
        <p:nvSpPr>
          <p:cNvPr id="3" name="TextBox 2"/>
          <p:cNvSpPr txBox="1"/>
          <p:nvPr/>
        </p:nvSpPr>
        <p:spPr>
          <a:xfrm>
            <a:off x="2247900" y="3352800"/>
            <a:ext cx="4648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Paula Marshall</a:t>
            </a:r>
          </a:p>
          <a:p>
            <a:pPr algn="ctr"/>
            <a:r>
              <a:rPr lang="en-US" dirty="0" smtClean="0"/>
              <a:t>Immigrant &amp; Refugee Services Liaison </a:t>
            </a:r>
          </a:p>
          <a:p>
            <a:pPr algn="ctr"/>
            <a:r>
              <a:rPr lang="en-US" dirty="0" smtClean="0"/>
              <a:t>THQ Corps Ministries Department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Paula_Marshall@can.salvationarmy.org</a:t>
            </a:r>
          </a:p>
          <a:p>
            <a:pPr algn="ctr"/>
            <a:r>
              <a:rPr lang="en-US" dirty="0" smtClean="0"/>
              <a:t>416-422-6129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258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3900" y="1539419"/>
            <a:ext cx="769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1.  Federal Skilled Workers are not eligible for social assistance for</a:t>
            </a:r>
            <a:br>
              <a:rPr lang="en-US" sz="2000" dirty="0" smtClean="0"/>
            </a:br>
            <a:r>
              <a:rPr lang="en-US" sz="2000" dirty="0" smtClean="0"/>
              <a:t>     1 year after arrival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True or False?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81050" y="2514600"/>
            <a:ext cx="75819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2.  Resettled </a:t>
            </a:r>
            <a:r>
              <a:rPr lang="en-US" dirty="0"/>
              <a:t>Refugees (GARs, PSRs, BVORs) become </a:t>
            </a:r>
            <a:r>
              <a:rPr lang="en-US" dirty="0" smtClean="0"/>
              <a:t>Permanent</a:t>
            </a:r>
            <a:br>
              <a:rPr lang="en-US" dirty="0" smtClean="0"/>
            </a:br>
            <a:r>
              <a:rPr lang="en-US" dirty="0" smtClean="0"/>
              <a:t>     </a:t>
            </a:r>
            <a:r>
              <a:rPr lang="en-US" dirty="0"/>
              <a:t>Residents upon arrival in </a:t>
            </a:r>
            <a:r>
              <a:rPr lang="en-US" dirty="0" smtClean="0"/>
              <a:t>Canada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52475" y="3276600"/>
            <a:ext cx="76390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 smtClean="0"/>
              <a:t>3.  Newcomers </a:t>
            </a:r>
            <a:r>
              <a:rPr lang="en-CA" dirty="0"/>
              <a:t>aged 65 or older upon arrival in Canada are not </a:t>
            </a:r>
            <a:r>
              <a:rPr lang="en-CA" dirty="0" smtClean="0"/>
              <a:t>eligible</a:t>
            </a:r>
            <a:br>
              <a:rPr lang="en-CA" dirty="0" smtClean="0"/>
            </a:br>
            <a:r>
              <a:rPr lang="en-CA" dirty="0" smtClean="0"/>
              <a:t>     </a:t>
            </a:r>
            <a:r>
              <a:rPr lang="en-CA" dirty="0"/>
              <a:t>for Old Age Security </a:t>
            </a:r>
          </a:p>
        </p:txBody>
      </p:sp>
      <p:sp>
        <p:nvSpPr>
          <p:cNvPr id="7" name="Rectangle 6"/>
          <p:cNvSpPr/>
          <p:nvPr/>
        </p:nvSpPr>
        <p:spPr>
          <a:xfrm>
            <a:off x="723900" y="4114800"/>
            <a:ext cx="7696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4.  International </a:t>
            </a:r>
            <a:r>
              <a:rPr lang="en-US" dirty="0"/>
              <a:t>Students are not permitted to work while on a student </a:t>
            </a:r>
            <a:r>
              <a:rPr lang="en-US" dirty="0" smtClean="0"/>
              <a:t>visa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38188" y="4724400"/>
            <a:ext cx="76676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5. Refugee </a:t>
            </a:r>
            <a:r>
              <a:rPr lang="en-US" dirty="0"/>
              <a:t>Claimants must prove they have a well founded fear of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persecution </a:t>
            </a:r>
            <a:r>
              <a:rPr lang="en-US" dirty="0"/>
              <a:t>based on their </a:t>
            </a:r>
            <a:r>
              <a:rPr lang="en-CA" dirty="0"/>
              <a:t>race, religion, nationality, political opinion or </a:t>
            </a: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>    membership </a:t>
            </a:r>
            <a:r>
              <a:rPr lang="en-CA" dirty="0"/>
              <a:t>in a particular social group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321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Immigrant and Refugee 101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smtClean="0"/>
              <a:t>Most common Immigration streams: </a:t>
            </a:r>
          </a:p>
          <a:p>
            <a:pPr marL="0" indent="0">
              <a:buNone/>
            </a:pPr>
            <a:endParaRPr lang="en-US" sz="1000" dirty="0" smtClean="0"/>
          </a:p>
          <a:p>
            <a:pPr marL="0" indent="0">
              <a:buNone/>
            </a:pPr>
            <a:r>
              <a:rPr lang="en-US" sz="2800" dirty="0" smtClean="0"/>
              <a:t>Federal Skilled Workers</a:t>
            </a:r>
          </a:p>
          <a:p>
            <a:pPr marL="0" indent="0">
              <a:buNone/>
            </a:pPr>
            <a:endParaRPr lang="en-US" sz="1000" dirty="0" smtClean="0"/>
          </a:p>
          <a:p>
            <a:pPr marL="0" indent="0">
              <a:buNone/>
            </a:pPr>
            <a:r>
              <a:rPr lang="en-US" sz="2800" dirty="0" smtClean="0"/>
              <a:t>Family reunification </a:t>
            </a:r>
          </a:p>
          <a:p>
            <a:pPr marL="0" indent="0">
              <a:buNone/>
            </a:pPr>
            <a:endParaRPr lang="en-US" sz="1000" dirty="0" smtClean="0"/>
          </a:p>
          <a:p>
            <a:pPr marL="0" indent="0">
              <a:buNone/>
            </a:pPr>
            <a:r>
              <a:rPr lang="en-US" sz="2800" dirty="0" smtClean="0"/>
              <a:t>Temporary (Temporary Foreign Workers, International Students, Live-In Caregivers)</a:t>
            </a:r>
          </a:p>
          <a:p>
            <a:pPr marL="0" indent="0">
              <a:buNone/>
            </a:pPr>
            <a:endParaRPr lang="en-US" sz="1000" dirty="0" smtClean="0"/>
          </a:p>
          <a:p>
            <a:pPr marL="0" indent="0">
              <a:buNone/>
            </a:pPr>
            <a:r>
              <a:rPr lang="en-US" sz="2800" dirty="0" smtClean="0"/>
              <a:t>Refugees (Resettled and Claimants) </a:t>
            </a:r>
          </a:p>
        </p:txBody>
      </p:sp>
    </p:spTree>
    <p:extLst>
      <p:ext uri="{BB962C8B-B14F-4D97-AF65-F5344CB8AC3E}">
        <p14:creationId xmlns:p14="http://schemas.microsoft.com/office/powerpoint/2010/main" val="168237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Immigrant and Refugee 101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smtClean="0"/>
              <a:t>Refugee categories: </a:t>
            </a:r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r>
              <a:rPr lang="en-US" sz="2800" dirty="0" smtClean="0"/>
              <a:t>Government Assisted Refugees (GARs) </a:t>
            </a:r>
            <a:br>
              <a:rPr lang="en-US" sz="2800" dirty="0" smtClean="0"/>
            </a:b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Privately Sponsored Refugees (PSRs)</a:t>
            </a:r>
            <a:br>
              <a:rPr lang="en-US" sz="2800" dirty="0" smtClean="0"/>
            </a:b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Blended Visa Office Referred Refugees (BVORs)</a:t>
            </a:r>
            <a:br>
              <a:rPr lang="en-US" sz="2800" dirty="0" smtClean="0"/>
            </a:b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Refugee Claimants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49205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Immigrant and Refugee 101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2667000"/>
            <a:ext cx="2362200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Government Assisted Refugees (GARS)</a:t>
            </a:r>
          </a:p>
          <a:p>
            <a:r>
              <a:rPr lang="en-US" dirty="0" smtClean="0"/>
              <a:t>Receive income support from IRCC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390900" y="2637472"/>
            <a:ext cx="2362200" cy="14773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Blended Visa-Office Referred (BVOR)</a:t>
            </a:r>
          </a:p>
          <a:p>
            <a:r>
              <a:rPr lang="en-US" dirty="0" smtClean="0"/>
              <a:t>Receive income support from IRCC, and Sponsor Group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324600" y="2609671"/>
            <a:ext cx="2362200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Privately Sponsored Refugees (PSR)</a:t>
            </a:r>
          </a:p>
          <a:p>
            <a:r>
              <a:rPr lang="en-US" dirty="0" smtClean="0"/>
              <a:t>Receive support from sponsor group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705100" y="1581912"/>
            <a:ext cx="3733800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Resettled Refugees </a:t>
            </a:r>
            <a:endParaRPr lang="en-US" sz="2800" dirty="0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2209800" y="2105132"/>
            <a:ext cx="914400" cy="50453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8" idx="2"/>
          </p:cNvCxnSpPr>
          <p:nvPr/>
        </p:nvCxnSpPr>
        <p:spPr>
          <a:xfrm>
            <a:off x="4572000" y="2105132"/>
            <a:ext cx="0" cy="50453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6182868" y="2127962"/>
            <a:ext cx="533400" cy="4094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485900" y="5096470"/>
            <a:ext cx="617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Refugee Sponsors are required to provide for basic needs (housing, food, clothing), in addition to social and emotional support for entire sponsorship period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57200" y="4267200"/>
            <a:ext cx="5181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Selected by Canadian visa officers overseas 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362700" y="4278868"/>
            <a:ext cx="2324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Named by Sponsors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0352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18" grpId="0"/>
      <p:bldP spid="19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Immigrant and Refugee 101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30352" y="1712976"/>
            <a:ext cx="647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Refugee Claimants 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447800" y="2362200"/>
            <a:ext cx="4929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Arrive at Port of Entry and make asylum claim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447800" y="2971800"/>
            <a:ext cx="586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Claim is reviewed by Immigration and Refugee Board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3733800"/>
            <a:ext cx="3124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YES</a:t>
            </a:r>
          </a:p>
          <a:p>
            <a:r>
              <a:rPr lang="en-US" dirty="0" smtClean="0"/>
              <a:t>Granted protected person status in Canada, allowed to stay as Permanent Resident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029200" y="3733800"/>
            <a:ext cx="30998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 </a:t>
            </a:r>
          </a:p>
          <a:p>
            <a:r>
              <a:rPr lang="en-US" dirty="0" smtClean="0"/>
              <a:t>Denied protection and ordered to be removed (Options to appeal through H&amp;C and </a:t>
            </a:r>
            <a:r>
              <a:rPr lang="en-US" dirty="0" smtClean="0"/>
              <a:t>PRRA</a:t>
            </a:r>
            <a:r>
              <a:rPr lang="en-US" dirty="0" smtClean="0"/>
              <a:t>)</a:t>
            </a:r>
            <a:endParaRPr lang="en-US" dirty="0"/>
          </a:p>
        </p:txBody>
      </p:sp>
      <p:cxnSp>
        <p:nvCxnSpPr>
          <p:cNvPr id="9" name="Straight Arrow Connector 8"/>
          <p:cNvCxnSpPr>
            <a:stCxn id="4" idx="2"/>
          </p:cNvCxnSpPr>
          <p:nvPr/>
        </p:nvCxnSpPr>
        <p:spPr>
          <a:xfrm flipH="1">
            <a:off x="3912577" y="2731532"/>
            <a:ext cx="1" cy="3164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2743200" y="3341132"/>
            <a:ext cx="685800" cy="4688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381500" y="3341132"/>
            <a:ext cx="571500" cy="4688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85800" y="5791200"/>
            <a:ext cx="75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Safe Third Country Agreement         “Irregular” not “Illegal” crossing 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3912578" y="5975866"/>
            <a:ext cx="46892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6174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 we do this?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CA" dirty="0"/>
              <a:t>The Lord defends the rights of orphans and widows. He cares for foreigners and gives them food and clothing. </a:t>
            </a:r>
            <a:r>
              <a:rPr lang="en-CA" dirty="0" smtClean="0"/>
              <a:t>And </a:t>
            </a:r>
            <a:r>
              <a:rPr lang="en-CA" dirty="0"/>
              <a:t>you should also care for them, because you were foreigners in Egypt</a:t>
            </a:r>
            <a:r>
              <a:rPr lang="en-CA" dirty="0" smtClean="0"/>
              <a:t>. </a:t>
            </a:r>
            <a:br>
              <a:rPr lang="en-CA" dirty="0" smtClean="0"/>
            </a:br>
            <a:r>
              <a:rPr lang="en-CA" dirty="0" smtClean="0"/>
              <a:t>(</a:t>
            </a:r>
            <a:r>
              <a:rPr lang="en-CA" dirty="0" err="1" smtClean="0"/>
              <a:t>Deut</a:t>
            </a:r>
            <a:r>
              <a:rPr lang="en-CA" dirty="0" smtClean="0"/>
              <a:t> 10:18-19 CEV)</a:t>
            </a:r>
            <a:br>
              <a:rPr lang="en-CA" dirty="0" smtClean="0"/>
            </a:br>
            <a:endParaRPr lang="en-CA" dirty="0" smtClean="0"/>
          </a:p>
          <a:p>
            <a:pPr marL="0" indent="0">
              <a:buNone/>
            </a:pPr>
            <a:r>
              <a:rPr lang="en-CA" dirty="0"/>
              <a:t>The king will answer, “Whenever you did it for any of my people, no matter how unimportant they seemed, you did it for me</a:t>
            </a:r>
            <a:r>
              <a:rPr lang="en-CA" dirty="0" smtClean="0"/>
              <a:t>.”  </a:t>
            </a:r>
            <a:br>
              <a:rPr lang="en-CA" dirty="0" smtClean="0"/>
            </a:br>
            <a:r>
              <a:rPr lang="en-CA" dirty="0" smtClean="0"/>
              <a:t>(Matt 25:40 CEV)</a:t>
            </a:r>
            <a:br>
              <a:rPr lang="en-CA" dirty="0" smtClean="0"/>
            </a:br>
            <a:endParaRPr lang="en-CA" dirty="0" smtClean="0"/>
          </a:p>
          <a:p>
            <a:pPr marL="0" indent="0">
              <a:buNone/>
            </a:pPr>
            <a:r>
              <a:rPr lang="en-CA" dirty="0"/>
              <a:t>Be sure to welcome strangers into your home. By doing this, some people have welcomed angels as guests, without even knowing it</a:t>
            </a:r>
            <a:r>
              <a:rPr lang="en-CA" dirty="0" smtClean="0"/>
              <a:t>.  (</a:t>
            </a:r>
            <a:r>
              <a:rPr lang="en-CA" dirty="0" err="1" smtClean="0"/>
              <a:t>Heb</a:t>
            </a:r>
            <a:r>
              <a:rPr lang="en-CA" dirty="0" smtClean="0"/>
              <a:t> 13:2 CEV)</a:t>
            </a:r>
            <a:br>
              <a:rPr lang="en-CA" dirty="0" smtClean="0"/>
            </a:br>
            <a:endParaRPr lang="en-CA" dirty="0" smtClean="0"/>
          </a:p>
          <a:p>
            <a:pPr marL="0" indent="0">
              <a:buNone/>
            </a:pPr>
            <a:r>
              <a:rPr lang="en-CA" dirty="0" smtClean="0"/>
              <a:t>It </a:t>
            </a:r>
            <a:r>
              <a:rPr lang="en-CA" dirty="0"/>
              <a:t>doesn’t matter if you are a Greek or a Jew, or if you are circumcised or not. You may even be a barbarian or a Scythian</a:t>
            </a:r>
            <a:r>
              <a:rPr lang="en-CA" dirty="0" smtClean="0"/>
              <a:t>, </a:t>
            </a:r>
            <a:r>
              <a:rPr lang="en-CA" dirty="0"/>
              <a:t>and you may be a slave or a free person. Yet Christ is all that matters, and he lives in all of us</a:t>
            </a:r>
            <a:r>
              <a:rPr lang="en-CA" dirty="0" smtClean="0"/>
              <a:t>.  (Col 3: 11 CEV)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797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Language Barriers</a:t>
            </a:r>
          </a:p>
          <a:p>
            <a:pPr marL="0" indent="0">
              <a:buNone/>
            </a:pPr>
            <a:r>
              <a:rPr lang="en-US" dirty="0" smtClean="0"/>
              <a:t>Food </a:t>
            </a:r>
          </a:p>
          <a:p>
            <a:pPr marL="0" indent="0">
              <a:buNone/>
            </a:pPr>
            <a:r>
              <a:rPr lang="en-US" dirty="0" smtClean="0"/>
              <a:t>Grief Counselling </a:t>
            </a:r>
          </a:p>
          <a:p>
            <a:pPr marL="0" indent="0">
              <a:buNone/>
            </a:pPr>
            <a:r>
              <a:rPr lang="en-US" dirty="0" smtClean="0"/>
              <a:t>Overwhelming numbers </a:t>
            </a:r>
          </a:p>
          <a:p>
            <a:pPr marL="0" indent="0">
              <a:buNone/>
            </a:pPr>
            <a:r>
              <a:rPr lang="en-US" dirty="0" smtClean="0"/>
              <a:t>Clients don’t know their rights</a:t>
            </a:r>
            <a:r>
              <a:rPr lang="en-US" dirty="0"/>
              <a:t> </a:t>
            </a:r>
            <a:r>
              <a:rPr lang="en-US" dirty="0" smtClean="0"/>
              <a:t>(esp. housing)</a:t>
            </a:r>
          </a:p>
          <a:p>
            <a:pPr marL="0" indent="0">
              <a:buNone/>
            </a:pPr>
            <a:r>
              <a:rPr lang="en-US" dirty="0" smtClean="0"/>
              <a:t>Month 13 transition  </a:t>
            </a:r>
          </a:p>
        </p:txBody>
      </p:sp>
    </p:spTree>
    <p:extLst>
      <p:ext uri="{BB962C8B-B14F-4D97-AF65-F5344CB8AC3E}">
        <p14:creationId xmlns:p14="http://schemas.microsoft.com/office/powerpoint/2010/main" val="3539426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to Opportunities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362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Language Barriers:  </a:t>
            </a:r>
          </a:p>
          <a:p>
            <a:pPr marL="0" indent="0">
              <a:buNone/>
            </a:pPr>
            <a:r>
              <a:rPr lang="en-US" sz="2000" dirty="0" smtClean="0"/>
              <a:t>Conversation Circles</a:t>
            </a:r>
          </a:p>
          <a:p>
            <a:pPr marL="0" indent="0">
              <a:buNone/>
            </a:pPr>
            <a:r>
              <a:rPr lang="en-US" sz="2000" dirty="0" smtClean="0"/>
              <a:t>Partner with local ESL classes </a:t>
            </a:r>
          </a:p>
          <a:p>
            <a:pPr marL="0" indent="0">
              <a:buNone/>
            </a:pPr>
            <a:r>
              <a:rPr lang="en-US" sz="2000" dirty="0" smtClean="0"/>
              <a:t>Learn a few words and phrases</a:t>
            </a:r>
          </a:p>
          <a:p>
            <a:pPr marL="0" indent="0">
              <a:buNone/>
            </a:pPr>
            <a:r>
              <a:rPr lang="en-US" sz="2000" dirty="0" smtClean="0"/>
              <a:t>Find a volunteer (or hire) translator from within community 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4267200"/>
            <a:ext cx="807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/>
              <a:t>Food: </a:t>
            </a:r>
          </a:p>
          <a:p>
            <a:pPr algn="r"/>
            <a:r>
              <a:rPr lang="en-US" sz="2000" dirty="0" smtClean="0"/>
              <a:t>Food drives at Corps/local churches for specific items </a:t>
            </a:r>
          </a:p>
          <a:p>
            <a:pPr algn="r"/>
            <a:r>
              <a:rPr lang="en-US" sz="2000" dirty="0" smtClean="0"/>
              <a:t>Host cooking classes and community dinners for both Canadian and ethnic foods</a:t>
            </a:r>
          </a:p>
        </p:txBody>
      </p:sp>
    </p:spTree>
    <p:extLst>
      <p:ext uri="{BB962C8B-B14F-4D97-AF65-F5344CB8AC3E}">
        <p14:creationId xmlns:p14="http://schemas.microsoft.com/office/powerpoint/2010/main" val="3421368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1045</TotalTime>
  <Words>763</Words>
  <Application>Microsoft Office PowerPoint</Application>
  <PresentationFormat>On-screen Show (4:3)</PresentationFormat>
  <Paragraphs>153</Paragraphs>
  <Slides>15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Clarity</vt:lpstr>
      <vt:lpstr>Immigrant and Refugee Ministry</vt:lpstr>
      <vt:lpstr>True or False? </vt:lpstr>
      <vt:lpstr>Immigrant and Refugee 101</vt:lpstr>
      <vt:lpstr>Immigrant and Refugee 101</vt:lpstr>
      <vt:lpstr>Immigrant and Refugee 101</vt:lpstr>
      <vt:lpstr>Immigrant and Refugee 101</vt:lpstr>
      <vt:lpstr>Why do we do this? </vt:lpstr>
      <vt:lpstr>Challenges  </vt:lpstr>
      <vt:lpstr>Challenges to Opportunities </vt:lpstr>
      <vt:lpstr>Challenges to Opportunities </vt:lpstr>
      <vt:lpstr>Challenges to Opportunities </vt:lpstr>
      <vt:lpstr>Research and Resources </vt:lpstr>
      <vt:lpstr>Links and Contacts </vt:lpstr>
      <vt:lpstr>Q&amp;A, Discussion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Immigrant and Refugee Ministry</dc:title>
  <dc:creator>Paula E. Marshall</dc:creator>
  <cp:lastModifiedBy>Paula E. Marshall</cp:lastModifiedBy>
  <cp:revision>30</cp:revision>
  <cp:lastPrinted>2017-09-28T15:39:31Z</cp:lastPrinted>
  <dcterms:created xsi:type="dcterms:W3CDTF">2017-09-20T14:29:13Z</dcterms:created>
  <dcterms:modified xsi:type="dcterms:W3CDTF">2017-09-28T19:24:20Z</dcterms:modified>
</cp:coreProperties>
</file>