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handoutMasterIdLst>
    <p:handoutMasterId r:id="rId3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92" r:id="rId32"/>
    <p:sldId id="287" r:id="rId33"/>
    <p:sldId id="288" r:id="rId34"/>
    <p:sldId id="289" r:id="rId35"/>
    <p:sldId id="290" r:id="rId36"/>
    <p:sldId id="293" r:id="rId37"/>
  </p:sldIdLst>
  <p:sldSz cx="18288000" cy="10287000"/>
  <p:notesSz cx="7102475" cy="9388475"/>
  <p:embeddedFontLst>
    <p:embeddedFont>
      <p:font typeface="Poppins" panose="00000500000000000000" pitchFamily="2" charset="0"/>
      <p:regular r:id="rId40"/>
      <p:bold r:id="rId41"/>
      <p:italic r:id="rId42"/>
      <p:boldItalic r:id="rId43"/>
    </p:embeddedFont>
    <p:embeddedFont>
      <p:font typeface="Poppins Bold" panose="00000800000000000000" charset="0"/>
      <p:regular r:id="rId44"/>
    </p:embeddedFont>
    <p:embeddedFont>
      <p:font typeface="Poppins Medium" panose="00000600000000000000" pitchFamily="2" charset="0"/>
      <p:regular r:id="rId45"/>
      <p:italic r:id="rId46"/>
    </p:embeddedFont>
    <p:embeddedFont>
      <p:font typeface="Poppins Ultra-Bold"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29"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Park" userId="53b1a645-81c9-406b-a9eb-8aa5e845ed1e" providerId="ADAL" clId="{119EFF08-AD0A-45B2-B8C0-3D047FAB1A38}"/>
    <pc:docChg chg="undo custSel addSld delSld modSld modNotesMaster modHandout">
      <pc:chgData name="Peter Park" userId="53b1a645-81c9-406b-a9eb-8aa5e845ed1e" providerId="ADAL" clId="{119EFF08-AD0A-45B2-B8C0-3D047FAB1A38}" dt="2024-03-01T15:16:30.560" v="590" actId="20577"/>
      <pc:docMkLst>
        <pc:docMk/>
      </pc:docMkLst>
      <pc:sldChg chg="modSp mod">
        <pc:chgData name="Peter Park" userId="53b1a645-81c9-406b-a9eb-8aa5e845ed1e" providerId="ADAL" clId="{119EFF08-AD0A-45B2-B8C0-3D047FAB1A38}" dt="2024-01-26T16:21:00.721" v="408" actId="20577"/>
        <pc:sldMkLst>
          <pc:docMk/>
          <pc:sldMk cId="0" sldId="256"/>
        </pc:sldMkLst>
        <pc:spChg chg="mod">
          <ac:chgData name="Peter Park" userId="53b1a645-81c9-406b-a9eb-8aa5e845ed1e" providerId="ADAL" clId="{119EFF08-AD0A-45B2-B8C0-3D047FAB1A38}" dt="2024-01-26T16:21:00.721" v="408" actId="20577"/>
          <ac:spMkLst>
            <pc:docMk/>
            <pc:sldMk cId="0" sldId="256"/>
            <ac:spMk id="37" creationId="{00000000-0000-0000-0000-000000000000}"/>
          </ac:spMkLst>
        </pc:spChg>
      </pc:sldChg>
      <pc:sldChg chg="modSp mod">
        <pc:chgData name="Peter Park" userId="53b1a645-81c9-406b-a9eb-8aa5e845ed1e" providerId="ADAL" clId="{119EFF08-AD0A-45B2-B8C0-3D047FAB1A38}" dt="2024-03-01T14:04:03.825" v="486" actId="313"/>
        <pc:sldMkLst>
          <pc:docMk/>
          <pc:sldMk cId="0" sldId="261"/>
        </pc:sldMkLst>
        <pc:spChg chg="mod">
          <ac:chgData name="Peter Park" userId="53b1a645-81c9-406b-a9eb-8aa5e845ed1e" providerId="ADAL" clId="{119EFF08-AD0A-45B2-B8C0-3D047FAB1A38}" dt="2024-03-01T14:04:03.825" v="486" actId="313"/>
          <ac:spMkLst>
            <pc:docMk/>
            <pc:sldMk cId="0" sldId="261"/>
            <ac:spMk id="8" creationId="{00000000-0000-0000-0000-000000000000}"/>
          </ac:spMkLst>
        </pc:spChg>
      </pc:sldChg>
      <pc:sldChg chg="modSp mod">
        <pc:chgData name="Peter Park" userId="53b1a645-81c9-406b-a9eb-8aa5e845ed1e" providerId="ADAL" clId="{119EFF08-AD0A-45B2-B8C0-3D047FAB1A38}" dt="2024-03-01T14:04:23.776" v="488" actId="20577"/>
        <pc:sldMkLst>
          <pc:docMk/>
          <pc:sldMk cId="0" sldId="262"/>
        </pc:sldMkLst>
        <pc:spChg chg="mod">
          <ac:chgData name="Peter Park" userId="53b1a645-81c9-406b-a9eb-8aa5e845ed1e" providerId="ADAL" clId="{119EFF08-AD0A-45B2-B8C0-3D047FAB1A38}" dt="2024-03-01T14:04:23.776" v="488" actId="20577"/>
          <ac:spMkLst>
            <pc:docMk/>
            <pc:sldMk cId="0" sldId="262"/>
            <ac:spMk id="7" creationId="{00000000-0000-0000-0000-000000000000}"/>
          </ac:spMkLst>
        </pc:spChg>
      </pc:sldChg>
      <pc:sldChg chg="modSp mod">
        <pc:chgData name="Peter Park" userId="53b1a645-81c9-406b-a9eb-8aa5e845ed1e" providerId="ADAL" clId="{119EFF08-AD0A-45B2-B8C0-3D047FAB1A38}" dt="2024-03-01T14:04:43.756" v="506" actId="20577"/>
        <pc:sldMkLst>
          <pc:docMk/>
          <pc:sldMk cId="0" sldId="263"/>
        </pc:sldMkLst>
        <pc:spChg chg="mod">
          <ac:chgData name="Peter Park" userId="53b1a645-81c9-406b-a9eb-8aa5e845ed1e" providerId="ADAL" clId="{119EFF08-AD0A-45B2-B8C0-3D047FAB1A38}" dt="2024-03-01T14:04:43.756" v="506" actId="20577"/>
          <ac:spMkLst>
            <pc:docMk/>
            <pc:sldMk cId="0" sldId="263"/>
            <ac:spMk id="5" creationId="{00000000-0000-0000-0000-000000000000}"/>
          </ac:spMkLst>
        </pc:spChg>
        <pc:spChg chg="mod">
          <ac:chgData name="Peter Park" userId="53b1a645-81c9-406b-a9eb-8aa5e845ed1e" providerId="ADAL" clId="{119EFF08-AD0A-45B2-B8C0-3D047FAB1A38}" dt="2024-03-01T14:04:33.861" v="497" actId="20577"/>
          <ac:spMkLst>
            <pc:docMk/>
            <pc:sldMk cId="0" sldId="263"/>
            <ac:spMk id="6" creationId="{00000000-0000-0000-0000-000000000000}"/>
          </ac:spMkLst>
        </pc:spChg>
      </pc:sldChg>
      <pc:sldChg chg="modSp mod">
        <pc:chgData name="Peter Park" userId="53b1a645-81c9-406b-a9eb-8aa5e845ed1e" providerId="ADAL" clId="{119EFF08-AD0A-45B2-B8C0-3D047FAB1A38}" dt="2024-03-01T15:06:46.961" v="513" actId="20577"/>
        <pc:sldMkLst>
          <pc:docMk/>
          <pc:sldMk cId="0" sldId="278"/>
        </pc:sldMkLst>
        <pc:spChg chg="mod">
          <ac:chgData name="Peter Park" userId="53b1a645-81c9-406b-a9eb-8aa5e845ed1e" providerId="ADAL" clId="{119EFF08-AD0A-45B2-B8C0-3D047FAB1A38}" dt="2024-03-01T15:06:46.961" v="513" actId="20577"/>
          <ac:spMkLst>
            <pc:docMk/>
            <pc:sldMk cId="0" sldId="278"/>
            <ac:spMk id="3" creationId="{00000000-0000-0000-0000-000000000000}"/>
          </ac:spMkLst>
        </pc:spChg>
        <pc:spChg chg="mod">
          <ac:chgData name="Peter Park" userId="53b1a645-81c9-406b-a9eb-8aa5e845ed1e" providerId="ADAL" clId="{119EFF08-AD0A-45B2-B8C0-3D047FAB1A38}" dt="2024-03-01T15:06:31.434" v="509" actId="20577"/>
          <ac:spMkLst>
            <pc:docMk/>
            <pc:sldMk cId="0" sldId="278"/>
            <ac:spMk id="5" creationId="{00000000-0000-0000-0000-000000000000}"/>
          </ac:spMkLst>
        </pc:spChg>
      </pc:sldChg>
      <pc:sldChg chg="modSp mod">
        <pc:chgData name="Peter Park" userId="53b1a645-81c9-406b-a9eb-8aa5e845ed1e" providerId="ADAL" clId="{119EFF08-AD0A-45B2-B8C0-3D047FAB1A38}" dt="2024-03-01T15:07:40.661" v="549" actId="20577"/>
        <pc:sldMkLst>
          <pc:docMk/>
          <pc:sldMk cId="0" sldId="282"/>
        </pc:sldMkLst>
        <pc:spChg chg="mod">
          <ac:chgData name="Peter Park" userId="53b1a645-81c9-406b-a9eb-8aa5e845ed1e" providerId="ADAL" clId="{119EFF08-AD0A-45B2-B8C0-3D047FAB1A38}" dt="2024-03-01T15:07:40.661" v="549" actId="20577"/>
          <ac:spMkLst>
            <pc:docMk/>
            <pc:sldMk cId="0" sldId="282"/>
            <ac:spMk id="5" creationId="{00000000-0000-0000-0000-000000000000}"/>
          </ac:spMkLst>
        </pc:spChg>
      </pc:sldChg>
      <pc:sldChg chg="modSp mod">
        <pc:chgData name="Peter Park" userId="53b1a645-81c9-406b-a9eb-8aa5e845ed1e" providerId="ADAL" clId="{119EFF08-AD0A-45B2-B8C0-3D047FAB1A38}" dt="2024-03-01T15:09:59.753" v="551" actId="20577"/>
        <pc:sldMkLst>
          <pc:docMk/>
          <pc:sldMk cId="0" sldId="285"/>
        </pc:sldMkLst>
        <pc:spChg chg="mod">
          <ac:chgData name="Peter Park" userId="53b1a645-81c9-406b-a9eb-8aa5e845ed1e" providerId="ADAL" clId="{119EFF08-AD0A-45B2-B8C0-3D047FAB1A38}" dt="2024-03-01T15:09:59.753" v="551" actId="20577"/>
          <ac:spMkLst>
            <pc:docMk/>
            <pc:sldMk cId="0" sldId="285"/>
            <ac:spMk id="26" creationId="{00000000-0000-0000-0000-000000000000}"/>
          </ac:spMkLst>
        </pc:spChg>
      </pc:sldChg>
      <pc:sldChg chg="modSp del mod">
        <pc:chgData name="Peter Park" userId="53b1a645-81c9-406b-a9eb-8aa5e845ed1e" providerId="ADAL" clId="{119EFF08-AD0A-45B2-B8C0-3D047FAB1A38}" dt="2024-01-23T16:25:51.046" v="265" actId="47"/>
        <pc:sldMkLst>
          <pc:docMk/>
          <pc:sldMk cId="0" sldId="286"/>
        </pc:sldMkLst>
        <pc:spChg chg="mod">
          <ac:chgData name="Peter Park" userId="53b1a645-81c9-406b-a9eb-8aa5e845ed1e" providerId="ADAL" clId="{119EFF08-AD0A-45B2-B8C0-3D047FAB1A38}" dt="2024-01-12T17:37:41.140" v="8" actId="13926"/>
          <ac:spMkLst>
            <pc:docMk/>
            <pc:sldMk cId="0" sldId="286"/>
            <ac:spMk id="11" creationId="{00000000-0000-0000-0000-000000000000}"/>
          </ac:spMkLst>
        </pc:spChg>
      </pc:sldChg>
      <pc:sldChg chg="modSp mod">
        <pc:chgData name="Peter Park" userId="53b1a645-81c9-406b-a9eb-8aa5e845ed1e" providerId="ADAL" clId="{119EFF08-AD0A-45B2-B8C0-3D047FAB1A38}" dt="2024-03-01T15:11:44.213" v="581" actId="20577"/>
        <pc:sldMkLst>
          <pc:docMk/>
          <pc:sldMk cId="0" sldId="287"/>
        </pc:sldMkLst>
        <pc:spChg chg="mod">
          <ac:chgData name="Peter Park" userId="53b1a645-81c9-406b-a9eb-8aa5e845ed1e" providerId="ADAL" clId="{119EFF08-AD0A-45B2-B8C0-3D047FAB1A38}" dt="2024-03-01T15:11:44.213" v="581" actId="20577"/>
          <ac:spMkLst>
            <pc:docMk/>
            <pc:sldMk cId="0" sldId="287"/>
            <ac:spMk id="5" creationId="{00000000-0000-0000-0000-000000000000}"/>
          </ac:spMkLst>
        </pc:spChg>
      </pc:sldChg>
      <pc:sldChg chg="modSp mod">
        <pc:chgData name="Peter Park" userId="53b1a645-81c9-406b-a9eb-8aa5e845ed1e" providerId="ADAL" clId="{119EFF08-AD0A-45B2-B8C0-3D047FAB1A38}" dt="2024-03-01T15:12:08.337" v="585" actId="20577"/>
        <pc:sldMkLst>
          <pc:docMk/>
          <pc:sldMk cId="0" sldId="288"/>
        </pc:sldMkLst>
        <pc:spChg chg="mod">
          <ac:chgData name="Peter Park" userId="53b1a645-81c9-406b-a9eb-8aa5e845ed1e" providerId="ADAL" clId="{119EFF08-AD0A-45B2-B8C0-3D047FAB1A38}" dt="2024-03-01T15:12:08.337" v="585" actId="20577"/>
          <ac:spMkLst>
            <pc:docMk/>
            <pc:sldMk cId="0" sldId="288"/>
            <ac:spMk id="5" creationId="{00000000-0000-0000-0000-000000000000}"/>
          </ac:spMkLst>
        </pc:spChg>
      </pc:sldChg>
      <pc:sldChg chg="modSp mod">
        <pc:chgData name="Peter Park" userId="53b1a645-81c9-406b-a9eb-8aa5e845ed1e" providerId="ADAL" clId="{119EFF08-AD0A-45B2-B8C0-3D047FAB1A38}" dt="2024-03-01T15:16:30.560" v="590" actId="20577"/>
        <pc:sldMkLst>
          <pc:docMk/>
          <pc:sldMk cId="0" sldId="290"/>
        </pc:sldMkLst>
        <pc:spChg chg="mod">
          <ac:chgData name="Peter Park" userId="53b1a645-81c9-406b-a9eb-8aa5e845ed1e" providerId="ADAL" clId="{119EFF08-AD0A-45B2-B8C0-3D047FAB1A38}" dt="2024-03-01T15:16:30.560" v="590" actId="20577"/>
          <ac:spMkLst>
            <pc:docMk/>
            <pc:sldMk cId="0" sldId="290"/>
            <ac:spMk id="8" creationId="{00000000-0000-0000-0000-000000000000}"/>
          </ac:spMkLst>
        </pc:spChg>
      </pc:sldChg>
      <pc:sldChg chg="add del">
        <pc:chgData name="Peter Park" userId="53b1a645-81c9-406b-a9eb-8aa5e845ed1e" providerId="ADAL" clId="{119EFF08-AD0A-45B2-B8C0-3D047FAB1A38}" dt="2024-01-26T16:21:42.699" v="409" actId="47"/>
        <pc:sldMkLst>
          <pc:docMk/>
          <pc:sldMk cId="0" sldId="291"/>
        </pc:sldMkLst>
      </pc:sldChg>
      <pc:sldChg chg="modSp add mod">
        <pc:chgData name="Peter Park" userId="53b1a645-81c9-406b-a9eb-8aa5e845ed1e" providerId="ADAL" clId="{119EFF08-AD0A-45B2-B8C0-3D047FAB1A38}" dt="2024-03-01T15:10:54.859" v="559" actId="20577"/>
        <pc:sldMkLst>
          <pc:docMk/>
          <pc:sldMk cId="0" sldId="292"/>
        </pc:sldMkLst>
        <pc:spChg chg="mod">
          <ac:chgData name="Peter Park" userId="53b1a645-81c9-406b-a9eb-8aa5e845ed1e" providerId="ADAL" clId="{119EFF08-AD0A-45B2-B8C0-3D047FAB1A38}" dt="2024-03-01T15:10:54.859" v="559" actId="20577"/>
          <ac:spMkLst>
            <pc:docMk/>
            <pc:sldMk cId="0" sldId="292"/>
            <ac:spMk id="7" creationId="{00000000-0000-0000-0000-000000000000}"/>
          </ac:spMkLst>
        </pc:spChg>
        <pc:spChg chg="mod">
          <ac:chgData name="Peter Park" userId="53b1a645-81c9-406b-a9eb-8aa5e845ed1e" providerId="ADAL" clId="{119EFF08-AD0A-45B2-B8C0-3D047FAB1A38}" dt="2024-02-20T17:56:44.427" v="464" actId="20577"/>
          <ac:spMkLst>
            <pc:docMk/>
            <pc:sldMk cId="0" sldId="292"/>
            <ac:spMk id="17" creationId="{00000000-0000-0000-0000-000000000000}"/>
          </ac:spMkLst>
        </pc:spChg>
      </pc:sldChg>
      <pc:sldChg chg="add">
        <pc:chgData name="Peter Park" userId="53b1a645-81c9-406b-a9eb-8aa5e845ed1e" providerId="ADAL" clId="{119EFF08-AD0A-45B2-B8C0-3D047FAB1A38}" dt="2024-01-26T16:21:43.868" v="410"/>
        <pc:sldMkLst>
          <pc:docMk/>
          <pc:sldMk cId="0" sldId="293"/>
        </pc:sldMkLst>
      </pc:sldChg>
    </pc:docChg>
  </pc:docChgLst>
  <pc:docChgLst>
    <pc:chgData name="Peter Park" userId="53b1a645-81c9-406b-a9eb-8aa5e845ed1e" providerId="ADAL" clId="{C1BB85E0-D21C-4292-83AA-8E2F9DF3BC5F}"/>
    <pc:docChg chg="modSld">
      <pc:chgData name="Peter Park" userId="53b1a645-81c9-406b-a9eb-8aa5e845ed1e" providerId="ADAL" clId="{C1BB85E0-D21C-4292-83AA-8E2F9DF3BC5F}" dt="2024-03-08T21:22:17.304" v="0" actId="20577"/>
      <pc:docMkLst>
        <pc:docMk/>
      </pc:docMkLst>
      <pc:sldChg chg="modSp mod">
        <pc:chgData name="Peter Park" userId="53b1a645-81c9-406b-a9eb-8aa5e845ed1e" providerId="ADAL" clId="{C1BB85E0-D21C-4292-83AA-8E2F9DF3BC5F}" dt="2024-03-08T21:22:17.304" v="0" actId="20577"/>
        <pc:sldMkLst>
          <pc:docMk/>
          <pc:sldMk cId="0" sldId="287"/>
        </pc:sldMkLst>
        <pc:spChg chg="mod">
          <ac:chgData name="Peter Park" userId="53b1a645-81c9-406b-a9eb-8aa5e845ed1e" providerId="ADAL" clId="{C1BB85E0-D21C-4292-83AA-8E2F9DF3BC5F}" dt="2024-03-08T21:22:17.304" v="0" actId="20577"/>
          <ac:spMkLst>
            <pc:docMk/>
            <pc:sldMk cId="0" sldId="287"/>
            <ac:spMk id="5"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E66311-D7B1-B98E-7EBD-0A808014033A}"/>
              </a:ext>
            </a:extLst>
          </p:cNvPr>
          <p:cNvSpPr>
            <a:spLocks noGrp="1"/>
          </p:cNvSpPr>
          <p:nvPr>
            <p:ph type="hdr" sz="quarter"/>
          </p:nvPr>
        </p:nvSpPr>
        <p:spPr>
          <a:xfrm>
            <a:off x="0" y="0"/>
            <a:ext cx="3077739" cy="471054"/>
          </a:xfrm>
          <a:prstGeom prst="rect">
            <a:avLst/>
          </a:prstGeom>
        </p:spPr>
        <p:txBody>
          <a:bodyPr vert="horz" lIns="94225" tIns="47113" rIns="94225" bIns="47113" rtlCol="0"/>
          <a:lstStyle>
            <a:lvl1pPr algn="l">
              <a:defRPr sz="1300"/>
            </a:lvl1pPr>
          </a:lstStyle>
          <a:p>
            <a:r>
              <a:rPr lang="en-CA"/>
              <a:t>Presentation Overview</a:t>
            </a:r>
          </a:p>
        </p:txBody>
      </p:sp>
      <p:sp>
        <p:nvSpPr>
          <p:cNvPr id="3" name="Date Placeholder 2">
            <a:extLst>
              <a:ext uri="{FF2B5EF4-FFF2-40B4-BE49-F238E27FC236}">
                <a16:creationId xmlns:a16="http://schemas.microsoft.com/office/drawing/2014/main" id="{C6E87E53-09FC-D91D-B37E-E4AFD49006F2}"/>
              </a:ext>
            </a:extLst>
          </p:cNvPr>
          <p:cNvSpPr>
            <a:spLocks noGrp="1"/>
          </p:cNvSpPr>
          <p:nvPr>
            <p:ph type="dt" sz="quarter" idx="1"/>
          </p:nvPr>
        </p:nvSpPr>
        <p:spPr>
          <a:xfrm>
            <a:off x="4023092" y="0"/>
            <a:ext cx="3077739" cy="471054"/>
          </a:xfrm>
          <a:prstGeom prst="rect">
            <a:avLst/>
          </a:prstGeom>
        </p:spPr>
        <p:txBody>
          <a:bodyPr vert="horz" lIns="94225" tIns="47113" rIns="94225" bIns="47113" rtlCol="0"/>
          <a:lstStyle>
            <a:lvl1pPr algn="r">
              <a:defRPr sz="1300"/>
            </a:lvl1pPr>
          </a:lstStyle>
          <a:p>
            <a:endParaRPr lang="en-CA"/>
          </a:p>
        </p:txBody>
      </p:sp>
      <p:sp>
        <p:nvSpPr>
          <p:cNvPr id="4" name="Footer Placeholder 3">
            <a:extLst>
              <a:ext uri="{FF2B5EF4-FFF2-40B4-BE49-F238E27FC236}">
                <a16:creationId xmlns:a16="http://schemas.microsoft.com/office/drawing/2014/main" id="{1D0A01D7-70FD-271F-E43B-F628F48CC549}"/>
              </a:ext>
            </a:extLst>
          </p:cNvPr>
          <p:cNvSpPr>
            <a:spLocks noGrp="1"/>
          </p:cNvSpPr>
          <p:nvPr>
            <p:ph type="ftr" sz="quarter" idx="2"/>
          </p:nvPr>
        </p:nvSpPr>
        <p:spPr>
          <a:xfrm>
            <a:off x="0" y="8917422"/>
            <a:ext cx="3077739" cy="471053"/>
          </a:xfrm>
          <a:prstGeom prst="rect">
            <a:avLst/>
          </a:prstGeom>
        </p:spPr>
        <p:txBody>
          <a:bodyPr vert="horz" lIns="94225" tIns="47113" rIns="94225" bIns="47113" rtlCol="0" anchor="b"/>
          <a:lstStyle>
            <a:lvl1pPr algn="l">
              <a:defRPr sz="1300"/>
            </a:lvl1pPr>
          </a:lstStyle>
          <a:p>
            <a:endParaRPr lang="en-CA"/>
          </a:p>
        </p:txBody>
      </p:sp>
      <p:sp>
        <p:nvSpPr>
          <p:cNvPr id="5" name="Slide Number Placeholder 4">
            <a:extLst>
              <a:ext uri="{FF2B5EF4-FFF2-40B4-BE49-F238E27FC236}">
                <a16:creationId xmlns:a16="http://schemas.microsoft.com/office/drawing/2014/main" id="{8BC76557-EAA7-2CAA-F738-B6D04FDAD2A2}"/>
              </a:ext>
            </a:extLst>
          </p:cNvPr>
          <p:cNvSpPr>
            <a:spLocks noGrp="1"/>
          </p:cNvSpPr>
          <p:nvPr>
            <p:ph type="sldNum" sz="quarter" idx="3"/>
          </p:nvPr>
        </p:nvSpPr>
        <p:spPr>
          <a:xfrm>
            <a:off x="4023092" y="8917422"/>
            <a:ext cx="3077739" cy="471053"/>
          </a:xfrm>
          <a:prstGeom prst="rect">
            <a:avLst/>
          </a:prstGeom>
        </p:spPr>
        <p:txBody>
          <a:bodyPr vert="horz" lIns="94225" tIns="47113" rIns="94225" bIns="47113" rtlCol="0" anchor="b"/>
          <a:lstStyle>
            <a:lvl1pPr algn="r">
              <a:defRPr sz="1300"/>
            </a:lvl1pPr>
          </a:lstStyle>
          <a:p>
            <a:fld id="{DFF71A0D-A6F7-43D0-892B-95B9F24AAD7A}" type="slidenum">
              <a:rPr lang="en-CA" smtClean="0"/>
              <a:t>‹#›</a:t>
            </a:fld>
            <a:endParaRPr lang="en-CA"/>
          </a:p>
        </p:txBody>
      </p:sp>
    </p:spTree>
    <p:extLst>
      <p:ext uri="{BB962C8B-B14F-4D97-AF65-F5344CB8AC3E}">
        <p14:creationId xmlns:p14="http://schemas.microsoft.com/office/powerpoint/2010/main" val="3988595704"/>
      </p:ext>
    </p:extLst>
  </p:cSld>
  <p:clrMap bg1="lt1" tx1="dk1" bg2="lt2" tx2="dk2" accent1="accent1" accent2="accent2" accent3="accent3" accent4="accent4" accent5="accent5" accent6="accent6" hlink="hlink" folHlink="folHlink"/>
  <p:hf sldNum="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5" tIns="47113" rIns="94225" bIns="47113" rtlCol="0"/>
          <a:lstStyle>
            <a:lvl1pPr algn="l">
              <a:defRPr sz="1300"/>
            </a:lvl1pPr>
          </a:lstStyle>
          <a:p>
            <a:r>
              <a:rPr lang="en-CA"/>
              <a:t>Presentation Overview</a:t>
            </a:r>
          </a:p>
        </p:txBody>
      </p:sp>
      <p:sp>
        <p:nvSpPr>
          <p:cNvPr id="3" name="Date Placeholder 2"/>
          <p:cNvSpPr>
            <a:spLocks noGrp="1"/>
          </p:cNvSpPr>
          <p:nvPr>
            <p:ph type="dt" idx="1"/>
          </p:nvPr>
        </p:nvSpPr>
        <p:spPr>
          <a:xfrm>
            <a:off x="4023092" y="0"/>
            <a:ext cx="3077739" cy="471054"/>
          </a:xfrm>
          <a:prstGeom prst="rect">
            <a:avLst/>
          </a:prstGeom>
        </p:spPr>
        <p:txBody>
          <a:bodyPr vert="horz" lIns="94225" tIns="47113" rIns="94225" bIns="47113" rtlCol="0"/>
          <a:lstStyle>
            <a:lvl1pPr algn="r">
              <a:defRPr sz="1300"/>
            </a:lvl1pPr>
          </a:lstStyle>
          <a:p>
            <a:endParaRPr lang="en-CA"/>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5" tIns="47113" rIns="94225" bIns="47113" rtlCol="0" anchor="ctr"/>
          <a:lstStyle/>
          <a:p>
            <a:endParaRPr lang="en-CA"/>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5" tIns="47113" rIns="94225" bIns="471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917422"/>
            <a:ext cx="3077739" cy="471053"/>
          </a:xfrm>
          <a:prstGeom prst="rect">
            <a:avLst/>
          </a:prstGeom>
        </p:spPr>
        <p:txBody>
          <a:bodyPr vert="horz" lIns="94225" tIns="47113" rIns="94225" bIns="47113" rtlCol="0" anchor="b"/>
          <a:lstStyle>
            <a:lvl1pPr algn="l">
              <a:defRPr sz="1300"/>
            </a:lvl1pPr>
          </a:lstStyle>
          <a:p>
            <a:endParaRPr lang="en-CA"/>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5" tIns="47113" rIns="94225" bIns="47113" rtlCol="0" anchor="b"/>
          <a:lstStyle>
            <a:lvl1pPr algn="r">
              <a:defRPr sz="1300"/>
            </a:lvl1pPr>
          </a:lstStyle>
          <a:p>
            <a:fld id="{183037F3-E381-4C7A-B743-7A30ADD77A42}" type="slidenum">
              <a:rPr lang="en-CA" smtClean="0"/>
              <a:t>‹#›</a:t>
            </a:fld>
            <a:endParaRPr lang="en-CA"/>
          </a:p>
        </p:txBody>
      </p:sp>
    </p:spTree>
    <p:extLst>
      <p:ext uri="{BB962C8B-B14F-4D97-AF65-F5344CB8AC3E}">
        <p14:creationId xmlns:p14="http://schemas.microsoft.com/office/powerpoint/2010/main" val="3845146189"/>
      </p:ext>
    </p:extLst>
  </p:cSld>
  <p:clrMap bg1="lt1" tx1="dk1" bg2="lt2" tx2="dk2" accent1="accent1" accent2="accent2" accent3="accent3" accent4="accent4" accent5="accent5" accent6="accent6" hlink="hlink" folHlink="folHlink"/>
  <p:hf sldNum="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301A51-243F-405D-8991-C9F544BB1FB4}" type="datetime1">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ACFC99-9F2B-4A52-A9CE-71E40C52B288}" type="datetime1">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5B3091-B2DE-4820-888E-E54D0BB3A793}" type="datetime1">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3B1173-97CF-4436-AD7A-D9313E74F353}" type="datetime1">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500893-3CF0-4355-B2DB-DAE2649F95FC}" type="datetime1">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087405-907D-48ED-819A-64B84023836E}" type="datetime1">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FEB99-2D3D-42B6-9D87-99CFD2955948}" type="datetime1">
              <a:rPr lang="en-US" smtClean="0"/>
              <a:t>3/8/2024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2D6B44-38A0-471C-99C1-B688D929E72F}" type="datetime1">
              <a:rPr lang="en-US" smtClean="0"/>
              <a:t>3/8/2024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B99F93-06A0-4F53-8501-7E69FCC45250}" type="datetime1">
              <a:rPr lang="en-US" smtClean="0"/>
              <a:t>3/8/2024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1BDFDD-F7FF-4F51-864B-C39C62A24872}" type="datetime1">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43A767-83E3-4977-B23A-BADA10D5A072}" type="datetime1">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F07F3-F97B-4AAC-ADD9-79272C0FFED6}" type="datetime1">
              <a:rPr lang="en-US" smtClean="0"/>
              <a:t>3/8/2024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5.svg"/><Relationship Id="rId7" Type="http://schemas.openxmlformats.org/officeDocument/2006/relationships/image" Target="../media/image6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3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t="-9111" b="-9111"/>
            </a:stretch>
          </a:blipFill>
        </p:spPr>
        <p:txBody>
          <a:bodyPr/>
          <a:lstStyle/>
          <a:p>
            <a:endParaRPr lang="en-CA"/>
          </a:p>
        </p:txBody>
      </p:sp>
      <p:grpSp>
        <p:nvGrpSpPr>
          <p:cNvPr id="3" name="Group 3"/>
          <p:cNvGrpSpPr/>
          <p:nvPr/>
        </p:nvGrpSpPr>
        <p:grpSpPr>
          <a:xfrm>
            <a:off x="11318422" y="-289009"/>
            <a:ext cx="7735876" cy="10964879"/>
            <a:chOff x="0" y="0"/>
            <a:chExt cx="10314502" cy="14619839"/>
          </a:xfrm>
        </p:grpSpPr>
        <p:pic>
          <p:nvPicPr>
            <p:cNvPr id="4" name="Picture 4"/>
            <p:cNvPicPr>
              <a:picLocks noChangeAspect="1"/>
            </p:cNvPicPr>
            <p:nvPr/>
          </p:nvPicPr>
          <p:blipFill>
            <a:blip r:embed="rId3"/>
            <a:srcRect l="36056" r="16909"/>
            <a:stretch>
              <a:fillRect/>
            </a:stretch>
          </p:blipFill>
          <p:spPr>
            <a:xfrm>
              <a:off x="0" y="0"/>
              <a:ext cx="10314502" cy="14619839"/>
            </a:xfrm>
            <a:prstGeom prst="rect">
              <a:avLst/>
            </a:prstGeom>
          </p:spPr>
        </p:pic>
      </p:grpSp>
      <p:grpSp>
        <p:nvGrpSpPr>
          <p:cNvPr id="5" name="Group 5"/>
          <p:cNvGrpSpPr/>
          <p:nvPr/>
        </p:nvGrpSpPr>
        <p:grpSpPr>
          <a:xfrm>
            <a:off x="-799319" y="8441451"/>
            <a:ext cx="11714131" cy="1067357"/>
            <a:chOff x="0" y="0"/>
            <a:chExt cx="3085203" cy="281115"/>
          </a:xfrm>
        </p:grpSpPr>
        <p:sp>
          <p:nvSpPr>
            <p:cNvPr id="6" name="Freeform 6"/>
            <p:cNvSpPr/>
            <p:nvPr/>
          </p:nvSpPr>
          <p:spPr>
            <a:xfrm>
              <a:off x="0" y="0"/>
              <a:ext cx="3085203" cy="281115"/>
            </a:xfrm>
            <a:custGeom>
              <a:avLst/>
              <a:gdLst/>
              <a:ahLst/>
              <a:cxnLst/>
              <a:rect l="l" t="t" r="r" b="b"/>
              <a:pathLst>
                <a:path w="3085203" h="281115">
                  <a:moveTo>
                    <a:pt x="0" y="0"/>
                  </a:moveTo>
                  <a:lnTo>
                    <a:pt x="3085203" y="0"/>
                  </a:lnTo>
                  <a:lnTo>
                    <a:pt x="3085203" y="281115"/>
                  </a:lnTo>
                  <a:lnTo>
                    <a:pt x="0" y="281115"/>
                  </a:lnTo>
                  <a:close/>
                </a:path>
              </a:pathLst>
            </a:custGeom>
            <a:solidFill>
              <a:srgbClr val="960000"/>
            </a:solidFill>
          </p:spPr>
          <p:txBody>
            <a:bodyPr/>
            <a:lstStyle/>
            <a:p>
              <a:endParaRPr lang="en-CA"/>
            </a:p>
          </p:txBody>
        </p:sp>
        <p:sp>
          <p:nvSpPr>
            <p:cNvPr id="7" name="TextBox 7"/>
            <p:cNvSpPr txBox="1"/>
            <p:nvPr/>
          </p:nvSpPr>
          <p:spPr>
            <a:xfrm>
              <a:off x="0" y="-38100"/>
              <a:ext cx="3085203" cy="31921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2804932">
            <a:off x="8251276" y="3409271"/>
            <a:ext cx="7117467" cy="7492071"/>
          </a:xfrm>
          <a:custGeom>
            <a:avLst/>
            <a:gdLst/>
            <a:ahLst/>
            <a:cxnLst/>
            <a:rect l="l" t="t" r="r" b="b"/>
            <a:pathLst>
              <a:path w="7117467" h="7492071">
                <a:moveTo>
                  <a:pt x="0" y="0"/>
                </a:moveTo>
                <a:lnTo>
                  <a:pt x="7117467" y="0"/>
                </a:lnTo>
                <a:lnTo>
                  <a:pt x="7117467" y="7492071"/>
                </a:lnTo>
                <a:lnTo>
                  <a:pt x="0" y="74920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9" name="Freeform 9"/>
          <p:cNvSpPr/>
          <p:nvPr/>
        </p:nvSpPr>
        <p:spPr>
          <a:xfrm rot="-4503709">
            <a:off x="10077864" y="4946839"/>
            <a:ext cx="2996452" cy="569383"/>
          </a:xfrm>
          <a:custGeom>
            <a:avLst/>
            <a:gdLst/>
            <a:ahLst/>
            <a:cxnLst/>
            <a:rect l="l" t="t" r="r" b="b"/>
            <a:pathLst>
              <a:path w="2996452" h="569383">
                <a:moveTo>
                  <a:pt x="0" y="0"/>
                </a:moveTo>
                <a:lnTo>
                  <a:pt x="2996452" y="0"/>
                </a:lnTo>
                <a:lnTo>
                  <a:pt x="2996452" y="569383"/>
                </a:lnTo>
                <a:lnTo>
                  <a:pt x="0" y="569383"/>
                </a:lnTo>
                <a:lnTo>
                  <a:pt x="0" y="0"/>
                </a:lnTo>
                <a:close/>
              </a:path>
            </a:pathLst>
          </a:custGeom>
          <a:blipFill>
            <a:blip r:embed="rId6"/>
            <a:stretch>
              <a:fillRect t="-3613" b="-3613"/>
            </a:stretch>
          </a:blipFill>
        </p:spPr>
        <p:txBody>
          <a:bodyPr/>
          <a:lstStyle/>
          <a:p>
            <a:endParaRPr lang="en-CA"/>
          </a:p>
        </p:txBody>
      </p:sp>
      <p:sp>
        <p:nvSpPr>
          <p:cNvPr id="10" name="Freeform 10"/>
          <p:cNvSpPr/>
          <p:nvPr/>
        </p:nvSpPr>
        <p:spPr>
          <a:xfrm rot="-2804932">
            <a:off x="7497970" y="-2190712"/>
            <a:ext cx="7002623" cy="7371182"/>
          </a:xfrm>
          <a:custGeom>
            <a:avLst/>
            <a:gdLst/>
            <a:ahLst/>
            <a:cxnLst/>
            <a:rect l="l" t="t" r="r" b="b"/>
            <a:pathLst>
              <a:path w="7002623" h="7371182">
                <a:moveTo>
                  <a:pt x="0" y="0"/>
                </a:moveTo>
                <a:lnTo>
                  <a:pt x="7002622" y="0"/>
                </a:lnTo>
                <a:lnTo>
                  <a:pt x="7002622" y="7371182"/>
                </a:lnTo>
                <a:lnTo>
                  <a:pt x="0" y="73711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1" name="Freeform 11"/>
          <p:cNvSpPr/>
          <p:nvPr/>
        </p:nvSpPr>
        <p:spPr>
          <a:xfrm rot="-864092" flipH="1" flipV="1">
            <a:off x="8073620" y="-1254388"/>
            <a:ext cx="2873203" cy="4700536"/>
          </a:xfrm>
          <a:custGeom>
            <a:avLst/>
            <a:gdLst/>
            <a:ahLst/>
            <a:cxnLst/>
            <a:rect l="l" t="t" r="r" b="b"/>
            <a:pathLst>
              <a:path w="2873203" h="4700536">
                <a:moveTo>
                  <a:pt x="2873203" y="4700537"/>
                </a:moveTo>
                <a:lnTo>
                  <a:pt x="0" y="4700537"/>
                </a:lnTo>
                <a:lnTo>
                  <a:pt x="0" y="0"/>
                </a:lnTo>
                <a:lnTo>
                  <a:pt x="2873203" y="0"/>
                </a:lnTo>
                <a:lnTo>
                  <a:pt x="2873203" y="4700537"/>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2" name="Freeform 12"/>
          <p:cNvSpPr/>
          <p:nvPr/>
        </p:nvSpPr>
        <p:spPr>
          <a:xfrm rot="-2804932">
            <a:off x="9580689" y="5693726"/>
            <a:ext cx="1168213" cy="1229698"/>
          </a:xfrm>
          <a:custGeom>
            <a:avLst/>
            <a:gdLst/>
            <a:ahLst/>
            <a:cxnLst/>
            <a:rect l="l" t="t" r="r" b="b"/>
            <a:pathLst>
              <a:path w="1168213" h="1229698">
                <a:moveTo>
                  <a:pt x="0" y="0"/>
                </a:moveTo>
                <a:lnTo>
                  <a:pt x="1168213" y="0"/>
                </a:lnTo>
                <a:lnTo>
                  <a:pt x="1168213" y="1229698"/>
                </a:lnTo>
                <a:lnTo>
                  <a:pt x="0" y="12296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3" name="Freeform 13"/>
          <p:cNvSpPr/>
          <p:nvPr/>
        </p:nvSpPr>
        <p:spPr>
          <a:xfrm rot="3621560" flipV="1">
            <a:off x="11317337" y="8494580"/>
            <a:ext cx="2515172" cy="4114800"/>
          </a:xfrm>
          <a:custGeom>
            <a:avLst/>
            <a:gdLst/>
            <a:ahLst/>
            <a:cxnLst/>
            <a:rect l="l" t="t" r="r" b="b"/>
            <a:pathLst>
              <a:path w="2515172" h="4114800">
                <a:moveTo>
                  <a:pt x="0" y="4114800"/>
                </a:moveTo>
                <a:lnTo>
                  <a:pt x="2515171" y="4114800"/>
                </a:lnTo>
                <a:lnTo>
                  <a:pt x="2515171" y="0"/>
                </a:lnTo>
                <a:lnTo>
                  <a:pt x="0" y="0"/>
                </a:lnTo>
                <a:lnTo>
                  <a:pt x="0" y="411480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grpSp>
        <p:nvGrpSpPr>
          <p:cNvPr id="14" name="Group 14"/>
          <p:cNvGrpSpPr/>
          <p:nvPr/>
        </p:nvGrpSpPr>
        <p:grpSpPr>
          <a:xfrm>
            <a:off x="10807810" y="6648350"/>
            <a:ext cx="434014" cy="43401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0A0A"/>
            </a:solidFill>
          </p:spPr>
          <p:txBody>
            <a:bodyPr/>
            <a:lstStyle/>
            <a:p>
              <a:endParaRPr lang="en-CA"/>
            </a:p>
          </p:txBody>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3262"/>
                </a:lnSpc>
              </a:pPr>
              <a:endParaRPr/>
            </a:p>
          </p:txBody>
        </p:sp>
      </p:grpSp>
      <p:grpSp>
        <p:nvGrpSpPr>
          <p:cNvPr id="17" name="Group 17"/>
          <p:cNvGrpSpPr/>
          <p:nvPr/>
        </p:nvGrpSpPr>
        <p:grpSpPr>
          <a:xfrm>
            <a:off x="10603736" y="7218026"/>
            <a:ext cx="429958" cy="42995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0A0A"/>
            </a:solidFill>
          </p:spPr>
          <p:txBody>
            <a:bodyPr/>
            <a:lstStyle/>
            <a:p>
              <a:endParaRPr lang="en-CA"/>
            </a:p>
          </p:txBody>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3262"/>
                </a:lnSpc>
              </a:pPr>
              <a:endParaRPr/>
            </a:p>
          </p:txBody>
        </p:sp>
      </p:grpSp>
      <p:grpSp>
        <p:nvGrpSpPr>
          <p:cNvPr id="20" name="Group 20"/>
          <p:cNvGrpSpPr/>
          <p:nvPr/>
        </p:nvGrpSpPr>
        <p:grpSpPr>
          <a:xfrm>
            <a:off x="10388757" y="7781333"/>
            <a:ext cx="429958" cy="42995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0A0A"/>
            </a:solidFill>
          </p:spPr>
          <p:txBody>
            <a:bodyPr/>
            <a:lstStyle/>
            <a:p>
              <a:endParaRPr lang="en-CA"/>
            </a:p>
          </p:txBody>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3262"/>
                </a:lnSpc>
              </a:pPr>
              <a:endParaRPr/>
            </a:p>
          </p:txBody>
        </p:sp>
      </p:grpSp>
      <p:grpSp>
        <p:nvGrpSpPr>
          <p:cNvPr id="23" name="Group 23"/>
          <p:cNvGrpSpPr/>
          <p:nvPr/>
        </p:nvGrpSpPr>
        <p:grpSpPr>
          <a:xfrm rot="187784">
            <a:off x="12376583" y="132627"/>
            <a:ext cx="355695" cy="35569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0000"/>
            </a:solidFill>
          </p:spPr>
          <p:txBody>
            <a:bodyPr/>
            <a:lstStyle/>
            <a:p>
              <a:endParaRPr lang="en-CA"/>
            </a:p>
          </p:txBody>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3262"/>
                </a:lnSpc>
              </a:pPr>
              <a:endParaRPr/>
            </a:p>
          </p:txBody>
        </p:sp>
      </p:grpSp>
      <p:grpSp>
        <p:nvGrpSpPr>
          <p:cNvPr id="26" name="Group 26"/>
          <p:cNvGrpSpPr/>
          <p:nvPr/>
        </p:nvGrpSpPr>
        <p:grpSpPr>
          <a:xfrm rot="187784">
            <a:off x="12530798" y="571305"/>
            <a:ext cx="352371" cy="35237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0000"/>
            </a:solidFill>
          </p:spPr>
          <p:txBody>
            <a:bodyPr/>
            <a:lstStyle/>
            <a:p>
              <a:endParaRPr lang="en-CA"/>
            </a:p>
          </p:txBody>
        </p:sp>
        <p:sp>
          <p:nvSpPr>
            <p:cNvPr id="28" name="TextBox 28"/>
            <p:cNvSpPr txBox="1"/>
            <p:nvPr/>
          </p:nvSpPr>
          <p:spPr>
            <a:xfrm>
              <a:off x="76200" y="19050"/>
              <a:ext cx="660400" cy="717550"/>
            </a:xfrm>
            <a:prstGeom prst="rect">
              <a:avLst/>
            </a:prstGeom>
          </p:spPr>
          <p:txBody>
            <a:bodyPr lIns="50800" tIns="50800" rIns="50800" bIns="50800" rtlCol="0" anchor="ctr"/>
            <a:lstStyle/>
            <a:p>
              <a:pPr algn="ctr">
                <a:lnSpc>
                  <a:spcPts val="3262"/>
                </a:lnSpc>
              </a:pPr>
              <a:endParaRPr/>
            </a:p>
          </p:txBody>
        </p:sp>
      </p:grpSp>
      <p:grpSp>
        <p:nvGrpSpPr>
          <p:cNvPr id="29" name="Group 29"/>
          <p:cNvGrpSpPr/>
          <p:nvPr/>
        </p:nvGrpSpPr>
        <p:grpSpPr>
          <a:xfrm rot="187784">
            <a:off x="12685306" y="1003012"/>
            <a:ext cx="352371" cy="352371"/>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0000"/>
            </a:solidFill>
          </p:spPr>
          <p:txBody>
            <a:bodyPr/>
            <a:lstStyle/>
            <a:p>
              <a:endParaRPr lang="en-CA"/>
            </a:p>
          </p:txBody>
        </p:sp>
        <p:sp>
          <p:nvSpPr>
            <p:cNvPr id="31" name="TextBox 31"/>
            <p:cNvSpPr txBox="1"/>
            <p:nvPr/>
          </p:nvSpPr>
          <p:spPr>
            <a:xfrm>
              <a:off x="76200" y="19050"/>
              <a:ext cx="660400" cy="717550"/>
            </a:xfrm>
            <a:prstGeom prst="rect">
              <a:avLst/>
            </a:prstGeom>
          </p:spPr>
          <p:txBody>
            <a:bodyPr lIns="50800" tIns="50800" rIns="50800" bIns="50800" rtlCol="0" anchor="ctr"/>
            <a:lstStyle/>
            <a:p>
              <a:pPr algn="ctr">
                <a:lnSpc>
                  <a:spcPts val="3262"/>
                </a:lnSpc>
              </a:pPr>
              <a:endParaRPr/>
            </a:p>
          </p:txBody>
        </p:sp>
      </p:grpSp>
      <p:sp>
        <p:nvSpPr>
          <p:cNvPr id="32" name="Freeform 32"/>
          <p:cNvSpPr/>
          <p:nvPr/>
        </p:nvSpPr>
        <p:spPr>
          <a:xfrm>
            <a:off x="666052" y="497767"/>
            <a:ext cx="1055797" cy="1214166"/>
          </a:xfrm>
          <a:custGeom>
            <a:avLst/>
            <a:gdLst/>
            <a:ahLst/>
            <a:cxnLst/>
            <a:rect l="l" t="t" r="r" b="b"/>
            <a:pathLst>
              <a:path w="1055797" h="1214166">
                <a:moveTo>
                  <a:pt x="0" y="0"/>
                </a:moveTo>
                <a:lnTo>
                  <a:pt x="1055797" y="0"/>
                </a:lnTo>
                <a:lnTo>
                  <a:pt x="1055797" y="1214167"/>
                </a:lnTo>
                <a:lnTo>
                  <a:pt x="0" y="1214167"/>
                </a:lnTo>
                <a:lnTo>
                  <a:pt x="0" y="0"/>
                </a:lnTo>
                <a:close/>
              </a:path>
            </a:pathLst>
          </a:custGeom>
          <a:blipFill>
            <a:blip r:embed="rId13"/>
            <a:stretch>
              <a:fillRect/>
            </a:stretch>
          </a:blipFill>
        </p:spPr>
        <p:txBody>
          <a:bodyPr/>
          <a:lstStyle/>
          <a:p>
            <a:endParaRPr lang="en-CA"/>
          </a:p>
        </p:txBody>
      </p:sp>
      <p:sp>
        <p:nvSpPr>
          <p:cNvPr id="33" name="Freeform 33"/>
          <p:cNvSpPr/>
          <p:nvPr/>
        </p:nvSpPr>
        <p:spPr>
          <a:xfrm>
            <a:off x="16279352" y="8211291"/>
            <a:ext cx="1445062" cy="1706766"/>
          </a:xfrm>
          <a:custGeom>
            <a:avLst/>
            <a:gdLst/>
            <a:ahLst/>
            <a:cxnLst/>
            <a:rect l="l" t="t" r="r" b="b"/>
            <a:pathLst>
              <a:path w="1445062" h="1706766">
                <a:moveTo>
                  <a:pt x="0" y="0"/>
                </a:moveTo>
                <a:lnTo>
                  <a:pt x="1445062" y="0"/>
                </a:lnTo>
                <a:lnTo>
                  <a:pt x="1445062" y="1706766"/>
                </a:lnTo>
                <a:lnTo>
                  <a:pt x="0" y="1706766"/>
                </a:lnTo>
                <a:lnTo>
                  <a:pt x="0" y="0"/>
                </a:lnTo>
                <a:close/>
              </a:path>
            </a:pathLst>
          </a:custGeom>
          <a:blipFill>
            <a:blip r:embed="rId14"/>
            <a:stretch>
              <a:fillRect/>
            </a:stretch>
          </a:blipFill>
        </p:spPr>
        <p:txBody>
          <a:bodyPr/>
          <a:lstStyle/>
          <a:p>
            <a:endParaRPr lang="en-CA"/>
          </a:p>
        </p:txBody>
      </p:sp>
      <p:sp>
        <p:nvSpPr>
          <p:cNvPr id="34" name="TextBox 34"/>
          <p:cNvSpPr txBox="1"/>
          <p:nvPr/>
        </p:nvSpPr>
        <p:spPr>
          <a:xfrm>
            <a:off x="706686" y="3677312"/>
            <a:ext cx="7670136" cy="1913140"/>
          </a:xfrm>
          <a:prstGeom prst="rect">
            <a:avLst/>
          </a:prstGeom>
        </p:spPr>
        <p:txBody>
          <a:bodyPr lIns="0" tIns="0" rIns="0" bIns="0" rtlCol="0" anchor="t">
            <a:spAutoFit/>
          </a:bodyPr>
          <a:lstStyle/>
          <a:p>
            <a:pPr>
              <a:lnSpc>
                <a:spcPts val="14776"/>
              </a:lnSpc>
              <a:spcBef>
                <a:spcPct val="0"/>
              </a:spcBef>
            </a:pPr>
            <a:r>
              <a:rPr lang="en-US" sz="10554">
                <a:solidFill>
                  <a:srgbClr val="960000"/>
                </a:solidFill>
                <a:latin typeface="Poppins Ultra-Bold"/>
              </a:rPr>
              <a:t>Training</a:t>
            </a:r>
          </a:p>
        </p:txBody>
      </p:sp>
      <p:sp>
        <p:nvSpPr>
          <p:cNvPr id="35" name="TextBox 35"/>
          <p:cNvSpPr txBox="1"/>
          <p:nvPr/>
        </p:nvSpPr>
        <p:spPr>
          <a:xfrm>
            <a:off x="706686" y="5747714"/>
            <a:ext cx="5209078" cy="622857"/>
          </a:xfrm>
          <a:prstGeom prst="rect">
            <a:avLst/>
          </a:prstGeom>
        </p:spPr>
        <p:txBody>
          <a:bodyPr lIns="0" tIns="0" rIns="0" bIns="0" rtlCol="0" anchor="t">
            <a:spAutoFit/>
          </a:bodyPr>
          <a:lstStyle/>
          <a:p>
            <a:pPr>
              <a:lnSpc>
                <a:spcPts val="4867"/>
              </a:lnSpc>
              <a:spcBef>
                <a:spcPct val="0"/>
              </a:spcBef>
            </a:pPr>
            <a:r>
              <a:rPr lang="en-US" sz="3476">
                <a:solidFill>
                  <a:srgbClr val="000000"/>
                </a:solidFill>
                <a:latin typeface="Poppins"/>
              </a:rPr>
              <a:t>2024</a:t>
            </a:r>
          </a:p>
        </p:txBody>
      </p:sp>
      <p:sp>
        <p:nvSpPr>
          <p:cNvPr id="36" name="TextBox 36"/>
          <p:cNvSpPr txBox="1"/>
          <p:nvPr/>
        </p:nvSpPr>
        <p:spPr>
          <a:xfrm>
            <a:off x="706686" y="2844585"/>
            <a:ext cx="7442835" cy="1278765"/>
          </a:xfrm>
          <a:prstGeom prst="rect">
            <a:avLst/>
          </a:prstGeom>
        </p:spPr>
        <p:txBody>
          <a:bodyPr lIns="0" tIns="0" rIns="0" bIns="0" rtlCol="0" anchor="t">
            <a:spAutoFit/>
          </a:bodyPr>
          <a:lstStyle/>
          <a:p>
            <a:pPr>
              <a:lnSpc>
                <a:spcPts val="9841"/>
              </a:lnSpc>
              <a:spcBef>
                <a:spcPct val="0"/>
              </a:spcBef>
            </a:pPr>
            <a:r>
              <a:rPr lang="en-US" sz="7029">
                <a:solidFill>
                  <a:srgbClr val="000000"/>
                </a:solidFill>
                <a:latin typeface="Poppins Ultra-Bold"/>
              </a:rPr>
              <a:t>Adherent</a:t>
            </a:r>
          </a:p>
        </p:txBody>
      </p:sp>
      <p:sp>
        <p:nvSpPr>
          <p:cNvPr id="37" name="TextBox 37"/>
          <p:cNvSpPr txBox="1"/>
          <p:nvPr/>
        </p:nvSpPr>
        <p:spPr>
          <a:xfrm>
            <a:off x="1028699" y="8534814"/>
            <a:ext cx="9136095" cy="824265"/>
          </a:xfrm>
          <a:prstGeom prst="rect">
            <a:avLst/>
          </a:prstGeom>
        </p:spPr>
        <p:txBody>
          <a:bodyPr wrap="square" lIns="0" tIns="0" rIns="0" bIns="0" rtlCol="0" anchor="t">
            <a:spAutoFit/>
          </a:bodyPr>
          <a:lstStyle/>
          <a:p>
            <a:pPr>
              <a:lnSpc>
                <a:spcPts val="3262"/>
              </a:lnSpc>
            </a:pPr>
            <a:r>
              <a:rPr lang="en-US" sz="2330" dirty="0">
                <a:solidFill>
                  <a:srgbClr val="FFFFFF"/>
                </a:solidFill>
                <a:latin typeface="Poppins"/>
              </a:rPr>
              <a:t>The Salvation Army Canada &amp; Bermuda Territory</a:t>
            </a:r>
          </a:p>
          <a:p>
            <a:pPr>
              <a:lnSpc>
                <a:spcPts val="3262"/>
              </a:lnSpc>
              <a:spcBef>
                <a:spcPct val="0"/>
              </a:spcBef>
            </a:pPr>
            <a:r>
              <a:rPr lang="en-US" sz="2330" dirty="0">
                <a:solidFill>
                  <a:srgbClr val="FFFFFF"/>
                </a:solidFill>
                <a:latin typeface="Poppins"/>
              </a:rPr>
              <a:t>www.corpsmission.ca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1075"/>
            <a:ext cx="9725156" cy="1947413"/>
          </a:xfrm>
          <a:prstGeom prst="rect">
            <a:avLst/>
          </a:prstGeom>
        </p:spPr>
        <p:txBody>
          <a:bodyPr lIns="0" tIns="0" rIns="0" bIns="0" rtlCol="0" anchor="t">
            <a:spAutoFit/>
          </a:bodyPr>
          <a:lstStyle/>
          <a:p>
            <a:pPr>
              <a:lnSpc>
                <a:spcPts val="7546"/>
              </a:lnSpc>
            </a:pPr>
            <a:r>
              <a:rPr lang="en-US" sz="6288">
                <a:solidFill>
                  <a:srgbClr val="960000"/>
                </a:solidFill>
                <a:latin typeface="Poppins Ultra-Bold"/>
              </a:rPr>
              <a:t>Doctrines of</a:t>
            </a:r>
          </a:p>
          <a:p>
            <a:pPr>
              <a:lnSpc>
                <a:spcPts val="7546"/>
              </a:lnSpc>
            </a:pPr>
            <a:r>
              <a:rPr lang="en-US" sz="6288">
                <a:solidFill>
                  <a:srgbClr val="960000"/>
                </a:solidFill>
                <a:latin typeface="Poppins Ultra-Bold"/>
              </a:rPr>
              <a:t>The Salvation Army</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Freeform 5"/>
          <p:cNvSpPr/>
          <p:nvPr/>
        </p:nvSpPr>
        <p:spPr>
          <a:xfrm>
            <a:off x="1028700" y="3860930"/>
            <a:ext cx="1028700" cy="675201"/>
          </a:xfrm>
          <a:custGeom>
            <a:avLst/>
            <a:gdLst/>
            <a:ahLst/>
            <a:cxnLst/>
            <a:rect l="l" t="t" r="r" b="b"/>
            <a:pathLst>
              <a:path w="1028700" h="675201">
                <a:moveTo>
                  <a:pt x="0" y="0"/>
                </a:moveTo>
                <a:lnTo>
                  <a:pt x="1028700" y="0"/>
                </a:lnTo>
                <a:lnTo>
                  <a:pt x="1028700" y="675201"/>
                </a:lnTo>
                <a:lnTo>
                  <a:pt x="0" y="6752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6" name="TextBox 6"/>
          <p:cNvSpPr txBox="1"/>
          <p:nvPr/>
        </p:nvSpPr>
        <p:spPr>
          <a:xfrm>
            <a:off x="1028700" y="4761165"/>
            <a:ext cx="8532968" cy="3111500"/>
          </a:xfrm>
          <a:prstGeom prst="rect">
            <a:avLst/>
          </a:prstGeom>
        </p:spPr>
        <p:txBody>
          <a:bodyPr lIns="0" tIns="0" rIns="0" bIns="0" rtlCol="0" anchor="t">
            <a:spAutoFit/>
          </a:bodyPr>
          <a:lstStyle/>
          <a:p>
            <a:pPr>
              <a:lnSpc>
                <a:spcPts val="4900"/>
              </a:lnSpc>
              <a:spcBef>
                <a:spcPct val="0"/>
              </a:spcBef>
            </a:pPr>
            <a:r>
              <a:rPr lang="en-US" sz="3500">
                <a:solidFill>
                  <a:srgbClr val="000000"/>
                </a:solidFill>
                <a:latin typeface="Poppins Medium"/>
              </a:rPr>
              <a:t>We believe that the Scriptures of the Old and New Testaments were given by inspiration of God, and that they only constitute the Divine rule of Christian faith and practice.</a:t>
            </a:r>
          </a:p>
        </p:txBody>
      </p:sp>
      <p:sp>
        <p:nvSpPr>
          <p:cNvPr id="7" name="Freeform 7"/>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1075"/>
            <a:ext cx="9725156" cy="1947413"/>
          </a:xfrm>
          <a:prstGeom prst="rect">
            <a:avLst/>
          </a:prstGeom>
        </p:spPr>
        <p:txBody>
          <a:bodyPr lIns="0" tIns="0" rIns="0" bIns="0" rtlCol="0" anchor="t">
            <a:spAutoFit/>
          </a:bodyPr>
          <a:lstStyle/>
          <a:p>
            <a:pPr>
              <a:lnSpc>
                <a:spcPts val="7546"/>
              </a:lnSpc>
            </a:pPr>
            <a:r>
              <a:rPr lang="en-US" sz="6288">
                <a:solidFill>
                  <a:srgbClr val="960000"/>
                </a:solidFill>
                <a:latin typeface="Poppins Ultra-Bold"/>
              </a:rPr>
              <a:t>Doctrines of</a:t>
            </a:r>
          </a:p>
          <a:p>
            <a:pPr>
              <a:lnSpc>
                <a:spcPts val="7546"/>
              </a:lnSpc>
            </a:pPr>
            <a:r>
              <a:rPr lang="en-US" sz="6288">
                <a:solidFill>
                  <a:srgbClr val="960000"/>
                </a:solidFill>
                <a:latin typeface="Poppins Ultra-Bold"/>
              </a:rPr>
              <a:t>The Salvation Army</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Freeform 5"/>
          <p:cNvSpPr/>
          <p:nvPr/>
        </p:nvSpPr>
        <p:spPr>
          <a:xfrm>
            <a:off x="1028700" y="3860930"/>
            <a:ext cx="1028700" cy="675201"/>
          </a:xfrm>
          <a:custGeom>
            <a:avLst/>
            <a:gdLst/>
            <a:ahLst/>
            <a:cxnLst/>
            <a:rect l="l" t="t" r="r" b="b"/>
            <a:pathLst>
              <a:path w="1028700" h="675201">
                <a:moveTo>
                  <a:pt x="0" y="0"/>
                </a:moveTo>
                <a:lnTo>
                  <a:pt x="1028700" y="0"/>
                </a:lnTo>
                <a:lnTo>
                  <a:pt x="1028700" y="675201"/>
                </a:lnTo>
                <a:lnTo>
                  <a:pt x="0" y="6752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6" name="TextBox 6"/>
          <p:cNvSpPr txBox="1"/>
          <p:nvPr/>
        </p:nvSpPr>
        <p:spPr>
          <a:xfrm>
            <a:off x="1028700" y="4761165"/>
            <a:ext cx="8532968" cy="3111500"/>
          </a:xfrm>
          <a:prstGeom prst="rect">
            <a:avLst/>
          </a:prstGeom>
        </p:spPr>
        <p:txBody>
          <a:bodyPr lIns="0" tIns="0" rIns="0" bIns="0" rtlCol="0" anchor="t">
            <a:spAutoFit/>
          </a:bodyPr>
          <a:lstStyle/>
          <a:p>
            <a:pPr>
              <a:lnSpc>
                <a:spcPts val="4900"/>
              </a:lnSpc>
              <a:spcBef>
                <a:spcPct val="0"/>
              </a:spcBef>
            </a:pPr>
            <a:r>
              <a:rPr lang="en-US" sz="3500">
                <a:solidFill>
                  <a:srgbClr val="000000"/>
                </a:solidFill>
                <a:latin typeface="Poppins Medium"/>
              </a:rPr>
              <a:t>We believe that there is only one God, who is infinitely perfect, the Creator, Preserver, and Governor of all things, and who is the only proper object of religious worship.</a:t>
            </a:r>
          </a:p>
        </p:txBody>
      </p:sp>
      <p:sp>
        <p:nvSpPr>
          <p:cNvPr id="7" name="Freeform 7"/>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1075"/>
            <a:ext cx="9725156" cy="1947413"/>
          </a:xfrm>
          <a:prstGeom prst="rect">
            <a:avLst/>
          </a:prstGeom>
        </p:spPr>
        <p:txBody>
          <a:bodyPr lIns="0" tIns="0" rIns="0" bIns="0" rtlCol="0" anchor="t">
            <a:spAutoFit/>
          </a:bodyPr>
          <a:lstStyle/>
          <a:p>
            <a:pPr>
              <a:lnSpc>
                <a:spcPts val="7546"/>
              </a:lnSpc>
            </a:pPr>
            <a:r>
              <a:rPr lang="en-US" sz="6288">
                <a:solidFill>
                  <a:srgbClr val="960000"/>
                </a:solidFill>
                <a:latin typeface="Poppins Ultra-Bold"/>
              </a:rPr>
              <a:t>Doctrines of</a:t>
            </a:r>
          </a:p>
          <a:p>
            <a:pPr>
              <a:lnSpc>
                <a:spcPts val="7546"/>
              </a:lnSpc>
            </a:pPr>
            <a:r>
              <a:rPr lang="en-US" sz="6288">
                <a:solidFill>
                  <a:srgbClr val="960000"/>
                </a:solidFill>
                <a:latin typeface="Poppins Ultra-Bold"/>
              </a:rPr>
              <a:t>The Salvation Army</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Freeform 5"/>
          <p:cNvSpPr/>
          <p:nvPr/>
        </p:nvSpPr>
        <p:spPr>
          <a:xfrm>
            <a:off x="1028700" y="3860930"/>
            <a:ext cx="1028700" cy="675201"/>
          </a:xfrm>
          <a:custGeom>
            <a:avLst/>
            <a:gdLst/>
            <a:ahLst/>
            <a:cxnLst/>
            <a:rect l="l" t="t" r="r" b="b"/>
            <a:pathLst>
              <a:path w="1028700" h="675201">
                <a:moveTo>
                  <a:pt x="0" y="0"/>
                </a:moveTo>
                <a:lnTo>
                  <a:pt x="1028700" y="0"/>
                </a:lnTo>
                <a:lnTo>
                  <a:pt x="1028700" y="675201"/>
                </a:lnTo>
                <a:lnTo>
                  <a:pt x="0" y="6752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6" name="TextBox 6"/>
          <p:cNvSpPr txBox="1"/>
          <p:nvPr/>
        </p:nvSpPr>
        <p:spPr>
          <a:xfrm>
            <a:off x="1028700" y="4761165"/>
            <a:ext cx="8532968" cy="3111500"/>
          </a:xfrm>
          <a:prstGeom prst="rect">
            <a:avLst/>
          </a:prstGeom>
        </p:spPr>
        <p:txBody>
          <a:bodyPr lIns="0" tIns="0" rIns="0" bIns="0" rtlCol="0" anchor="t">
            <a:spAutoFit/>
          </a:bodyPr>
          <a:lstStyle/>
          <a:p>
            <a:pPr>
              <a:lnSpc>
                <a:spcPts val="4900"/>
              </a:lnSpc>
              <a:spcBef>
                <a:spcPct val="0"/>
              </a:spcBef>
            </a:pPr>
            <a:r>
              <a:rPr lang="en-US" sz="3500">
                <a:solidFill>
                  <a:srgbClr val="000000"/>
                </a:solidFill>
                <a:latin typeface="Poppins Medium"/>
              </a:rPr>
              <a:t>We believe that there are three persons in the Godhead – the Father, the Son and the Holy Ghost, undivided in essence and co-equal in power and glory.</a:t>
            </a:r>
          </a:p>
        </p:txBody>
      </p:sp>
      <p:sp>
        <p:nvSpPr>
          <p:cNvPr id="7" name="Freeform 7"/>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1075"/>
            <a:ext cx="9725156" cy="1947413"/>
          </a:xfrm>
          <a:prstGeom prst="rect">
            <a:avLst/>
          </a:prstGeom>
        </p:spPr>
        <p:txBody>
          <a:bodyPr lIns="0" tIns="0" rIns="0" bIns="0" rtlCol="0" anchor="t">
            <a:spAutoFit/>
          </a:bodyPr>
          <a:lstStyle/>
          <a:p>
            <a:pPr>
              <a:lnSpc>
                <a:spcPts val="7546"/>
              </a:lnSpc>
            </a:pPr>
            <a:r>
              <a:rPr lang="en-US" sz="6288">
                <a:solidFill>
                  <a:srgbClr val="960000"/>
                </a:solidFill>
                <a:latin typeface="Poppins Ultra-Bold"/>
              </a:rPr>
              <a:t>Doctrines of</a:t>
            </a:r>
          </a:p>
          <a:p>
            <a:pPr>
              <a:lnSpc>
                <a:spcPts val="7546"/>
              </a:lnSpc>
            </a:pPr>
            <a:r>
              <a:rPr lang="en-US" sz="6288">
                <a:solidFill>
                  <a:srgbClr val="960000"/>
                </a:solidFill>
                <a:latin typeface="Poppins Ultra-Bold"/>
              </a:rPr>
              <a:t>The Salvation Army</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Freeform 5"/>
          <p:cNvSpPr/>
          <p:nvPr/>
        </p:nvSpPr>
        <p:spPr>
          <a:xfrm>
            <a:off x="1028700" y="3860930"/>
            <a:ext cx="1028700" cy="675201"/>
          </a:xfrm>
          <a:custGeom>
            <a:avLst/>
            <a:gdLst/>
            <a:ahLst/>
            <a:cxnLst/>
            <a:rect l="l" t="t" r="r" b="b"/>
            <a:pathLst>
              <a:path w="1028700" h="675201">
                <a:moveTo>
                  <a:pt x="0" y="0"/>
                </a:moveTo>
                <a:lnTo>
                  <a:pt x="1028700" y="0"/>
                </a:lnTo>
                <a:lnTo>
                  <a:pt x="1028700" y="675201"/>
                </a:lnTo>
                <a:lnTo>
                  <a:pt x="0" y="6752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6" name="TextBox 6"/>
          <p:cNvSpPr txBox="1"/>
          <p:nvPr/>
        </p:nvSpPr>
        <p:spPr>
          <a:xfrm>
            <a:off x="1028700" y="4761165"/>
            <a:ext cx="8532968" cy="3111500"/>
          </a:xfrm>
          <a:prstGeom prst="rect">
            <a:avLst/>
          </a:prstGeom>
        </p:spPr>
        <p:txBody>
          <a:bodyPr lIns="0" tIns="0" rIns="0" bIns="0" rtlCol="0" anchor="t">
            <a:spAutoFit/>
          </a:bodyPr>
          <a:lstStyle/>
          <a:p>
            <a:pPr>
              <a:lnSpc>
                <a:spcPts val="4900"/>
              </a:lnSpc>
              <a:spcBef>
                <a:spcPct val="0"/>
              </a:spcBef>
            </a:pPr>
            <a:r>
              <a:rPr lang="en-US" sz="3500">
                <a:solidFill>
                  <a:srgbClr val="000000"/>
                </a:solidFill>
                <a:latin typeface="Poppins Medium"/>
              </a:rPr>
              <a:t>We believe that in the person of Jesus Christ the Divine and human natures are united, so that He is truly and properly God and truly and properly man.</a:t>
            </a:r>
          </a:p>
        </p:txBody>
      </p:sp>
      <p:sp>
        <p:nvSpPr>
          <p:cNvPr id="7" name="Freeform 7"/>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1075"/>
            <a:ext cx="9725156" cy="1947413"/>
          </a:xfrm>
          <a:prstGeom prst="rect">
            <a:avLst/>
          </a:prstGeom>
        </p:spPr>
        <p:txBody>
          <a:bodyPr lIns="0" tIns="0" rIns="0" bIns="0" rtlCol="0" anchor="t">
            <a:spAutoFit/>
          </a:bodyPr>
          <a:lstStyle/>
          <a:p>
            <a:pPr>
              <a:lnSpc>
                <a:spcPts val="7546"/>
              </a:lnSpc>
            </a:pPr>
            <a:r>
              <a:rPr lang="en-US" sz="6288">
                <a:solidFill>
                  <a:srgbClr val="960000"/>
                </a:solidFill>
                <a:latin typeface="Poppins Ultra-Bold"/>
              </a:rPr>
              <a:t>Doctrines of</a:t>
            </a:r>
          </a:p>
          <a:p>
            <a:pPr>
              <a:lnSpc>
                <a:spcPts val="7546"/>
              </a:lnSpc>
            </a:pPr>
            <a:r>
              <a:rPr lang="en-US" sz="6288">
                <a:solidFill>
                  <a:srgbClr val="960000"/>
                </a:solidFill>
                <a:latin typeface="Poppins Ultra-Bold"/>
              </a:rPr>
              <a:t>The Salvation Army</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Freeform 5"/>
          <p:cNvSpPr/>
          <p:nvPr/>
        </p:nvSpPr>
        <p:spPr>
          <a:xfrm>
            <a:off x="1028700" y="3860930"/>
            <a:ext cx="1028700" cy="675201"/>
          </a:xfrm>
          <a:custGeom>
            <a:avLst/>
            <a:gdLst/>
            <a:ahLst/>
            <a:cxnLst/>
            <a:rect l="l" t="t" r="r" b="b"/>
            <a:pathLst>
              <a:path w="1028700" h="675201">
                <a:moveTo>
                  <a:pt x="0" y="0"/>
                </a:moveTo>
                <a:lnTo>
                  <a:pt x="1028700" y="0"/>
                </a:lnTo>
                <a:lnTo>
                  <a:pt x="1028700" y="675201"/>
                </a:lnTo>
                <a:lnTo>
                  <a:pt x="0" y="6752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6" name="TextBox 6"/>
          <p:cNvSpPr txBox="1"/>
          <p:nvPr/>
        </p:nvSpPr>
        <p:spPr>
          <a:xfrm>
            <a:off x="1028700" y="4761165"/>
            <a:ext cx="8532968" cy="4968875"/>
          </a:xfrm>
          <a:prstGeom prst="rect">
            <a:avLst/>
          </a:prstGeom>
        </p:spPr>
        <p:txBody>
          <a:bodyPr lIns="0" tIns="0" rIns="0" bIns="0" rtlCol="0" anchor="t">
            <a:spAutoFit/>
          </a:bodyPr>
          <a:lstStyle/>
          <a:p>
            <a:pPr>
              <a:lnSpc>
                <a:spcPts val="4900"/>
              </a:lnSpc>
              <a:spcBef>
                <a:spcPct val="0"/>
              </a:spcBef>
            </a:pPr>
            <a:r>
              <a:rPr lang="en-US" sz="3500">
                <a:solidFill>
                  <a:srgbClr val="000000"/>
                </a:solidFill>
                <a:latin typeface="Poppins Medium"/>
              </a:rPr>
              <a:t>We believe that our first parents were created in a state of innocency, but by their disobedience they lost their purity and happiness, and that in consequence of their fall all men have become sinners, totally depraved, and as such are justly exposed to the wrath of God.</a:t>
            </a:r>
          </a:p>
        </p:txBody>
      </p:sp>
      <p:sp>
        <p:nvSpPr>
          <p:cNvPr id="7" name="Freeform 7"/>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1075"/>
            <a:ext cx="9725156" cy="1947413"/>
          </a:xfrm>
          <a:prstGeom prst="rect">
            <a:avLst/>
          </a:prstGeom>
        </p:spPr>
        <p:txBody>
          <a:bodyPr lIns="0" tIns="0" rIns="0" bIns="0" rtlCol="0" anchor="t">
            <a:spAutoFit/>
          </a:bodyPr>
          <a:lstStyle/>
          <a:p>
            <a:pPr>
              <a:lnSpc>
                <a:spcPts val="7546"/>
              </a:lnSpc>
            </a:pPr>
            <a:r>
              <a:rPr lang="en-US" sz="6288">
                <a:solidFill>
                  <a:srgbClr val="960000"/>
                </a:solidFill>
                <a:latin typeface="Poppins Ultra-Bold"/>
              </a:rPr>
              <a:t>Doctrines of</a:t>
            </a:r>
          </a:p>
          <a:p>
            <a:pPr>
              <a:lnSpc>
                <a:spcPts val="7546"/>
              </a:lnSpc>
            </a:pPr>
            <a:r>
              <a:rPr lang="en-US" sz="6288">
                <a:solidFill>
                  <a:srgbClr val="960000"/>
                </a:solidFill>
                <a:latin typeface="Poppins Ultra-Bold"/>
              </a:rPr>
              <a:t>The Salvation Army</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Freeform 5"/>
          <p:cNvSpPr/>
          <p:nvPr/>
        </p:nvSpPr>
        <p:spPr>
          <a:xfrm>
            <a:off x="1028700" y="3860930"/>
            <a:ext cx="1028700" cy="675201"/>
          </a:xfrm>
          <a:custGeom>
            <a:avLst/>
            <a:gdLst/>
            <a:ahLst/>
            <a:cxnLst/>
            <a:rect l="l" t="t" r="r" b="b"/>
            <a:pathLst>
              <a:path w="1028700" h="675201">
                <a:moveTo>
                  <a:pt x="0" y="0"/>
                </a:moveTo>
                <a:lnTo>
                  <a:pt x="1028700" y="0"/>
                </a:lnTo>
                <a:lnTo>
                  <a:pt x="1028700" y="675201"/>
                </a:lnTo>
                <a:lnTo>
                  <a:pt x="0" y="6752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6" name="TextBox 6"/>
          <p:cNvSpPr txBox="1"/>
          <p:nvPr/>
        </p:nvSpPr>
        <p:spPr>
          <a:xfrm>
            <a:off x="1028700" y="4761165"/>
            <a:ext cx="8532968" cy="2492375"/>
          </a:xfrm>
          <a:prstGeom prst="rect">
            <a:avLst/>
          </a:prstGeom>
        </p:spPr>
        <p:txBody>
          <a:bodyPr lIns="0" tIns="0" rIns="0" bIns="0" rtlCol="0" anchor="t">
            <a:spAutoFit/>
          </a:bodyPr>
          <a:lstStyle/>
          <a:p>
            <a:pPr>
              <a:lnSpc>
                <a:spcPts val="4900"/>
              </a:lnSpc>
              <a:spcBef>
                <a:spcPct val="0"/>
              </a:spcBef>
            </a:pPr>
            <a:r>
              <a:rPr lang="en-US" sz="3500">
                <a:solidFill>
                  <a:srgbClr val="000000"/>
                </a:solidFill>
                <a:latin typeface="Poppins Medium"/>
              </a:rPr>
              <a:t>We believe that the Lord Jesus Christ has by His suffering and death made an atonement for the whole world so that whosoever will may be saved.</a:t>
            </a:r>
          </a:p>
        </p:txBody>
      </p:sp>
      <p:sp>
        <p:nvSpPr>
          <p:cNvPr id="7" name="Freeform 7"/>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1075"/>
            <a:ext cx="9725156" cy="1947413"/>
          </a:xfrm>
          <a:prstGeom prst="rect">
            <a:avLst/>
          </a:prstGeom>
        </p:spPr>
        <p:txBody>
          <a:bodyPr lIns="0" tIns="0" rIns="0" bIns="0" rtlCol="0" anchor="t">
            <a:spAutoFit/>
          </a:bodyPr>
          <a:lstStyle/>
          <a:p>
            <a:pPr>
              <a:lnSpc>
                <a:spcPts val="7546"/>
              </a:lnSpc>
            </a:pPr>
            <a:r>
              <a:rPr lang="en-US" sz="6288">
                <a:solidFill>
                  <a:srgbClr val="960000"/>
                </a:solidFill>
                <a:latin typeface="Poppins Ultra-Bold"/>
              </a:rPr>
              <a:t>Doctrines of</a:t>
            </a:r>
          </a:p>
          <a:p>
            <a:pPr>
              <a:lnSpc>
                <a:spcPts val="7546"/>
              </a:lnSpc>
            </a:pPr>
            <a:r>
              <a:rPr lang="en-US" sz="6288">
                <a:solidFill>
                  <a:srgbClr val="960000"/>
                </a:solidFill>
                <a:latin typeface="Poppins Ultra-Bold"/>
              </a:rPr>
              <a:t>The Salvation Army</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Freeform 5"/>
          <p:cNvSpPr/>
          <p:nvPr/>
        </p:nvSpPr>
        <p:spPr>
          <a:xfrm>
            <a:off x="1028700" y="3860930"/>
            <a:ext cx="1028700" cy="675201"/>
          </a:xfrm>
          <a:custGeom>
            <a:avLst/>
            <a:gdLst/>
            <a:ahLst/>
            <a:cxnLst/>
            <a:rect l="l" t="t" r="r" b="b"/>
            <a:pathLst>
              <a:path w="1028700" h="675201">
                <a:moveTo>
                  <a:pt x="0" y="0"/>
                </a:moveTo>
                <a:lnTo>
                  <a:pt x="1028700" y="0"/>
                </a:lnTo>
                <a:lnTo>
                  <a:pt x="1028700" y="675201"/>
                </a:lnTo>
                <a:lnTo>
                  <a:pt x="0" y="6752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6" name="TextBox 6"/>
          <p:cNvSpPr txBox="1"/>
          <p:nvPr/>
        </p:nvSpPr>
        <p:spPr>
          <a:xfrm>
            <a:off x="1028700" y="4761165"/>
            <a:ext cx="8532968" cy="2492375"/>
          </a:xfrm>
          <a:prstGeom prst="rect">
            <a:avLst/>
          </a:prstGeom>
        </p:spPr>
        <p:txBody>
          <a:bodyPr lIns="0" tIns="0" rIns="0" bIns="0" rtlCol="0" anchor="t">
            <a:spAutoFit/>
          </a:bodyPr>
          <a:lstStyle/>
          <a:p>
            <a:pPr>
              <a:lnSpc>
                <a:spcPts val="4900"/>
              </a:lnSpc>
              <a:spcBef>
                <a:spcPct val="0"/>
              </a:spcBef>
            </a:pPr>
            <a:r>
              <a:rPr lang="en-US" sz="3500">
                <a:solidFill>
                  <a:srgbClr val="000000"/>
                </a:solidFill>
                <a:latin typeface="Poppins Medium"/>
              </a:rPr>
              <a:t>We believe that repentance towards God, faith in our Lord Jesus Christ, and regeneration by the Holy Spirit, are necessary to salvation.</a:t>
            </a:r>
          </a:p>
        </p:txBody>
      </p:sp>
      <p:sp>
        <p:nvSpPr>
          <p:cNvPr id="7" name="Freeform 7"/>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1075"/>
            <a:ext cx="9725156" cy="1947413"/>
          </a:xfrm>
          <a:prstGeom prst="rect">
            <a:avLst/>
          </a:prstGeom>
        </p:spPr>
        <p:txBody>
          <a:bodyPr lIns="0" tIns="0" rIns="0" bIns="0" rtlCol="0" anchor="t">
            <a:spAutoFit/>
          </a:bodyPr>
          <a:lstStyle/>
          <a:p>
            <a:pPr>
              <a:lnSpc>
                <a:spcPts val="7546"/>
              </a:lnSpc>
            </a:pPr>
            <a:r>
              <a:rPr lang="en-US" sz="6288">
                <a:solidFill>
                  <a:srgbClr val="960000"/>
                </a:solidFill>
                <a:latin typeface="Poppins Ultra-Bold"/>
              </a:rPr>
              <a:t>Doctrines of</a:t>
            </a:r>
          </a:p>
          <a:p>
            <a:pPr>
              <a:lnSpc>
                <a:spcPts val="7546"/>
              </a:lnSpc>
            </a:pPr>
            <a:r>
              <a:rPr lang="en-US" sz="6288">
                <a:solidFill>
                  <a:srgbClr val="960000"/>
                </a:solidFill>
                <a:latin typeface="Poppins Ultra-Bold"/>
              </a:rPr>
              <a:t>The Salvation Army</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Freeform 5"/>
          <p:cNvSpPr/>
          <p:nvPr/>
        </p:nvSpPr>
        <p:spPr>
          <a:xfrm>
            <a:off x="1028700" y="3860930"/>
            <a:ext cx="1028700" cy="675201"/>
          </a:xfrm>
          <a:custGeom>
            <a:avLst/>
            <a:gdLst/>
            <a:ahLst/>
            <a:cxnLst/>
            <a:rect l="l" t="t" r="r" b="b"/>
            <a:pathLst>
              <a:path w="1028700" h="675201">
                <a:moveTo>
                  <a:pt x="0" y="0"/>
                </a:moveTo>
                <a:lnTo>
                  <a:pt x="1028700" y="0"/>
                </a:lnTo>
                <a:lnTo>
                  <a:pt x="1028700" y="675201"/>
                </a:lnTo>
                <a:lnTo>
                  <a:pt x="0" y="6752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6" name="TextBox 6"/>
          <p:cNvSpPr txBox="1"/>
          <p:nvPr/>
        </p:nvSpPr>
        <p:spPr>
          <a:xfrm>
            <a:off x="1028700" y="4761165"/>
            <a:ext cx="8532968" cy="2492375"/>
          </a:xfrm>
          <a:prstGeom prst="rect">
            <a:avLst/>
          </a:prstGeom>
        </p:spPr>
        <p:txBody>
          <a:bodyPr lIns="0" tIns="0" rIns="0" bIns="0" rtlCol="0" anchor="t">
            <a:spAutoFit/>
          </a:bodyPr>
          <a:lstStyle/>
          <a:p>
            <a:pPr>
              <a:lnSpc>
                <a:spcPts val="4900"/>
              </a:lnSpc>
              <a:spcBef>
                <a:spcPct val="0"/>
              </a:spcBef>
            </a:pPr>
            <a:r>
              <a:rPr lang="en-US" sz="3500">
                <a:solidFill>
                  <a:srgbClr val="000000"/>
                </a:solidFill>
                <a:latin typeface="Poppins Medium"/>
              </a:rPr>
              <a:t>We believe that we are justified by grace through faith in our Lord Jesus Christ and that he that believeth hath the witness in himself.</a:t>
            </a:r>
          </a:p>
        </p:txBody>
      </p:sp>
      <p:sp>
        <p:nvSpPr>
          <p:cNvPr id="7" name="Freeform 7"/>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1075"/>
            <a:ext cx="9725156" cy="1947413"/>
          </a:xfrm>
          <a:prstGeom prst="rect">
            <a:avLst/>
          </a:prstGeom>
        </p:spPr>
        <p:txBody>
          <a:bodyPr lIns="0" tIns="0" rIns="0" bIns="0" rtlCol="0" anchor="t">
            <a:spAutoFit/>
          </a:bodyPr>
          <a:lstStyle/>
          <a:p>
            <a:pPr>
              <a:lnSpc>
                <a:spcPts val="7546"/>
              </a:lnSpc>
            </a:pPr>
            <a:r>
              <a:rPr lang="en-US" sz="6288">
                <a:solidFill>
                  <a:srgbClr val="960000"/>
                </a:solidFill>
                <a:latin typeface="Poppins Ultra-Bold"/>
              </a:rPr>
              <a:t>Doctrines of</a:t>
            </a:r>
          </a:p>
          <a:p>
            <a:pPr>
              <a:lnSpc>
                <a:spcPts val="7546"/>
              </a:lnSpc>
            </a:pPr>
            <a:r>
              <a:rPr lang="en-US" sz="6288">
                <a:solidFill>
                  <a:srgbClr val="960000"/>
                </a:solidFill>
                <a:latin typeface="Poppins Ultra-Bold"/>
              </a:rPr>
              <a:t>The Salvation Army</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Freeform 5"/>
          <p:cNvSpPr/>
          <p:nvPr/>
        </p:nvSpPr>
        <p:spPr>
          <a:xfrm>
            <a:off x="1028700" y="3860930"/>
            <a:ext cx="1028700" cy="675201"/>
          </a:xfrm>
          <a:custGeom>
            <a:avLst/>
            <a:gdLst/>
            <a:ahLst/>
            <a:cxnLst/>
            <a:rect l="l" t="t" r="r" b="b"/>
            <a:pathLst>
              <a:path w="1028700" h="675201">
                <a:moveTo>
                  <a:pt x="0" y="0"/>
                </a:moveTo>
                <a:lnTo>
                  <a:pt x="1028700" y="0"/>
                </a:lnTo>
                <a:lnTo>
                  <a:pt x="1028700" y="675201"/>
                </a:lnTo>
                <a:lnTo>
                  <a:pt x="0" y="6752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6" name="TextBox 6"/>
          <p:cNvSpPr txBox="1"/>
          <p:nvPr/>
        </p:nvSpPr>
        <p:spPr>
          <a:xfrm>
            <a:off x="1028700" y="4761165"/>
            <a:ext cx="8532968" cy="1873250"/>
          </a:xfrm>
          <a:prstGeom prst="rect">
            <a:avLst/>
          </a:prstGeom>
        </p:spPr>
        <p:txBody>
          <a:bodyPr lIns="0" tIns="0" rIns="0" bIns="0" rtlCol="0" anchor="t">
            <a:spAutoFit/>
          </a:bodyPr>
          <a:lstStyle/>
          <a:p>
            <a:pPr>
              <a:lnSpc>
                <a:spcPts val="4900"/>
              </a:lnSpc>
              <a:spcBef>
                <a:spcPct val="0"/>
              </a:spcBef>
            </a:pPr>
            <a:r>
              <a:rPr lang="en-US" sz="3500">
                <a:solidFill>
                  <a:srgbClr val="000000"/>
                </a:solidFill>
                <a:latin typeface="Poppins Medium"/>
              </a:rPr>
              <a:t>We believe that continuance in a state of salvation depends upon continued obedient faith in Christ.</a:t>
            </a:r>
          </a:p>
        </p:txBody>
      </p:sp>
      <p:sp>
        <p:nvSpPr>
          <p:cNvPr id="7" name="Freeform 7"/>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1075"/>
            <a:ext cx="9725156" cy="1947413"/>
          </a:xfrm>
          <a:prstGeom prst="rect">
            <a:avLst/>
          </a:prstGeom>
        </p:spPr>
        <p:txBody>
          <a:bodyPr lIns="0" tIns="0" rIns="0" bIns="0" rtlCol="0" anchor="t">
            <a:spAutoFit/>
          </a:bodyPr>
          <a:lstStyle/>
          <a:p>
            <a:pPr>
              <a:lnSpc>
                <a:spcPts val="7546"/>
              </a:lnSpc>
            </a:pPr>
            <a:r>
              <a:rPr lang="en-US" sz="6288">
                <a:solidFill>
                  <a:srgbClr val="960000"/>
                </a:solidFill>
                <a:latin typeface="Poppins Ultra-Bold"/>
              </a:rPr>
              <a:t>Doctrines of</a:t>
            </a:r>
          </a:p>
          <a:p>
            <a:pPr>
              <a:lnSpc>
                <a:spcPts val="7546"/>
              </a:lnSpc>
            </a:pPr>
            <a:r>
              <a:rPr lang="en-US" sz="6288">
                <a:solidFill>
                  <a:srgbClr val="960000"/>
                </a:solidFill>
                <a:latin typeface="Poppins Ultra-Bold"/>
              </a:rPr>
              <a:t>The Salvation Army</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Freeform 5"/>
          <p:cNvSpPr/>
          <p:nvPr/>
        </p:nvSpPr>
        <p:spPr>
          <a:xfrm>
            <a:off x="1028700" y="3860930"/>
            <a:ext cx="1028700" cy="675201"/>
          </a:xfrm>
          <a:custGeom>
            <a:avLst/>
            <a:gdLst/>
            <a:ahLst/>
            <a:cxnLst/>
            <a:rect l="l" t="t" r="r" b="b"/>
            <a:pathLst>
              <a:path w="1028700" h="675201">
                <a:moveTo>
                  <a:pt x="0" y="0"/>
                </a:moveTo>
                <a:lnTo>
                  <a:pt x="1028700" y="0"/>
                </a:lnTo>
                <a:lnTo>
                  <a:pt x="1028700" y="675201"/>
                </a:lnTo>
                <a:lnTo>
                  <a:pt x="0" y="6752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6" name="TextBox 6"/>
          <p:cNvSpPr txBox="1"/>
          <p:nvPr/>
        </p:nvSpPr>
        <p:spPr>
          <a:xfrm>
            <a:off x="1028700" y="4761165"/>
            <a:ext cx="8532968" cy="3730625"/>
          </a:xfrm>
          <a:prstGeom prst="rect">
            <a:avLst/>
          </a:prstGeom>
        </p:spPr>
        <p:txBody>
          <a:bodyPr lIns="0" tIns="0" rIns="0" bIns="0" rtlCol="0" anchor="t">
            <a:spAutoFit/>
          </a:bodyPr>
          <a:lstStyle/>
          <a:p>
            <a:pPr>
              <a:lnSpc>
                <a:spcPts val="4900"/>
              </a:lnSpc>
              <a:spcBef>
                <a:spcPct val="0"/>
              </a:spcBef>
            </a:pPr>
            <a:r>
              <a:rPr lang="en-US" sz="3500">
                <a:solidFill>
                  <a:srgbClr val="000000"/>
                </a:solidFill>
                <a:latin typeface="Poppins Medium"/>
              </a:rPr>
              <a:t>We believe that it is the privilege of all believers to be wholly sanctified, and that their whole spirit and soul and body may be preserved blameless unto the coming of our Lord Jesus Christ.</a:t>
            </a:r>
          </a:p>
        </p:txBody>
      </p:sp>
      <p:sp>
        <p:nvSpPr>
          <p:cNvPr id="7" name="Freeform 7"/>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14476" y="1028700"/>
            <a:ext cx="5047593" cy="7722462"/>
            <a:chOff x="0" y="0"/>
            <a:chExt cx="4154170" cy="6355588"/>
          </a:xfrm>
        </p:grpSpPr>
        <p:sp>
          <p:nvSpPr>
            <p:cNvPr id="3" name="Freeform 3"/>
            <p:cNvSpPr/>
            <p:nvPr/>
          </p:nvSpPr>
          <p:spPr>
            <a:xfrm>
              <a:off x="-9398" y="-2667"/>
              <a:ext cx="4172966" cy="6361049"/>
            </a:xfrm>
            <a:custGeom>
              <a:avLst/>
              <a:gdLst/>
              <a:ahLst/>
              <a:cxnLst/>
              <a:rect l="l" t="t" r="r" b="b"/>
              <a:pathLst>
                <a:path w="4172966" h="6361049">
                  <a:moveTo>
                    <a:pt x="2754630" y="4616958"/>
                  </a:moveTo>
                  <a:cubicBezTo>
                    <a:pt x="2555875" y="4726432"/>
                    <a:pt x="2349373" y="4810760"/>
                    <a:pt x="2158492" y="4962398"/>
                  </a:cubicBezTo>
                  <a:cubicBezTo>
                    <a:pt x="2154555" y="4966589"/>
                    <a:pt x="2150745" y="4962398"/>
                    <a:pt x="2146808" y="4966589"/>
                  </a:cubicBezTo>
                  <a:cubicBezTo>
                    <a:pt x="2135124" y="4979289"/>
                    <a:pt x="2119503" y="4991862"/>
                    <a:pt x="2107819" y="5004562"/>
                  </a:cubicBezTo>
                  <a:cubicBezTo>
                    <a:pt x="2103882" y="5008753"/>
                    <a:pt x="2100072" y="5004562"/>
                    <a:pt x="2096135" y="5008753"/>
                  </a:cubicBezTo>
                  <a:cubicBezTo>
                    <a:pt x="2026031" y="5080381"/>
                    <a:pt x="1959737" y="5147818"/>
                    <a:pt x="1916938" y="5240401"/>
                  </a:cubicBezTo>
                  <a:cubicBezTo>
                    <a:pt x="1913001" y="5244592"/>
                    <a:pt x="1909191" y="5248783"/>
                    <a:pt x="1905254" y="5253101"/>
                  </a:cubicBezTo>
                  <a:cubicBezTo>
                    <a:pt x="1877949" y="5312029"/>
                    <a:pt x="1850644" y="5371084"/>
                    <a:pt x="1838960" y="5438394"/>
                  </a:cubicBezTo>
                  <a:cubicBezTo>
                    <a:pt x="1838960" y="5442585"/>
                    <a:pt x="1831213" y="5451094"/>
                    <a:pt x="1831213" y="5455285"/>
                  </a:cubicBezTo>
                  <a:cubicBezTo>
                    <a:pt x="1823466" y="5501640"/>
                    <a:pt x="1815592" y="5547995"/>
                    <a:pt x="1807845" y="5594350"/>
                  </a:cubicBezTo>
                  <a:cubicBezTo>
                    <a:pt x="1803908" y="5628005"/>
                    <a:pt x="1803908" y="5661787"/>
                    <a:pt x="1800098" y="5695442"/>
                  </a:cubicBezTo>
                  <a:cubicBezTo>
                    <a:pt x="1788414" y="5872353"/>
                    <a:pt x="1827403" y="6045073"/>
                    <a:pt x="1788414" y="6221984"/>
                  </a:cubicBezTo>
                  <a:cubicBezTo>
                    <a:pt x="1780667" y="6238875"/>
                    <a:pt x="1772793" y="6255639"/>
                    <a:pt x="1765046" y="6272530"/>
                  </a:cubicBezTo>
                  <a:cubicBezTo>
                    <a:pt x="1757299" y="6289421"/>
                    <a:pt x="1741678" y="6301994"/>
                    <a:pt x="1729994" y="6314694"/>
                  </a:cubicBezTo>
                  <a:cubicBezTo>
                    <a:pt x="1714373" y="6327394"/>
                    <a:pt x="1694942" y="6335776"/>
                    <a:pt x="1675384" y="6344158"/>
                  </a:cubicBezTo>
                  <a:cubicBezTo>
                    <a:pt x="1655953" y="6352540"/>
                    <a:pt x="1632585" y="6352540"/>
                    <a:pt x="1613027" y="6356858"/>
                  </a:cubicBezTo>
                  <a:cubicBezTo>
                    <a:pt x="1570228" y="6361049"/>
                    <a:pt x="1535049" y="6356858"/>
                    <a:pt x="1492250" y="6348476"/>
                  </a:cubicBezTo>
                  <a:cubicBezTo>
                    <a:pt x="1387094" y="6323203"/>
                    <a:pt x="1289685" y="6293739"/>
                    <a:pt x="1196086" y="6230493"/>
                  </a:cubicBezTo>
                  <a:cubicBezTo>
                    <a:pt x="1188339" y="6226302"/>
                    <a:pt x="1180465" y="6226302"/>
                    <a:pt x="1172718" y="6222111"/>
                  </a:cubicBezTo>
                  <a:cubicBezTo>
                    <a:pt x="845439" y="6032500"/>
                    <a:pt x="599948" y="5758688"/>
                    <a:pt x="389509" y="5417566"/>
                  </a:cubicBezTo>
                  <a:cubicBezTo>
                    <a:pt x="385572" y="5409184"/>
                    <a:pt x="385572" y="5404866"/>
                    <a:pt x="381762" y="5396484"/>
                  </a:cubicBezTo>
                  <a:cubicBezTo>
                    <a:pt x="171450" y="5046599"/>
                    <a:pt x="58420" y="4671695"/>
                    <a:pt x="23368" y="4271518"/>
                  </a:cubicBezTo>
                  <a:cubicBezTo>
                    <a:pt x="0" y="4027170"/>
                    <a:pt x="3937" y="3799713"/>
                    <a:pt x="50673" y="3551174"/>
                  </a:cubicBezTo>
                  <a:cubicBezTo>
                    <a:pt x="58420" y="3517519"/>
                    <a:pt x="66294" y="3487928"/>
                    <a:pt x="70104" y="3454273"/>
                  </a:cubicBezTo>
                  <a:cubicBezTo>
                    <a:pt x="132461" y="3172079"/>
                    <a:pt x="225933" y="2931922"/>
                    <a:pt x="377952" y="2683383"/>
                  </a:cubicBezTo>
                  <a:cubicBezTo>
                    <a:pt x="397383" y="2658110"/>
                    <a:pt x="413004" y="2632837"/>
                    <a:pt x="428625" y="2603373"/>
                  </a:cubicBezTo>
                  <a:cubicBezTo>
                    <a:pt x="549402" y="2426462"/>
                    <a:pt x="674116" y="2283206"/>
                    <a:pt x="829945" y="2144268"/>
                  </a:cubicBezTo>
                  <a:cubicBezTo>
                    <a:pt x="907923" y="2076831"/>
                    <a:pt x="978027" y="2022094"/>
                    <a:pt x="1059815" y="1963166"/>
                  </a:cubicBezTo>
                  <a:cubicBezTo>
                    <a:pt x="1106551" y="1933702"/>
                    <a:pt x="1145540" y="1904238"/>
                    <a:pt x="1192276" y="1874647"/>
                  </a:cubicBezTo>
                  <a:cubicBezTo>
                    <a:pt x="1227328" y="1853565"/>
                    <a:pt x="1258570" y="1836674"/>
                    <a:pt x="1289685" y="1815719"/>
                  </a:cubicBezTo>
                  <a:cubicBezTo>
                    <a:pt x="1535176" y="1668272"/>
                    <a:pt x="1780667" y="1579880"/>
                    <a:pt x="2014347" y="1398651"/>
                  </a:cubicBezTo>
                  <a:cubicBezTo>
                    <a:pt x="2018284" y="1394460"/>
                    <a:pt x="2022094" y="1398651"/>
                    <a:pt x="2026031" y="1394460"/>
                  </a:cubicBezTo>
                  <a:cubicBezTo>
                    <a:pt x="2037715" y="1381760"/>
                    <a:pt x="2053336" y="1369187"/>
                    <a:pt x="2065020" y="1356487"/>
                  </a:cubicBezTo>
                  <a:cubicBezTo>
                    <a:pt x="2068957" y="1352296"/>
                    <a:pt x="2072767" y="1356487"/>
                    <a:pt x="2076704" y="1352296"/>
                  </a:cubicBezTo>
                  <a:cubicBezTo>
                    <a:pt x="2146808" y="1280668"/>
                    <a:pt x="2213102" y="1213231"/>
                    <a:pt x="2255901" y="1120648"/>
                  </a:cubicBezTo>
                  <a:cubicBezTo>
                    <a:pt x="2259838" y="1116457"/>
                    <a:pt x="2263648" y="1112266"/>
                    <a:pt x="2267585" y="1107948"/>
                  </a:cubicBezTo>
                  <a:cubicBezTo>
                    <a:pt x="2294890" y="1049020"/>
                    <a:pt x="2322195" y="989965"/>
                    <a:pt x="2333879" y="922655"/>
                  </a:cubicBezTo>
                  <a:cubicBezTo>
                    <a:pt x="2333879" y="918464"/>
                    <a:pt x="2341626" y="909955"/>
                    <a:pt x="2341626" y="905764"/>
                  </a:cubicBezTo>
                  <a:cubicBezTo>
                    <a:pt x="2349373" y="859409"/>
                    <a:pt x="2357247" y="813054"/>
                    <a:pt x="2364994" y="766699"/>
                  </a:cubicBezTo>
                  <a:cubicBezTo>
                    <a:pt x="2368931" y="733044"/>
                    <a:pt x="2368931" y="699262"/>
                    <a:pt x="2372741" y="665607"/>
                  </a:cubicBezTo>
                  <a:cubicBezTo>
                    <a:pt x="2384425" y="488696"/>
                    <a:pt x="2345436" y="315976"/>
                    <a:pt x="2384425" y="139065"/>
                  </a:cubicBezTo>
                  <a:cubicBezTo>
                    <a:pt x="2392172" y="122174"/>
                    <a:pt x="2400046" y="105410"/>
                    <a:pt x="2407793" y="88519"/>
                  </a:cubicBezTo>
                  <a:cubicBezTo>
                    <a:pt x="2415540" y="71628"/>
                    <a:pt x="2431161" y="59055"/>
                    <a:pt x="2442845" y="46355"/>
                  </a:cubicBezTo>
                  <a:cubicBezTo>
                    <a:pt x="2458466" y="33655"/>
                    <a:pt x="2477897" y="25273"/>
                    <a:pt x="2497455" y="16891"/>
                  </a:cubicBezTo>
                  <a:cubicBezTo>
                    <a:pt x="2516886" y="8509"/>
                    <a:pt x="2540254" y="8509"/>
                    <a:pt x="2559812" y="4191"/>
                  </a:cubicBezTo>
                  <a:cubicBezTo>
                    <a:pt x="2602611" y="0"/>
                    <a:pt x="2637790" y="4191"/>
                    <a:pt x="2680589" y="12573"/>
                  </a:cubicBezTo>
                  <a:cubicBezTo>
                    <a:pt x="2785745" y="37846"/>
                    <a:pt x="2883154" y="67310"/>
                    <a:pt x="2976753" y="130556"/>
                  </a:cubicBezTo>
                  <a:cubicBezTo>
                    <a:pt x="2984500" y="134747"/>
                    <a:pt x="2992374" y="134747"/>
                    <a:pt x="3000121" y="138938"/>
                  </a:cubicBezTo>
                  <a:cubicBezTo>
                    <a:pt x="3327400" y="328549"/>
                    <a:pt x="3572891" y="602361"/>
                    <a:pt x="3783330" y="943483"/>
                  </a:cubicBezTo>
                  <a:cubicBezTo>
                    <a:pt x="3787267" y="951865"/>
                    <a:pt x="3787267" y="956183"/>
                    <a:pt x="3791077" y="964565"/>
                  </a:cubicBezTo>
                  <a:cubicBezTo>
                    <a:pt x="4001516" y="1314196"/>
                    <a:pt x="4114419" y="1689100"/>
                    <a:pt x="4149598" y="2089277"/>
                  </a:cubicBezTo>
                  <a:cubicBezTo>
                    <a:pt x="4172966" y="2333625"/>
                    <a:pt x="4169029" y="2561082"/>
                    <a:pt x="4122293" y="2809621"/>
                  </a:cubicBezTo>
                  <a:cubicBezTo>
                    <a:pt x="4114546" y="2843276"/>
                    <a:pt x="4106672" y="2872867"/>
                    <a:pt x="4102862" y="2906522"/>
                  </a:cubicBezTo>
                  <a:cubicBezTo>
                    <a:pt x="4040505" y="3188716"/>
                    <a:pt x="3947033" y="3428873"/>
                    <a:pt x="3795014" y="3677412"/>
                  </a:cubicBezTo>
                  <a:cubicBezTo>
                    <a:pt x="3775583" y="3702685"/>
                    <a:pt x="3759962" y="3727958"/>
                    <a:pt x="3744341" y="3757422"/>
                  </a:cubicBezTo>
                  <a:cubicBezTo>
                    <a:pt x="3491103" y="4128135"/>
                    <a:pt x="3171571" y="4389247"/>
                    <a:pt x="2801493" y="4587240"/>
                  </a:cubicBezTo>
                  <a:cubicBezTo>
                    <a:pt x="2785872" y="4595876"/>
                    <a:pt x="2770251" y="4608449"/>
                    <a:pt x="2754630" y="4616958"/>
                  </a:cubicBezTo>
                  <a:close/>
                </a:path>
              </a:pathLst>
            </a:custGeom>
            <a:blipFill>
              <a:blip r:embed="rId2"/>
              <a:stretch>
                <a:fillRect l="-129216"/>
              </a:stretch>
            </a:blipFill>
          </p:spPr>
          <p:txBody>
            <a:bodyPr/>
            <a:lstStyle/>
            <a:p>
              <a:endParaRPr lang="en-CA"/>
            </a:p>
          </p:txBody>
        </p:sp>
      </p:grpSp>
      <p:grpSp>
        <p:nvGrpSpPr>
          <p:cNvPr id="4" name="Group 4"/>
          <p:cNvGrpSpPr/>
          <p:nvPr/>
        </p:nvGrpSpPr>
        <p:grpSpPr>
          <a:xfrm>
            <a:off x="15338272" y="4889931"/>
            <a:ext cx="4726936" cy="7231880"/>
            <a:chOff x="0" y="0"/>
            <a:chExt cx="4154170" cy="6355588"/>
          </a:xfrm>
        </p:grpSpPr>
        <p:sp>
          <p:nvSpPr>
            <p:cNvPr id="5" name="Freeform 5"/>
            <p:cNvSpPr/>
            <p:nvPr/>
          </p:nvSpPr>
          <p:spPr>
            <a:xfrm>
              <a:off x="-9398" y="-2667"/>
              <a:ext cx="4172966" cy="6361049"/>
            </a:xfrm>
            <a:custGeom>
              <a:avLst/>
              <a:gdLst/>
              <a:ahLst/>
              <a:cxnLst/>
              <a:rect l="l" t="t" r="r" b="b"/>
              <a:pathLst>
                <a:path w="4172966" h="6361049">
                  <a:moveTo>
                    <a:pt x="2754630" y="4616958"/>
                  </a:moveTo>
                  <a:cubicBezTo>
                    <a:pt x="2555875" y="4726432"/>
                    <a:pt x="2349373" y="4810760"/>
                    <a:pt x="2158492" y="4962398"/>
                  </a:cubicBezTo>
                  <a:cubicBezTo>
                    <a:pt x="2154555" y="4966589"/>
                    <a:pt x="2150745" y="4962398"/>
                    <a:pt x="2146808" y="4966589"/>
                  </a:cubicBezTo>
                  <a:cubicBezTo>
                    <a:pt x="2135124" y="4979289"/>
                    <a:pt x="2119503" y="4991862"/>
                    <a:pt x="2107819" y="5004562"/>
                  </a:cubicBezTo>
                  <a:cubicBezTo>
                    <a:pt x="2103882" y="5008753"/>
                    <a:pt x="2100072" y="5004562"/>
                    <a:pt x="2096135" y="5008753"/>
                  </a:cubicBezTo>
                  <a:cubicBezTo>
                    <a:pt x="2026031" y="5080381"/>
                    <a:pt x="1959737" y="5147818"/>
                    <a:pt x="1916938" y="5240401"/>
                  </a:cubicBezTo>
                  <a:cubicBezTo>
                    <a:pt x="1913001" y="5244592"/>
                    <a:pt x="1909191" y="5248783"/>
                    <a:pt x="1905254" y="5253101"/>
                  </a:cubicBezTo>
                  <a:cubicBezTo>
                    <a:pt x="1877949" y="5312029"/>
                    <a:pt x="1850644" y="5371084"/>
                    <a:pt x="1838960" y="5438394"/>
                  </a:cubicBezTo>
                  <a:cubicBezTo>
                    <a:pt x="1838960" y="5442585"/>
                    <a:pt x="1831213" y="5451094"/>
                    <a:pt x="1831213" y="5455285"/>
                  </a:cubicBezTo>
                  <a:cubicBezTo>
                    <a:pt x="1823466" y="5501640"/>
                    <a:pt x="1815592" y="5547995"/>
                    <a:pt x="1807845" y="5594350"/>
                  </a:cubicBezTo>
                  <a:cubicBezTo>
                    <a:pt x="1803908" y="5628005"/>
                    <a:pt x="1803908" y="5661787"/>
                    <a:pt x="1800098" y="5695442"/>
                  </a:cubicBezTo>
                  <a:cubicBezTo>
                    <a:pt x="1788414" y="5872353"/>
                    <a:pt x="1827403" y="6045073"/>
                    <a:pt x="1788414" y="6221984"/>
                  </a:cubicBezTo>
                  <a:cubicBezTo>
                    <a:pt x="1780667" y="6238875"/>
                    <a:pt x="1772793" y="6255639"/>
                    <a:pt x="1765046" y="6272530"/>
                  </a:cubicBezTo>
                  <a:cubicBezTo>
                    <a:pt x="1757299" y="6289421"/>
                    <a:pt x="1741678" y="6301994"/>
                    <a:pt x="1729994" y="6314694"/>
                  </a:cubicBezTo>
                  <a:cubicBezTo>
                    <a:pt x="1714373" y="6327394"/>
                    <a:pt x="1694942" y="6335776"/>
                    <a:pt x="1675384" y="6344158"/>
                  </a:cubicBezTo>
                  <a:cubicBezTo>
                    <a:pt x="1655953" y="6352540"/>
                    <a:pt x="1632585" y="6352540"/>
                    <a:pt x="1613027" y="6356858"/>
                  </a:cubicBezTo>
                  <a:cubicBezTo>
                    <a:pt x="1570228" y="6361049"/>
                    <a:pt x="1535049" y="6356858"/>
                    <a:pt x="1492250" y="6348476"/>
                  </a:cubicBezTo>
                  <a:cubicBezTo>
                    <a:pt x="1387094" y="6323203"/>
                    <a:pt x="1289685" y="6293739"/>
                    <a:pt x="1196086" y="6230493"/>
                  </a:cubicBezTo>
                  <a:cubicBezTo>
                    <a:pt x="1188339" y="6226302"/>
                    <a:pt x="1180465" y="6226302"/>
                    <a:pt x="1172718" y="6222111"/>
                  </a:cubicBezTo>
                  <a:cubicBezTo>
                    <a:pt x="845439" y="6032500"/>
                    <a:pt x="599948" y="5758688"/>
                    <a:pt x="389509" y="5417566"/>
                  </a:cubicBezTo>
                  <a:cubicBezTo>
                    <a:pt x="385572" y="5409184"/>
                    <a:pt x="385572" y="5404866"/>
                    <a:pt x="381762" y="5396484"/>
                  </a:cubicBezTo>
                  <a:cubicBezTo>
                    <a:pt x="171450" y="5046599"/>
                    <a:pt x="58420" y="4671695"/>
                    <a:pt x="23368" y="4271518"/>
                  </a:cubicBezTo>
                  <a:cubicBezTo>
                    <a:pt x="0" y="4027170"/>
                    <a:pt x="3937" y="3799713"/>
                    <a:pt x="50673" y="3551174"/>
                  </a:cubicBezTo>
                  <a:cubicBezTo>
                    <a:pt x="58420" y="3517519"/>
                    <a:pt x="66294" y="3487928"/>
                    <a:pt x="70104" y="3454273"/>
                  </a:cubicBezTo>
                  <a:cubicBezTo>
                    <a:pt x="132461" y="3172079"/>
                    <a:pt x="225933" y="2931922"/>
                    <a:pt x="377952" y="2683383"/>
                  </a:cubicBezTo>
                  <a:cubicBezTo>
                    <a:pt x="397383" y="2658110"/>
                    <a:pt x="413004" y="2632837"/>
                    <a:pt x="428625" y="2603373"/>
                  </a:cubicBezTo>
                  <a:cubicBezTo>
                    <a:pt x="549402" y="2426462"/>
                    <a:pt x="674116" y="2283206"/>
                    <a:pt x="829945" y="2144268"/>
                  </a:cubicBezTo>
                  <a:cubicBezTo>
                    <a:pt x="907923" y="2076831"/>
                    <a:pt x="978027" y="2022094"/>
                    <a:pt x="1059815" y="1963166"/>
                  </a:cubicBezTo>
                  <a:cubicBezTo>
                    <a:pt x="1106551" y="1933702"/>
                    <a:pt x="1145540" y="1904238"/>
                    <a:pt x="1192276" y="1874647"/>
                  </a:cubicBezTo>
                  <a:cubicBezTo>
                    <a:pt x="1227328" y="1853565"/>
                    <a:pt x="1258570" y="1836674"/>
                    <a:pt x="1289685" y="1815719"/>
                  </a:cubicBezTo>
                  <a:cubicBezTo>
                    <a:pt x="1535176" y="1668272"/>
                    <a:pt x="1780667" y="1579880"/>
                    <a:pt x="2014347" y="1398651"/>
                  </a:cubicBezTo>
                  <a:cubicBezTo>
                    <a:pt x="2018284" y="1394460"/>
                    <a:pt x="2022094" y="1398651"/>
                    <a:pt x="2026031" y="1394460"/>
                  </a:cubicBezTo>
                  <a:cubicBezTo>
                    <a:pt x="2037715" y="1381760"/>
                    <a:pt x="2053336" y="1369187"/>
                    <a:pt x="2065020" y="1356487"/>
                  </a:cubicBezTo>
                  <a:cubicBezTo>
                    <a:pt x="2068957" y="1352296"/>
                    <a:pt x="2072767" y="1356487"/>
                    <a:pt x="2076704" y="1352296"/>
                  </a:cubicBezTo>
                  <a:cubicBezTo>
                    <a:pt x="2146808" y="1280668"/>
                    <a:pt x="2213102" y="1213231"/>
                    <a:pt x="2255901" y="1120648"/>
                  </a:cubicBezTo>
                  <a:cubicBezTo>
                    <a:pt x="2259838" y="1116457"/>
                    <a:pt x="2263648" y="1112266"/>
                    <a:pt x="2267585" y="1107948"/>
                  </a:cubicBezTo>
                  <a:cubicBezTo>
                    <a:pt x="2294890" y="1049020"/>
                    <a:pt x="2322195" y="989965"/>
                    <a:pt x="2333879" y="922655"/>
                  </a:cubicBezTo>
                  <a:cubicBezTo>
                    <a:pt x="2333879" y="918464"/>
                    <a:pt x="2341626" y="909955"/>
                    <a:pt x="2341626" y="905764"/>
                  </a:cubicBezTo>
                  <a:cubicBezTo>
                    <a:pt x="2349373" y="859409"/>
                    <a:pt x="2357247" y="813054"/>
                    <a:pt x="2364994" y="766699"/>
                  </a:cubicBezTo>
                  <a:cubicBezTo>
                    <a:pt x="2368931" y="733044"/>
                    <a:pt x="2368931" y="699262"/>
                    <a:pt x="2372741" y="665607"/>
                  </a:cubicBezTo>
                  <a:cubicBezTo>
                    <a:pt x="2384425" y="488696"/>
                    <a:pt x="2345436" y="315976"/>
                    <a:pt x="2384425" y="139065"/>
                  </a:cubicBezTo>
                  <a:cubicBezTo>
                    <a:pt x="2392172" y="122174"/>
                    <a:pt x="2400046" y="105410"/>
                    <a:pt x="2407793" y="88519"/>
                  </a:cubicBezTo>
                  <a:cubicBezTo>
                    <a:pt x="2415540" y="71628"/>
                    <a:pt x="2431161" y="59055"/>
                    <a:pt x="2442845" y="46355"/>
                  </a:cubicBezTo>
                  <a:cubicBezTo>
                    <a:pt x="2458466" y="33655"/>
                    <a:pt x="2477897" y="25273"/>
                    <a:pt x="2497455" y="16891"/>
                  </a:cubicBezTo>
                  <a:cubicBezTo>
                    <a:pt x="2516886" y="8509"/>
                    <a:pt x="2540254" y="8509"/>
                    <a:pt x="2559812" y="4191"/>
                  </a:cubicBezTo>
                  <a:cubicBezTo>
                    <a:pt x="2602611" y="0"/>
                    <a:pt x="2637790" y="4191"/>
                    <a:pt x="2680589" y="12573"/>
                  </a:cubicBezTo>
                  <a:cubicBezTo>
                    <a:pt x="2785745" y="37846"/>
                    <a:pt x="2883154" y="67310"/>
                    <a:pt x="2976753" y="130556"/>
                  </a:cubicBezTo>
                  <a:cubicBezTo>
                    <a:pt x="2984500" y="134747"/>
                    <a:pt x="2992374" y="134747"/>
                    <a:pt x="3000121" y="138938"/>
                  </a:cubicBezTo>
                  <a:cubicBezTo>
                    <a:pt x="3327400" y="328549"/>
                    <a:pt x="3572891" y="602361"/>
                    <a:pt x="3783330" y="943483"/>
                  </a:cubicBezTo>
                  <a:cubicBezTo>
                    <a:pt x="3787267" y="951865"/>
                    <a:pt x="3787267" y="956183"/>
                    <a:pt x="3791077" y="964565"/>
                  </a:cubicBezTo>
                  <a:cubicBezTo>
                    <a:pt x="4001516" y="1314196"/>
                    <a:pt x="4114419" y="1689100"/>
                    <a:pt x="4149598" y="2089277"/>
                  </a:cubicBezTo>
                  <a:cubicBezTo>
                    <a:pt x="4172966" y="2333625"/>
                    <a:pt x="4169029" y="2561082"/>
                    <a:pt x="4122293" y="2809621"/>
                  </a:cubicBezTo>
                  <a:cubicBezTo>
                    <a:pt x="4114546" y="2843276"/>
                    <a:pt x="4106672" y="2872867"/>
                    <a:pt x="4102862" y="2906522"/>
                  </a:cubicBezTo>
                  <a:cubicBezTo>
                    <a:pt x="4040505" y="3188716"/>
                    <a:pt x="3947033" y="3428873"/>
                    <a:pt x="3795014" y="3677412"/>
                  </a:cubicBezTo>
                  <a:cubicBezTo>
                    <a:pt x="3775583" y="3702685"/>
                    <a:pt x="3759962" y="3727958"/>
                    <a:pt x="3744341" y="3757422"/>
                  </a:cubicBezTo>
                  <a:cubicBezTo>
                    <a:pt x="3491103" y="4128135"/>
                    <a:pt x="3171571" y="4389247"/>
                    <a:pt x="2801493" y="4587240"/>
                  </a:cubicBezTo>
                  <a:cubicBezTo>
                    <a:pt x="2785872" y="4595876"/>
                    <a:pt x="2770251" y="4608449"/>
                    <a:pt x="2754630" y="4616958"/>
                  </a:cubicBezTo>
                  <a:close/>
                </a:path>
              </a:pathLst>
            </a:custGeom>
            <a:solidFill>
              <a:srgbClr val="960000"/>
            </a:solidFill>
            <a:ln w="12700">
              <a:solidFill>
                <a:srgbClr val="000000"/>
              </a:solidFill>
            </a:ln>
          </p:spPr>
          <p:txBody>
            <a:bodyPr/>
            <a:lstStyle/>
            <a:p>
              <a:endParaRPr lang="en-CA"/>
            </a:p>
          </p:txBody>
        </p:sp>
      </p:grpSp>
      <p:grpSp>
        <p:nvGrpSpPr>
          <p:cNvPr id="6" name="Group 6"/>
          <p:cNvGrpSpPr/>
          <p:nvPr/>
        </p:nvGrpSpPr>
        <p:grpSpPr>
          <a:xfrm rot="-340233">
            <a:off x="13479436" y="-3288442"/>
            <a:ext cx="3522253" cy="5388799"/>
            <a:chOff x="0" y="0"/>
            <a:chExt cx="4154170" cy="6355588"/>
          </a:xfrm>
        </p:grpSpPr>
        <p:sp>
          <p:nvSpPr>
            <p:cNvPr id="7" name="Freeform 7"/>
            <p:cNvSpPr/>
            <p:nvPr/>
          </p:nvSpPr>
          <p:spPr>
            <a:xfrm>
              <a:off x="-9398" y="-2667"/>
              <a:ext cx="4172966" cy="6361049"/>
            </a:xfrm>
            <a:custGeom>
              <a:avLst/>
              <a:gdLst/>
              <a:ahLst/>
              <a:cxnLst/>
              <a:rect l="l" t="t" r="r" b="b"/>
              <a:pathLst>
                <a:path w="4172966" h="6361049">
                  <a:moveTo>
                    <a:pt x="2754630" y="4616958"/>
                  </a:moveTo>
                  <a:cubicBezTo>
                    <a:pt x="2555875" y="4726432"/>
                    <a:pt x="2349373" y="4810760"/>
                    <a:pt x="2158492" y="4962398"/>
                  </a:cubicBezTo>
                  <a:cubicBezTo>
                    <a:pt x="2154555" y="4966589"/>
                    <a:pt x="2150745" y="4962398"/>
                    <a:pt x="2146808" y="4966589"/>
                  </a:cubicBezTo>
                  <a:cubicBezTo>
                    <a:pt x="2135124" y="4979289"/>
                    <a:pt x="2119503" y="4991862"/>
                    <a:pt x="2107819" y="5004562"/>
                  </a:cubicBezTo>
                  <a:cubicBezTo>
                    <a:pt x="2103882" y="5008753"/>
                    <a:pt x="2100072" y="5004562"/>
                    <a:pt x="2096135" y="5008753"/>
                  </a:cubicBezTo>
                  <a:cubicBezTo>
                    <a:pt x="2026031" y="5080381"/>
                    <a:pt x="1959737" y="5147818"/>
                    <a:pt x="1916938" y="5240401"/>
                  </a:cubicBezTo>
                  <a:cubicBezTo>
                    <a:pt x="1913001" y="5244592"/>
                    <a:pt x="1909191" y="5248783"/>
                    <a:pt x="1905254" y="5253101"/>
                  </a:cubicBezTo>
                  <a:cubicBezTo>
                    <a:pt x="1877949" y="5312029"/>
                    <a:pt x="1850644" y="5371084"/>
                    <a:pt x="1838960" y="5438394"/>
                  </a:cubicBezTo>
                  <a:cubicBezTo>
                    <a:pt x="1838960" y="5442585"/>
                    <a:pt x="1831213" y="5451094"/>
                    <a:pt x="1831213" y="5455285"/>
                  </a:cubicBezTo>
                  <a:cubicBezTo>
                    <a:pt x="1823466" y="5501640"/>
                    <a:pt x="1815592" y="5547995"/>
                    <a:pt x="1807845" y="5594350"/>
                  </a:cubicBezTo>
                  <a:cubicBezTo>
                    <a:pt x="1803908" y="5628005"/>
                    <a:pt x="1803908" y="5661787"/>
                    <a:pt x="1800098" y="5695442"/>
                  </a:cubicBezTo>
                  <a:cubicBezTo>
                    <a:pt x="1788414" y="5872353"/>
                    <a:pt x="1827403" y="6045073"/>
                    <a:pt x="1788414" y="6221984"/>
                  </a:cubicBezTo>
                  <a:cubicBezTo>
                    <a:pt x="1780667" y="6238875"/>
                    <a:pt x="1772793" y="6255639"/>
                    <a:pt x="1765046" y="6272530"/>
                  </a:cubicBezTo>
                  <a:cubicBezTo>
                    <a:pt x="1757299" y="6289421"/>
                    <a:pt x="1741678" y="6301994"/>
                    <a:pt x="1729994" y="6314694"/>
                  </a:cubicBezTo>
                  <a:cubicBezTo>
                    <a:pt x="1714373" y="6327394"/>
                    <a:pt x="1694942" y="6335776"/>
                    <a:pt x="1675384" y="6344158"/>
                  </a:cubicBezTo>
                  <a:cubicBezTo>
                    <a:pt x="1655953" y="6352540"/>
                    <a:pt x="1632585" y="6352540"/>
                    <a:pt x="1613027" y="6356858"/>
                  </a:cubicBezTo>
                  <a:cubicBezTo>
                    <a:pt x="1570228" y="6361049"/>
                    <a:pt x="1535049" y="6356858"/>
                    <a:pt x="1492250" y="6348476"/>
                  </a:cubicBezTo>
                  <a:cubicBezTo>
                    <a:pt x="1387094" y="6323203"/>
                    <a:pt x="1289685" y="6293739"/>
                    <a:pt x="1196086" y="6230493"/>
                  </a:cubicBezTo>
                  <a:cubicBezTo>
                    <a:pt x="1188339" y="6226302"/>
                    <a:pt x="1180465" y="6226302"/>
                    <a:pt x="1172718" y="6222111"/>
                  </a:cubicBezTo>
                  <a:cubicBezTo>
                    <a:pt x="845439" y="6032500"/>
                    <a:pt x="599948" y="5758688"/>
                    <a:pt x="389509" y="5417566"/>
                  </a:cubicBezTo>
                  <a:cubicBezTo>
                    <a:pt x="385572" y="5409184"/>
                    <a:pt x="385572" y="5404866"/>
                    <a:pt x="381762" y="5396484"/>
                  </a:cubicBezTo>
                  <a:cubicBezTo>
                    <a:pt x="171450" y="5046599"/>
                    <a:pt x="58420" y="4671695"/>
                    <a:pt x="23368" y="4271518"/>
                  </a:cubicBezTo>
                  <a:cubicBezTo>
                    <a:pt x="0" y="4027170"/>
                    <a:pt x="3937" y="3799713"/>
                    <a:pt x="50673" y="3551174"/>
                  </a:cubicBezTo>
                  <a:cubicBezTo>
                    <a:pt x="58420" y="3517519"/>
                    <a:pt x="66294" y="3487928"/>
                    <a:pt x="70104" y="3454273"/>
                  </a:cubicBezTo>
                  <a:cubicBezTo>
                    <a:pt x="132461" y="3172079"/>
                    <a:pt x="225933" y="2931922"/>
                    <a:pt x="377952" y="2683383"/>
                  </a:cubicBezTo>
                  <a:cubicBezTo>
                    <a:pt x="397383" y="2658110"/>
                    <a:pt x="413004" y="2632837"/>
                    <a:pt x="428625" y="2603373"/>
                  </a:cubicBezTo>
                  <a:cubicBezTo>
                    <a:pt x="549402" y="2426462"/>
                    <a:pt x="674116" y="2283206"/>
                    <a:pt x="829945" y="2144268"/>
                  </a:cubicBezTo>
                  <a:cubicBezTo>
                    <a:pt x="907923" y="2076831"/>
                    <a:pt x="978027" y="2022094"/>
                    <a:pt x="1059815" y="1963166"/>
                  </a:cubicBezTo>
                  <a:cubicBezTo>
                    <a:pt x="1106551" y="1933702"/>
                    <a:pt x="1145540" y="1904238"/>
                    <a:pt x="1192276" y="1874647"/>
                  </a:cubicBezTo>
                  <a:cubicBezTo>
                    <a:pt x="1227328" y="1853565"/>
                    <a:pt x="1258570" y="1836674"/>
                    <a:pt x="1289685" y="1815719"/>
                  </a:cubicBezTo>
                  <a:cubicBezTo>
                    <a:pt x="1535176" y="1668272"/>
                    <a:pt x="1780667" y="1579880"/>
                    <a:pt x="2014347" y="1398651"/>
                  </a:cubicBezTo>
                  <a:cubicBezTo>
                    <a:pt x="2018284" y="1394460"/>
                    <a:pt x="2022094" y="1398651"/>
                    <a:pt x="2026031" y="1394460"/>
                  </a:cubicBezTo>
                  <a:cubicBezTo>
                    <a:pt x="2037715" y="1381760"/>
                    <a:pt x="2053336" y="1369187"/>
                    <a:pt x="2065020" y="1356487"/>
                  </a:cubicBezTo>
                  <a:cubicBezTo>
                    <a:pt x="2068957" y="1352296"/>
                    <a:pt x="2072767" y="1356487"/>
                    <a:pt x="2076704" y="1352296"/>
                  </a:cubicBezTo>
                  <a:cubicBezTo>
                    <a:pt x="2146808" y="1280668"/>
                    <a:pt x="2213102" y="1213231"/>
                    <a:pt x="2255901" y="1120648"/>
                  </a:cubicBezTo>
                  <a:cubicBezTo>
                    <a:pt x="2259838" y="1116457"/>
                    <a:pt x="2263648" y="1112266"/>
                    <a:pt x="2267585" y="1107948"/>
                  </a:cubicBezTo>
                  <a:cubicBezTo>
                    <a:pt x="2294890" y="1049020"/>
                    <a:pt x="2322195" y="989965"/>
                    <a:pt x="2333879" y="922655"/>
                  </a:cubicBezTo>
                  <a:cubicBezTo>
                    <a:pt x="2333879" y="918464"/>
                    <a:pt x="2341626" y="909955"/>
                    <a:pt x="2341626" y="905764"/>
                  </a:cubicBezTo>
                  <a:cubicBezTo>
                    <a:pt x="2349373" y="859409"/>
                    <a:pt x="2357247" y="813054"/>
                    <a:pt x="2364994" y="766699"/>
                  </a:cubicBezTo>
                  <a:cubicBezTo>
                    <a:pt x="2368931" y="733044"/>
                    <a:pt x="2368931" y="699262"/>
                    <a:pt x="2372741" y="665607"/>
                  </a:cubicBezTo>
                  <a:cubicBezTo>
                    <a:pt x="2384425" y="488696"/>
                    <a:pt x="2345436" y="315976"/>
                    <a:pt x="2384425" y="139065"/>
                  </a:cubicBezTo>
                  <a:cubicBezTo>
                    <a:pt x="2392172" y="122174"/>
                    <a:pt x="2400046" y="105410"/>
                    <a:pt x="2407793" y="88519"/>
                  </a:cubicBezTo>
                  <a:cubicBezTo>
                    <a:pt x="2415540" y="71628"/>
                    <a:pt x="2431161" y="59055"/>
                    <a:pt x="2442845" y="46355"/>
                  </a:cubicBezTo>
                  <a:cubicBezTo>
                    <a:pt x="2458466" y="33655"/>
                    <a:pt x="2477897" y="25273"/>
                    <a:pt x="2497455" y="16891"/>
                  </a:cubicBezTo>
                  <a:cubicBezTo>
                    <a:pt x="2516886" y="8509"/>
                    <a:pt x="2540254" y="8509"/>
                    <a:pt x="2559812" y="4191"/>
                  </a:cubicBezTo>
                  <a:cubicBezTo>
                    <a:pt x="2602611" y="0"/>
                    <a:pt x="2637790" y="4191"/>
                    <a:pt x="2680589" y="12573"/>
                  </a:cubicBezTo>
                  <a:cubicBezTo>
                    <a:pt x="2785745" y="37846"/>
                    <a:pt x="2883154" y="67310"/>
                    <a:pt x="2976753" y="130556"/>
                  </a:cubicBezTo>
                  <a:cubicBezTo>
                    <a:pt x="2984500" y="134747"/>
                    <a:pt x="2992374" y="134747"/>
                    <a:pt x="3000121" y="138938"/>
                  </a:cubicBezTo>
                  <a:cubicBezTo>
                    <a:pt x="3327400" y="328549"/>
                    <a:pt x="3572891" y="602361"/>
                    <a:pt x="3783330" y="943483"/>
                  </a:cubicBezTo>
                  <a:cubicBezTo>
                    <a:pt x="3787267" y="951865"/>
                    <a:pt x="3787267" y="956183"/>
                    <a:pt x="3791077" y="964565"/>
                  </a:cubicBezTo>
                  <a:cubicBezTo>
                    <a:pt x="4001516" y="1314196"/>
                    <a:pt x="4114419" y="1689100"/>
                    <a:pt x="4149598" y="2089277"/>
                  </a:cubicBezTo>
                  <a:cubicBezTo>
                    <a:pt x="4172966" y="2333625"/>
                    <a:pt x="4169029" y="2561082"/>
                    <a:pt x="4122293" y="2809621"/>
                  </a:cubicBezTo>
                  <a:cubicBezTo>
                    <a:pt x="4114546" y="2843276"/>
                    <a:pt x="4106672" y="2872867"/>
                    <a:pt x="4102862" y="2906522"/>
                  </a:cubicBezTo>
                  <a:cubicBezTo>
                    <a:pt x="4040505" y="3188716"/>
                    <a:pt x="3947033" y="3428873"/>
                    <a:pt x="3795014" y="3677412"/>
                  </a:cubicBezTo>
                  <a:cubicBezTo>
                    <a:pt x="3775583" y="3702685"/>
                    <a:pt x="3759962" y="3727958"/>
                    <a:pt x="3744341" y="3757422"/>
                  </a:cubicBezTo>
                  <a:cubicBezTo>
                    <a:pt x="3491103" y="4128135"/>
                    <a:pt x="3171571" y="4389247"/>
                    <a:pt x="2801493" y="4587240"/>
                  </a:cubicBezTo>
                  <a:cubicBezTo>
                    <a:pt x="2785872" y="4595876"/>
                    <a:pt x="2770251" y="4608449"/>
                    <a:pt x="2754630" y="4616958"/>
                  </a:cubicBezTo>
                  <a:close/>
                </a:path>
              </a:pathLst>
            </a:custGeom>
            <a:solidFill>
              <a:srgbClr val="CD0A0A"/>
            </a:solidFill>
            <a:ln w="12700">
              <a:solidFill>
                <a:srgbClr val="000000"/>
              </a:solidFill>
            </a:ln>
          </p:spPr>
          <p:txBody>
            <a:bodyPr/>
            <a:lstStyle/>
            <a:p>
              <a:endParaRPr lang="en-CA"/>
            </a:p>
          </p:txBody>
        </p:sp>
      </p:grpSp>
      <p:sp>
        <p:nvSpPr>
          <p:cNvPr id="8" name="TextBox 8"/>
          <p:cNvSpPr txBox="1"/>
          <p:nvPr/>
        </p:nvSpPr>
        <p:spPr>
          <a:xfrm>
            <a:off x="1028700" y="2279706"/>
            <a:ext cx="11434318" cy="5264150"/>
          </a:xfrm>
          <a:prstGeom prst="rect">
            <a:avLst/>
          </a:prstGeom>
        </p:spPr>
        <p:txBody>
          <a:bodyPr lIns="0" tIns="0" rIns="0" bIns="0" rtlCol="0" anchor="t">
            <a:spAutoFit/>
          </a:bodyPr>
          <a:lstStyle/>
          <a:p>
            <a:pPr marL="755651" lvl="1" indent="-377825">
              <a:lnSpc>
                <a:spcPts val="7000"/>
              </a:lnSpc>
              <a:buFont typeface="Arial"/>
              <a:buChar char="•"/>
            </a:pPr>
            <a:r>
              <a:rPr lang="en-US" sz="3500">
                <a:solidFill>
                  <a:srgbClr val="000000"/>
                </a:solidFill>
                <a:latin typeface="Poppins"/>
              </a:rPr>
              <a:t>Who is The Salvation Army?</a:t>
            </a:r>
          </a:p>
          <a:p>
            <a:pPr marL="755651" lvl="1" indent="-377825">
              <a:lnSpc>
                <a:spcPts val="7000"/>
              </a:lnSpc>
              <a:buFont typeface="Arial"/>
              <a:buChar char="•"/>
            </a:pPr>
            <a:r>
              <a:rPr lang="en-US" sz="3500">
                <a:solidFill>
                  <a:srgbClr val="000000"/>
                </a:solidFill>
                <a:latin typeface="Poppins"/>
              </a:rPr>
              <a:t>What does The Salvation Army believe?</a:t>
            </a:r>
          </a:p>
          <a:p>
            <a:pPr marL="755651" lvl="1" indent="-377825">
              <a:lnSpc>
                <a:spcPts val="7000"/>
              </a:lnSpc>
              <a:buFont typeface="Arial"/>
              <a:buChar char="•"/>
            </a:pPr>
            <a:r>
              <a:rPr lang="en-US" sz="3500">
                <a:solidFill>
                  <a:srgbClr val="000000"/>
                </a:solidFill>
                <a:latin typeface="Poppins"/>
              </a:rPr>
              <a:t>What is The Salvation Army’s place in the community?</a:t>
            </a:r>
          </a:p>
          <a:p>
            <a:pPr marL="755651" lvl="1" indent="-377825">
              <a:lnSpc>
                <a:spcPts val="7000"/>
              </a:lnSpc>
              <a:buFont typeface="Arial"/>
              <a:buChar char="•"/>
            </a:pPr>
            <a:r>
              <a:rPr lang="en-US" sz="3500">
                <a:solidFill>
                  <a:srgbClr val="000000"/>
                </a:solidFill>
                <a:latin typeface="Poppins"/>
              </a:rPr>
              <a:t>How do I become a member of The Salvation Army?</a:t>
            </a:r>
          </a:p>
        </p:txBody>
      </p:sp>
      <p:sp>
        <p:nvSpPr>
          <p:cNvPr id="9" name="TextBox 9"/>
          <p:cNvSpPr txBox="1"/>
          <p:nvPr/>
        </p:nvSpPr>
        <p:spPr>
          <a:xfrm>
            <a:off x="1028700" y="828675"/>
            <a:ext cx="12474237" cy="1252558"/>
          </a:xfrm>
          <a:prstGeom prst="rect">
            <a:avLst/>
          </a:prstGeom>
        </p:spPr>
        <p:txBody>
          <a:bodyPr lIns="0" tIns="0" rIns="0" bIns="0" rtlCol="0" anchor="t">
            <a:spAutoFit/>
          </a:bodyPr>
          <a:lstStyle/>
          <a:p>
            <a:pPr>
              <a:lnSpc>
                <a:spcPts val="9711"/>
              </a:lnSpc>
              <a:spcBef>
                <a:spcPct val="0"/>
              </a:spcBef>
            </a:pPr>
            <a:r>
              <a:rPr lang="en-US" sz="6936">
                <a:solidFill>
                  <a:srgbClr val="960000"/>
                </a:solidFill>
                <a:latin typeface="Poppins Ultra-Bold"/>
              </a:rPr>
              <a:t>Adherent Training Course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1075"/>
            <a:ext cx="9725156" cy="1947413"/>
          </a:xfrm>
          <a:prstGeom prst="rect">
            <a:avLst/>
          </a:prstGeom>
        </p:spPr>
        <p:txBody>
          <a:bodyPr lIns="0" tIns="0" rIns="0" bIns="0" rtlCol="0" anchor="t">
            <a:spAutoFit/>
          </a:bodyPr>
          <a:lstStyle/>
          <a:p>
            <a:pPr>
              <a:lnSpc>
                <a:spcPts val="7546"/>
              </a:lnSpc>
            </a:pPr>
            <a:r>
              <a:rPr lang="en-US" sz="6288">
                <a:solidFill>
                  <a:srgbClr val="960000"/>
                </a:solidFill>
                <a:latin typeface="Poppins Ultra-Bold"/>
              </a:rPr>
              <a:t>Doctrines of</a:t>
            </a:r>
          </a:p>
          <a:p>
            <a:pPr>
              <a:lnSpc>
                <a:spcPts val="7546"/>
              </a:lnSpc>
            </a:pPr>
            <a:r>
              <a:rPr lang="en-US" sz="6288">
                <a:solidFill>
                  <a:srgbClr val="960000"/>
                </a:solidFill>
                <a:latin typeface="Poppins Ultra-Bold"/>
              </a:rPr>
              <a:t>The Salvation Army</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Freeform 5"/>
          <p:cNvSpPr/>
          <p:nvPr/>
        </p:nvSpPr>
        <p:spPr>
          <a:xfrm>
            <a:off x="1028700" y="3860930"/>
            <a:ext cx="1028700" cy="675201"/>
          </a:xfrm>
          <a:custGeom>
            <a:avLst/>
            <a:gdLst/>
            <a:ahLst/>
            <a:cxnLst/>
            <a:rect l="l" t="t" r="r" b="b"/>
            <a:pathLst>
              <a:path w="1028700" h="675201">
                <a:moveTo>
                  <a:pt x="0" y="0"/>
                </a:moveTo>
                <a:lnTo>
                  <a:pt x="1028700" y="0"/>
                </a:lnTo>
                <a:lnTo>
                  <a:pt x="1028700" y="675201"/>
                </a:lnTo>
                <a:lnTo>
                  <a:pt x="0" y="6752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6" name="TextBox 6"/>
          <p:cNvSpPr txBox="1"/>
          <p:nvPr/>
        </p:nvSpPr>
        <p:spPr>
          <a:xfrm>
            <a:off x="1028700" y="4761165"/>
            <a:ext cx="8532968" cy="3730625"/>
          </a:xfrm>
          <a:prstGeom prst="rect">
            <a:avLst/>
          </a:prstGeom>
        </p:spPr>
        <p:txBody>
          <a:bodyPr lIns="0" tIns="0" rIns="0" bIns="0" rtlCol="0" anchor="t">
            <a:spAutoFit/>
          </a:bodyPr>
          <a:lstStyle/>
          <a:p>
            <a:pPr>
              <a:lnSpc>
                <a:spcPts val="4900"/>
              </a:lnSpc>
              <a:spcBef>
                <a:spcPct val="0"/>
              </a:spcBef>
            </a:pPr>
            <a:r>
              <a:rPr lang="en-US" sz="3500">
                <a:solidFill>
                  <a:srgbClr val="000000"/>
                </a:solidFill>
                <a:latin typeface="Poppins Medium"/>
              </a:rPr>
              <a:t>We believe in the immortality of the soul; in the resurrection of the body; in the general judgment at the end of the world; in the eternal happiness of the righteous; and in the endless punishment of the wicked.</a:t>
            </a:r>
          </a:p>
        </p:txBody>
      </p:sp>
      <p:sp>
        <p:nvSpPr>
          <p:cNvPr id="7" name="Freeform 7"/>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19567" y="539862"/>
            <a:ext cx="11013817" cy="1452727"/>
            <a:chOff x="0" y="0"/>
            <a:chExt cx="3081113" cy="406400"/>
          </a:xfrm>
        </p:grpSpPr>
        <p:sp>
          <p:nvSpPr>
            <p:cNvPr id="3" name="Freeform 3"/>
            <p:cNvSpPr/>
            <p:nvPr/>
          </p:nvSpPr>
          <p:spPr>
            <a:xfrm>
              <a:off x="0" y="0"/>
              <a:ext cx="3081113" cy="406400"/>
            </a:xfrm>
            <a:custGeom>
              <a:avLst/>
              <a:gdLst/>
              <a:ahLst/>
              <a:cxnLst/>
              <a:rect l="l" t="t" r="r" b="b"/>
              <a:pathLst>
                <a:path w="3081113" h="406400">
                  <a:moveTo>
                    <a:pt x="3081113" y="0"/>
                  </a:moveTo>
                  <a:lnTo>
                    <a:pt x="0" y="0"/>
                  </a:lnTo>
                  <a:lnTo>
                    <a:pt x="101600" y="203200"/>
                  </a:lnTo>
                  <a:lnTo>
                    <a:pt x="0" y="406400"/>
                  </a:lnTo>
                  <a:lnTo>
                    <a:pt x="3081113" y="406400"/>
                  </a:lnTo>
                  <a:lnTo>
                    <a:pt x="2979513" y="203200"/>
                  </a:lnTo>
                  <a:lnTo>
                    <a:pt x="3081113" y="0"/>
                  </a:lnTo>
                  <a:close/>
                </a:path>
              </a:pathLst>
            </a:custGeom>
            <a:solidFill>
              <a:srgbClr val="960000"/>
            </a:solidFill>
          </p:spPr>
          <p:txBody>
            <a:bodyPr/>
            <a:lstStyle/>
            <a:p>
              <a:endParaRPr lang="en-CA"/>
            </a:p>
          </p:txBody>
        </p:sp>
        <p:sp>
          <p:nvSpPr>
            <p:cNvPr id="4" name="TextBox 4"/>
            <p:cNvSpPr txBox="1"/>
            <p:nvPr/>
          </p:nvSpPr>
          <p:spPr>
            <a:xfrm>
              <a:off x="88900" y="-57150"/>
              <a:ext cx="2903313" cy="463550"/>
            </a:xfrm>
            <a:prstGeom prst="rect">
              <a:avLst/>
            </a:prstGeom>
          </p:spPr>
          <p:txBody>
            <a:bodyPr lIns="50800" tIns="50800" rIns="50800" bIns="50800" rtlCol="0" anchor="ctr"/>
            <a:lstStyle/>
            <a:p>
              <a:pPr algn="ctr">
                <a:lnSpc>
                  <a:spcPts val="3262"/>
                </a:lnSpc>
              </a:pPr>
              <a:endParaRPr/>
            </a:p>
          </p:txBody>
        </p:sp>
      </p:grpSp>
      <p:grpSp>
        <p:nvGrpSpPr>
          <p:cNvPr id="5" name="Group 5"/>
          <p:cNvGrpSpPr/>
          <p:nvPr/>
        </p:nvGrpSpPr>
        <p:grpSpPr>
          <a:xfrm>
            <a:off x="-1533333" y="9100992"/>
            <a:ext cx="21649437" cy="1957363"/>
            <a:chOff x="0" y="0"/>
            <a:chExt cx="5701909" cy="515520"/>
          </a:xfrm>
        </p:grpSpPr>
        <p:sp>
          <p:nvSpPr>
            <p:cNvPr id="6" name="Freeform 6"/>
            <p:cNvSpPr/>
            <p:nvPr/>
          </p:nvSpPr>
          <p:spPr>
            <a:xfrm>
              <a:off x="0" y="0"/>
              <a:ext cx="5701909" cy="515520"/>
            </a:xfrm>
            <a:custGeom>
              <a:avLst/>
              <a:gdLst/>
              <a:ahLst/>
              <a:cxnLst/>
              <a:rect l="l" t="t" r="r" b="b"/>
              <a:pathLst>
                <a:path w="5701909" h="515520">
                  <a:moveTo>
                    <a:pt x="0" y="0"/>
                  </a:moveTo>
                  <a:lnTo>
                    <a:pt x="5701909" y="0"/>
                  </a:lnTo>
                  <a:lnTo>
                    <a:pt x="5701909" y="515520"/>
                  </a:lnTo>
                  <a:lnTo>
                    <a:pt x="0" y="515520"/>
                  </a:lnTo>
                  <a:close/>
                </a:path>
              </a:pathLst>
            </a:custGeom>
            <a:solidFill>
              <a:srgbClr val="960000"/>
            </a:solidFill>
          </p:spPr>
          <p:txBody>
            <a:bodyPr/>
            <a:lstStyle/>
            <a:p>
              <a:endParaRPr lang="en-CA"/>
            </a:p>
          </p:txBody>
        </p:sp>
        <p:sp>
          <p:nvSpPr>
            <p:cNvPr id="7" name="TextBox 7"/>
            <p:cNvSpPr txBox="1"/>
            <p:nvPr/>
          </p:nvSpPr>
          <p:spPr>
            <a:xfrm>
              <a:off x="0" y="-57150"/>
              <a:ext cx="5701909" cy="572670"/>
            </a:xfrm>
            <a:prstGeom prst="rect">
              <a:avLst/>
            </a:prstGeom>
          </p:spPr>
          <p:txBody>
            <a:bodyPr lIns="50800" tIns="50800" rIns="50800" bIns="50800" rtlCol="0" anchor="ctr"/>
            <a:lstStyle/>
            <a:p>
              <a:pPr algn="ctr">
                <a:lnSpc>
                  <a:spcPts val="3262"/>
                </a:lnSpc>
              </a:pPr>
              <a:endParaRPr/>
            </a:p>
          </p:txBody>
        </p:sp>
      </p:grpSp>
      <p:sp>
        <p:nvSpPr>
          <p:cNvPr id="8" name="Freeform 8"/>
          <p:cNvSpPr/>
          <p:nvPr/>
        </p:nvSpPr>
        <p:spPr>
          <a:xfrm>
            <a:off x="2924022" y="2494607"/>
            <a:ext cx="2332595" cy="2721361"/>
          </a:xfrm>
          <a:custGeom>
            <a:avLst/>
            <a:gdLst/>
            <a:ahLst/>
            <a:cxnLst/>
            <a:rect l="l" t="t" r="r" b="b"/>
            <a:pathLst>
              <a:path w="2332595" h="2721361">
                <a:moveTo>
                  <a:pt x="0" y="0"/>
                </a:moveTo>
                <a:lnTo>
                  <a:pt x="2332595" y="0"/>
                </a:lnTo>
                <a:lnTo>
                  <a:pt x="2332595" y="2721362"/>
                </a:lnTo>
                <a:lnTo>
                  <a:pt x="0" y="2721362"/>
                </a:lnTo>
                <a:lnTo>
                  <a:pt x="0" y="0"/>
                </a:lnTo>
                <a:close/>
              </a:path>
            </a:pathLst>
          </a:custGeom>
          <a:blipFill>
            <a:blip r:embed="rId2"/>
            <a:stretch>
              <a:fillRect/>
            </a:stretch>
          </a:blipFill>
        </p:spPr>
        <p:txBody>
          <a:bodyPr/>
          <a:lstStyle/>
          <a:p>
            <a:endParaRPr lang="en-CA"/>
          </a:p>
        </p:txBody>
      </p:sp>
      <p:sp>
        <p:nvSpPr>
          <p:cNvPr id="9" name="Freeform 9"/>
          <p:cNvSpPr/>
          <p:nvPr/>
        </p:nvSpPr>
        <p:spPr>
          <a:xfrm>
            <a:off x="7866578" y="2193401"/>
            <a:ext cx="2806138" cy="3323775"/>
          </a:xfrm>
          <a:custGeom>
            <a:avLst/>
            <a:gdLst/>
            <a:ahLst/>
            <a:cxnLst/>
            <a:rect l="l" t="t" r="r" b="b"/>
            <a:pathLst>
              <a:path w="2806138" h="3323775">
                <a:moveTo>
                  <a:pt x="0" y="0"/>
                </a:moveTo>
                <a:lnTo>
                  <a:pt x="2806137" y="0"/>
                </a:lnTo>
                <a:lnTo>
                  <a:pt x="2806137" y="3323774"/>
                </a:lnTo>
                <a:lnTo>
                  <a:pt x="0" y="3323774"/>
                </a:lnTo>
                <a:lnTo>
                  <a:pt x="0" y="0"/>
                </a:lnTo>
                <a:close/>
              </a:path>
            </a:pathLst>
          </a:custGeom>
          <a:blipFill>
            <a:blip r:embed="rId3"/>
            <a:stretch>
              <a:fillRect/>
            </a:stretch>
          </a:blipFill>
        </p:spPr>
        <p:txBody>
          <a:bodyPr/>
          <a:lstStyle/>
          <a:p>
            <a:endParaRPr lang="en-CA"/>
          </a:p>
        </p:txBody>
      </p:sp>
      <p:sp>
        <p:nvSpPr>
          <p:cNvPr id="10" name="Freeform 10"/>
          <p:cNvSpPr/>
          <p:nvPr/>
        </p:nvSpPr>
        <p:spPr>
          <a:xfrm>
            <a:off x="12162077" y="2654206"/>
            <a:ext cx="4004406" cy="2402163"/>
          </a:xfrm>
          <a:custGeom>
            <a:avLst/>
            <a:gdLst/>
            <a:ahLst/>
            <a:cxnLst/>
            <a:rect l="l" t="t" r="r" b="b"/>
            <a:pathLst>
              <a:path w="4004406" h="2402163">
                <a:moveTo>
                  <a:pt x="0" y="0"/>
                </a:moveTo>
                <a:lnTo>
                  <a:pt x="4004407" y="0"/>
                </a:lnTo>
                <a:lnTo>
                  <a:pt x="4004407" y="2402164"/>
                </a:lnTo>
                <a:lnTo>
                  <a:pt x="0" y="2402164"/>
                </a:lnTo>
                <a:lnTo>
                  <a:pt x="0" y="0"/>
                </a:lnTo>
                <a:close/>
              </a:path>
            </a:pathLst>
          </a:custGeom>
          <a:blipFill>
            <a:blip r:embed="rId4"/>
            <a:stretch>
              <a:fillRect/>
            </a:stretch>
          </a:blipFill>
        </p:spPr>
        <p:txBody>
          <a:bodyPr/>
          <a:lstStyle/>
          <a:p>
            <a:endParaRPr lang="en-CA"/>
          </a:p>
        </p:txBody>
      </p:sp>
      <p:sp>
        <p:nvSpPr>
          <p:cNvPr id="11" name="TextBox 11"/>
          <p:cNvSpPr txBox="1"/>
          <p:nvPr/>
        </p:nvSpPr>
        <p:spPr>
          <a:xfrm>
            <a:off x="4549731" y="717842"/>
            <a:ext cx="9041853" cy="1038225"/>
          </a:xfrm>
          <a:prstGeom prst="rect">
            <a:avLst/>
          </a:prstGeom>
        </p:spPr>
        <p:txBody>
          <a:bodyPr lIns="0" tIns="0" rIns="0" bIns="0" rtlCol="0" anchor="t">
            <a:spAutoFit/>
          </a:bodyPr>
          <a:lstStyle/>
          <a:p>
            <a:pPr algn="ctr">
              <a:lnSpc>
                <a:spcPts val="7654"/>
              </a:lnSpc>
            </a:pPr>
            <a:r>
              <a:rPr lang="en-US" sz="6378">
                <a:solidFill>
                  <a:srgbClr val="FFFFFF"/>
                </a:solidFill>
                <a:latin typeface="Poppins Ultra-Bold"/>
              </a:rPr>
              <a:t>Symbols</a:t>
            </a:r>
          </a:p>
        </p:txBody>
      </p:sp>
      <p:sp>
        <p:nvSpPr>
          <p:cNvPr id="12" name="TextBox 12"/>
          <p:cNvSpPr txBox="1"/>
          <p:nvPr/>
        </p:nvSpPr>
        <p:spPr>
          <a:xfrm>
            <a:off x="2562430" y="5781385"/>
            <a:ext cx="3055780" cy="400050"/>
          </a:xfrm>
          <a:prstGeom prst="rect">
            <a:avLst/>
          </a:prstGeom>
        </p:spPr>
        <p:txBody>
          <a:bodyPr lIns="0" tIns="0" rIns="0" bIns="0" rtlCol="0" anchor="t">
            <a:spAutoFit/>
          </a:bodyPr>
          <a:lstStyle/>
          <a:p>
            <a:pPr algn="ctr">
              <a:lnSpc>
                <a:spcPts val="2963"/>
              </a:lnSpc>
            </a:pPr>
            <a:r>
              <a:rPr lang="en-US" sz="2469">
                <a:solidFill>
                  <a:srgbClr val="960000"/>
                </a:solidFill>
                <a:latin typeface="Poppins Bold"/>
              </a:rPr>
              <a:t>The Shield</a:t>
            </a:r>
          </a:p>
        </p:txBody>
      </p:sp>
      <p:sp>
        <p:nvSpPr>
          <p:cNvPr id="13" name="TextBox 13"/>
          <p:cNvSpPr txBox="1"/>
          <p:nvPr/>
        </p:nvSpPr>
        <p:spPr>
          <a:xfrm>
            <a:off x="1934605" y="6305625"/>
            <a:ext cx="4311430" cy="1801192"/>
          </a:xfrm>
          <a:prstGeom prst="rect">
            <a:avLst/>
          </a:prstGeom>
        </p:spPr>
        <p:txBody>
          <a:bodyPr lIns="0" tIns="0" rIns="0" bIns="0" rtlCol="0" anchor="t">
            <a:spAutoFit/>
          </a:bodyPr>
          <a:lstStyle/>
          <a:p>
            <a:pPr>
              <a:lnSpc>
                <a:spcPts val="2046"/>
              </a:lnSpc>
              <a:spcBef>
                <a:spcPct val="0"/>
              </a:spcBef>
            </a:pPr>
            <a:r>
              <a:rPr lang="en-US" sz="1461">
                <a:solidFill>
                  <a:srgbClr val="000000"/>
                </a:solidFill>
                <a:latin typeface="Poppins Medium"/>
              </a:rPr>
              <a:t>The Salvation Army shield was first used in the early 1900’s. While advertisements for shield brooches, badges and other items appeared in the War Cry as early as 1914, the earliest reference to the official use of the present shield appeared in the 1918 Fall edition of the Canadian War Cry.</a:t>
            </a:r>
          </a:p>
        </p:txBody>
      </p:sp>
      <p:sp>
        <p:nvSpPr>
          <p:cNvPr id="14" name="TextBox 14"/>
          <p:cNvSpPr txBox="1"/>
          <p:nvPr/>
        </p:nvSpPr>
        <p:spPr>
          <a:xfrm>
            <a:off x="7616935" y="5781385"/>
            <a:ext cx="3055780" cy="400050"/>
          </a:xfrm>
          <a:prstGeom prst="rect">
            <a:avLst/>
          </a:prstGeom>
        </p:spPr>
        <p:txBody>
          <a:bodyPr lIns="0" tIns="0" rIns="0" bIns="0" rtlCol="0" anchor="t">
            <a:spAutoFit/>
          </a:bodyPr>
          <a:lstStyle/>
          <a:p>
            <a:pPr algn="ctr">
              <a:lnSpc>
                <a:spcPts val="2963"/>
              </a:lnSpc>
            </a:pPr>
            <a:r>
              <a:rPr lang="en-US" sz="2469">
                <a:solidFill>
                  <a:srgbClr val="960000"/>
                </a:solidFill>
                <a:latin typeface="Poppins Bold"/>
              </a:rPr>
              <a:t>The Crest</a:t>
            </a:r>
          </a:p>
        </p:txBody>
      </p:sp>
      <p:sp>
        <p:nvSpPr>
          <p:cNvPr id="15" name="TextBox 15"/>
          <p:cNvSpPr txBox="1"/>
          <p:nvPr/>
        </p:nvSpPr>
        <p:spPr>
          <a:xfrm>
            <a:off x="7113931" y="6327463"/>
            <a:ext cx="4311430" cy="1801192"/>
          </a:xfrm>
          <a:prstGeom prst="rect">
            <a:avLst/>
          </a:prstGeom>
        </p:spPr>
        <p:txBody>
          <a:bodyPr lIns="0" tIns="0" rIns="0" bIns="0" rtlCol="0" anchor="t">
            <a:spAutoFit/>
          </a:bodyPr>
          <a:lstStyle/>
          <a:p>
            <a:pPr>
              <a:lnSpc>
                <a:spcPts val="2046"/>
              </a:lnSpc>
              <a:spcBef>
                <a:spcPct val="0"/>
              </a:spcBef>
            </a:pPr>
            <a:r>
              <a:rPr lang="en-US" sz="1461">
                <a:solidFill>
                  <a:srgbClr val="000000"/>
                </a:solidFill>
                <a:latin typeface="Poppins Medium"/>
              </a:rPr>
              <a:t>Shortly after The Salvation Army’s War Congress (1878) when the name of the fledgling movement changed from “The Christian Mission” to “The Salvation Army”, Captain William H. Ebdon submitted the design for the crest that graphically illustrated the Army’s fundamental doctrines.</a:t>
            </a:r>
          </a:p>
        </p:txBody>
      </p:sp>
      <p:sp>
        <p:nvSpPr>
          <p:cNvPr id="16" name="TextBox 16"/>
          <p:cNvSpPr txBox="1"/>
          <p:nvPr/>
        </p:nvSpPr>
        <p:spPr>
          <a:xfrm>
            <a:off x="12496192" y="5781385"/>
            <a:ext cx="3336178" cy="400050"/>
          </a:xfrm>
          <a:prstGeom prst="rect">
            <a:avLst/>
          </a:prstGeom>
        </p:spPr>
        <p:txBody>
          <a:bodyPr lIns="0" tIns="0" rIns="0" bIns="0" rtlCol="0" anchor="t">
            <a:spAutoFit/>
          </a:bodyPr>
          <a:lstStyle/>
          <a:p>
            <a:pPr algn="ctr">
              <a:lnSpc>
                <a:spcPts val="2963"/>
              </a:lnSpc>
            </a:pPr>
            <a:r>
              <a:rPr lang="en-US" sz="2469">
                <a:solidFill>
                  <a:srgbClr val="960000"/>
                </a:solidFill>
                <a:latin typeface="Poppins Bold"/>
              </a:rPr>
              <a:t>The Flag</a:t>
            </a:r>
          </a:p>
        </p:txBody>
      </p:sp>
      <p:sp>
        <p:nvSpPr>
          <p:cNvPr id="17" name="TextBox 17"/>
          <p:cNvSpPr txBox="1"/>
          <p:nvPr/>
        </p:nvSpPr>
        <p:spPr>
          <a:xfrm>
            <a:off x="12006915" y="6327463"/>
            <a:ext cx="4311430" cy="2572717"/>
          </a:xfrm>
          <a:prstGeom prst="rect">
            <a:avLst/>
          </a:prstGeom>
        </p:spPr>
        <p:txBody>
          <a:bodyPr lIns="0" tIns="0" rIns="0" bIns="0" rtlCol="0" anchor="t">
            <a:spAutoFit/>
          </a:bodyPr>
          <a:lstStyle/>
          <a:p>
            <a:pPr>
              <a:lnSpc>
                <a:spcPts val="2046"/>
              </a:lnSpc>
              <a:spcBef>
                <a:spcPct val="0"/>
              </a:spcBef>
            </a:pPr>
            <a:r>
              <a:rPr lang="en-US" sz="1461">
                <a:solidFill>
                  <a:srgbClr val="000000"/>
                </a:solidFill>
                <a:latin typeface="Poppins Medium"/>
              </a:rPr>
              <a:t>Around the world, The Salvation Army flag is a symbol of the Army’s war against sin and social evil. The red of the flag represents the blood of Christ, the blue border stands for purity, and the yellow star in the centre signifies the fire of the Holy Spirit. The flag is used at special occasions such as marriages, funerals, marches, open-air meetings, enrolments of soldiers, farewells, and retirements.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14330" y="3084900"/>
            <a:ext cx="11686059" cy="5843030"/>
            <a:chOff x="0" y="0"/>
            <a:chExt cx="812800" cy="406400"/>
          </a:xfrm>
        </p:grpSpPr>
        <p:sp>
          <p:nvSpPr>
            <p:cNvPr id="3" name="Freeform 3"/>
            <p:cNvSpPr/>
            <p:nvPr/>
          </p:nvSpPr>
          <p:spPr>
            <a:xfrm>
              <a:off x="0" y="0"/>
              <a:ext cx="812800" cy="406400"/>
            </a:xfrm>
            <a:custGeom>
              <a:avLst/>
              <a:gdLst/>
              <a:ahLst/>
              <a:cxnLst/>
              <a:rect l="l" t="t" r="r" b="b"/>
              <a:pathLst>
                <a:path w="812800" h="406400">
                  <a:moveTo>
                    <a:pt x="609600" y="0"/>
                  </a:moveTo>
                  <a:cubicBezTo>
                    <a:pt x="721830" y="0"/>
                    <a:pt x="812800" y="90970"/>
                    <a:pt x="812800" y="203200"/>
                  </a:cubicBezTo>
                  <a:cubicBezTo>
                    <a:pt x="812800" y="315430"/>
                    <a:pt x="721830" y="406400"/>
                    <a:pt x="609600" y="406400"/>
                  </a:cubicBezTo>
                  <a:lnTo>
                    <a:pt x="203200" y="406400"/>
                  </a:lnTo>
                  <a:cubicBezTo>
                    <a:pt x="90970" y="406400"/>
                    <a:pt x="0" y="315430"/>
                    <a:pt x="0" y="203200"/>
                  </a:cubicBezTo>
                  <a:cubicBezTo>
                    <a:pt x="0" y="90970"/>
                    <a:pt x="90970" y="0"/>
                    <a:pt x="203200" y="0"/>
                  </a:cubicBezTo>
                  <a:lnTo>
                    <a:pt x="609600" y="0"/>
                  </a:lnTo>
                </a:path>
              </a:pathLst>
            </a:custGeom>
            <a:blipFill>
              <a:blip r:embed="rId2"/>
              <a:stretch>
                <a:fillRect t="-6250" b="-6250"/>
              </a:stretch>
            </a:blipFill>
          </p:spPr>
          <p:txBody>
            <a:bodyPr/>
            <a:lstStyle/>
            <a:p>
              <a:endParaRPr lang="en-CA"/>
            </a:p>
          </p:txBody>
        </p:sp>
      </p:grpSp>
      <p:sp>
        <p:nvSpPr>
          <p:cNvPr id="4" name="TextBox 4"/>
          <p:cNvSpPr txBox="1"/>
          <p:nvPr/>
        </p:nvSpPr>
        <p:spPr>
          <a:xfrm>
            <a:off x="1028700" y="744365"/>
            <a:ext cx="10079450" cy="1061159"/>
          </a:xfrm>
          <a:prstGeom prst="rect">
            <a:avLst/>
          </a:prstGeom>
        </p:spPr>
        <p:txBody>
          <a:bodyPr lIns="0" tIns="0" rIns="0" bIns="0" rtlCol="0" anchor="t">
            <a:spAutoFit/>
          </a:bodyPr>
          <a:lstStyle/>
          <a:p>
            <a:pPr>
              <a:lnSpc>
                <a:spcPts val="7870"/>
              </a:lnSpc>
            </a:pPr>
            <a:r>
              <a:rPr lang="en-US" sz="6558">
                <a:solidFill>
                  <a:srgbClr val="960000"/>
                </a:solidFill>
                <a:latin typeface="Poppins Ultra-Bold"/>
              </a:rPr>
              <a:t>Sacraments</a:t>
            </a:r>
          </a:p>
        </p:txBody>
      </p:sp>
      <p:sp>
        <p:nvSpPr>
          <p:cNvPr id="5" name="TextBox 5"/>
          <p:cNvSpPr txBox="1"/>
          <p:nvPr/>
        </p:nvSpPr>
        <p:spPr>
          <a:xfrm>
            <a:off x="8118731" y="6469219"/>
            <a:ext cx="9140569" cy="1609492"/>
          </a:xfrm>
          <a:prstGeom prst="rect">
            <a:avLst/>
          </a:prstGeom>
        </p:spPr>
        <p:txBody>
          <a:bodyPr lIns="0" tIns="0" rIns="0" bIns="0" rtlCol="0" anchor="t">
            <a:spAutoFit/>
          </a:bodyPr>
          <a:lstStyle/>
          <a:p>
            <a:pPr>
              <a:lnSpc>
                <a:spcPts val="3162"/>
              </a:lnSpc>
              <a:spcBef>
                <a:spcPct val="0"/>
              </a:spcBef>
            </a:pPr>
            <a:r>
              <a:rPr lang="en-US" sz="2259">
                <a:solidFill>
                  <a:srgbClr val="000000"/>
                </a:solidFill>
                <a:latin typeface="Poppins Medium"/>
              </a:rPr>
              <a:t>The Salvation Army rejects the belief that the outward act of baptism is essential to salvation or to growth in grace. Rather the outward act of baptism simply represents an inward change of grace that has already occurred in the person.</a:t>
            </a:r>
          </a:p>
        </p:txBody>
      </p:sp>
      <p:sp>
        <p:nvSpPr>
          <p:cNvPr id="6" name="TextBox 6"/>
          <p:cNvSpPr txBox="1"/>
          <p:nvPr/>
        </p:nvSpPr>
        <p:spPr>
          <a:xfrm>
            <a:off x="8118731" y="2281774"/>
            <a:ext cx="9140569" cy="2720834"/>
          </a:xfrm>
          <a:prstGeom prst="rect">
            <a:avLst/>
          </a:prstGeom>
        </p:spPr>
        <p:txBody>
          <a:bodyPr lIns="0" tIns="0" rIns="0" bIns="0" rtlCol="0" anchor="t">
            <a:spAutoFit/>
          </a:bodyPr>
          <a:lstStyle/>
          <a:p>
            <a:pPr>
              <a:lnSpc>
                <a:spcPts val="3610"/>
              </a:lnSpc>
              <a:spcBef>
                <a:spcPct val="0"/>
              </a:spcBef>
            </a:pPr>
            <a:r>
              <a:rPr lang="en-US" sz="2578">
                <a:solidFill>
                  <a:srgbClr val="960000"/>
                </a:solidFill>
                <a:latin typeface="Poppins Bold"/>
              </a:rPr>
              <a:t>The Salvation Army believes that no particular outward observance is necessary to inward grace, and that God’s grace is freely and readily accessible to all people at all times in all places. Christ is the one True Sacrament. Sacramental living is at the heart of holiness and discipleship.</a:t>
            </a:r>
          </a:p>
        </p:txBody>
      </p:sp>
      <p:sp>
        <p:nvSpPr>
          <p:cNvPr id="7" name="TextBox 7"/>
          <p:cNvSpPr txBox="1"/>
          <p:nvPr/>
        </p:nvSpPr>
        <p:spPr>
          <a:xfrm>
            <a:off x="8118731" y="5939739"/>
            <a:ext cx="9515701" cy="454453"/>
          </a:xfrm>
          <a:prstGeom prst="rect">
            <a:avLst/>
          </a:prstGeom>
        </p:spPr>
        <p:txBody>
          <a:bodyPr lIns="0" tIns="0" rIns="0" bIns="0" rtlCol="0" anchor="t">
            <a:spAutoFit/>
          </a:bodyPr>
          <a:lstStyle/>
          <a:p>
            <a:pPr>
              <a:lnSpc>
                <a:spcPts val="3610"/>
              </a:lnSpc>
              <a:spcBef>
                <a:spcPct val="0"/>
              </a:spcBef>
            </a:pPr>
            <a:r>
              <a:rPr lang="en-US" sz="2578">
                <a:solidFill>
                  <a:srgbClr val="960000"/>
                </a:solidFill>
                <a:latin typeface="Poppins Bold"/>
              </a:rPr>
              <a:t>Baptism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44365"/>
            <a:ext cx="10079450" cy="1061159"/>
          </a:xfrm>
          <a:prstGeom prst="rect">
            <a:avLst/>
          </a:prstGeom>
        </p:spPr>
        <p:txBody>
          <a:bodyPr lIns="0" tIns="0" rIns="0" bIns="0" rtlCol="0" anchor="t">
            <a:spAutoFit/>
          </a:bodyPr>
          <a:lstStyle/>
          <a:p>
            <a:pPr>
              <a:lnSpc>
                <a:spcPts val="7870"/>
              </a:lnSpc>
            </a:pPr>
            <a:r>
              <a:rPr lang="en-US" sz="6558">
                <a:solidFill>
                  <a:srgbClr val="960000"/>
                </a:solidFill>
                <a:latin typeface="Poppins Ultra-Bold"/>
              </a:rPr>
              <a:t>Sacraments</a:t>
            </a:r>
          </a:p>
        </p:txBody>
      </p:sp>
      <p:sp>
        <p:nvSpPr>
          <p:cNvPr id="3" name="TextBox 3"/>
          <p:cNvSpPr txBox="1"/>
          <p:nvPr/>
        </p:nvSpPr>
        <p:spPr>
          <a:xfrm>
            <a:off x="8118731" y="6469219"/>
            <a:ext cx="9140569" cy="2440733"/>
          </a:xfrm>
          <a:prstGeom prst="rect">
            <a:avLst/>
          </a:prstGeom>
        </p:spPr>
        <p:txBody>
          <a:bodyPr lIns="0" tIns="0" rIns="0" bIns="0" rtlCol="0" anchor="t">
            <a:spAutoFit/>
          </a:bodyPr>
          <a:lstStyle/>
          <a:p>
            <a:pPr>
              <a:lnSpc>
                <a:spcPts val="3162"/>
              </a:lnSpc>
              <a:spcBef>
                <a:spcPct val="0"/>
              </a:spcBef>
            </a:pPr>
            <a:r>
              <a:rPr lang="en-US" sz="2259" dirty="0">
                <a:solidFill>
                  <a:srgbClr val="000000"/>
                </a:solidFill>
                <a:latin typeface="Poppins Medium"/>
              </a:rPr>
              <a:t>The mercy seat is a bench provided as a place where people can kneel to pray, seek salvation or make a special consecration to God’s will and service. The mercy seat is usually situated between the platform and main area of Army halls as a focal point to remind all of God’s reconciling and redeeming presence.</a:t>
            </a:r>
          </a:p>
        </p:txBody>
      </p:sp>
      <p:sp>
        <p:nvSpPr>
          <p:cNvPr id="4" name="TextBox 4"/>
          <p:cNvSpPr txBox="1"/>
          <p:nvPr/>
        </p:nvSpPr>
        <p:spPr>
          <a:xfrm>
            <a:off x="8118731" y="5939739"/>
            <a:ext cx="9515701" cy="454453"/>
          </a:xfrm>
          <a:prstGeom prst="rect">
            <a:avLst/>
          </a:prstGeom>
        </p:spPr>
        <p:txBody>
          <a:bodyPr lIns="0" tIns="0" rIns="0" bIns="0" rtlCol="0" anchor="t">
            <a:spAutoFit/>
          </a:bodyPr>
          <a:lstStyle/>
          <a:p>
            <a:pPr>
              <a:lnSpc>
                <a:spcPts val="3610"/>
              </a:lnSpc>
              <a:spcBef>
                <a:spcPct val="0"/>
              </a:spcBef>
            </a:pPr>
            <a:r>
              <a:rPr lang="en-US" sz="2578">
                <a:solidFill>
                  <a:srgbClr val="960000"/>
                </a:solidFill>
                <a:latin typeface="Poppins Bold"/>
              </a:rPr>
              <a:t>Mercy Seat</a:t>
            </a:r>
          </a:p>
        </p:txBody>
      </p:sp>
      <p:sp>
        <p:nvSpPr>
          <p:cNvPr id="5" name="TextBox 5"/>
          <p:cNvSpPr txBox="1"/>
          <p:nvPr/>
        </p:nvSpPr>
        <p:spPr>
          <a:xfrm>
            <a:off x="8118731" y="2856483"/>
            <a:ext cx="9140569" cy="3261470"/>
          </a:xfrm>
          <a:prstGeom prst="rect">
            <a:avLst/>
          </a:prstGeom>
        </p:spPr>
        <p:txBody>
          <a:bodyPr lIns="0" tIns="0" rIns="0" bIns="0" rtlCol="0" anchor="t">
            <a:spAutoFit/>
          </a:bodyPr>
          <a:lstStyle/>
          <a:p>
            <a:pPr>
              <a:lnSpc>
                <a:spcPts val="3162"/>
              </a:lnSpc>
            </a:pPr>
            <a:r>
              <a:rPr lang="en-US" sz="2259" dirty="0">
                <a:solidFill>
                  <a:srgbClr val="000000"/>
                </a:solidFill>
                <a:latin typeface="Poppins Medium"/>
              </a:rPr>
              <a:t>The Salvation Army views communion as an outward expression of an inward act of grace, however the ceremony is not essential to salvation or to growth in grace. Christ is the one True Sacrament. Sacramental living is at the heart of holiness and discipleship. Salvationists are encouraged to celebrate Christ and His real presence at all meals and in all worship services.</a:t>
            </a:r>
          </a:p>
          <a:p>
            <a:pPr>
              <a:lnSpc>
                <a:spcPts val="3162"/>
              </a:lnSpc>
              <a:spcBef>
                <a:spcPct val="0"/>
              </a:spcBef>
            </a:pPr>
            <a:endParaRPr lang="en-US" sz="2259" dirty="0">
              <a:solidFill>
                <a:srgbClr val="000000"/>
              </a:solidFill>
              <a:latin typeface="Poppins Medium"/>
            </a:endParaRPr>
          </a:p>
        </p:txBody>
      </p:sp>
      <p:sp>
        <p:nvSpPr>
          <p:cNvPr id="6" name="TextBox 6"/>
          <p:cNvSpPr txBox="1"/>
          <p:nvPr/>
        </p:nvSpPr>
        <p:spPr>
          <a:xfrm>
            <a:off x="8118731" y="2327004"/>
            <a:ext cx="9515701" cy="454453"/>
          </a:xfrm>
          <a:prstGeom prst="rect">
            <a:avLst/>
          </a:prstGeom>
        </p:spPr>
        <p:txBody>
          <a:bodyPr lIns="0" tIns="0" rIns="0" bIns="0" rtlCol="0" anchor="t">
            <a:spAutoFit/>
          </a:bodyPr>
          <a:lstStyle/>
          <a:p>
            <a:pPr>
              <a:lnSpc>
                <a:spcPts val="3610"/>
              </a:lnSpc>
              <a:spcBef>
                <a:spcPct val="0"/>
              </a:spcBef>
            </a:pPr>
            <a:r>
              <a:rPr lang="en-US" sz="2578">
                <a:solidFill>
                  <a:srgbClr val="960000"/>
                </a:solidFill>
                <a:latin typeface="Poppins Bold"/>
              </a:rPr>
              <a:t>Communion</a:t>
            </a:r>
          </a:p>
        </p:txBody>
      </p:sp>
      <p:grpSp>
        <p:nvGrpSpPr>
          <p:cNvPr id="7" name="Group 7"/>
          <p:cNvGrpSpPr/>
          <p:nvPr/>
        </p:nvGrpSpPr>
        <p:grpSpPr>
          <a:xfrm>
            <a:off x="-4814330" y="3084900"/>
            <a:ext cx="11686059" cy="5843030"/>
            <a:chOff x="0" y="0"/>
            <a:chExt cx="812800" cy="406400"/>
          </a:xfrm>
        </p:grpSpPr>
        <p:sp>
          <p:nvSpPr>
            <p:cNvPr id="8" name="Freeform 8"/>
            <p:cNvSpPr/>
            <p:nvPr/>
          </p:nvSpPr>
          <p:spPr>
            <a:xfrm>
              <a:off x="0" y="0"/>
              <a:ext cx="812800" cy="406400"/>
            </a:xfrm>
            <a:custGeom>
              <a:avLst/>
              <a:gdLst/>
              <a:ahLst/>
              <a:cxnLst/>
              <a:rect l="l" t="t" r="r" b="b"/>
              <a:pathLst>
                <a:path w="812800" h="406400">
                  <a:moveTo>
                    <a:pt x="609600" y="0"/>
                  </a:moveTo>
                  <a:cubicBezTo>
                    <a:pt x="721830" y="0"/>
                    <a:pt x="812800" y="90970"/>
                    <a:pt x="812800" y="203200"/>
                  </a:cubicBezTo>
                  <a:cubicBezTo>
                    <a:pt x="812800" y="315430"/>
                    <a:pt x="721830" y="406400"/>
                    <a:pt x="609600" y="406400"/>
                  </a:cubicBezTo>
                  <a:lnTo>
                    <a:pt x="203200" y="406400"/>
                  </a:lnTo>
                  <a:cubicBezTo>
                    <a:pt x="90970" y="406400"/>
                    <a:pt x="0" y="315430"/>
                    <a:pt x="0" y="203200"/>
                  </a:cubicBezTo>
                  <a:cubicBezTo>
                    <a:pt x="0" y="90970"/>
                    <a:pt x="90970" y="0"/>
                    <a:pt x="203200" y="0"/>
                  </a:cubicBezTo>
                  <a:lnTo>
                    <a:pt x="609600" y="0"/>
                  </a:lnTo>
                </a:path>
              </a:pathLst>
            </a:custGeom>
            <a:blipFill>
              <a:blip r:embed="rId2"/>
              <a:stretch>
                <a:fillRect t="-16666" b="-16666"/>
              </a:stretch>
            </a:blipFill>
          </p:spPr>
          <p:txBody>
            <a:bodyPr/>
            <a:lstStyle/>
            <a:p>
              <a:endParaRPr lang="en-CA"/>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624137"/>
            <a:ext cx="10216368" cy="4933950"/>
          </a:xfrm>
          <a:prstGeom prst="rect">
            <a:avLst/>
          </a:prstGeom>
        </p:spPr>
        <p:txBody>
          <a:bodyPr lIns="0" tIns="0" rIns="0" bIns="0" rtlCol="0" anchor="t">
            <a:spAutoFit/>
          </a:bodyPr>
          <a:lstStyle/>
          <a:p>
            <a:pPr>
              <a:lnSpc>
                <a:spcPts val="12874"/>
              </a:lnSpc>
            </a:pPr>
            <a:r>
              <a:rPr lang="en-US" sz="10729">
                <a:solidFill>
                  <a:srgbClr val="000000"/>
                </a:solidFill>
                <a:latin typeface="Poppins Bold"/>
              </a:rPr>
              <a:t>WHAT IS</a:t>
            </a:r>
          </a:p>
          <a:p>
            <a:pPr>
              <a:lnSpc>
                <a:spcPts val="8435"/>
              </a:lnSpc>
            </a:pPr>
            <a:r>
              <a:rPr lang="en-US" sz="7029">
                <a:solidFill>
                  <a:srgbClr val="960000"/>
                </a:solidFill>
                <a:latin typeface="Poppins Ultra-Bold"/>
              </a:rPr>
              <a:t>The Salvation Army’s</a:t>
            </a:r>
          </a:p>
          <a:p>
            <a:pPr>
              <a:lnSpc>
                <a:spcPts val="8435"/>
              </a:lnSpc>
            </a:pPr>
            <a:r>
              <a:rPr lang="en-US" sz="7029">
                <a:solidFill>
                  <a:srgbClr val="000000"/>
                </a:solidFill>
                <a:latin typeface="Poppins Ultra-Bold"/>
              </a:rPr>
              <a:t>PLACE IN THE COMMUNITY?</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TextBox 5"/>
          <p:cNvSpPr txBox="1"/>
          <p:nvPr/>
        </p:nvSpPr>
        <p:spPr>
          <a:xfrm>
            <a:off x="1028700" y="7963828"/>
            <a:ext cx="8532968" cy="476750"/>
          </a:xfrm>
          <a:prstGeom prst="rect">
            <a:avLst/>
          </a:prstGeom>
        </p:spPr>
        <p:txBody>
          <a:bodyPr lIns="0" tIns="0" rIns="0" bIns="0" rtlCol="0" anchor="t">
            <a:spAutoFit/>
          </a:bodyPr>
          <a:lstStyle/>
          <a:p>
            <a:pPr algn="just">
              <a:lnSpc>
                <a:spcPts val="3729"/>
              </a:lnSpc>
              <a:spcBef>
                <a:spcPct val="0"/>
              </a:spcBef>
            </a:pPr>
            <a:r>
              <a:rPr lang="en-US" sz="2663">
                <a:solidFill>
                  <a:srgbClr val="000000"/>
                </a:solidFill>
                <a:latin typeface="Poppins Medium"/>
              </a:rPr>
              <a:t>Session 3</a:t>
            </a:r>
          </a:p>
        </p:txBody>
      </p:sp>
      <p:sp>
        <p:nvSpPr>
          <p:cNvPr id="6" name="Freeform 6"/>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14476" y="1028700"/>
            <a:ext cx="5047593" cy="7722462"/>
            <a:chOff x="0" y="0"/>
            <a:chExt cx="4154170" cy="6355588"/>
          </a:xfrm>
        </p:grpSpPr>
        <p:sp>
          <p:nvSpPr>
            <p:cNvPr id="3" name="Freeform 3"/>
            <p:cNvSpPr/>
            <p:nvPr/>
          </p:nvSpPr>
          <p:spPr>
            <a:xfrm>
              <a:off x="-9398" y="-2667"/>
              <a:ext cx="4172966" cy="6361049"/>
            </a:xfrm>
            <a:custGeom>
              <a:avLst/>
              <a:gdLst/>
              <a:ahLst/>
              <a:cxnLst/>
              <a:rect l="l" t="t" r="r" b="b"/>
              <a:pathLst>
                <a:path w="4172966" h="6361049">
                  <a:moveTo>
                    <a:pt x="2754630" y="4616958"/>
                  </a:moveTo>
                  <a:cubicBezTo>
                    <a:pt x="2555875" y="4726432"/>
                    <a:pt x="2349373" y="4810760"/>
                    <a:pt x="2158492" y="4962398"/>
                  </a:cubicBezTo>
                  <a:cubicBezTo>
                    <a:pt x="2154555" y="4966589"/>
                    <a:pt x="2150745" y="4962398"/>
                    <a:pt x="2146808" y="4966589"/>
                  </a:cubicBezTo>
                  <a:cubicBezTo>
                    <a:pt x="2135124" y="4979289"/>
                    <a:pt x="2119503" y="4991862"/>
                    <a:pt x="2107819" y="5004562"/>
                  </a:cubicBezTo>
                  <a:cubicBezTo>
                    <a:pt x="2103882" y="5008753"/>
                    <a:pt x="2100072" y="5004562"/>
                    <a:pt x="2096135" y="5008753"/>
                  </a:cubicBezTo>
                  <a:cubicBezTo>
                    <a:pt x="2026031" y="5080381"/>
                    <a:pt x="1959737" y="5147818"/>
                    <a:pt x="1916938" y="5240401"/>
                  </a:cubicBezTo>
                  <a:cubicBezTo>
                    <a:pt x="1913001" y="5244592"/>
                    <a:pt x="1909191" y="5248783"/>
                    <a:pt x="1905254" y="5253101"/>
                  </a:cubicBezTo>
                  <a:cubicBezTo>
                    <a:pt x="1877949" y="5312029"/>
                    <a:pt x="1850644" y="5371084"/>
                    <a:pt x="1838960" y="5438394"/>
                  </a:cubicBezTo>
                  <a:cubicBezTo>
                    <a:pt x="1838960" y="5442585"/>
                    <a:pt x="1831213" y="5451094"/>
                    <a:pt x="1831213" y="5455285"/>
                  </a:cubicBezTo>
                  <a:cubicBezTo>
                    <a:pt x="1823466" y="5501640"/>
                    <a:pt x="1815592" y="5547995"/>
                    <a:pt x="1807845" y="5594350"/>
                  </a:cubicBezTo>
                  <a:cubicBezTo>
                    <a:pt x="1803908" y="5628005"/>
                    <a:pt x="1803908" y="5661787"/>
                    <a:pt x="1800098" y="5695442"/>
                  </a:cubicBezTo>
                  <a:cubicBezTo>
                    <a:pt x="1788414" y="5872353"/>
                    <a:pt x="1827403" y="6045073"/>
                    <a:pt x="1788414" y="6221984"/>
                  </a:cubicBezTo>
                  <a:cubicBezTo>
                    <a:pt x="1780667" y="6238875"/>
                    <a:pt x="1772793" y="6255639"/>
                    <a:pt x="1765046" y="6272530"/>
                  </a:cubicBezTo>
                  <a:cubicBezTo>
                    <a:pt x="1757299" y="6289421"/>
                    <a:pt x="1741678" y="6301994"/>
                    <a:pt x="1729994" y="6314694"/>
                  </a:cubicBezTo>
                  <a:cubicBezTo>
                    <a:pt x="1714373" y="6327394"/>
                    <a:pt x="1694942" y="6335776"/>
                    <a:pt x="1675384" y="6344158"/>
                  </a:cubicBezTo>
                  <a:cubicBezTo>
                    <a:pt x="1655953" y="6352540"/>
                    <a:pt x="1632585" y="6352540"/>
                    <a:pt x="1613027" y="6356858"/>
                  </a:cubicBezTo>
                  <a:cubicBezTo>
                    <a:pt x="1570228" y="6361049"/>
                    <a:pt x="1535049" y="6356858"/>
                    <a:pt x="1492250" y="6348476"/>
                  </a:cubicBezTo>
                  <a:cubicBezTo>
                    <a:pt x="1387094" y="6323203"/>
                    <a:pt x="1289685" y="6293739"/>
                    <a:pt x="1196086" y="6230493"/>
                  </a:cubicBezTo>
                  <a:cubicBezTo>
                    <a:pt x="1188339" y="6226302"/>
                    <a:pt x="1180465" y="6226302"/>
                    <a:pt x="1172718" y="6222111"/>
                  </a:cubicBezTo>
                  <a:cubicBezTo>
                    <a:pt x="845439" y="6032500"/>
                    <a:pt x="599948" y="5758688"/>
                    <a:pt x="389509" y="5417566"/>
                  </a:cubicBezTo>
                  <a:cubicBezTo>
                    <a:pt x="385572" y="5409184"/>
                    <a:pt x="385572" y="5404866"/>
                    <a:pt x="381762" y="5396484"/>
                  </a:cubicBezTo>
                  <a:cubicBezTo>
                    <a:pt x="171450" y="5046599"/>
                    <a:pt x="58420" y="4671695"/>
                    <a:pt x="23368" y="4271518"/>
                  </a:cubicBezTo>
                  <a:cubicBezTo>
                    <a:pt x="0" y="4027170"/>
                    <a:pt x="3937" y="3799713"/>
                    <a:pt x="50673" y="3551174"/>
                  </a:cubicBezTo>
                  <a:cubicBezTo>
                    <a:pt x="58420" y="3517519"/>
                    <a:pt x="66294" y="3487928"/>
                    <a:pt x="70104" y="3454273"/>
                  </a:cubicBezTo>
                  <a:cubicBezTo>
                    <a:pt x="132461" y="3172079"/>
                    <a:pt x="225933" y="2931922"/>
                    <a:pt x="377952" y="2683383"/>
                  </a:cubicBezTo>
                  <a:cubicBezTo>
                    <a:pt x="397383" y="2658110"/>
                    <a:pt x="413004" y="2632837"/>
                    <a:pt x="428625" y="2603373"/>
                  </a:cubicBezTo>
                  <a:cubicBezTo>
                    <a:pt x="549402" y="2426462"/>
                    <a:pt x="674116" y="2283206"/>
                    <a:pt x="829945" y="2144268"/>
                  </a:cubicBezTo>
                  <a:cubicBezTo>
                    <a:pt x="907923" y="2076831"/>
                    <a:pt x="978027" y="2022094"/>
                    <a:pt x="1059815" y="1963166"/>
                  </a:cubicBezTo>
                  <a:cubicBezTo>
                    <a:pt x="1106551" y="1933702"/>
                    <a:pt x="1145540" y="1904238"/>
                    <a:pt x="1192276" y="1874647"/>
                  </a:cubicBezTo>
                  <a:cubicBezTo>
                    <a:pt x="1227328" y="1853565"/>
                    <a:pt x="1258570" y="1836674"/>
                    <a:pt x="1289685" y="1815719"/>
                  </a:cubicBezTo>
                  <a:cubicBezTo>
                    <a:pt x="1535176" y="1668272"/>
                    <a:pt x="1780667" y="1579880"/>
                    <a:pt x="2014347" y="1398651"/>
                  </a:cubicBezTo>
                  <a:cubicBezTo>
                    <a:pt x="2018284" y="1394460"/>
                    <a:pt x="2022094" y="1398651"/>
                    <a:pt x="2026031" y="1394460"/>
                  </a:cubicBezTo>
                  <a:cubicBezTo>
                    <a:pt x="2037715" y="1381760"/>
                    <a:pt x="2053336" y="1369187"/>
                    <a:pt x="2065020" y="1356487"/>
                  </a:cubicBezTo>
                  <a:cubicBezTo>
                    <a:pt x="2068957" y="1352296"/>
                    <a:pt x="2072767" y="1356487"/>
                    <a:pt x="2076704" y="1352296"/>
                  </a:cubicBezTo>
                  <a:cubicBezTo>
                    <a:pt x="2146808" y="1280668"/>
                    <a:pt x="2213102" y="1213231"/>
                    <a:pt x="2255901" y="1120648"/>
                  </a:cubicBezTo>
                  <a:cubicBezTo>
                    <a:pt x="2259838" y="1116457"/>
                    <a:pt x="2263648" y="1112266"/>
                    <a:pt x="2267585" y="1107948"/>
                  </a:cubicBezTo>
                  <a:cubicBezTo>
                    <a:pt x="2294890" y="1049020"/>
                    <a:pt x="2322195" y="989965"/>
                    <a:pt x="2333879" y="922655"/>
                  </a:cubicBezTo>
                  <a:cubicBezTo>
                    <a:pt x="2333879" y="918464"/>
                    <a:pt x="2341626" y="909955"/>
                    <a:pt x="2341626" y="905764"/>
                  </a:cubicBezTo>
                  <a:cubicBezTo>
                    <a:pt x="2349373" y="859409"/>
                    <a:pt x="2357247" y="813054"/>
                    <a:pt x="2364994" y="766699"/>
                  </a:cubicBezTo>
                  <a:cubicBezTo>
                    <a:pt x="2368931" y="733044"/>
                    <a:pt x="2368931" y="699262"/>
                    <a:pt x="2372741" y="665607"/>
                  </a:cubicBezTo>
                  <a:cubicBezTo>
                    <a:pt x="2384425" y="488696"/>
                    <a:pt x="2345436" y="315976"/>
                    <a:pt x="2384425" y="139065"/>
                  </a:cubicBezTo>
                  <a:cubicBezTo>
                    <a:pt x="2392172" y="122174"/>
                    <a:pt x="2400046" y="105410"/>
                    <a:pt x="2407793" y="88519"/>
                  </a:cubicBezTo>
                  <a:cubicBezTo>
                    <a:pt x="2415540" y="71628"/>
                    <a:pt x="2431161" y="59055"/>
                    <a:pt x="2442845" y="46355"/>
                  </a:cubicBezTo>
                  <a:cubicBezTo>
                    <a:pt x="2458466" y="33655"/>
                    <a:pt x="2477897" y="25273"/>
                    <a:pt x="2497455" y="16891"/>
                  </a:cubicBezTo>
                  <a:cubicBezTo>
                    <a:pt x="2516886" y="8509"/>
                    <a:pt x="2540254" y="8509"/>
                    <a:pt x="2559812" y="4191"/>
                  </a:cubicBezTo>
                  <a:cubicBezTo>
                    <a:pt x="2602611" y="0"/>
                    <a:pt x="2637790" y="4191"/>
                    <a:pt x="2680589" y="12573"/>
                  </a:cubicBezTo>
                  <a:cubicBezTo>
                    <a:pt x="2785745" y="37846"/>
                    <a:pt x="2883154" y="67310"/>
                    <a:pt x="2976753" y="130556"/>
                  </a:cubicBezTo>
                  <a:cubicBezTo>
                    <a:pt x="2984500" y="134747"/>
                    <a:pt x="2992374" y="134747"/>
                    <a:pt x="3000121" y="138938"/>
                  </a:cubicBezTo>
                  <a:cubicBezTo>
                    <a:pt x="3327400" y="328549"/>
                    <a:pt x="3572891" y="602361"/>
                    <a:pt x="3783330" y="943483"/>
                  </a:cubicBezTo>
                  <a:cubicBezTo>
                    <a:pt x="3787267" y="951865"/>
                    <a:pt x="3787267" y="956183"/>
                    <a:pt x="3791077" y="964565"/>
                  </a:cubicBezTo>
                  <a:cubicBezTo>
                    <a:pt x="4001516" y="1314196"/>
                    <a:pt x="4114419" y="1689100"/>
                    <a:pt x="4149598" y="2089277"/>
                  </a:cubicBezTo>
                  <a:cubicBezTo>
                    <a:pt x="4172966" y="2333625"/>
                    <a:pt x="4169029" y="2561082"/>
                    <a:pt x="4122293" y="2809621"/>
                  </a:cubicBezTo>
                  <a:cubicBezTo>
                    <a:pt x="4114546" y="2843276"/>
                    <a:pt x="4106672" y="2872867"/>
                    <a:pt x="4102862" y="2906522"/>
                  </a:cubicBezTo>
                  <a:cubicBezTo>
                    <a:pt x="4040505" y="3188716"/>
                    <a:pt x="3947033" y="3428873"/>
                    <a:pt x="3795014" y="3677412"/>
                  </a:cubicBezTo>
                  <a:cubicBezTo>
                    <a:pt x="3775583" y="3702685"/>
                    <a:pt x="3759962" y="3727958"/>
                    <a:pt x="3744341" y="3757422"/>
                  </a:cubicBezTo>
                  <a:cubicBezTo>
                    <a:pt x="3491103" y="4128135"/>
                    <a:pt x="3171571" y="4389247"/>
                    <a:pt x="2801493" y="4587240"/>
                  </a:cubicBezTo>
                  <a:cubicBezTo>
                    <a:pt x="2785872" y="4595876"/>
                    <a:pt x="2770251" y="4608449"/>
                    <a:pt x="2754630" y="4616958"/>
                  </a:cubicBezTo>
                  <a:close/>
                </a:path>
              </a:pathLst>
            </a:custGeom>
            <a:blipFill>
              <a:blip r:embed="rId2"/>
              <a:stretch>
                <a:fillRect l="-126171" r="-3475"/>
              </a:stretch>
            </a:blipFill>
          </p:spPr>
          <p:txBody>
            <a:bodyPr/>
            <a:lstStyle/>
            <a:p>
              <a:endParaRPr lang="en-CA"/>
            </a:p>
          </p:txBody>
        </p:sp>
      </p:grpSp>
      <p:grpSp>
        <p:nvGrpSpPr>
          <p:cNvPr id="4" name="Group 4"/>
          <p:cNvGrpSpPr/>
          <p:nvPr/>
        </p:nvGrpSpPr>
        <p:grpSpPr>
          <a:xfrm>
            <a:off x="15338272" y="4889931"/>
            <a:ext cx="4726936" cy="7231880"/>
            <a:chOff x="0" y="0"/>
            <a:chExt cx="4154170" cy="6355588"/>
          </a:xfrm>
        </p:grpSpPr>
        <p:sp>
          <p:nvSpPr>
            <p:cNvPr id="5" name="Freeform 5"/>
            <p:cNvSpPr/>
            <p:nvPr/>
          </p:nvSpPr>
          <p:spPr>
            <a:xfrm>
              <a:off x="-9398" y="-2667"/>
              <a:ext cx="4172966" cy="6361049"/>
            </a:xfrm>
            <a:custGeom>
              <a:avLst/>
              <a:gdLst/>
              <a:ahLst/>
              <a:cxnLst/>
              <a:rect l="l" t="t" r="r" b="b"/>
              <a:pathLst>
                <a:path w="4172966" h="6361049">
                  <a:moveTo>
                    <a:pt x="2754630" y="4616958"/>
                  </a:moveTo>
                  <a:cubicBezTo>
                    <a:pt x="2555875" y="4726432"/>
                    <a:pt x="2349373" y="4810760"/>
                    <a:pt x="2158492" y="4962398"/>
                  </a:cubicBezTo>
                  <a:cubicBezTo>
                    <a:pt x="2154555" y="4966589"/>
                    <a:pt x="2150745" y="4962398"/>
                    <a:pt x="2146808" y="4966589"/>
                  </a:cubicBezTo>
                  <a:cubicBezTo>
                    <a:pt x="2135124" y="4979289"/>
                    <a:pt x="2119503" y="4991862"/>
                    <a:pt x="2107819" y="5004562"/>
                  </a:cubicBezTo>
                  <a:cubicBezTo>
                    <a:pt x="2103882" y="5008753"/>
                    <a:pt x="2100072" y="5004562"/>
                    <a:pt x="2096135" y="5008753"/>
                  </a:cubicBezTo>
                  <a:cubicBezTo>
                    <a:pt x="2026031" y="5080381"/>
                    <a:pt x="1959737" y="5147818"/>
                    <a:pt x="1916938" y="5240401"/>
                  </a:cubicBezTo>
                  <a:cubicBezTo>
                    <a:pt x="1913001" y="5244592"/>
                    <a:pt x="1909191" y="5248783"/>
                    <a:pt x="1905254" y="5253101"/>
                  </a:cubicBezTo>
                  <a:cubicBezTo>
                    <a:pt x="1877949" y="5312029"/>
                    <a:pt x="1850644" y="5371084"/>
                    <a:pt x="1838960" y="5438394"/>
                  </a:cubicBezTo>
                  <a:cubicBezTo>
                    <a:pt x="1838960" y="5442585"/>
                    <a:pt x="1831213" y="5451094"/>
                    <a:pt x="1831213" y="5455285"/>
                  </a:cubicBezTo>
                  <a:cubicBezTo>
                    <a:pt x="1823466" y="5501640"/>
                    <a:pt x="1815592" y="5547995"/>
                    <a:pt x="1807845" y="5594350"/>
                  </a:cubicBezTo>
                  <a:cubicBezTo>
                    <a:pt x="1803908" y="5628005"/>
                    <a:pt x="1803908" y="5661787"/>
                    <a:pt x="1800098" y="5695442"/>
                  </a:cubicBezTo>
                  <a:cubicBezTo>
                    <a:pt x="1788414" y="5872353"/>
                    <a:pt x="1827403" y="6045073"/>
                    <a:pt x="1788414" y="6221984"/>
                  </a:cubicBezTo>
                  <a:cubicBezTo>
                    <a:pt x="1780667" y="6238875"/>
                    <a:pt x="1772793" y="6255639"/>
                    <a:pt x="1765046" y="6272530"/>
                  </a:cubicBezTo>
                  <a:cubicBezTo>
                    <a:pt x="1757299" y="6289421"/>
                    <a:pt x="1741678" y="6301994"/>
                    <a:pt x="1729994" y="6314694"/>
                  </a:cubicBezTo>
                  <a:cubicBezTo>
                    <a:pt x="1714373" y="6327394"/>
                    <a:pt x="1694942" y="6335776"/>
                    <a:pt x="1675384" y="6344158"/>
                  </a:cubicBezTo>
                  <a:cubicBezTo>
                    <a:pt x="1655953" y="6352540"/>
                    <a:pt x="1632585" y="6352540"/>
                    <a:pt x="1613027" y="6356858"/>
                  </a:cubicBezTo>
                  <a:cubicBezTo>
                    <a:pt x="1570228" y="6361049"/>
                    <a:pt x="1535049" y="6356858"/>
                    <a:pt x="1492250" y="6348476"/>
                  </a:cubicBezTo>
                  <a:cubicBezTo>
                    <a:pt x="1387094" y="6323203"/>
                    <a:pt x="1289685" y="6293739"/>
                    <a:pt x="1196086" y="6230493"/>
                  </a:cubicBezTo>
                  <a:cubicBezTo>
                    <a:pt x="1188339" y="6226302"/>
                    <a:pt x="1180465" y="6226302"/>
                    <a:pt x="1172718" y="6222111"/>
                  </a:cubicBezTo>
                  <a:cubicBezTo>
                    <a:pt x="845439" y="6032500"/>
                    <a:pt x="599948" y="5758688"/>
                    <a:pt x="389509" y="5417566"/>
                  </a:cubicBezTo>
                  <a:cubicBezTo>
                    <a:pt x="385572" y="5409184"/>
                    <a:pt x="385572" y="5404866"/>
                    <a:pt x="381762" y="5396484"/>
                  </a:cubicBezTo>
                  <a:cubicBezTo>
                    <a:pt x="171450" y="5046599"/>
                    <a:pt x="58420" y="4671695"/>
                    <a:pt x="23368" y="4271518"/>
                  </a:cubicBezTo>
                  <a:cubicBezTo>
                    <a:pt x="0" y="4027170"/>
                    <a:pt x="3937" y="3799713"/>
                    <a:pt x="50673" y="3551174"/>
                  </a:cubicBezTo>
                  <a:cubicBezTo>
                    <a:pt x="58420" y="3517519"/>
                    <a:pt x="66294" y="3487928"/>
                    <a:pt x="70104" y="3454273"/>
                  </a:cubicBezTo>
                  <a:cubicBezTo>
                    <a:pt x="132461" y="3172079"/>
                    <a:pt x="225933" y="2931922"/>
                    <a:pt x="377952" y="2683383"/>
                  </a:cubicBezTo>
                  <a:cubicBezTo>
                    <a:pt x="397383" y="2658110"/>
                    <a:pt x="413004" y="2632837"/>
                    <a:pt x="428625" y="2603373"/>
                  </a:cubicBezTo>
                  <a:cubicBezTo>
                    <a:pt x="549402" y="2426462"/>
                    <a:pt x="674116" y="2283206"/>
                    <a:pt x="829945" y="2144268"/>
                  </a:cubicBezTo>
                  <a:cubicBezTo>
                    <a:pt x="907923" y="2076831"/>
                    <a:pt x="978027" y="2022094"/>
                    <a:pt x="1059815" y="1963166"/>
                  </a:cubicBezTo>
                  <a:cubicBezTo>
                    <a:pt x="1106551" y="1933702"/>
                    <a:pt x="1145540" y="1904238"/>
                    <a:pt x="1192276" y="1874647"/>
                  </a:cubicBezTo>
                  <a:cubicBezTo>
                    <a:pt x="1227328" y="1853565"/>
                    <a:pt x="1258570" y="1836674"/>
                    <a:pt x="1289685" y="1815719"/>
                  </a:cubicBezTo>
                  <a:cubicBezTo>
                    <a:pt x="1535176" y="1668272"/>
                    <a:pt x="1780667" y="1579880"/>
                    <a:pt x="2014347" y="1398651"/>
                  </a:cubicBezTo>
                  <a:cubicBezTo>
                    <a:pt x="2018284" y="1394460"/>
                    <a:pt x="2022094" y="1398651"/>
                    <a:pt x="2026031" y="1394460"/>
                  </a:cubicBezTo>
                  <a:cubicBezTo>
                    <a:pt x="2037715" y="1381760"/>
                    <a:pt x="2053336" y="1369187"/>
                    <a:pt x="2065020" y="1356487"/>
                  </a:cubicBezTo>
                  <a:cubicBezTo>
                    <a:pt x="2068957" y="1352296"/>
                    <a:pt x="2072767" y="1356487"/>
                    <a:pt x="2076704" y="1352296"/>
                  </a:cubicBezTo>
                  <a:cubicBezTo>
                    <a:pt x="2146808" y="1280668"/>
                    <a:pt x="2213102" y="1213231"/>
                    <a:pt x="2255901" y="1120648"/>
                  </a:cubicBezTo>
                  <a:cubicBezTo>
                    <a:pt x="2259838" y="1116457"/>
                    <a:pt x="2263648" y="1112266"/>
                    <a:pt x="2267585" y="1107948"/>
                  </a:cubicBezTo>
                  <a:cubicBezTo>
                    <a:pt x="2294890" y="1049020"/>
                    <a:pt x="2322195" y="989965"/>
                    <a:pt x="2333879" y="922655"/>
                  </a:cubicBezTo>
                  <a:cubicBezTo>
                    <a:pt x="2333879" y="918464"/>
                    <a:pt x="2341626" y="909955"/>
                    <a:pt x="2341626" y="905764"/>
                  </a:cubicBezTo>
                  <a:cubicBezTo>
                    <a:pt x="2349373" y="859409"/>
                    <a:pt x="2357247" y="813054"/>
                    <a:pt x="2364994" y="766699"/>
                  </a:cubicBezTo>
                  <a:cubicBezTo>
                    <a:pt x="2368931" y="733044"/>
                    <a:pt x="2368931" y="699262"/>
                    <a:pt x="2372741" y="665607"/>
                  </a:cubicBezTo>
                  <a:cubicBezTo>
                    <a:pt x="2384425" y="488696"/>
                    <a:pt x="2345436" y="315976"/>
                    <a:pt x="2384425" y="139065"/>
                  </a:cubicBezTo>
                  <a:cubicBezTo>
                    <a:pt x="2392172" y="122174"/>
                    <a:pt x="2400046" y="105410"/>
                    <a:pt x="2407793" y="88519"/>
                  </a:cubicBezTo>
                  <a:cubicBezTo>
                    <a:pt x="2415540" y="71628"/>
                    <a:pt x="2431161" y="59055"/>
                    <a:pt x="2442845" y="46355"/>
                  </a:cubicBezTo>
                  <a:cubicBezTo>
                    <a:pt x="2458466" y="33655"/>
                    <a:pt x="2477897" y="25273"/>
                    <a:pt x="2497455" y="16891"/>
                  </a:cubicBezTo>
                  <a:cubicBezTo>
                    <a:pt x="2516886" y="8509"/>
                    <a:pt x="2540254" y="8509"/>
                    <a:pt x="2559812" y="4191"/>
                  </a:cubicBezTo>
                  <a:cubicBezTo>
                    <a:pt x="2602611" y="0"/>
                    <a:pt x="2637790" y="4191"/>
                    <a:pt x="2680589" y="12573"/>
                  </a:cubicBezTo>
                  <a:cubicBezTo>
                    <a:pt x="2785745" y="37846"/>
                    <a:pt x="2883154" y="67310"/>
                    <a:pt x="2976753" y="130556"/>
                  </a:cubicBezTo>
                  <a:cubicBezTo>
                    <a:pt x="2984500" y="134747"/>
                    <a:pt x="2992374" y="134747"/>
                    <a:pt x="3000121" y="138938"/>
                  </a:cubicBezTo>
                  <a:cubicBezTo>
                    <a:pt x="3327400" y="328549"/>
                    <a:pt x="3572891" y="602361"/>
                    <a:pt x="3783330" y="943483"/>
                  </a:cubicBezTo>
                  <a:cubicBezTo>
                    <a:pt x="3787267" y="951865"/>
                    <a:pt x="3787267" y="956183"/>
                    <a:pt x="3791077" y="964565"/>
                  </a:cubicBezTo>
                  <a:cubicBezTo>
                    <a:pt x="4001516" y="1314196"/>
                    <a:pt x="4114419" y="1689100"/>
                    <a:pt x="4149598" y="2089277"/>
                  </a:cubicBezTo>
                  <a:cubicBezTo>
                    <a:pt x="4172966" y="2333625"/>
                    <a:pt x="4169029" y="2561082"/>
                    <a:pt x="4122293" y="2809621"/>
                  </a:cubicBezTo>
                  <a:cubicBezTo>
                    <a:pt x="4114546" y="2843276"/>
                    <a:pt x="4106672" y="2872867"/>
                    <a:pt x="4102862" y="2906522"/>
                  </a:cubicBezTo>
                  <a:cubicBezTo>
                    <a:pt x="4040505" y="3188716"/>
                    <a:pt x="3947033" y="3428873"/>
                    <a:pt x="3795014" y="3677412"/>
                  </a:cubicBezTo>
                  <a:cubicBezTo>
                    <a:pt x="3775583" y="3702685"/>
                    <a:pt x="3759962" y="3727958"/>
                    <a:pt x="3744341" y="3757422"/>
                  </a:cubicBezTo>
                  <a:cubicBezTo>
                    <a:pt x="3491103" y="4128135"/>
                    <a:pt x="3171571" y="4389247"/>
                    <a:pt x="2801493" y="4587240"/>
                  </a:cubicBezTo>
                  <a:cubicBezTo>
                    <a:pt x="2785872" y="4595876"/>
                    <a:pt x="2770251" y="4608449"/>
                    <a:pt x="2754630" y="4616958"/>
                  </a:cubicBezTo>
                  <a:close/>
                </a:path>
              </a:pathLst>
            </a:custGeom>
            <a:solidFill>
              <a:srgbClr val="960000"/>
            </a:solidFill>
            <a:ln w="12700">
              <a:solidFill>
                <a:srgbClr val="000000"/>
              </a:solidFill>
            </a:ln>
          </p:spPr>
          <p:txBody>
            <a:bodyPr/>
            <a:lstStyle/>
            <a:p>
              <a:endParaRPr lang="en-CA"/>
            </a:p>
          </p:txBody>
        </p:sp>
      </p:grpSp>
      <p:grpSp>
        <p:nvGrpSpPr>
          <p:cNvPr id="6" name="Group 6"/>
          <p:cNvGrpSpPr/>
          <p:nvPr/>
        </p:nvGrpSpPr>
        <p:grpSpPr>
          <a:xfrm rot="-340233">
            <a:off x="13479436" y="-3288442"/>
            <a:ext cx="3522253" cy="5388799"/>
            <a:chOff x="0" y="0"/>
            <a:chExt cx="4154170" cy="6355588"/>
          </a:xfrm>
        </p:grpSpPr>
        <p:sp>
          <p:nvSpPr>
            <p:cNvPr id="7" name="Freeform 7"/>
            <p:cNvSpPr/>
            <p:nvPr/>
          </p:nvSpPr>
          <p:spPr>
            <a:xfrm>
              <a:off x="-9398" y="-2667"/>
              <a:ext cx="4172966" cy="6361049"/>
            </a:xfrm>
            <a:custGeom>
              <a:avLst/>
              <a:gdLst/>
              <a:ahLst/>
              <a:cxnLst/>
              <a:rect l="l" t="t" r="r" b="b"/>
              <a:pathLst>
                <a:path w="4172966" h="6361049">
                  <a:moveTo>
                    <a:pt x="2754630" y="4616958"/>
                  </a:moveTo>
                  <a:cubicBezTo>
                    <a:pt x="2555875" y="4726432"/>
                    <a:pt x="2349373" y="4810760"/>
                    <a:pt x="2158492" y="4962398"/>
                  </a:cubicBezTo>
                  <a:cubicBezTo>
                    <a:pt x="2154555" y="4966589"/>
                    <a:pt x="2150745" y="4962398"/>
                    <a:pt x="2146808" y="4966589"/>
                  </a:cubicBezTo>
                  <a:cubicBezTo>
                    <a:pt x="2135124" y="4979289"/>
                    <a:pt x="2119503" y="4991862"/>
                    <a:pt x="2107819" y="5004562"/>
                  </a:cubicBezTo>
                  <a:cubicBezTo>
                    <a:pt x="2103882" y="5008753"/>
                    <a:pt x="2100072" y="5004562"/>
                    <a:pt x="2096135" y="5008753"/>
                  </a:cubicBezTo>
                  <a:cubicBezTo>
                    <a:pt x="2026031" y="5080381"/>
                    <a:pt x="1959737" y="5147818"/>
                    <a:pt x="1916938" y="5240401"/>
                  </a:cubicBezTo>
                  <a:cubicBezTo>
                    <a:pt x="1913001" y="5244592"/>
                    <a:pt x="1909191" y="5248783"/>
                    <a:pt x="1905254" y="5253101"/>
                  </a:cubicBezTo>
                  <a:cubicBezTo>
                    <a:pt x="1877949" y="5312029"/>
                    <a:pt x="1850644" y="5371084"/>
                    <a:pt x="1838960" y="5438394"/>
                  </a:cubicBezTo>
                  <a:cubicBezTo>
                    <a:pt x="1838960" y="5442585"/>
                    <a:pt x="1831213" y="5451094"/>
                    <a:pt x="1831213" y="5455285"/>
                  </a:cubicBezTo>
                  <a:cubicBezTo>
                    <a:pt x="1823466" y="5501640"/>
                    <a:pt x="1815592" y="5547995"/>
                    <a:pt x="1807845" y="5594350"/>
                  </a:cubicBezTo>
                  <a:cubicBezTo>
                    <a:pt x="1803908" y="5628005"/>
                    <a:pt x="1803908" y="5661787"/>
                    <a:pt x="1800098" y="5695442"/>
                  </a:cubicBezTo>
                  <a:cubicBezTo>
                    <a:pt x="1788414" y="5872353"/>
                    <a:pt x="1827403" y="6045073"/>
                    <a:pt x="1788414" y="6221984"/>
                  </a:cubicBezTo>
                  <a:cubicBezTo>
                    <a:pt x="1780667" y="6238875"/>
                    <a:pt x="1772793" y="6255639"/>
                    <a:pt x="1765046" y="6272530"/>
                  </a:cubicBezTo>
                  <a:cubicBezTo>
                    <a:pt x="1757299" y="6289421"/>
                    <a:pt x="1741678" y="6301994"/>
                    <a:pt x="1729994" y="6314694"/>
                  </a:cubicBezTo>
                  <a:cubicBezTo>
                    <a:pt x="1714373" y="6327394"/>
                    <a:pt x="1694942" y="6335776"/>
                    <a:pt x="1675384" y="6344158"/>
                  </a:cubicBezTo>
                  <a:cubicBezTo>
                    <a:pt x="1655953" y="6352540"/>
                    <a:pt x="1632585" y="6352540"/>
                    <a:pt x="1613027" y="6356858"/>
                  </a:cubicBezTo>
                  <a:cubicBezTo>
                    <a:pt x="1570228" y="6361049"/>
                    <a:pt x="1535049" y="6356858"/>
                    <a:pt x="1492250" y="6348476"/>
                  </a:cubicBezTo>
                  <a:cubicBezTo>
                    <a:pt x="1387094" y="6323203"/>
                    <a:pt x="1289685" y="6293739"/>
                    <a:pt x="1196086" y="6230493"/>
                  </a:cubicBezTo>
                  <a:cubicBezTo>
                    <a:pt x="1188339" y="6226302"/>
                    <a:pt x="1180465" y="6226302"/>
                    <a:pt x="1172718" y="6222111"/>
                  </a:cubicBezTo>
                  <a:cubicBezTo>
                    <a:pt x="845439" y="6032500"/>
                    <a:pt x="599948" y="5758688"/>
                    <a:pt x="389509" y="5417566"/>
                  </a:cubicBezTo>
                  <a:cubicBezTo>
                    <a:pt x="385572" y="5409184"/>
                    <a:pt x="385572" y="5404866"/>
                    <a:pt x="381762" y="5396484"/>
                  </a:cubicBezTo>
                  <a:cubicBezTo>
                    <a:pt x="171450" y="5046599"/>
                    <a:pt x="58420" y="4671695"/>
                    <a:pt x="23368" y="4271518"/>
                  </a:cubicBezTo>
                  <a:cubicBezTo>
                    <a:pt x="0" y="4027170"/>
                    <a:pt x="3937" y="3799713"/>
                    <a:pt x="50673" y="3551174"/>
                  </a:cubicBezTo>
                  <a:cubicBezTo>
                    <a:pt x="58420" y="3517519"/>
                    <a:pt x="66294" y="3487928"/>
                    <a:pt x="70104" y="3454273"/>
                  </a:cubicBezTo>
                  <a:cubicBezTo>
                    <a:pt x="132461" y="3172079"/>
                    <a:pt x="225933" y="2931922"/>
                    <a:pt x="377952" y="2683383"/>
                  </a:cubicBezTo>
                  <a:cubicBezTo>
                    <a:pt x="397383" y="2658110"/>
                    <a:pt x="413004" y="2632837"/>
                    <a:pt x="428625" y="2603373"/>
                  </a:cubicBezTo>
                  <a:cubicBezTo>
                    <a:pt x="549402" y="2426462"/>
                    <a:pt x="674116" y="2283206"/>
                    <a:pt x="829945" y="2144268"/>
                  </a:cubicBezTo>
                  <a:cubicBezTo>
                    <a:pt x="907923" y="2076831"/>
                    <a:pt x="978027" y="2022094"/>
                    <a:pt x="1059815" y="1963166"/>
                  </a:cubicBezTo>
                  <a:cubicBezTo>
                    <a:pt x="1106551" y="1933702"/>
                    <a:pt x="1145540" y="1904238"/>
                    <a:pt x="1192276" y="1874647"/>
                  </a:cubicBezTo>
                  <a:cubicBezTo>
                    <a:pt x="1227328" y="1853565"/>
                    <a:pt x="1258570" y="1836674"/>
                    <a:pt x="1289685" y="1815719"/>
                  </a:cubicBezTo>
                  <a:cubicBezTo>
                    <a:pt x="1535176" y="1668272"/>
                    <a:pt x="1780667" y="1579880"/>
                    <a:pt x="2014347" y="1398651"/>
                  </a:cubicBezTo>
                  <a:cubicBezTo>
                    <a:pt x="2018284" y="1394460"/>
                    <a:pt x="2022094" y="1398651"/>
                    <a:pt x="2026031" y="1394460"/>
                  </a:cubicBezTo>
                  <a:cubicBezTo>
                    <a:pt x="2037715" y="1381760"/>
                    <a:pt x="2053336" y="1369187"/>
                    <a:pt x="2065020" y="1356487"/>
                  </a:cubicBezTo>
                  <a:cubicBezTo>
                    <a:pt x="2068957" y="1352296"/>
                    <a:pt x="2072767" y="1356487"/>
                    <a:pt x="2076704" y="1352296"/>
                  </a:cubicBezTo>
                  <a:cubicBezTo>
                    <a:pt x="2146808" y="1280668"/>
                    <a:pt x="2213102" y="1213231"/>
                    <a:pt x="2255901" y="1120648"/>
                  </a:cubicBezTo>
                  <a:cubicBezTo>
                    <a:pt x="2259838" y="1116457"/>
                    <a:pt x="2263648" y="1112266"/>
                    <a:pt x="2267585" y="1107948"/>
                  </a:cubicBezTo>
                  <a:cubicBezTo>
                    <a:pt x="2294890" y="1049020"/>
                    <a:pt x="2322195" y="989965"/>
                    <a:pt x="2333879" y="922655"/>
                  </a:cubicBezTo>
                  <a:cubicBezTo>
                    <a:pt x="2333879" y="918464"/>
                    <a:pt x="2341626" y="909955"/>
                    <a:pt x="2341626" y="905764"/>
                  </a:cubicBezTo>
                  <a:cubicBezTo>
                    <a:pt x="2349373" y="859409"/>
                    <a:pt x="2357247" y="813054"/>
                    <a:pt x="2364994" y="766699"/>
                  </a:cubicBezTo>
                  <a:cubicBezTo>
                    <a:pt x="2368931" y="733044"/>
                    <a:pt x="2368931" y="699262"/>
                    <a:pt x="2372741" y="665607"/>
                  </a:cubicBezTo>
                  <a:cubicBezTo>
                    <a:pt x="2384425" y="488696"/>
                    <a:pt x="2345436" y="315976"/>
                    <a:pt x="2384425" y="139065"/>
                  </a:cubicBezTo>
                  <a:cubicBezTo>
                    <a:pt x="2392172" y="122174"/>
                    <a:pt x="2400046" y="105410"/>
                    <a:pt x="2407793" y="88519"/>
                  </a:cubicBezTo>
                  <a:cubicBezTo>
                    <a:pt x="2415540" y="71628"/>
                    <a:pt x="2431161" y="59055"/>
                    <a:pt x="2442845" y="46355"/>
                  </a:cubicBezTo>
                  <a:cubicBezTo>
                    <a:pt x="2458466" y="33655"/>
                    <a:pt x="2477897" y="25273"/>
                    <a:pt x="2497455" y="16891"/>
                  </a:cubicBezTo>
                  <a:cubicBezTo>
                    <a:pt x="2516886" y="8509"/>
                    <a:pt x="2540254" y="8509"/>
                    <a:pt x="2559812" y="4191"/>
                  </a:cubicBezTo>
                  <a:cubicBezTo>
                    <a:pt x="2602611" y="0"/>
                    <a:pt x="2637790" y="4191"/>
                    <a:pt x="2680589" y="12573"/>
                  </a:cubicBezTo>
                  <a:cubicBezTo>
                    <a:pt x="2785745" y="37846"/>
                    <a:pt x="2883154" y="67310"/>
                    <a:pt x="2976753" y="130556"/>
                  </a:cubicBezTo>
                  <a:cubicBezTo>
                    <a:pt x="2984500" y="134747"/>
                    <a:pt x="2992374" y="134747"/>
                    <a:pt x="3000121" y="138938"/>
                  </a:cubicBezTo>
                  <a:cubicBezTo>
                    <a:pt x="3327400" y="328549"/>
                    <a:pt x="3572891" y="602361"/>
                    <a:pt x="3783330" y="943483"/>
                  </a:cubicBezTo>
                  <a:cubicBezTo>
                    <a:pt x="3787267" y="951865"/>
                    <a:pt x="3787267" y="956183"/>
                    <a:pt x="3791077" y="964565"/>
                  </a:cubicBezTo>
                  <a:cubicBezTo>
                    <a:pt x="4001516" y="1314196"/>
                    <a:pt x="4114419" y="1689100"/>
                    <a:pt x="4149598" y="2089277"/>
                  </a:cubicBezTo>
                  <a:cubicBezTo>
                    <a:pt x="4172966" y="2333625"/>
                    <a:pt x="4169029" y="2561082"/>
                    <a:pt x="4122293" y="2809621"/>
                  </a:cubicBezTo>
                  <a:cubicBezTo>
                    <a:pt x="4114546" y="2843276"/>
                    <a:pt x="4106672" y="2872867"/>
                    <a:pt x="4102862" y="2906522"/>
                  </a:cubicBezTo>
                  <a:cubicBezTo>
                    <a:pt x="4040505" y="3188716"/>
                    <a:pt x="3947033" y="3428873"/>
                    <a:pt x="3795014" y="3677412"/>
                  </a:cubicBezTo>
                  <a:cubicBezTo>
                    <a:pt x="3775583" y="3702685"/>
                    <a:pt x="3759962" y="3727958"/>
                    <a:pt x="3744341" y="3757422"/>
                  </a:cubicBezTo>
                  <a:cubicBezTo>
                    <a:pt x="3491103" y="4128135"/>
                    <a:pt x="3171571" y="4389247"/>
                    <a:pt x="2801493" y="4587240"/>
                  </a:cubicBezTo>
                  <a:cubicBezTo>
                    <a:pt x="2785872" y="4595876"/>
                    <a:pt x="2770251" y="4608449"/>
                    <a:pt x="2754630" y="4616958"/>
                  </a:cubicBezTo>
                  <a:close/>
                </a:path>
              </a:pathLst>
            </a:custGeom>
            <a:solidFill>
              <a:srgbClr val="CD0A0A"/>
            </a:solidFill>
            <a:ln w="12700">
              <a:solidFill>
                <a:srgbClr val="000000"/>
              </a:solidFill>
            </a:ln>
          </p:spPr>
          <p:txBody>
            <a:bodyPr/>
            <a:lstStyle/>
            <a:p>
              <a:endParaRPr lang="en-CA"/>
            </a:p>
          </p:txBody>
        </p:sp>
      </p:grpSp>
      <p:sp>
        <p:nvSpPr>
          <p:cNvPr id="8" name="TextBox 8"/>
          <p:cNvSpPr txBox="1"/>
          <p:nvPr/>
        </p:nvSpPr>
        <p:spPr>
          <a:xfrm>
            <a:off x="1028700" y="2061161"/>
            <a:ext cx="10633257" cy="4938733"/>
          </a:xfrm>
          <a:prstGeom prst="rect">
            <a:avLst/>
          </a:prstGeom>
        </p:spPr>
        <p:txBody>
          <a:bodyPr lIns="0" tIns="0" rIns="0" bIns="0" rtlCol="0" anchor="t">
            <a:spAutoFit/>
          </a:bodyPr>
          <a:lstStyle/>
          <a:p>
            <a:pPr>
              <a:lnSpc>
                <a:spcPts val="9711"/>
              </a:lnSpc>
            </a:pPr>
            <a:r>
              <a:rPr lang="en-US" sz="6936">
                <a:solidFill>
                  <a:srgbClr val="960000"/>
                </a:solidFill>
                <a:latin typeface="Poppins Ultra-Bold"/>
              </a:rPr>
              <a:t>Worship</a:t>
            </a:r>
          </a:p>
          <a:p>
            <a:pPr>
              <a:lnSpc>
                <a:spcPts val="9711"/>
              </a:lnSpc>
            </a:pPr>
            <a:r>
              <a:rPr lang="en-US" sz="6936">
                <a:solidFill>
                  <a:srgbClr val="960000"/>
                </a:solidFill>
                <a:latin typeface="Poppins Ultra-Bold"/>
              </a:rPr>
              <a:t>Spiritual Life</a:t>
            </a:r>
          </a:p>
          <a:p>
            <a:pPr>
              <a:lnSpc>
                <a:spcPts val="9711"/>
              </a:lnSpc>
            </a:pPr>
            <a:r>
              <a:rPr lang="en-US" sz="6936">
                <a:solidFill>
                  <a:srgbClr val="960000"/>
                </a:solidFill>
                <a:latin typeface="Poppins Ultra-Bold"/>
              </a:rPr>
              <a:t>Prayer</a:t>
            </a:r>
          </a:p>
          <a:p>
            <a:pPr>
              <a:lnSpc>
                <a:spcPts val="9711"/>
              </a:lnSpc>
              <a:spcBef>
                <a:spcPct val="0"/>
              </a:spcBef>
            </a:pPr>
            <a:r>
              <a:rPr lang="en-US" sz="6936">
                <a:solidFill>
                  <a:srgbClr val="960000"/>
                </a:solidFill>
                <a:latin typeface="Poppins Ultra-Bold"/>
              </a:rPr>
              <a:t>Community Impact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085823"/>
            <a:ext cx="18288000" cy="3201177"/>
            <a:chOff x="0" y="0"/>
            <a:chExt cx="24384000" cy="4268237"/>
          </a:xfrm>
        </p:grpSpPr>
        <p:pic>
          <p:nvPicPr>
            <p:cNvPr id="3" name="Picture 3"/>
            <p:cNvPicPr>
              <a:picLocks noChangeAspect="1"/>
            </p:cNvPicPr>
            <p:nvPr/>
          </p:nvPicPr>
          <p:blipFill>
            <a:blip r:embed="rId2"/>
            <a:srcRect t="50861" b="22914"/>
            <a:stretch>
              <a:fillRect/>
            </a:stretch>
          </p:blipFill>
          <p:spPr>
            <a:xfrm>
              <a:off x="0" y="0"/>
              <a:ext cx="24384000" cy="4268237"/>
            </a:xfrm>
            <a:prstGeom prst="rect">
              <a:avLst/>
            </a:prstGeom>
          </p:spPr>
        </p:pic>
      </p:grpSp>
      <p:grpSp>
        <p:nvGrpSpPr>
          <p:cNvPr id="4" name="Group 4"/>
          <p:cNvGrpSpPr/>
          <p:nvPr/>
        </p:nvGrpSpPr>
        <p:grpSpPr>
          <a:xfrm>
            <a:off x="-255977" y="6627401"/>
            <a:ext cx="18799954" cy="726050"/>
            <a:chOff x="0" y="0"/>
            <a:chExt cx="4951428" cy="191223"/>
          </a:xfrm>
        </p:grpSpPr>
        <p:sp>
          <p:nvSpPr>
            <p:cNvPr id="5" name="Freeform 5"/>
            <p:cNvSpPr/>
            <p:nvPr/>
          </p:nvSpPr>
          <p:spPr>
            <a:xfrm>
              <a:off x="0" y="0"/>
              <a:ext cx="4951428" cy="191223"/>
            </a:xfrm>
            <a:custGeom>
              <a:avLst/>
              <a:gdLst/>
              <a:ahLst/>
              <a:cxnLst/>
              <a:rect l="l" t="t" r="r" b="b"/>
              <a:pathLst>
                <a:path w="4951428" h="191223">
                  <a:moveTo>
                    <a:pt x="0" y="0"/>
                  </a:moveTo>
                  <a:lnTo>
                    <a:pt x="4951428" y="0"/>
                  </a:lnTo>
                  <a:lnTo>
                    <a:pt x="4951428" y="191223"/>
                  </a:lnTo>
                  <a:lnTo>
                    <a:pt x="0" y="191223"/>
                  </a:lnTo>
                  <a:close/>
                </a:path>
              </a:pathLst>
            </a:custGeom>
            <a:solidFill>
              <a:srgbClr val="960000"/>
            </a:solidFill>
          </p:spPr>
          <p:txBody>
            <a:bodyPr/>
            <a:lstStyle/>
            <a:p>
              <a:endParaRPr lang="en-CA"/>
            </a:p>
          </p:txBody>
        </p:sp>
        <p:sp>
          <p:nvSpPr>
            <p:cNvPr id="6" name="TextBox 6"/>
            <p:cNvSpPr txBox="1"/>
            <p:nvPr/>
          </p:nvSpPr>
          <p:spPr>
            <a:xfrm>
              <a:off x="0" y="-57150"/>
              <a:ext cx="4951428" cy="248373"/>
            </a:xfrm>
            <a:prstGeom prst="rect">
              <a:avLst/>
            </a:prstGeom>
          </p:spPr>
          <p:txBody>
            <a:bodyPr lIns="50800" tIns="50800" rIns="50800" bIns="50800" rtlCol="0" anchor="ctr"/>
            <a:lstStyle/>
            <a:p>
              <a:pPr algn="ctr">
                <a:lnSpc>
                  <a:spcPts val="3262"/>
                </a:lnSpc>
              </a:pPr>
              <a:endParaRPr/>
            </a:p>
          </p:txBody>
        </p:sp>
      </p:grpSp>
      <p:sp>
        <p:nvSpPr>
          <p:cNvPr id="7" name="TextBox 7"/>
          <p:cNvSpPr txBox="1"/>
          <p:nvPr/>
        </p:nvSpPr>
        <p:spPr>
          <a:xfrm>
            <a:off x="3337503" y="1096904"/>
            <a:ext cx="11612994" cy="819150"/>
          </a:xfrm>
          <a:prstGeom prst="rect">
            <a:avLst/>
          </a:prstGeom>
        </p:spPr>
        <p:txBody>
          <a:bodyPr lIns="0" tIns="0" rIns="0" bIns="0" rtlCol="0" anchor="t">
            <a:spAutoFit/>
          </a:bodyPr>
          <a:lstStyle/>
          <a:p>
            <a:pPr algn="ctr">
              <a:lnSpc>
                <a:spcPts val="6039"/>
              </a:lnSpc>
            </a:pPr>
            <a:r>
              <a:rPr lang="en-US" sz="5032">
                <a:solidFill>
                  <a:srgbClr val="960000"/>
                </a:solidFill>
                <a:latin typeface="Poppins Ultra-Bold"/>
              </a:rPr>
              <a:t>Spiritual Development Programs</a:t>
            </a:r>
          </a:p>
        </p:txBody>
      </p:sp>
      <p:sp>
        <p:nvSpPr>
          <p:cNvPr id="8" name="TextBox 8"/>
          <p:cNvSpPr txBox="1"/>
          <p:nvPr/>
        </p:nvSpPr>
        <p:spPr>
          <a:xfrm>
            <a:off x="1381623" y="2714767"/>
            <a:ext cx="15524753" cy="2913283"/>
          </a:xfrm>
          <a:prstGeom prst="rect">
            <a:avLst/>
          </a:prstGeom>
        </p:spPr>
        <p:txBody>
          <a:bodyPr lIns="0" tIns="0" rIns="0" bIns="0" rtlCol="0" anchor="t">
            <a:spAutoFit/>
          </a:bodyPr>
          <a:lstStyle/>
          <a:p>
            <a:pPr algn="ctr">
              <a:lnSpc>
                <a:spcPts val="3870"/>
              </a:lnSpc>
            </a:pPr>
            <a:r>
              <a:rPr lang="en-US" sz="2764">
                <a:solidFill>
                  <a:srgbClr val="000000"/>
                </a:solidFill>
                <a:latin typeface="Poppins Medium"/>
              </a:rPr>
              <a:t>First Steps, Cradle Roll, Baby Song</a:t>
            </a:r>
          </a:p>
          <a:p>
            <a:pPr algn="ctr">
              <a:lnSpc>
                <a:spcPts val="3870"/>
              </a:lnSpc>
            </a:pPr>
            <a:r>
              <a:rPr lang="en-US" sz="2764">
                <a:solidFill>
                  <a:srgbClr val="000000"/>
                </a:solidFill>
                <a:latin typeface="Poppins Medium"/>
              </a:rPr>
              <a:t>Junior Soldiers, Ready To Serve</a:t>
            </a:r>
          </a:p>
          <a:p>
            <a:pPr algn="ctr">
              <a:lnSpc>
                <a:spcPts val="3870"/>
              </a:lnSpc>
            </a:pPr>
            <a:r>
              <a:rPr lang="en-US" sz="2764">
                <a:solidFill>
                  <a:srgbClr val="000000"/>
                </a:solidFill>
                <a:latin typeface="Poppins Medium"/>
              </a:rPr>
              <a:t>Sunday School, Kids’ Clubs </a:t>
            </a:r>
          </a:p>
          <a:p>
            <a:pPr algn="ctr">
              <a:lnSpc>
                <a:spcPts val="3870"/>
              </a:lnSpc>
            </a:pPr>
            <a:r>
              <a:rPr lang="en-US" sz="2764">
                <a:solidFill>
                  <a:srgbClr val="000000"/>
                </a:solidFill>
                <a:latin typeface="Poppins Medium"/>
              </a:rPr>
              <a:t>Vacation Bible School</a:t>
            </a:r>
          </a:p>
          <a:p>
            <a:pPr algn="ctr">
              <a:lnSpc>
                <a:spcPts val="3870"/>
              </a:lnSpc>
            </a:pPr>
            <a:r>
              <a:rPr lang="en-US" sz="2764">
                <a:solidFill>
                  <a:srgbClr val="000000"/>
                </a:solidFill>
                <a:latin typeface="Poppins Medium"/>
              </a:rPr>
              <a:t>Adult Bible Study, Cell Groups</a:t>
            </a:r>
          </a:p>
          <a:p>
            <a:pPr algn="ctr">
              <a:lnSpc>
                <a:spcPts val="3870"/>
              </a:lnSpc>
              <a:spcBef>
                <a:spcPct val="0"/>
              </a:spcBef>
            </a:pPr>
            <a:r>
              <a:rPr lang="en-US" sz="2764">
                <a:solidFill>
                  <a:srgbClr val="000000"/>
                </a:solidFill>
                <a:latin typeface="Poppins Medium"/>
              </a:rPr>
              <a:t>Men’s &amp; Women’s Groups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74794" y="0"/>
            <a:ext cx="7013206" cy="10287000"/>
            <a:chOff x="0" y="0"/>
            <a:chExt cx="9350941" cy="13716000"/>
          </a:xfrm>
        </p:grpSpPr>
        <p:pic>
          <p:nvPicPr>
            <p:cNvPr id="3" name="Picture 3"/>
            <p:cNvPicPr>
              <a:picLocks noChangeAspect="1"/>
            </p:cNvPicPr>
            <p:nvPr/>
          </p:nvPicPr>
          <p:blipFill>
            <a:blip r:embed="rId2"/>
            <a:srcRect l="8227" r="46322"/>
            <a:stretch>
              <a:fillRect/>
            </a:stretch>
          </p:blipFill>
          <p:spPr>
            <a:xfrm>
              <a:off x="0" y="0"/>
              <a:ext cx="9350941" cy="13716000"/>
            </a:xfrm>
            <a:prstGeom prst="rect">
              <a:avLst/>
            </a:prstGeom>
          </p:spPr>
        </p:pic>
      </p:grpSp>
      <p:sp>
        <p:nvSpPr>
          <p:cNvPr id="4" name="TextBox 4"/>
          <p:cNvSpPr txBox="1"/>
          <p:nvPr/>
        </p:nvSpPr>
        <p:spPr>
          <a:xfrm>
            <a:off x="1028700" y="1034382"/>
            <a:ext cx="9362204" cy="821878"/>
          </a:xfrm>
          <a:prstGeom prst="rect">
            <a:avLst/>
          </a:prstGeom>
        </p:spPr>
        <p:txBody>
          <a:bodyPr lIns="0" tIns="0" rIns="0" bIns="0" rtlCol="0" anchor="t">
            <a:spAutoFit/>
          </a:bodyPr>
          <a:lstStyle/>
          <a:p>
            <a:pPr>
              <a:lnSpc>
                <a:spcPts val="6039"/>
              </a:lnSpc>
            </a:pPr>
            <a:r>
              <a:rPr lang="en-US" sz="5032">
                <a:solidFill>
                  <a:srgbClr val="960000"/>
                </a:solidFill>
                <a:latin typeface="Poppins Ultra-Bold"/>
              </a:rPr>
              <a:t>Community Impact</a:t>
            </a:r>
          </a:p>
        </p:txBody>
      </p:sp>
      <p:sp>
        <p:nvSpPr>
          <p:cNvPr id="5" name="TextBox 5"/>
          <p:cNvSpPr txBox="1"/>
          <p:nvPr/>
        </p:nvSpPr>
        <p:spPr>
          <a:xfrm>
            <a:off x="1175391" y="2370312"/>
            <a:ext cx="8890481" cy="6139438"/>
          </a:xfrm>
          <a:prstGeom prst="rect">
            <a:avLst/>
          </a:prstGeom>
        </p:spPr>
        <p:txBody>
          <a:bodyPr lIns="0" tIns="0" rIns="0" bIns="0" rtlCol="0" anchor="t">
            <a:spAutoFit/>
          </a:bodyPr>
          <a:lstStyle/>
          <a:p>
            <a:pPr marL="539688" lvl="1" indent="-269844">
              <a:lnSpc>
                <a:spcPts val="3749"/>
              </a:lnSpc>
              <a:buFont typeface="Arial"/>
              <a:buChar char="•"/>
            </a:pPr>
            <a:r>
              <a:rPr lang="en-US" sz="2499" dirty="0">
                <a:solidFill>
                  <a:srgbClr val="000000"/>
                </a:solidFill>
                <a:latin typeface="Poppins Medium"/>
              </a:rPr>
              <a:t>Addiction Services</a:t>
            </a:r>
          </a:p>
          <a:p>
            <a:pPr marL="539688" lvl="1" indent="-269844">
              <a:lnSpc>
                <a:spcPts val="3749"/>
              </a:lnSpc>
              <a:buFont typeface="Arial"/>
              <a:buChar char="•"/>
            </a:pPr>
            <a:r>
              <a:rPr lang="en-US" sz="2499" dirty="0">
                <a:solidFill>
                  <a:srgbClr val="000000"/>
                </a:solidFill>
                <a:latin typeface="Poppins Medium"/>
              </a:rPr>
              <a:t>Older Adult Care</a:t>
            </a:r>
          </a:p>
          <a:p>
            <a:pPr marL="539688" lvl="1" indent="-269844">
              <a:lnSpc>
                <a:spcPts val="3749"/>
              </a:lnSpc>
              <a:buFont typeface="Arial"/>
              <a:buChar char="•"/>
            </a:pPr>
            <a:r>
              <a:rPr lang="en-US" sz="2499" dirty="0">
                <a:solidFill>
                  <a:srgbClr val="000000"/>
                </a:solidFill>
                <a:latin typeface="Poppins Medium"/>
              </a:rPr>
              <a:t>International Development</a:t>
            </a:r>
          </a:p>
          <a:p>
            <a:pPr marL="539688" lvl="1" indent="-269844">
              <a:lnSpc>
                <a:spcPts val="3749"/>
              </a:lnSpc>
              <a:buFont typeface="Arial"/>
              <a:buChar char="•"/>
            </a:pPr>
            <a:r>
              <a:rPr lang="en-US" sz="2499" dirty="0">
                <a:solidFill>
                  <a:srgbClr val="000000"/>
                </a:solidFill>
                <a:latin typeface="Poppins Medium"/>
              </a:rPr>
              <a:t>Court and Prison Services</a:t>
            </a:r>
          </a:p>
          <a:p>
            <a:pPr marL="539688" lvl="1" indent="-269844">
              <a:lnSpc>
                <a:spcPts val="3749"/>
              </a:lnSpc>
              <a:buFont typeface="Arial"/>
              <a:buChar char="•"/>
            </a:pPr>
            <a:r>
              <a:rPr lang="en-US" sz="2499" dirty="0">
                <a:solidFill>
                  <a:srgbClr val="000000"/>
                </a:solidFill>
                <a:latin typeface="Poppins Medium"/>
              </a:rPr>
              <a:t>Disability Services</a:t>
            </a:r>
          </a:p>
          <a:p>
            <a:pPr marL="539688" lvl="1" indent="-269844">
              <a:lnSpc>
                <a:spcPts val="3749"/>
              </a:lnSpc>
              <a:buFont typeface="Arial"/>
              <a:buChar char="•"/>
            </a:pPr>
            <a:r>
              <a:rPr lang="en-US" sz="2499" dirty="0">
                <a:solidFill>
                  <a:srgbClr val="000000"/>
                </a:solidFill>
                <a:latin typeface="Poppins Medium"/>
              </a:rPr>
              <a:t>Domestic Violence Services</a:t>
            </a:r>
          </a:p>
          <a:p>
            <a:pPr marL="539688" lvl="1" indent="-269844">
              <a:lnSpc>
                <a:spcPts val="3749"/>
              </a:lnSpc>
              <a:buFont typeface="Arial"/>
              <a:buChar char="•"/>
            </a:pPr>
            <a:r>
              <a:rPr lang="en-US" sz="2499" dirty="0">
                <a:solidFill>
                  <a:srgbClr val="000000"/>
                </a:solidFill>
                <a:latin typeface="Poppins Medium"/>
              </a:rPr>
              <a:t>Emergency Disaster Services</a:t>
            </a:r>
          </a:p>
          <a:p>
            <a:pPr marL="539688" lvl="1" indent="-269844">
              <a:lnSpc>
                <a:spcPts val="3749"/>
              </a:lnSpc>
              <a:buFont typeface="Arial"/>
              <a:buChar char="•"/>
            </a:pPr>
            <a:r>
              <a:rPr lang="en-US" sz="2499" dirty="0">
                <a:solidFill>
                  <a:srgbClr val="000000"/>
                </a:solidFill>
                <a:latin typeface="Poppins Medium"/>
              </a:rPr>
              <a:t>Family Support Services</a:t>
            </a:r>
          </a:p>
          <a:p>
            <a:pPr marL="539688" lvl="1" indent="-269844">
              <a:lnSpc>
                <a:spcPts val="3749"/>
              </a:lnSpc>
              <a:buFont typeface="Arial"/>
              <a:buChar char="•"/>
            </a:pPr>
            <a:r>
              <a:rPr lang="en-US" sz="2499" dirty="0">
                <a:solidFill>
                  <a:srgbClr val="000000"/>
                </a:solidFill>
                <a:latin typeface="Poppins Medium"/>
              </a:rPr>
              <a:t>Homeless Services</a:t>
            </a:r>
          </a:p>
          <a:p>
            <a:pPr marL="539688" lvl="1" indent="-269844">
              <a:lnSpc>
                <a:spcPts val="3749"/>
              </a:lnSpc>
              <a:buFont typeface="Arial"/>
              <a:buChar char="•"/>
            </a:pPr>
            <a:r>
              <a:rPr lang="en-US" sz="2499" dirty="0">
                <a:solidFill>
                  <a:srgbClr val="000000"/>
                </a:solidFill>
                <a:latin typeface="Poppins Medium"/>
              </a:rPr>
              <a:t>Migrant Services</a:t>
            </a:r>
          </a:p>
          <a:p>
            <a:pPr marL="539688" lvl="1" indent="-269844">
              <a:lnSpc>
                <a:spcPts val="3749"/>
              </a:lnSpc>
              <a:buFont typeface="Arial"/>
              <a:buChar char="•"/>
            </a:pPr>
            <a:r>
              <a:rPr lang="en-US" sz="2499" dirty="0">
                <a:solidFill>
                  <a:srgbClr val="000000"/>
                </a:solidFill>
                <a:latin typeface="Poppins Medium"/>
              </a:rPr>
              <a:t>Thrift Stores</a:t>
            </a:r>
          </a:p>
          <a:p>
            <a:pPr marL="539688" lvl="1" indent="-269844">
              <a:lnSpc>
                <a:spcPts val="3749"/>
              </a:lnSpc>
              <a:buFont typeface="Arial"/>
              <a:buChar char="•"/>
            </a:pPr>
            <a:r>
              <a:rPr lang="en-US" sz="2499" dirty="0">
                <a:solidFill>
                  <a:srgbClr val="000000"/>
                </a:solidFill>
                <a:latin typeface="Poppins Medium"/>
              </a:rPr>
              <a:t>Youth and Children’s Services</a:t>
            </a:r>
          </a:p>
          <a:p>
            <a:pPr marL="539688" lvl="1" indent="-269844">
              <a:lnSpc>
                <a:spcPts val="3749"/>
              </a:lnSpc>
              <a:buFont typeface="Arial"/>
              <a:buChar char="•"/>
            </a:pPr>
            <a:r>
              <a:rPr lang="en-US" sz="2499" dirty="0">
                <a:solidFill>
                  <a:srgbClr val="000000"/>
                </a:solidFill>
                <a:latin typeface="Poppins Medium"/>
              </a:rPr>
              <a:t>Modern Slavery &amp; Human Trafficking Response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624137"/>
            <a:ext cx="10216368" cy="3562350"/>
          </a:xfrm>
          <a:prstGeom prst="rect">
            <a:avLst/>
          </a:prstGeom>
        </p:spPr>
        <p:txBody>
          <a:bodyPr lIns="0" tIns="0" rIns="0" bIns="0" rtlCol="0" anchor="t">
            <a:spAutoFit/>
          </a:bodyPr>
          <a:lstStyle/>
          <a:p>
            <a:pPr>
              <a:lnSpc>
                <a:spcPts val="12874"/>
              </a:lnSpc>
            </a:pPr>
            <a:r>
              <a:rPr lang="en-US" sz="10729">
                <a:solidFill>
                  <a:srgbClr val="000000"/>
                </a:solidFill>
                <a:latin typeface="Poppins Bold"/>
              </a:rPr>
              <a:t>HOW CAN I</a:t>
            </a:r>
          </a:p>
          <a:p>
            <a:pPr>
              <a:lnSpc>
                <a:spcPts val="6000"/>
              </a:lnSpc>
            </a:pPr>
            <a:r>
              <a:rPr lang="en-US" sz="5000">
                <a:solidFill>
                  <a:srgbClr val="000000"/>
                </a:solidFill>
                <a:latin typeface="Poppins Bold"/>
              </a:rPr>
              <a:t>BELONG TO</a:t>
            </a:r>
          </a:p>
          <a:p>
            <a:pPr>
              <a:lnSpc>
                <a:spcPts val="8435"/>
              </a:lnSpc>
            </a:pPr>
            <a:r>
              <a:rPr lang="en-US" sz="7029">
                <a:solidFill>
                  <a:srgbClr val="960000"/>
                </a:solidFill>
                <a:latin typeface="Poppins Ultra-Bold"/>
              </a:rPr>
              <a:t>The Salvation Army?</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TextBox 5"/>
          <p:cNvSpPr txBox="1"/>
          <p:nvPr/>
        </p:nvSpPr>
        <p:spPr>
          <a:xfrm>
            <a:off x="1028700" y="6966617"/>
            <a:ext cx="8532968" cy="476750"/>
          </a:xfrm>
          <a:prstGeom prst="rect">
            <a:avLst/>
          </a:prstGeom>
        </p:spPr>
        <p:txBody>
          <a:bodyPr lIns="0" tIns="0" rIns="0" bIns="0" rtlCol="0" anchor="t">
            <a:spAutoFit/>
          </a:bodyPr>
          <a:lstStyle/>
          <a:p>
            <a:pPr algn="just">
              <a:lnSpc>
                <a:spcPts val="3729"/>
              </a:lnSpc>
              <a:spcBef>
                <a:spcPct val="0"/>
              </a:spcBef>
            </a:pPr>
            <a:r>
              <a:rPr lang="en-US" sz="2663">
                <a:solidFill>
                  <a:srgbClr val="000000"/>
                </a:solidFill>
                <a:latin typeface="Poppins Medium"/>
              </a:rPr>
              <a:t>Session 4</a:t>
            </a:r>
          </a:p>
        </p:txBody>
      </p:sp>
      <p:sp>
        <p:nvSpPr>
          <p:cNvPr id="6" name="Freeform 6"/>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07465" y="1028700"/>
            <a:ext cx="4632795" cy="2634746"/>
            <a:chOff x="0" y="0"/>
            <a:chExt cx="714592" cy="406400"/>
          </a:xfrm>
        </p:grpSpPr>
        <p:sp>
          <p:nvSpPr>
            <p:cNvPr id="3" name="Freeform 3"/>
            <p:cNvSpPr/>
            <p:nvPr/>
          </p:nvSpPr>
          <p:spPr>
            <a:xfrm>
              <a:off x="0" y="0"/>
              <a:ext cx="714592" cy="406400"/>
            </a:xfrm>
            <a:custGeom>
              <a:avLst/>
              <a:gdLst/>
              <a:ahLst/>
              <a:cxnLst/>
              <a:rect l="l" t="t" r="r" b="b"/>
              <a:pathLst>
                <a:path w="714592" h="406400">
                  <a:moveTo>
                    <a:pt x="0" y="0"/>
                  </a:moveTo>
                  <a:lnTo>
                    <a:pt x="511392" y="0"/>
                  </a:lnTo>
                  <a:lnTo>
                    <a:pt x="714592" y="203200"/>
                  </a:lnTo>
                  <a:lnTo>
                    <a:pt x="511392" y="406400"/>
                  </a:lnTo>
                  <a:lnTo>
                    <a:pt x="0" y="406400"/>
                  </a:lnTo>
                  <a:lnTo>
                    <a:pt x="203200" y="203200"/>
                  </a:lnTo>
                  <a:lnTo>
                    <a:pt x="0" y="0"/>
                  </a:lnTo>
                  <a:close/>
                </a:path>
              </a:pathLst>
            </a:custGeom>
            <a:solidFill>
              <a:srgbClr val="960000"/>
            </a:solidFill>
          </p:spPr>
          <p:txBody>
            <a:bodyPr/>
            <a:lstStyle/>
            <a:p>
              <a:endParaRPr lang="en-CA"/>
            </a:p>
          </p:txBody>
        </p:sp>
        <p:sp>
          <p:nvSpPr>
            <p:cNvPr id="4" name="TextBox 4"/>
            <p:cNvSpPr txBox="1"/>
            <p:nvPr/>
          </p:nvSpPr>
          <p:spPr>
            <a:xfrm>
              <a:off x="177800" y="-57150"/>
              <a:ext cx="460592" cy="463550"/>
            </a:xfrm>
            <a:prstGeom prst="rect">
              <a:avLst/>
            </a:prstGeom>
          </p:spPr>
          <p:txBody>
            <a:bodyPr lIns="50800" tIns="50800" rIns="50800" bIns="50800" rtlCol="0" anchor="ctr"/>
            <a:lstStyle/>
            <a:p>
              <a:pPr algn="ctr">
                <a:lnSpc>
                  <a:spcPts val="3262"/>
                </a:lnSpc>
              </a:pPr>
              <a:endParaRPr/>
            </a:p>
          </p:txBody>
        </p:sp>
      </p:grpSp>
      <p:grpSp>
        <p:nvGrpSpPr>
          <p:cNvPr id="5" name="Group 5"/>
          <p:cNvGrpSpPr/>
          <p:nvPr/>
        </p:nvGrpSpPr>
        <p:grpSpPr>
          <a:xfrm>
            <a:off x="5035526" y="1028700"/>
            <a:ext cx="4632795" cy="2634746"/>
            <a:chOff x="0" y="0"/>
            <a:chExt cx="714592" cy="406400"/>
          </a:xfrm>
        </p:grpSpPr>
        <p:sp>
          <p:nvSpPr>
            <p:cNvPr id="6" name="Freeform 6"/>
            <p:cNvSpPr/>
            <p:nvPr/>
          </p:nvSpPr>
          <p:spPr>
            <a:xfrm>
              <a:off x="0" y="0"/>
              <a:ext cx="714592" cy="406400"/>
            </a:xfrm>
            <a:custGeom>
              <a:avLst/>
              <a:gdLst/>
              <a:ahLst/>
              <a:cxnLst/>
              <a:rect l="l" t="t" r="r" b="b"/>
              <a:pathLst>
                <a:path w="714592" h="406400">
                  <a:moveTo>
                    <a:pt x="0" y="0"/>
                  </a:moveTo>
                  <a:lnTo>
                    <a:pt x="511392" y="0"/>
                  </a:lnTo>
                  <a:lnTo>
                    <a:pt x="714592" y="203200"/>
                  </a:lnTo>
                  <a:lnTo>
                    <a:pt x="511392" y="406400"/>
                  </a:lnTo>
                  <a:lnTo>
                    <a:pt x="0" y="406400"/>
                  </a:lnTo>
                  <a:lnTo>
                    <a:pt x="203200" y="203200"/>
                  </a:lnTo>
                  <a:lnTo>
                    <a:pt x="0" y="0"/>
                  </a:lnTo>
                  <a:close/>
                </a:path>
              </a:pathLst>
            </a:custGeom>
            <a:solidFill>
              <a:srgbClr val="CD0A0A"/>
            </a:solidFill>
          </p:spPr>
          <p:txBody>
            <a:bodyPr/>
            <a:lstStyle/>
            <a:p>
              <a:endParaRPr lang="en-CA"/>
            </a:p>
          </p:txBody>
        </p:sp>
        <p:sp>
          <p:nvSpPr>
            <p:cNvPr id="7" name="TextBox 7"/>
            <p:cNvSpPr txBox="1"/>
            <p:nvPr/>
          </p:nvSpPr>
          <p:spPr>
            <a:xfrm>
              <a:off x="177800" y="-57150"/>
              <a:ext cx="460592" cy="463550"/>
            </a:xfrm>
            <a:prstGeom prst="rect">
              <a:avLst/>
            </a:prstGeom>
          </p:spPr>
          <p:txBody>
            <a:bodyPr lIns="50800" tIns="50800" rIns="50800" bIns="50800" rtlCol="0" anchor="ctr"/>
            <a:lstStyle/>
            <a:p>
              <a:pPr algn="ctr">
                <a:lnSpc>
                  <a:spcPts val="3262"/>
                </a:lnSpc>
              </a:pPr>
              <a:endParaRPr/>
            </a:p>
          </p:txBody>
        </p:sp>
      </p:grpSp>
      <p:grpSp>
        <p:nvGrpSpPr>
          <p:cNvPr id="8" name="Group 8"/>
          <p:cNvGrpSpPr/>
          <p:nvPr/>
        </p:nvGrpSpPr>
        <p:grpSpPr>
          <a:xfrm>
            <a:off x="8600981" y="1028700"/>
            <a:ext cx="4632795" cy="2634746"/>
            <a:chOff x="0" y="0"/>
            <a:chExt cx="714592" cy="406400"/>
          </a:xfrm>
        </p:grpSpPr>
        <p:sp>
          <p:nvSpPr>
            <p:cNvPr id="9" name="Freeform 9"/>
            <p:cNvSpPr/>
            <p:nvPr/>
          </p:nvSpPr>
          <p:spPr>
            <a:xfrm>
              <a:off x="0" y="0"/>
              <a:ext cx="714592" cy="406400"/>
            </a:xfrm>
            <a:custGeom>
              <a:avLst/>
              <a:gdLst/>
              <a:ahLst/>
              <a:cxnLst/>
              <a:rect l="l" t="t" r="r" b="b"/>
              <a:pathLst>
                <a:path w="714592" h="406400">
                  <a:moveTo>
                    <a:pt x="0" y="0"/>
                  </a:moveTo>
                  <a:lnTo>
                    <a:pt x="511392" y="0"/>
                  </a:lnTo>
                  <a:lnTo>
                    <a:pt x="714592" y="203200"/>
                  </a:lnTo>
                  <a:lnTo>
                    <a:pt x="511392" y="406400"/>
                  </a:lnTo>
                  <a:lnTo>
                    <a:pt x="0" y="406400"/>
                  </a:lnTo>
                  <a:lnTo>
                    <a:pt x="203200" y="203200"/>
                  </a:lnTo>
                  <a:lnTo>
                    <a:pt x="0" y="0"/>
                  </a:lnTo>
                  <a:close/>
                </a:path>
              </a:pathLst>
            </a:custGeom>
            <a:solidFill>
              <a:srgbClr val="960000"/>
            </a:solidFill>
          </p:spPr>
          <p:txBody>
            <a:bodyPr/>
            <a:lstStyle/>
            <a:p>
              <a:endParaRPr lang="en-CA"/>
            </a:p>
          </p:txBody>
        </p:sp>
        <p:sp>
          <p:nvSpPr>
            <p:cNvPr id="10" name="TextBox 10"/>
            <p:cNvSpPr txBox="1"/>
            <p:nvPr/>
          </p:nvSpPr>
          <p:spPr>
            <a:xfrm>
              <a:off x="177800" y="-57150"/>
              <a:ext cx="460592" cy="463550"/>
            </a:xfrm>
            <a:prstGeom prst="rect">
              <a:avLst/>
            </a:prstGeom>
          </p:spPr>
          <p:txBody>
            <a:bodyPr lIns="50800" tIns="50800" rIns="50800" bIns="50800" rtlCol="0" anchor="ctr"/>
            <a:lstStyle/>
            <a:p>
              <a:pPr algn="ctr">
                <a:lnSpc>
                  <a:spcPts val="3262"/>
                </a:lnSpc>
              </a:pPr>
              <a:endParaRPr/>
            </a:p>
          </p:txBody>
        </p:sp>
      </p:grpSp>
      <p:grpSp>
        <p:nvGrpSpPr>
          <p:cNvPr id="11" name="Group 11"/>
          <p:cNvGrpSpPr/>
          <p:nvPr/>
        </p:nvGrpSpPr>
        <p:grpSpPr>
          <a:xfrm>
            <a:off x="12147739" y="1028700"/>
            <a:ext cx="4632795" cy="2634746"/>
            <a:chOff x="0" y="0"/>
            <a:chExt cx="714592" cy="406400"/>
          </a:xfrm>
        </p:grpSpPr>
        <p:sp>
          <p:nvSpPr>
            <p:cNvPr id="12" name="Freeform 12"/>
            <p:cNvSpPr/>
            <p:nvPr/>
          </p:nvSpPr>
          <p:spPr>
            <a:xfrm>
              <a:off x="0" y="0"/>
              <a:ext cx="714592" cy="406400"/>
            </a:xfrm>
            <a:custGeom>
              <a:avLst/>
              <a:gdLst/>
              <a:ahLst/>
              <a:cxnLst/>
              <a:rect l="l" t="t" r="r" b="b"/>
              <a:pathLst>
                <a:path w="714592" h="406400">
                  <a:moveTo>
                    <a:pt x="0" y="0"/>
                  </a:moveTo>
                  <a:lnTo>
                    <a:pt x="511392" y="0"/>
                  </a:lnTo>
                  <a:lnTo>
                    <a:pt x="714592" y="203200"/>
                  </a:lnTo>
                  <a:lnTo>
                    <a:pt x="511392" y="406400"/>
                  </a:lnTo>
                  <a:lnTo>
                    <a:pt x="0" y="406400"/>
                  </a:lnTo>
                  <a:lnTo>
                    <a:pt x="203200" y="203200"/>
                  </a:lnTo>
                  <a:lnTo>
                    <a:pt x="0" y="0"/>
                  </a:lnTo>
                  <a:close/>
                </a:path>
              </a:pathLst>
            </a:custGeom>
            <a:solidFill>
              <a:srgbClr val="CD0A0A"/>
            </a:solidFill>
          </p:spPr>
          <p:txBody>
            <a:bodyPr/>
            <a:lstStyle/>
            <a:p>
              <a:endParaRPr lang="en-CA"/>
            </a:p>
          </p:txBody>
        </p:sp>
        <p:sp>
          <p:nvSpPr>
            <p:cNvPr id="13" name="TextBox 13"/>
            <p:cNvSpPr txBox="1"/>
            <p:nvPr/>
          </p:nvSpPr>
          <p:spPr>
            <a:xfrm>
              <a:off x="177800" y="-57150"/>
              <a:ext cx="460592" cy="463550"/>
            </a:xfrm>
            <a:prstGeom prst="rect">
              <a:avLst/>
            </a:prstGeom>
          </p:spPr>
          <p:txBody>
            <a:bodyPr lIns="50800" tIns="50800" rIns="50800" bIns="50800" rtlCol="0" anchor="ctr"/>
            <a:lstStyle/>
            <a:p>
              <a:pPr algn="ctr">
                <a:lnSpc>
                  <a:spcPts val="3262"/>
                </a:lnSpc>
              </a:pPr>
              <a:endParaRPr/>
            </a:p>
          </p:txBody>
        </p:sp>
      </p:grpSp>
      <p:sp>
        <p:nvSpPr>
          <p:cNvPr id="14" name="Freeform 14"/>
          <p:cNvSpPr/>
          <p:nvPr/>
        </p:nvSpPr>
        <p:spPr>
          <a:xfrm>
            <a:off x="3160661" y="1682871"/>
            <a:ext cx="1326404" cy="1326404"/>
          </a:xfrm>
          <a:custGeom>
            <a:avLst/>
            <a:gdLst/>
            <a:ahLst/>
            <a:cxnLst/>
            <a:rect l="l" t="t" r="r" b="b"/>
            <a:pathLst>
              <a:path w="1326404" h="1326404">
                <a:moveTo>
                  <a:pt x="0" y="0"/>
                </a:moveTo>
                <a:lnTo>
                  <a:pt x="1326404" y="0"/>
                </a:lnTo>
                <a:lnTo>
                  <a:pt x="1326404" y="1326404"/>
                </a:lnTo>
                <a:lnTo>
                  <a:pt x="0" y="1326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15" name="Freeform 15"/>
          <p:cNvSpPr/>
          <p:nvPr/>
        </p:nvSpPr>
        <p:spPr>
          <a:xfrm>
            <a:off x="6693308" y="1682871"/>
            <a:ext cx="1354626" cy="1354626"/>
          </a:xfrm>
          <a:custGeom>
            <a:avLst/>
            <a:gdLst/>
            <a:ahLst/>
            <a:cxnLst/>
            <a:rect l="l" t="t" r="r" b="b"/>
            <a:pathLst>
              <a:path w="1354626" h="1354626">
                <a:moveTo>
                  <a:pt x="0" y="0"/>
                </a:moveTo>
                <a:lnTo>
                  <a:pt x="1354626" y="0"/>
                </a:lnTo>
                <a:lnTo>
                  <a:pt x="1354626" y="1354626"/>
                </a:lnTo>
                <a:lnTo>
                  <a:pt x="0" y="1354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6" name="Freeform 16"/>
          <p:cNvSpPr/>
          <p:nvPr/>
        </p:nvSpPr>
        <p:spPr>
          <a:xfrm>
            <a:off x="10220772" y="1682871"/>
            <a:ext cx="1354626" cy="1354626"/>
          </a:xfrm>
          <a:custGeom>
            <a:avLst/>
            <a:gdLst/>
            <a:ahLst/>
            <a:cxnLst/>
            <a:rect l="l" t="t" r="r" b="b"/>
            <a:pathLst>
              <a:path w="1354626" h="1354626">
                <a:moveTo>
                  <a:pt x="0" y="0"/>
                </a:moveTo>
                <a:lnTo>
                  <a:pt x="1354626" y="0"/>
                </a:lnTo>
                <a:lnTo>
                  <a:pt x="1354626" y="1354626"/>
                </a:lnTo>
                <a:lnTo>
                  <a:pt x="0" y="13546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7" name="Freeform 17"/>
          <p:cNvSpPr/>
          <p:nvPr/>
        </p:nvSpPr>
        <p:spPr>
          <a:xfrm>
            <a:off x="13786227" y="1654648"/>
            <a:ext cx="1354626" cy="1354626"/>
          </a:xfrm>
          <a:custGeom>
            <a:avLst/>
            <a:gdLst/>
            <a:ahLst/>
            <a:cxnLst/>
            <a:rect l="l" t="t" r="r" b="b"/>
            <a:pathLst>
              <a:path w="1354626" h="1354626">
                <a:moveTo>
                  <a:pt x="0" y="0"/>
                </a:moveTo>
                <a:lnTo>
                  <a:pt x="1354626" y="0"/>
                </a:lnTo>
                <a:lnTo>
                  <a:pt x="1354626" y="1354627"/>
                </a:lnTo>
                <a:lnTo>
                  <a:pt x="0" y="13546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8" name="TextBox 18"/>
          <p:cNvSpPr txBox="1"/>
          <p:nvPr/>
        </p:nvSpPr>
        <p:spPr>
          <a:xfrm>
            <a:off x="2015053" y="4105797"/>
            <a:ext cx="2889696" cy="571500"/>
          </a:xfrm>
          <a:prstGeom prst="rect">
            <a:avLst/>
          </a:prstGeom>
        </p:spPr>
        <p:txBody>
          <a:bodyPr lIns="0" tIns="0" rIns="0" bIns="0" rtlCol="0" anchor="t">
            <a:spAutoFit/>
          </a:bodyPr>
          <a:lstStyle/>
          <a:p>
            <a:pPr algn="ctr">
              <a:lnSpc>
                <a:spcPts val="4200"/>
              </a:lnSpc>
            </a:pPr>
            <a:r>
              <a:rPr lang="en-US" sz="3500">
                <a:solidFill>
                  <a:srgbClr val="960000"/>
                </a:solidFill>
                <a:latin typeface="Poppins Bold"/>
              </a:rPr>
              <a:t>God’s Plan</a:t>
            </a:r>
          </a:p>
        </p:txBody>
      </p:sp>
      <p:sp>
        <p:nvSpPr>
          <p:cNvPr id="19" name="TextBox 19"/>
          <p:cNvSpPr txBox="1"/>
          <p:nvPr/>
        </p:nvSpPr>
        <p:spPr>
          <a:xfrm>
            <a:off x="2206716" y="5090648"/>
            <a:ext cx="2506371" cy="1755775"/>
          </a:xfrm>
          <a:prstGeom prst="rect">
            <a:avLst/>
          </a:prstGeom>
        </p:spPr>
        <p:txBody>
          <a:bodyPr lIns="0" tIns="0" rIns="0" bIns="0" rtlCol="0" anchor="t">
            <a:spAutoFit/>
          </a:bodyPr>
          <a:lstStyle/>
          <a:p>
            <a:pPr algn="ctr">
              <a:lnSpc>
                <a:spcPts val="3499"/>
              </a:lnSpc>
            </a:pPr>
            <a:r>
              <a:rPr lang="en-US" sz="2499">
                <a:solidFill>
                  <a:srgbClr val="000000"/>
                </a:solidFill>
                <a:latin typeface="Poppins Medium"/>
              </a:rPr>
              <a:t>Know that God loves you </a:t>
            </a:r>
          </a:p>
          <a:p>
            <a:pPr algn="ctr">
              <a:lnSpc>
                <a:spcPts val="3499"/>
              </a:lnSpc>
              <a:spcBef>
                <a:spcPct val="0"/>
              </a:spcBef>
            </a:pPr>
            <a:r>
              <a:rPr lang="en-US" sz="2499">
                <a:solidFill>
                  <a:srgbClr val="000000"/>
                </a:solidFill>
                <a:latin typeface="Poppins Medium"/>
              </a:rPr>
              <a:t>and has a plan for your life.</a:t>
            </a:r>
          </a:p>
        </p:txBody>
      </p:sp>
      <p:sp>
        <p:nvSpPr>
          <p:cNvPr id="20" name="TextBox 20"/>
          <p:cNvSpPr txBox="1"/>
          <p:nvPr/>
        </p:nvSpPr>
        <p:spPr>
          <a:xfrm>
            <a:off x="5610705" y="4105797"/>
            <a:ext cx="2889696" cy="571500"/>
          </a:xfrm>
          <a:prstGeom prst="rect">
            <a:avLst/>
          </a:prstGeom>
        </p:spPr>
        <p:txBody>
          <a:bodyPr lIns="0" tIns="0" rIns="0" bIns="0" rtlCol="0" anchor="t">
            <a:spAutoFit/>
          </a:bodyPr>
          <a:lstStyle/>
          <a:p>
            <a:pPr algn="ctr">
              <a:lnSpc>
                <a:spcPts val="4200"/>
              </a:lnSpc>
            </a:pPr>
            <a:r>
              <a:rPr lang="en-US" sz="3500">
                <a:solidFill>
                  <a:srgbClr val="960000"/>
                </a:solidFill>
                <a:latin typeface="Poppins Bold"/>
              </a:rPr>
              <a:t>Our Problem</a:t>
            </a:r>
          </a:p>
        </p:txBody>
      </p:sp>
      <p:sp>
        <p:nvSpPr>
          <p:cNvPr id="21" name="TextBox 21"/>
          <p:cNvSpPr txBox="1"/>
          <p:nvPr/>
        </p:nvSpPr>
        <p:spPr>
          <a:xfrm>
            <a:off x="5825573" y="5090648"/>
            <a:ext cx="2459961" cy="3070225"/>
          </a:xfrm>
          <a:prstGeom prst="rect">
            <a:avLst/>
          </a:prstGeom>
        </p:spPr>
        <p:txBody>
          <a:bodyPr lIns="0" tIns="0" rIns="0" bIns="0" rtlCol="0" anchor="t">
            <a:spAutoFit/>
          </a:bodyPr>
          <a:lstStyle/>
          <a:p>
            <a:pPr algn="ctr">
              <a:lnSpc>
                <a:spcPts val="3499"/>
              </a:lnSpc>
            </a:pPr>
            <a:r>
              <a:rPr lang="en-US" sz="2499">
                <a:solidFill>
                  <a:srgbClr val="000000"/>
                </a:solidFill>
                <a:latin typeface="Poppins Medium"/>
              </a:rPr>
              <a:t>Know that all have sinned and caused </a:t>
            </a:r>
          </a:p>
          <a:p>
            <a:pPr algn="ctr">
              <a:lnSpc>
                <a:spcPts val="3499"/>
              </a:lnSpc>
              <a:spcBef>
                <a:spcPct val="0"/>
              </a:spcBef>
            </a:pPr>
            <a:r>
              <a:rPr lang="en-US" sz="2499">
                <a:solidFill>
                  <a:srgbClr val="000000"/>
                </a:solidFill>
                <a:latin typeface="Poppins Medium"/>
              </a:rPr>
              <a:t>a separation between himself and God.</a:t>
            </a:r>
          </a:p>
        </p:txBody>
      </p:sp>
      <p:sp>
        <p:nvSpPr>
          <p:cNvPr id="22" name="TextBox 22"/>
          <p:cNvSpPr txBox="1"/>
          <p:nvPr/>
        </p:nvSpPr>
        <p:spPr>
          <a:xfrm>
            <a:off x="9399959" y="5090648"/>
            <a:ext cx="2506371" cy="2193925"/>
          </a:xfrm>
          <a:prstGeom prst="rect">
            <a:avLst/>
          </a:prstGeom>
        </p:spPr>
        <p:txBody>
          <a:bodyPr lIns="0" tIns="0" rIns="0" bIns="0" rtlCol="0" anchor="t">
            <a:spAutoFit/>
          </a:bodyPr>
          <a:lstStyle/>
          <a:p>
            <a:pPr algn="ctr">
              <a:lnSpc>
                <a:spcPts val="3499"/>
              </a:lnSpc>
            </a:pPr>
            <a:r>
              <a:rPr lang="en-US" sz="2499">
                <a:solidFill>
                  <a:srgbClr val="000000"/>
                </a:solidFill>
                <a:latin typeface="Poppins Medium"/>
              </a:rPr>
              <a:t>Know that Jesus Christ is God’s ONLY </a:t>
            </a:r>
          </a:p>
          <a:p>
            <a:pPr algn="ctr">
              <a:lnSpc>
                <a:spcPts val="3499"/>
              </a:lnSpc>
              <a:spcBef>
                <a:spcPct val="0"/>
              </a:spcBef>
            </a:pPr>
            <a:r>
              <a:rPr lang="en-US" sz="2499">
                <a:solidFill>
                  <a:srgbClr val="000000"/>
                </a:solidFill>
                <a:latin typeface="Poppins Medium"/>
              </a:rPr>
              <a:t>provision for our sin.</a:t>
            </a:r>
          </a:p>
        </p:txBody>
      </p:sp>
      <p:sp>
        <p:nvSpPr>
          <p:cNvPr id="23" name="TextBox 23"/>
          <p:cNvSpPr txBox="1"/>
          <p:nvPr/>
        </p:nvSpPr>
        <p:spPr>
          <a:xfrm>
            <a:off x="13018816" y="5090648"/>
            <a:ext cx="2459961" cy="2632075"/>
          </a:xfrm>
          <a:prstGeom prst="rect">
            <a:avLst/>
          </a:prstGeom>
        </p:spPr>
        <p:txBody>
          <a:bodyPr lIns="0" tIns="0" rIns="0" bIns="0" rtlCol="0" anchor="t">
            <a:spAutoFit/>
          </a:bodyPr>
          <a:lstStyle/>
          <a:p>
            <a:pPr algn="ctr">
              <a:lnSpc>
                <a:spcPts val="3499"/>
              </a:lnSpc>
            </a:pPr>
            <a:r>
              <a:rPr lang="en-US" sz="2499">
                <a:solidFill>
                  <a:srgbClr val="000000"/>
                </a:solidFill>
                <a:latin typeface="Poppins Medium"/>
              </a:rPr>
              <a:t>Know that we must individually </a:t>
            </a:r>
          </a:p>
          <a:p>
            <a:pPr algn="ctr">
              <a:lnSpc>
                <a:spcPts val="3499"/>
              </a:lnSpc>
            </a:pPr>
            <a:r>
              <a:rPr lang="en-US" sz="2499">
                <a:solidFill>
                  <a:srgbClr val="000000"/>
                </a:solidFill>
                <a:latin typeface="Poppins Medium"/>
              </a:rPr>
              <a:t>receive Jesus as Saviour </a:t>
            </a:r>
          </a:p>
          <a:p>
            <a:pPr algn="ctr">
              <a:lnSpc>
                <a:spcPts val="3499"/>
              </a:lnSpc>
              <a:spcBef>
                <a:spcPct val="0"/>
              </a:spcBef>
            </a:pPr>
            <a:r>
              <a:rPr lang="en-US" sz="2499">
                <a:solidFill>
                  <a:srgbClr val="000000"/>
                </a:solidFill>
                <a:latin typeface="Poppins Medium"/>
              </a:rPr>
              <a:t>and Lord.</a:t>
            </a:r>
          </a:p>
        </p:txBody>
      </p:sp>
      <p:sp>
        <p:nvSpPr>
          <p:cNvPr id="24" name="TextBox 24"/>
          <p:cNvSpPr txBox="1"/>
          <p:nvPr/>
        </p:nvSpPr>
        <p:spPr>
          <a:xfrm>
            <a:off x="9258043" y="3839097"/>
            <a:ext cx="2889696" cy="1104900"/>
          </a:xfrm>
          <a:prstGeom prst="rect">
            <a:avLst/>
          </a:prstGeom>
        </p:spPr>
        <p:txBody>
          <a:bodyPr lIns="0" tIns="0" rIns="0" bIns="0" rtlCol="0" anchor="t">
            <a:spAutoFit/>
          </a:bodyPr>
          <a:lstStyle/>
          <a:p>
            <a:pPr algn="ctr">
              <a:lnSpc>
                <a:spcPts val="4200"/>
              </a:lnSpc>
            </a:pPr>
            <a:r>
              <a:rPr lang="en-US" sz="3500">
                <a:solidFill>
                  <a:srgbClr val="960000"/>
                </a:solidFill>
                <a:latin typeface="Poppins Bold"/>
              </a:rPr>
              <a:t>God’s Provision</a:t>
            </a:r>
          </a:p>
        </p:txBody>
      </p:sp>
      <p:sp>
        <p:nvSpPr>
          <p:cNvPr id="25" name="TextBox 25"/>
          <p:cNvSpPr txBox="1"/>
          <p:nvPr/>
        </p:nvSpPr>
        <p:spPr>
          <a:xfrm>
            <a:off x="12803949" y="3838884"/>
            <a:ext cx="2889696" cy="1104900"/>
          </a:xfrm>
          <a:prstGeom prst="rect">
            <a:avLst/>
          </a:prstGeom>
        </p:spPr>
        <p:txBody>
          <a:bodyPr lIns="0" tIns="0" rIns="0" bIns="0" rtlCol="0" anchor="t">
            <a:spAutoFit/>
          </a:bodyPr>
          <a:lstStyle/>
          <a:p>
            <a:pPr algn="ctr">
              <a:lnSpc>
                <a:spcPts val="4200"/>
              </a:lnSpc>
            </a:pPr>
            <a:r>
              <a:rPr lang="en-US" sz="3500">
                <a:solidFill>
                  <a:srgbClr val="960000"/>
                </a:solidFill>
                <a:latin typeface="Poppins Bold"/>
              </a:rPr>
              <a:t>Our Response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755643"/>
            <a:ext cx="9834701" cy="2800350"/>
          </a:xfrm>
          <a:prstGeom prst="rect">
            <a:avLst/>
          </a:prstGeom>
        </p:spPr>
        <p:txBody>
          <a:bodyPr lIns="0" tIns="0" rIns="0" bIns="0" rtlCol="0" anchor="t">
            <a:spAutoFit/>
          </a:bodyPr>
          <a:lstStyle/>
          <a:p>
            <a:pPr>
              <a:lnSpc>
                <a:spcPts val="12874"/>
              </a:lnSpc>
            </a:pPr>
            <a:r>
              <a:rPr lang="en-US" sz="10729">
                <a:solidFill>
                  <a:srgbClr val="000000"/>
                </a:solidFill>
                <a:latin typeface="Poppins Ultra-Bold"/>
              </a:rPr>
              <a:t>WHO IS </a:t>
            </a:r>
          </a:p>
          <a:p>
            <a:pPr>
              <a:lnSpc>
                <a:spcPts val="8435"/>
              </a:lnSpc>
            </a:pPr>
            <a:r>
              <a:rPr lang="en-US" sz="7029">
                <a:solidFill>
                  <a:srgbClr val="960000"/>
                </a:solidFill>
                <a:latin typeface="Poppins Ultra-Bold"/>
              </a:rPr>
              <a:t>The Salvation Army?</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TextBox 5"/>
          <p:cNvSpPr txBox="1"/>
          <p:nvPr/>
        </p:nvSpPr>
        <p:spPr>
          <a:xfrm>
            <a:off x="1066800" y="5718731"/>
            <a:ext cx="8532968" cy="476750"/>
          </a:xfrm>
          <a:prstGeom prst="rect">
            <a:avLst/>
          </a:prstGeom>
        </p:spPr>
        <p:txBody>
          <a:bodyPr lIns="0" tIns="0" rIns="0" bIns="0" rtlCol="0" anchor="t">
            <a:spAutoFit/>
          </a:bodyPr>
          <a:lstStyle/>
          <a:p>
            <a:pPr algn="just">
              <a:lnSpc>
                <a:spcPts val="3729"/>
              </a:lnSpc>
              <a:spcBef>
                <a:spcPct val="0"/>
              </a:spcBef>
            </a:pPr>
            <a:r>
              <a:rPr lang="en-US" sz="2663">
                <a:solidFill>
                  <a:srgbClr val="000000"/>
                </a:solidFill>
                <a:latin typeface="Poppins Medium"/>
              </a:rPr>
              <a:t>Session 1</a:t>
            </a:r>
          </a:p>
        </p:txBody>
      </p:sp>
      <p:sp>
        <p:nvSpPr>
          <p:cNvPr id="6" name="Freeform 6"/>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24080" y="3170624"/>
            <a:ext cx="6573306" cy="1436245"/>
            <a:chOff x="0" y="0"/>
            <a:chExt cx="1628739" cy="355874"/>
          </a:xfrm>
        </p:grpSpPr>
        <p:sp>
          <p:nvSpPr>
            <p:cNvPr id="3" name="Freeform 3"/>
            <p:cNvSpPr/>
            <p:nvPr/>
          </p:nvSpPr>
          <p:spPr>
            <a:xfrm>
              <a:off x="0" y="0"/>
              <a:ext cx="1628740" cy="355874"/>
            </a:xfrm>
            <a:custGeom>
              <a:avLst/>
              <a:gdLst/>
              <a:ahLst/>
              <a:cxnLst/>
              <a:rect l="l" t="t" r="r" b="b"/>
              <a:pathLst>
                <a:path w="1628740" h="355874">
                  <a:moveTo>
                    <a:pt x="117778" y="0"/>
                  </a:moveTo>
                  <a:lnTo>
                    <a:pt x="1510961" y="0"/>
                  </a:lnTo>
                  <a:cubicBezTo>
                    <a:pt x="1542198" y="0"/>
                    <a:pt x="1572155" y="12409"/>
                    <a:pt x="1594243" y="34496"/>
                  </a:cubicBezTo>
                  <a:cubicBezTo>
                    <a:pt x="1616331" y="56584"/>
                    <a:pt x="1628740" y="86541"/>
                    <a:pt x="1628740" y="117778"/>
                  </a:cubicBezTo>
                  <a:lnTo>
                    <a:pt x="1628740" y="238096"/>
                  </a:lnTo>
                  <a:cubicBezTo>
                    <a:pt x="1628740" y="269332"/>
                    <a:pt x="1616331" y="299290"/>
                    <a:pt x="1594243" y="321378"/>
                  </a:cubicBezTo>
                  <a:cubicBezTo>
                    <a:pt x="1572155" y="343465"/>
                    <a:pt x="1542198" y="355874"/>
                    <a:pt x="1510961" y="355874"/>
                  </a:cubicBezTo>
                  <a:lnTo>
                    <a:pt x="117778" y="355874"/>
                  </a:lnTo>
                  <a:cubicBezTo>
                    <a:pt x="86541" y="355874"/>
                    <a:pt x="56584" y="343465"/>
                    <a:pt x="34496" y="321378"/>
                  </a:cubicBezTo>
                  <a:cubicBezTo>
                    <a:pt x="12409" y="299290"/>
                    <a:pt x="0" y="269332"/>
                    <a:pt x="0" y="238096"/>
                  </a:cubicBezTo>
                  <a:lnTo>
                    <a:pt x="0" y="117778"/>
                  </a:lnTo>
                  <a:cubicBezTo>
                    <a:pt x="0" y="86541"/>
                    <a:pt x="12409" y="56584"/>
                    <a:pt x="34496" y="34496"/>
                  </a:cubicBezTo>
                  <a:cubicBezTo>
                    <a:pt x="56584" y="12409"/>
                    <a:pt x="86541" y="0"/>
                    <a:pt x="117778" y="0"/>
                  </a:cubicBezTo>
                  <a:close/>
                </a:path>
              </a:pathLst>
            </a:custGeom>
            <a:solidFill>
              <a:srgbClr val="960000"/>
            </a:solidFill>
          </p:spPr>
          <p:txBody>
            <a:bodyPr/>
            <a:lstStyle/>
            <a:p>
              <a:endParaRPr lang="en-CA"/>
            </a:p>
          </p:txBody>
        </p:sp>
        <p:sp>
          <p:nvSpPr>
            <p:cNvPr id="4" name="TextBox 4"/>
            <p:cNvSpPr txBox="1"/>
            <p:nvPr/>
          </p:nvSpPr>
          <p:spPr>
            <a:xfrm>
              <a:off x="0" y="-57150"/>
              <a:ext cx="1628739" cy="413024"/>
            </a:xfrm>
            <a:prstGeom prst="rect">
              <a:avLst/>
            </a:prstGeom>
          </p:spPr>
          <p:txBody>
            <a:bodyPr lIns="50800" tIns="50800" rIns="50800" bIns="50800" rtlCol="0" anchor="ctr"/>
            <a:lstStyle/>
            <a:p>
              <a:pPr algn="ctr">
                <a:lnSpc>
                  <a:spcPts val="3262"/>
                </a:lnSpc>
              </a:pPr>
              <a:endParaRPr/>
            </a:p>
          </p:txBody>
        </p:sp>
      </p:grpSp>
      <p:grpSp>
        <p:nvGrpSpPr>
          <p:cNvPr id="5" name="Group 5"/>
          <p:cNvGrpSpPr/>
          <p:nvPr/>
        </p:nvGrpSpPr>
        <p:grpSpPr>
          <a:xfrm>
            <a:off x="1557171" y="2900599"/>
            <a:ext cx="1976295" cy="197629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0A0A"/>
            </a:solidFill>
          </p:spPr>
          <p:txBody>
            <a:bodyPr/>
            <a:lstStyle/>
            <a:p>
              <a:endParaRPr lang="en-CA"/>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3262"/>
                </a:lnSpc>
              </a:pPr>
              <a:endParaRPr/>
            </a:p>
          </p:txBody>
        </p:sp>
      </p:grpSp>
      <p:grpSp>
        <p:nvGrpSpPr>
          <p:cNvPr id="8" name="Group 8"/>
          <p:cNvGrpSpPr/>
          <p:nvPr/>
        </p:nvGrpSpPr>
        <p:grpSpPr>
          <a:xfrm>
            <a:off x="2224080" y="5680132"/>
            <a:ext cx="6573306" cy="1436245"/>
            <a:chOff x="0" y="0"/>
            <a:chExt cx="1628739" cy="355874"/>
          </a:xfrm>
        </p:grpSpPr>
        <p:sp>
          <p:nvSpPr>
            <p:cNvPr id="9" name="Freeform 9"/>
            <p:cNvSpPr/>
            <p:nvPr/>
          </p:nvSpPr>
          <p:spPr>
            <a:xfrm>
              <a:off x="0" y="0"/>
              <a:ext cx="1628740" cy="355874"/>
            </a:xfrm>
            <a:custGeom>
              <a:avLst/>
              <a:gdLst/>
              <a:ahLst/>
              <a:cxnLst/>
              <a:rect l="l" t="t" r="r" b="b"/>
              <a:pathLst>
                <a:path w="1628740" h="355874">
                  <a:moveTo>
                    <a:pt x="117778" y="0"/>
                  </a:moveTo>
                  <a:lnTo>
                    <a:pt x="1510961" y="0"/>
                  </a:lnTo>
                  <a:cubicBezTo>
                    <a:pt x="1542198" y="0"/>
                    <a:pt x="1572155" y="12409"/>
                    <a:pt x="1594243" y="34496"/>
                  </a:cubicBezTo>
                  <a:cubicBezTo>
                    <a:pt x="1616331" y="56584"/>
                    <a:pt x="1628740" y="86541"/>
                    <a:pt x="1628740" y="117778"/>
                  </a:cubicBezTo>
                  <a:lnTo>
                    <a:pt x="1628740" y="238096"/>
                  </a:lnTo>
                  <a:cubicBezTo>
                    <a:pt x="1628740" y="269332"/>
                    <a:pt x="1616331" y="299290"/>
                    <a:pt x="1594243" y="321378"/>
                  </a:cubicBezTo>
                  <a:cubicBezTo>
                    <a:pt x="1572155" y="343465"/>
                    <a:pt x="1542198" y="355874"/>
                    <a:pt x="1510961" y="355874"/>
                  </a:cubicBezTo>
                  <a:lnTo>
                    <a:pt x="117778" y="355874"/>
                  </a:lnTo>
                  <a:cubicBezTo>
                    <a:pt x="86541" y="355874"/>
                    <a:pt x="56584" y="343465"/>
                    <a:pt x="34496" y="321378"/>
                  </a:cubicBezTo>
                  <a:cubicBezTo>
                    <a:pt x="12409" y="299290"/>
                    <a:pt x="0" y="269332"/>
                    <a:pt x="0" y="238096"/>
                  </a:cubicBezTo>
                  <a:lnTo>
                    <a:pt x="0" y="117778"/>
                  </a:lnTo>
                  <a:cubicBezTo>
                    <a:pt x="0" y="86541"/>
                    <a:pt x="12409" y="56584"/>
                    <a:pt x="34496" y="34496"/>
                  </a:cubicBezTo>
                  <a:cubicBezTo>
                    <a:pt x="56584" y="12409"/>
                    <a:pt x="86541" y="0"/>
                    <a:pt x="117778" y="0"/>
                  </a:cubicBezTo>
                  <a:close/>
                </a:path>
              </a:pathLst>
            </a:custGeom>
            <a:solidFill>
              <a:srgbClr val="960000"/>
            </a:solidFill>
          </p:spPr>
          <p:txBody>
            <a:bodyPr/>
            <a:lstStyle/>
            <a:p>
              <a:endParaRPr lang="en-CA"/>
            </a:p>
          </p:txBody>
        </p:sp>
        <p:sp>
          <p:nvSpPr>
            <p:cNvPr id="10" name="TextBox 10"/>
            <p:cNvSpPr txBox="1"/>
            <p:nvPr/>
          </p:nvSpPr>
          <p:spPr>
            <a:xfrm>
              <a:off x="0" y="-57150"/>
              <a:ext cx="1628739" cy="413024"/>
            </a:xfrm>
            <a:prstGeom prst="rect">
              <a:avLst/>
            </a:prstGeom>
          </p:spPr>
          <p:txBody>
            <a:bodyPr lIns="50800" tIns="50800" rIns="50800" bIns="50800" rtlCol="0" anchor="ctr"/>
            <a:lstStyle/>
            <a:p>
              <a:pPr algn="ctr">
                <a:lnSpc>
                  <a:spcPts val="3262"/>
                </a:lnSpc>
              </a:pPr>
              <a:endParaRPr/>
            </a:p>
          </p:txBody>
        </p:sp>
      </p:grpSp>
      <p:grpSp>
        <p:nvGrpSpPr>
          <p:cNvPr id="11" name="Group 11"/>
          <p:cNvGrpSpPr/>
          <p:nvPr/>
        </p:nvGrpSpPr>
        <p:grpSpPr>
          <a:xfrm>
            <a:off x="1557171" y="5410107"/>
            <a:ext cx="1976295" cy="197629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0A0A"/>
            </a:solidFill>
          </p:spPr>
          <p:txBody>
            <a:bodyPr/>
            <a:lstStyle/>
            <a:p>
              <a:endParaRPr lang="en-CA"/>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3262"/>
                </a:lnSpc>
              </a:pPr>
              <a:endParaRPr/>
            </a:p>
          </p:txBody>
        </p:sp>
      </p:grpSp>
      <p:grpSp>
        <p:nvGrpSpPr>
          <p:cNvPr id="14" name="Group 14"/>
          <p:cNvGrpSpPr/>
          <p:nvPr/>
        </p:nvGrpSpPr>
        <p:grpSpPr>
          <a:xfrm>
            <a:off x="10157523" y="3170624"/>
            <a:ext cx="6573306" cy="1436245"/>
            <a:chOff x="0" y="0"/>
            <a:chExt cx="1628739" cy="355874"/>
          </a:xfrm>
        </p:grpSpPr>
        <p:sp>
          <p:nvSpPr>
            <p:cNvPr id="15" name="Freeform 15"/>
            <p:cNvSpPr/>
            <p:nvPr/>
          </p:nvSpPr>
          <p:spPr>
            <a:xfrm>
              <a:off x="0" y="0"/>
              <a:ext cx="1628740" cy="355874"/>
            </a:xfrm>
            <a:custGeom>
              <a:avLst/>
              <a:gdLst/>
              <a:ahLst/>
              <a:cxnLst/>
              <a:rect l="l" t="t" r="r" b="b"/>
              <a:pathLst>
                <a:path w="1628740" h="355874">
                  <a:moveTo>
                    <a:pt x="117778" y="0"/>
                  </a:moveTo>
                  <a:lnTo>
                    <a:pt x="1510961" y="0"/>
                  </a:lnTo>
                  <a:cubicBezTo>
                    <a:pt x="1542198" y="0"/>
                    <a:pt x="1572155" y="12409"/>
                    <a:pt x="1594243" y="34496"/>
                  </a:cubicBezTo>
                  <a:cubicBezTo>
                    <a:pt x="1616331" y="56584"/>
                    <a:pt x="1628740" y="86541"/>
                    <a:pt x="1628740" y="117778"/>
                  </a:cubicBezTo>
                  <a:lnTo>
                    <a:pt x="1628740" y="238096"/>
                  </a:lnTo>
                  <a:cubicBezTo>
                    <a:pt x="1628740" y="269332"/>
                    <a:pt x="1616331" y="299290"/>
                    <a:pt x="1594243" y="321378"/>
                  </a:cubicBezTo>
                  <a:cubicBezTo>
                    <a:pt x="1572155" y="343465"/>
                    <a:pt x="1542198" y="355874"/>
                    <a:pt x="1510961" y="355874"/>
                  </a:cubicBezTo>
                  <a:lnTo>
                    <a:pt x="117778" y="355874"/>
                  </a:lnTo>
                  <a:cubicBezTo>
                    <a:pt x="86541" y="355874"/>
                    <a:pt x="56584" y="343465"/>
                    <a:pt x="34496" y="321378"/>
                  </a:cubicBezTo>
                  <a:cubicBezTo>
                    <a:pt x="12409" y="299290"/>
                    <a:pt x="0" y="269332"/>
                    <a:pt x="0" y="238096"/>
                  </a:cubicBezTo>
                  <a:lnTo>
                    <a:pt x="0" y="117778"/>
                  </a:lnTo>
                  <a:cubicBezTo>
                    <a:pt x="0" y="86541"/>
                    <a:pt x="12409" y="56584"/>
                    <a:pt x="34496" y="34496"/>
                  </a:cubicBezTo>
                  <a:cubicBezTo>
                    <a:pt x="56584" y="12409"/>
                    <a:pt x="86541" y="0"/>
                    <a:pt x="117778" y="0"/>
                  </a:cubicBezTo>
                  <a:close/>
                </a:path>
              </a:pathLst>
            </a:custGeom>
            <a:solidFill>
              <a:srgbClr val="960000"/>
            </a:solidFill>
          </p:spPr>
          <p:txBody>
            <a:bodyPr/>
            <a:lstStyle/>
            <a:p>
              <a:endParaRPr lang="en-CA"/>
            </a:p>
          </p:txBody>
        </p:sp>
        <p:sp>
          <p:nvSpPr>
            <p:cNvPr id="16" name="TextBox 16"/>
            <p:cNvSpPr txBox="1"/>
            <p:nvPr/>
          </p:nvSpPr>
          <p:spPr>
            <a:xfrm>
              <a:off x="0" y="-57150"/>
              <a:ext cx="1628739" cy="413024"/>
            </a:xfrm>
            <a:prstGeom prst="rect">
              <a:avLst/>
            </a:prstGeom>
          </p:spPr>
          <p:txBody>
            <a:bodyPr lIns="50800" tIns="50800" rIns="50800" bIns="50800" rtlCol="0" anchor="ctr"/>
            <a:lstStyle/>
            <a:p>
              <a:pPr algn="ctr">
                <a:lnSpc>
                  <a:spcPts val="3262"/>
                </a:lnSpc>
              </a:pPr>
              <a:endParaRPr/>
            </a:p>
          </p:txBody>
        </p:sp>
      </p:grpSp>
      <p:grpSp>
        <p:nvGrpSpPr>
          <p:cNvPr id="17" name="Group 17"/>
          <p:cNvGrpSpPr/>
          <p:nvPr/>
        </p:nvGrpSpPr>
        <p:grpSpPr>
          <a:xfrm>
            <a:off x="9490614" y="2900599"/>
            <a:ext cx="1976295" cy="197629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0A0A"/>
            </a:solidFill>
          </p:spPr>
          <p:txBody>
            <a:bodyPr/>
            <a:lstStyle/>
            <a:p>
              <a:endParaRPr lang="en-CA"/>
            </a:p>
          </p:txBody>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3262"/>
                </a:lnSpc>
              </a:pPr>
              <a:endParaRPr/>
            </a:p>
          </p:txBody>
        </p:sp>
      </p:grpSp>
      <p:grpSp>
        <p:nvGrpSpPr>
          <p:cNvPr id="20" name="Group 20"/>
          <p:cNvGrpSpPr/>
          <p:nvPr/>
        </p:nvGrpSpPr>
        <p:grpSpPr>
          <a:xfrm>
            <a:off x="10157523" y="5680132"/>
            <a:ext cx="6573306" cy="1436245"/>
            <a:chOff x="0" y="0"/>
            <a:chExt cx="1628739" cy="355874"/>
          </a:xfrm>
        </p:grpSpPr>
        <p:sp>
          <p:nvSpPr>
            <p:cNvPr id="21" name="Freeform 21"/>
            <p:cNvSpPr/>
            <p:nvPr/>
          </p:nvSpPr>
          <p:spPr>
            <a:xfrm>
              <a:off x="0" y="0"/>
              <a:ext cx="1628740" cy="355874"/>
            </a:xfrm>
            <a:custGeom>
              <a:avLst/>
              <a:gdLst/>
              <a:ahLst/>
              <a:cxnLst/>
              <a:rect l="l" t="t" r="r" b="b"/>
              <a:pathLst>
                <a:path w="1628740" h="355874">
                  <a:moveTo>
                    <a:pt x="117778" y="0"/>
                  </a:moveTo>
                  <a:lnTo>
                    <a:pt x="1510961" y="0"/>
                  </a:lnTo>
                  <a:cubicBezTo>
                    <a:pt x="1542198" y="0"/>
                    <a:pt x="1572155" y="12409"/>
                    <a:pt x="1594243" y="34496"/>
                  </a:cubicBezTo>
                  <a:cubicBezTo>
                    <a:pt x="1616331" y="56584"/>
                    <a:pt x="1628740" y="86541"/>
                    <a:pt x="1628740" y="117778"/>
                  </a:cubicBezTo>
                  <a:lnTo>
                    <a:pt x="1628740" y="238096"/>
                  </a:lnTo>
                  <a:cubicBezTo>
                    <a:pt x="1628740" y="269332"/>
                    <a:pt x="1616331" y="299290"/>
                    <a:pt x="1594243" y="321378"/>
                  </a:cubicBezTo>
                  <a:cubicBezTo>
                    <a:pt x="1572155" y="343465"/>
                    <a:pt x="1542198" y="355874"/>
                    <a:pt x="1510961" y="355874"/>
                  </a:cubicBezTo>
                  <a:lnTo>
                    <a:pt x="117778" y="355874"/>
                  </a:lnTo>
                  <a:cubicBezTo>
                    <a:pt x="86541" y="355874"/>
                    <a:pt x="56584" y="343465"/>
                    <a:pt x="34496" y="321378"/>
                  </a:cubicBezTo>
                  <a:cubicBezTo>
                    <a:pt x="12409" y="299290"/>
                    <a:pt x="0" y="269332"/>
                    <a:pt x="0" y="238096"/>
                  </a:cubicBezTo>
                  <a:lnTo>
                    <a:pt x="0" y="117778"/>
                  </a:lnTo>
                  <a:cubicBezTo>
                    <a:pt x="0" y="86541"/>
                    <a:pt x="12409" y="56584"/>
                    <a:pt x="34496" y="34496"/>
                  </a:cubicBezTo>
                  <a:cubicBezTo>
                    <a:pt x="56584" y="12409"/>
                    <a:pt x="86541" y="0"/>
                    <a:pt x="117778" y="0"/>
                  </a:cubicBezTo>
                  <a:close/>
                </a:path>
              </a:pathLst>
            </a:custGeom>
            <a:solidFill>
              <a:srgbClr val="960000"/>
            </a:solidFill>
          </p:spPr>
          <p:txBody>
            <a:bodyPr/>
            <a:lstStyle/>
            <a:p>
              <a:endParaRPr lang="en-CA"/>
            </a:p>
          </p:txBody>
        </p:sp>
        <p:sp>
          <p:nvSpPr>
            <p:cNvPr id="22" name="TextBox 22"/>
            <p:cNvSpPr txBox="1"/>
            <p:nvPr/>
          </p:nvSpPr>
          <p:spPr>
            <a:xfrm>
              <a:off x="0" y="-57150"/>
              <a:ext cx="1628739" cy="413024"/>
            </a:xfrm>
            <a:prstGeom prst="rect">
              <a:avLst/>
            </a:prstGeom>
          </p:spPr>
          <p:txBody>
            <a:bodyPr lIns="50800" tIns="50800" rIns="50800" bIns="50800" rtlCol="0" anchor="ctr"/>
            <a:lstStyle/>
            <a:p>
              <a:pPr algn="ctr">
                <a:lnSpc>
                  <a:spcPts val="3262"/>
                </a:lnSpc>
              </a:pPr>
              <a:endParaRPr/>
            </a:p>
          </p:txBody>
        </p:sp>
      </p:grpSp>
      <p:grpSp>
        <p:nvGrpSpPr>
          <p:cNvPr id="23" name="Group 23"/>
          <p:cNvGrpSpPr/>
          <p:nvPr/>
        </p:nvGrpSpPr>
        <p:grpSpPr>
          <a:xfrm>
            <a:off x="9490614" y="5410107"/>
            <a:ext cx="1976295" cy="197629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0A0A"/>
            </a:solidFill>
          </p:spPr>
          <p:txBody>
            <a:bodyPr/>
            <a:lstStyle/>
            <a:p>
              <a:endParaRPr lang="en-CA"/>
            </a:p>
          </p:txBody>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3262"/>
                </a:lnSpc>
              </a:pPr>
              <a:endParaRPr/>
            </a:p>
          </p:txBody>
        </p:sp>
      </p:grpSp>
      <p:sp>
        <p:nvSpPr>
          <p:cNvPr id="26" name="TextBox 26"/>
          <p:cNvSpPr txBox="1"/>
          <p:nvPr/>
        </p:nvSpPr>
        <p:spPr>
          <a:xfrm>
            <a:off x="3679350" y="3650621"/>
            <a:ext cx="4726730" cy="427233"/>
          </a:xfrm>
          <a:prstGeom prst="rect">
            <a:avLst/>
          </a:prstGeom>
        </p:spPr>
        <p:txBody>
          <a:bodyPr lIns="0" tIns="0" rIns="0" bIns="0" rtlCol="0" anchor="t">
            <a:spAutoFit/>
          </a:bodyPr>
          <a:lstStyle/>
          <a:p>
            <a:pPr>
              <a:lnSpc>
                <a:spcPts val="3351"/>
              </a:lnSpc>
            </a:pPr>
            <a:r>
              <a:rPr lang="en-US" sz="2792" dirty="0">
                <a:solidFill>
                  <a:srgbClr val="FFFFFF"/>
                </a:solidFill>
                <a:latin typeface="Poppins Bold"/>
              </a:rPr>
              <a:t>Born again</a:t>
            </a:r>
          </a:p>
        </p:txBody>
      </p:sp>
      <p:sp>
        <p:nvSpPr>
          <p:cNvPr id="27" name="TextBox 27"/>
          <p:cNvSpPr txBox="1"/>
          <p:nvPr/>
        </p:nvSpPr>
        <p:spPr>
          <a:xfrm>
            <a:off x="11609784" y="5950579"/>
            <a:ext cx="4417264" cy="866775"/>
          </a:xfrm>
          <a:prstGeom prst="rect">
            <a:avLst/>
          </a:prstGeom>
        </p:spPr>
        <p:txBody>
          <a:bodyPr lIns="0" tIns="0" rIns="0" bIns="0" rtlCol="0" anchor="t">
            <a:spAutoFit/>
          </a:bodyPr>
          <a:lstStyle/>
          <a:p>
            <a:pPr>
              <a:lnSpc>
                <a:spcPts val="3351"/>
              </a:lnSpc>
            </a:pPr>
            <a:r>
              <a:rPr lang="en-US" sz="2792">
                <a:solidFill>
                  <a:srgbClr val="FFFFFF"/>
                </a:solidFill>
                <a:latin typeface="Poppins Bold"/>
              </a:rPr>
              <a:t>Given the assurance of a new life in Christ</a:t>
            </a:r>
          </a:p>
        </p:txBody>
      </p:sp>
      <p:sp>
        <p:nvSpPr>
          <p:cNvPr id="28" name="Freeform 28"/>
          <p:cNvSpPr/>
          <p:nvPr/>
        </p:nvSpPr>
        <p:spPr>
          <a:xfrm>
            <a:off x="20042"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29" name="Freeform 29"/>
          <p:cNvSpPr/>
          <p:nvPr/>
        </p:nvSpPr>
        <p:spPr>
          <a:xfrm flipH="1" flipV="1">
            <a:off x="14173998" y="6178663"/>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0" name="Freeform 30"/>
          <p:cNvSpPr/>
          <p:nvPr/>
        </p:nvSpPr>
        <p:spPr>
          <a:xfrm>
            <a:off x="1934445" y="3277873"/>
            <a:ext cx="1221746" cy="1221746"/>
          </a:xfrm>
          <a:custGeom>
            <a:avLst/>
            <a:gdLst/>
            <a:ahLst/>
            <a:cxnLst/>
            <a:rect l="l" t="t" r="r" b="b"/>
            <a:pathLst>
              <a:path w="1221746" h="1221746">
                <a:moveTo>
                  <a:pt x="0" y="0"/>
                </a:moveTo>
                <a:lnTo>
                  <a:pt x="1221746" y="0"/>
                </a:lnTo>
                <a:lnTo>
                  <a:pt x="1221746" y="1221746"/>
                </a:lnTo>
                <a:lnTo>
                  <a:pt x="0" y="12217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31" name="Freeform 31"/>
          <p:cNvSpPr/>
          <p:nvPr/>
        </p:nvSpPr>
        <p:spPr>
          <a:xfrm>
            <a:off x="9823216" y="3254668"/>
            <a:ext cx="1311091" cy="1258648"/>
          </a:xfrm>
          <a:custGeom>
            <a:avLst/>
            <a:gdLst/>
            <a:ahLst/>
            <a:cxnLst/>
            <a:rect l="l" t="t" r="r" b="b"/>
            <a:pathLst>
              <a:path w="1311091" h="1258648">
                <a:moveTo>
                  <a:pt x="0" y="0"/>
                </a:moveTo>
                <a:lnTo>
                  <a:pt x="1311091" y="0"/>
                </a:lnTo>
                <a:lnTo>
                  <a:pt x="1311091" y="1258648"/>
                </a:lnTo>
                <a:lnTo>
                  <a:pt x="0" y="12586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32" name="Freeform 32"/>
          <p:cNvSpPr/>
          <p:nvPr/>
        </p:nvSpPr>
        <p:spPr>
          <a:xfrm>
            <a:off x="1915840" y="5787381"/>
            <a:ext cx="1240351" cy="1221746"/>
          </a:xfrm>
          <a:custGeom>
            <a:avLst/>
            <a:gdLst/>
            <a:ahLst/>
            <a:cxnLst/>
            <a:rect l="l" t="t" r="r" b="b"/>
            <a:pathLst>
              <a:path w="1240351" h="1221746">
                <a:moveTo>
                  <a:pt x="0" y="0"/>
                </a:moveTo>
                <a:lnTo>
                  <a:pt x="1240351" y="0"/>
                </a:lnTo>
                <a:lnTo>
                  <a:pt x="1240351" y="1221746"/>
                </a:lnTo>
                <a:lnTo>
                  <a:pt x="0" y="1221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33" name="Freeform 33"/>
          <p:cNvSpPr/>
          <p:nvPr/>
        </p:nvSpPr>
        <p:spPr>
          <a:xfrm>
            <a:off x="9835672" y="5979154"/>
            <a:ext cx="1298635" cy="811647"/>
          </a:xfrm>
          <a:custGeom>
            <a:avLst/>
            <a:gdLst/>
            <a:ahLst/>
            <a:cxnLst/>
            <a:rect l="l" t="t" r="r" b="b"/>
            <a:pathLst>
              <a:path w="1298635" h="811647">
                <a:moveTo>
                  <a:pt x="0" y="0"/>
                </a:moveTo>
                <a:lnTo>
                  <a:pt x="1298635" y="0"/>
                </a:lnTo>
                <a:lnTo>
                  <a:pt x="1298635" y="811647"/>
                </a:lnTo>
                <a:lnTo>
                  <a:pt x="0" y="8116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34" name="TextBox 34"/>
          <p:cNvSpPr txBox="1"/>
          <p:nvPr/>
        </p:nvSpPr>
        <p:spPr>
          <a:xfrm>
            <a:off x="3679350" y="5950579"/>
            <a:ext cx="3444655" cy="866775"/>
          </a:xfrm>
          <a:prstGeom prst="rect">
            <a:avLst/>
          </a:prstGeom>
        </p:spPr>
        <p:txBody>
          <a:bodyPr lIns="0" tIns="0" rIns="0" bIns="0" rtlCol="0" anchor="t">
            <a:spAutoFit/>
          </a:bodyPr>
          <a:lstStyle/>
          <a:p>
            <a:pPr>
              <a:lnSpc>
                <a:spcPts val="3351"/>
              </a:lnSpc>
            </a:pPr>
            <a:r>
              <a:rPr lang="en-US" sz="2792">
                <a:solidFill>
                  <a:srgbClr val="FFFFFF"/>
                </a:solidFill>
                <a:latin typeface="Poppins Bold"/>
              </a:rPr>
              <a:t>Adopted into God’s family</a:t>
            </a:r>
          </a:p>
        </p:txBody>
      </p:sp>
      <p:sp>
        <p:nvSpPr>
          <p:cNvPr id="35" name="TextBox 35"/>
          <p:cNvSpPr txBox="1"/>
          <p:nvPr/>
        </p:nvSpPr>
        <p:spPr>
          <a:xfrm>
            <a:off x="11609784" y="3645867"/>
            <a:ext cx="4417264" cy="447675"/>
          </a:xfrm>
          <a:prstGeom prst="rect">
            <a:avLst/>
          </a:prstGeom>
        </p:spPr>
        <p:txBody>
          <a:bodyPr lIns="0" tIns="0" rIns="0" bIns="0" rtlCol="0" anchor="t">
            <a:spAutoFit/>
          </a:bodyPr>
          <a:lstStyle/>
          <a:p>
            <a:pPr>
              <a:lnSpc>
                <a:spcPts val="3351"/>
              </a:lnSpc>
            </a:pPr>
            <a:r>
              <a:rPr lang="en-US" sz="2792">
                <a:solidFill>
                  <a:srgbClr val="FFFFFF"/>
                </a:solidFill>
                <a:latin typeface="Poppins Bold"/>
              </a:rPr>
              <a:t>Put right with God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2999"/>
            </a:blip>
            <a:stretch>
              <a:fillRect l="-5551" t="-9693" r="-7081" b="-44682"/>
            </a:stretch>
          </a:blipFill>
        </p:spPr>
        <p:txBody>
          <a:bodyPr/>
          <a:lstStyle/>
          <a:p>
            <a:endParaRPr lang="en-CA"/>
          </a:p>
        </p:txBody>
      </p:sp>
      <p:sp>
        <p:nvSpPr>
          <p:cNvPr id="3" name="TextBox 3"/>
          <p:cNvSpPr txBox="1"/>
          <p:nvPr/>
        </p:nvSpPr>
        <p:spPr>
          <a:xfrm>
            <a:off x="2263541" y="463099"/>
            <a:ext cx="13353765" cy="1252558"/>
          </a:xfrm>
          <a:prstGeom prst="rect">
            <a:avLst/>
          </a:prstGeom>
        </p:spPr>
        <p:txBody>
          <a:bodyPr lIns="0" tIns="0" rIns="0" bIns="0" rtlCol="0" anchor="t">
            <a:spAutoFit/>
          </a:bodyPr>
          <a:lstStyle/>
          <a:p>
            <a:pPr algn="ctr">
              <a:lnSpc>
                <a:spcPts val="9711"/>
              </a:lnSpc>
              <a:spcBef>
                <a:spcPct val="0"/>
              </a:spcBef>
            </a:pPr>
            <a:r>
              <a:rPr lang="en-US" sz="6936" dirty="0">
                <a:solidFill>
                  <a:srgbClr val="960000"/>
                </a:solidFill>
                <a:latin typeface="Poppins Ultra-Bold"/>
              </a:rPr>
              <a:t>Soldiers, Adherents, Friends</a:t>
            </a:r>
          </a:p>
        </p:txBody>
      </p:sp>
      <p:grpSp>
        <p:nvGrpSpPr>
          <p:cNvPr id="4" name="Group 4"/>
          <p:cNvGrpSpPr/>
          <p:nvPr/>
        </p:nvGrpSpPr>
        <p:grpSpPr>
          <a:xfrm>
            <a:off x="660665" y="3059849"/>
            <a:ext cx="5426937" cy="5426937"/>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0000"/>
            </a:solidFill>
          </p:spPr>
          <p:txBody>
            <a:bodyPr/>
            <a:lstStyle/>
            <a:p>
              <a:endParaRPr lang="en-CA"/>
            </a:p>
          </p:txBody>
        </p:sp>
        <p:sp>
          <p:nvSpPr>
            <p:cNvPr id="6" name="TextBox 6"/>
            <p:cNvSpPr txBox="1"/>
            <p:nvPr/>
          </p:nvSpPr>
          <p:spPr>
            <a:xfrm>
              <a:off x="76200" y="19050"/>
              <a:ext cx="660400" cy="717550"/>
            </a:xfrm>
            <a:prstGeom prst="rect">
              <a:avLst/>
            </a:prstGeom>
          </p:spPr>
          <p:txBody>
            <a:bodyPr lIns="37589" tIns="37589" rIns="37589" bIns="37589" rtlCol="0" anchor="ctr"/>
            <a:lstStyle/>
            <a:p>
              <a:pPr algn="ctr">
                <a:lnSpc>
                  <a:spcPts val="3262"/>
                </a:lnSpc>
              </a:pPr>
              <a:endParaRPr/>
            </a:p>
          </p:txBody>
        </p:sp>
      </p:grpSp>
      <p:sp>
        <p:nvSpPr>
          <p:cNvPr id="7" name="TextBox 7"/>
          <p:cNvSpPr txBox="1"/>
          <p:nvPr/>
        </p:nvSpPr>
        <p:spPr>
          <a:xfrm>
            <a:off x="1432723" y="4309089"/>
            <a:ext cx="3882821" cy="2956450"/>
          </a:xfrm>
          <a:prstGeom prst="rect">
            <a:avLst/>
          </a:prstGeom>
        </p:spPr>
        <p:txBody>
          <a:bodyPr lIns="0" tIns="0" rIns="0" bIns="0" rtlCol="0" anchor="t">
            <a:spAutoFit/>
          </a:bodyPr>
          <a:lstStyle/>
          <a:p>
            <a:pPr>
              <a:lnSpc>
                <a:spcPts val="2055"/>
              </a:lnSpc>
            </a:pPr>
            <a:r>
              <a:rPr lang="en-US" sz="1712" dirty="0">
                <a:solidFill>
                  <a:srgbClr val="FFFFFF"/>
                </a:solidFill>
                <a:latin typeface="Poppins Medium"/>
              </a:rPr>
              <a:t>Soldiers of The Salvation Army are Christians who have undertaken a specific covenant (or promise) regarding lifestyle and beliefs. They are not employed by The Salvation Army, although they may take on paid positions by applying through conventional means. Soldiers are eligible to wear the Salvation Army uniform and are part of a corps in their local area.</a:t>
            </a:r>
          </a:p>
        </p:txBody>
      </p:sp>
      <p:sp>
        <p:nvSpPr>
          <p:cNvPr id="8" name="TextBox 8"/>
          <p:cNvSpPr txBox="1"/>
          <p:nvPr/>
        </p:nvSpPr>
        <p:spPr>
          <a:xfrm>
            <a:off x="2263541" y="3614406"/>
            <a:ext cx="2221185" cy="530422"/>
          </a:xfrm>
          <a:prstGeom prst="rect">
            <a:avLst/>
          </a:prstGeom>
        </p:spPr>
        <p:txBody>
          <a:bodyPr lIns="0" tIns="0" rIns="0" bIns="0" rtlCol="0" anchor="t">
            <a:spAutoFit/>
          </a:bodyPr>
          <a:lstStyle/>
          <a:p>
            <a:pPr algn="ctr">
              <a:lnSpc>
                <a:spcPts val="4190"/>
              </a:lnSpc>
              <a:spcBef>
                <a:spcPct val="0"/>
              </a:spcBef>
            </a:pPr>
            <a:r>
              <a:rPr lang="en-US" sz="2993">
                <a:solidFill>
                  <a:srgbClr val="FFFFFF"/>
                </a:solidFill>
                <a:latin typeface="Poppins Ultra-Bold"/>
              </a:rPr>
              <a:t>Soldiers</a:t>
            </a:r>
          </a:p>
        </p:txBody>
      </p:sp>
      <p:grpSp>
        <p:nvGrpSpPr>
          <p:cNvPr id="9" name="Group 9"/>
          <p:cNvGrpSpPr/>
          <p:nvPr/>
        </p:nvGrpSpPr>
        <p:grpSpPr>
          <a:xfrm>
            <a:off x="6429510" y="3059849"/>
            <a:ext cx="5426937" cy="542693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0000"/>
            </a:solidFill>
          </p:spPr>
          <p:txBody>
            <a:bodyPr/>
            <a:lstStyle/>
            <a:p>
              <a:endParaRPr lang="en-CA"/>
            </a:p>
          </p:txBody>
        </p:sp>
        <p:sp>
          <p:nvSpPr>
            <p:cNvPr id="11" name="TextBox 11"/>
            <p:cNvSpPr txBox="1"/>
            <p:nvPr/>
          </p:nvSpPr>
          <p:spPr>
            <a:xfrm>
              <a:off x="76200" y="19050"/>
              <a:ext cx="660400" cy="717550"/>
            </a:xfrm>
            <a:prstGeom prst="rect">
              <a:avLst/>
            </a:prstGeom>
          </p:spPr>
          <p:txBody>
            <a:bodyPr lIns="37589" tIns="37589" rIns="37589" bIns="37589" rtlCol="0" anchor="ctr"/>
            <a:lstStyle/>
            <a:p>
              <a:pPr algn="ctr">
                <a:lnSpc>
                  <a:spcPts val="3262"/>
                </a:lnSpc>
              </a:pPr>
              <a:endParaRPr/>
            </a:p>
          </p:txBody>
        </p:sp>
      </p:grpSp>
      <p:sp>
        <p:nvSpPr>
          <p:cNvPr id="12" name="TextBox 12"/>
          <p:cNvSpPr txBox="1"/>
          <p:nvPr/>
        </p:nvSpPr>
        <p:spPr>
          <a:xfrm>
            <a:off x="7202590" y="4831145"/>
            <a:ext cx="3882821" cy="1879232"/>
          </a:xfrm>
          <a:prstGeom prst="rect">
            <a:avLst/>
          </a:prstGeom>
        </p:spPr>
        <p:txBody>
          <a:bodyPr lIns="0" tIns="0" rIns="0" bIns="0" rtlCol="0" anchor="t">
            <a:spAutoFit/>
          </a:bodyPr>
          <a:lstStyle/>
          <a:p>
            <a:pPr>
              <a:lnSpc>
                <a:spcPts val="2055"/>
              </a:lnSpc>
            </a:pPr>
            <a:r>
              <a:rPr lang="en-US" sz="1712" dirty="0">
                <a:solidFill>
                  <a:srgbClr val="FFFFFF"/>
                </a:solidFill>
                <a:latin typeface="Poppins Medium"/>
              </a:rPr>
              <a:t>Adherents are Christians who consider a local Salvation Army corps to be their church home, and want to support its vitality through their presence and involvement while not entering into a Soldier’s Covenant.</a:t>
            </a:r>
          </a:p>
        </p:txBody>
      </p:sp>
      <p:sp>
        <p:nvSpPr>
          <p:cNvPr id="13" name="TextBox 13"/>
          <p:cNvSpPr txBox="1"/>
          <p:nvPr/>
        </p:nvSpPr>
        <p:spPr>
          <a:xfrm>
            <a:off x="8032386" y="3614406"/>
            <a:ext cx="2221185" cy="530422"/>
          </a:xfrm>
          <a:prstGeom prst="rect">
            <a:avLst/>
          </a:prstGeom>
        </p:spPr>
        <p:txBody>
          <a:bodyPr lIns="0" tIns="0" rIns="0" bIns="0" rtlCol="0" anchor="t">
            <a:spAutoFit/>
          </a:bodyPr>
          <a:lstStyle/>
          <a:p>
            <a:pPr algn="ctr">
              <a:lnSpc>
                <a:spcPts val="4190"/>
              </a:lnSpc>
              <a:spcBef>
                <a:spcPct val="0"/>
              </a:spcBef>
            </a:pPr>
            <a:r>
              <a:rPr lang="en-US" sz="2993">
                <a:solidFill>
                  <a:srgbClr val="FFFFFF"/>
                </a:solidFill>
                <a:latin typeface="Poppins Ultra-Bold"/>
              </a:rPr>
              <a:t>Adherents</a:t>
            </a:r>
          </a:p>
        </p:txBody>
      </p:sp>
      <p:grpSp>
        <p:nvGrpSpPr>
          <p:cNvPr id="14" name="Group 14"/>
          <p:cNvGrpSpPr/>
          <p:nvPr/>
        </p:nvGrpSpPr>
        <p:grpSpPr>
          <a:xfrm>
            <a:off x="12200399" y="3059849"/>
            <a:ext cx="5426937" cy="542693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0000"/>
            </a:solidFill>
          </p:spPr>
          <p:txBody>
            <a:bodyPr/>
            <a:lstStyle/>
            <a:p>
              <a:endParaRPr lang="en-CA"/>
            </a:p>
          </p:txBody>
        </p:sp>
        <p:sp>
          <p:nvSpPr>
            <p:cNvPr id="16" name="TextBox 16"/>
            <p:cNvSpPr txBox="1"/>
            <p:nvPr/>
          </p:nvSpPr>
          <p:spPr>
            <a:xfrm>
              <a:off x="76200" y="19050"/>
              <a:ext cx="660400" cy="717550"/>
            </a:xfrm>
            <a:prstGeom prst="rect">
              <a:avLst/>
            </a:prstGeom>
          </p:spPr>
          <p:txBody>
            <a:bodyPr lIns="37589" tIns="37589" rIns="37589" bIns="37589" rtlCol="0" anchor="ctr"/>
            <a:lstStyle/>
            <a:p>
              <a:pPr algn="ctr">
                <a:lnSpc>
                  <a:spcPts val="3262"/>
                </a:lnSpc>
              </a:pPr>
              <a:endParaRPr/>
            </a:p>
          </p:txBody>
        </p:sp>
      </p:grpSp>
      <p:sp>
        <p:nvSpPr>
          <p:cNvPr id="17" name="TextBox 17"/>
          <p:cNvSpPr txBox="1"/>
          <p:nvPr/>
        </p:nvSpPr>
        <p:spPr>
          <a:xfrm>
            <a:off x="12972456" y="4309089"/>
            <a:ext cx="3882821" cy="2687146"/>
          </a:xfrm>
          <a:prstGeom prst="rect">
            <a:avLst/>
          </a:prstGeom>
        </p:spPr>
        <p:txBody>
          <a:bodyPr lIns="0" tIns="0" rIns="0" bIns="0" rtlCol="0" anchor="t">
            <a:spAutoFit/>
          </a:bodyPr>
          <a:lstStyle/>
          <a:p>
            <a:pPr>
              <a:lnSpc>
                <a:spcPts val="2055"/>
              </a:lnSpc>
            </a:pPr>
            <a:r>
              <a:rPr lang="en-US" sz="1712" dirty="0">
                <a:solidFill>
                  <a:srgbClr val="FFFFFF"/>
                </a:solidFill>
                <a:latin typeface="Poppins Medium"/>
              </a:rPr>
              <a:t>"Friends" refers to individuals who support The Salvation Army’s mission and activities but choose not to be soldiers or adherents. Friends may participate in Salvation Army events, volunteer their time, contribute financially, and generally align themselves with The Salvation Army’s values and goals. </a:t>
            </a:r>
          </a:p>
        </p:txBody>
      </p:sp>
      <p:sp>
        <p:nvSpPr>
          <p:cNvPr id="18" name="TextBox 18"/>
          <p:cNvSpPr txBox="1"/>
          <p:nvPr/>
        </p:nvSpPr>
        <p:spPr>
          <a:xfrm>
            <a:off x="13803274" y="3614406"/>
            <a:ext cx="2221185" cy="530422"/>
          </a:xfrm>
          <a:prstGeom prst="rect">
            <a:avLst/>
          </a:prstGeom>
        </p:spPr>
        <p:txBody>
          <a:bodyPr lIns="0" tIns="0" rIns="0" bIns="0" rtlCol="0" anchor="t">
            <a:spAutoFit/>
          </a:bodyPr>
          <a:lstStyle/>
          <a:p>
            <a:pPr algn="ctr">
              <a:lnSpc>
                <a:spcPts val="4190"/>
              </a:lnSpc>
              <a:spcBef>
                <a:spcPct val="0"/>
              </a:spcBef>
            </a:pPr>
            <a:r>
              <a:rPr lang="en-US" sz="2993">
                <a:solidFill>
                  <a:srgbClr val="FFFFFF"/>
                </a:solidFill>
                <a:latin typeface="Poppins Ultra-Bold"/>
              </a:rPr>
              <a:t>Friends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1075"/>
            <a:ext cx="9725156" cy="1947413"/>
          </a:xfrm>
          <a:prstGeom prst="rect">
            <a:avLst/>
          </a:prstGeom>
        </p:spPr>
        <p:txBody>
          <a:bodyPr lIns="0" tIns="0" rIns="0" bIns="0" rtlCol="0" anchor="t">
            <a:spAutoFit/>
          </a:bodyPr>
          <a:lstStyle/>
          <a:p>
            <a:pPr>
              <a:lnSpc>
                <a:spcPts val="7546"/>
              </a:lnSpc>
            </a:pPr>
            <a:r>
              <a:rPr lang="en-US" sz="6288">
                <a:solidFill>
                  <a:srgbClr val="960000"/>
                </a:solidFill>
                <a:latin typeface="Poppins Ultra-Bold"/>
              </a:rPr>
              <a:t>An adherent declares that they:</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TextBox 5"/>
          <p:cNvSpPr txBox="1"/>
          <p:nvPr/>
        </p:nvSpPr>
        <p:spPr>
          <a:xfrm>
            <a:off x="1028700" y="3369737"/>
            <a:ext cx="8532968" cy="4071051"/>
          </a:xfrm>
          <a:prstGeom prst="rect">
            <a:avLst/>
          </a:prstGeom>
        </p:spPr>
        <p:txBody>
          <a:bodyPr lIns="0" tIns="0" rIns="0" bIns="0" rtlCol="0" anchor="t">
            <a:spAutoFit/>
          </a:bodyPr>
          <a:lstStyle/>
          <a:p>
            <a:pPr marL="575078" lvl="1" indent="-287539">
              <a:lnSpc>
                <a:spcPts val="3995"/>
              </a:lnSpc>
              <a:buFont typeface="Arial"/>
              <a:buChar char="•"/>
            </a:pPr>
            <a:r>
              <a:rPr lang="en-US" sz="2663" dirty="0">
                <a:solidFill>
                  <a:srgbClr val="000000"/>
                </a:solidFill>
                <a:latin typeface="Poppins Medium"/>
              </a:rPr>
              <a:t>Believe in the Lord Jesus Christ and seek to follow Him.</a:t>
            </a:r>
          </a:p>
          <a:p>
            <a:pPr marL="575078" lvl="1" indent="-287539">
              <a:lnSpc>
                <a:spcPts val="3995"/>
              </a:lnSpc>
              <a:buFont typeface="Arial"/>
              <a:buChar char="•"/>
            </a:pPr>
            <a:r>
              <a:rPr lang="en-US" sz="2663" dirty="0">
                <a:solidFill>
                  <a:srgbClr val="000000"/>
                </a:solidFill>
                <a:latin typeface="Poppins Medium"/>
              </a:rPr>
              <a:t>Participate through worship, fellowship and service at a local Salvation Army corps.</a:t>
            </a:r>
          </a:p>
          <a:p>
            <a:pPr marL="575078" lvl="1" indent="-287539">
              <a:lnSpc>
                <a:spcPts val="3995"/>
              </a:lnSpc>
              <a:buFont typeface="Arial"/>
              <a:buChar char="•"/>
            </a:pPr>
            <a:r>
              <a:rPr lang="en-US" sz="2663" dirty="0">
                <a:solidFill>
                  <a:srgbClr val="000000"/>
                </a:solidFill>
                <a:latin typeface="Poppins Medium"/>
              </a:rPr>
              <a:t>Identify with the mission of The Salvation Army and would indicate so in a census.</a:t>
            </a:r>
          </a:p>
          <a:p>
            <a:pPr marL="575078" lvl="1" indent="-287539">
              <a:lnSpc>
                <a:spcPts val="3995"/>
              </a:lnSpc>
              <a:buFont typeface="Arial"/>
              <a:buChar char="•"/>
            </a:pPr>
            <a:r>
              <a:rPr lang="en-US" sz="2663" dirty="0">
                <a:solidFill>
                  <a:srgbClr val="000000"/>
                </a:solidFill>
                <a:latin typeface="Poppins Medium"/>
              </a:rPr>
              <a:t>Are 14 years of age or older and not an active member of any other religious </a:t>
            </a:r>
            <a:r>
              <a:rPr lang="en-US" sz="2663">
                <a:solidFill>
                  <a:srgbClr val="000000"/>
                </a:solidFill>
                <a:latin typeface="Poppins Medium"/>
              </a:rPr>
              <a:t>body.</a:t>
            </a:r>
            <a:endParaRPr lang="en-US" sz="2663" dirty="0">
              <a:solidFill>
                <a:srgbClr val="000000"/>
              </a:solidFill>
              <a:latin typeface="Poppins Medium"/>
            </a:endParaRPr>
          </a:p>
        </p:txBody>
      </p:sp>
      <p:sp>
        <p:nvSpPr>
          <p:cNvPr id="6" name="Freeform 6"/>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1075"/>
            <a:ext cx="9725156" cy="1571625"/>
          </a:xfrm>
          <a:prstGeom prst="rect">
            <a:avLst/>
          </a:prstGeom>
        </p:spPr>
        <p:txBody>
          <a:bodyPr lIns="0" tIns="0" rIns="0" bIns="0" rtlCol="0" anchor="t">
            <a:spAutoFit/>
          </a:bodyPr>
          <a:lstStyle/>
          <a:p>
            <a:pPr>
              <a:lnSpc>
                <a:spcPts val="6000"/>
              </a:lnSpc>
            </a:pPr>
            <a:r>
              <a:rPr lang="en-US" sz="5000">
                <a:solidFill>
                  <a:srgbClr val="960000"/>
                </a:solidFill>
                <a:latin typeface="Poppins Ultra-Bold"/>
              </a:rPr>
              <a:t>What does it mean to be an adherent member?</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TextBox 5"/>
          <p:cNvSpPr txBox="1"/>
          <p:nvPr/>
        </p:nvSpPr>
        <p:spPr>
          <a:xfrm>
            <a:off x="1028700" y="3206634"/>
            <a:ext cx="8532968" cy="6635856"/>
          </a:xfrm>
          <a:prstGeom prst="rect">
            <a:avLst/>
          </a:prstGeom>
        </p:spPr>
        <p:txBody>
          <a:bodyPr lIns="0" tIns="0" rIns="0" bIns="0" rtlCol="0" anchor="t">
            <a:spAutoFit/>
          </a:bodyPr>
          <a:lstStyle/>
          <a:p>
            <a:pPr marL="575078" lvl="1" indent="-287539">
              <a:lnSpc>
                <a:spcPts val="3995"/>
              </a:lnSpc>
              <a:buFont typeface="Arial"/>
              <a:buChar char="•"/>
            </a:pPr>
            <a:r>
              <a:rPr lang="en-US" sz="2663" dirty="0">
                <a:solidFill>
                  <a:srgbClr val="000000"/>
                </a:solidFill>
                <a:latin typeface="Poppins Medium"/>
              </a:rPr>
              <a:t>Adherent members enjoy a deep and sincere friendship within their local corps as well as a worldwide circle of Salvationist friends.</a:t>
            </a:r>
          </a:p>
          <a:p>
            <a:pPr marL="575078" lvl="1" indent="-287539">
              <a:lnSpc>
                <a:spcPts val="3995"/>
              </a:lnSpc>
              <a:buFont typeface="Arial"/>
              <a:buChar char="•"/>
            </a:pPr>
            <a:r>
              <a:rPr lang="en-US" sz="2663" dirty="0">
                <a:solidFill>
                  <a:srgbClr val="000000"/>
                </a:solidFill>
                <a:latin typeface="Poppins Medium"/>
              </a:rPr>
              <a:t>Adherent members benefit from the spiritual and practical support of their corps officer, as well as the spiritual counsel and encouragement through Salvation Army meetings and activities.</a:t>
            </a:r>
          </a:p>
          <a:p>
            <a:pPr marL="575078" lvl="1" indent="-287539">
              <a:lnSpc>
                <a:spcPts val="3995"/>
              </a:lnSpc>
              <a:buFont typeface="Arial"/>
              <a:buChar char="•"/>
            </a:pPr>
            <a:r>
              <a:rPr lang="en-US" sz="2663" dirty="0">
                <a:solidFill>
                  <a:srgbClr val="000000"/>
                </a:solidFill>
                <a:latin typeface="Poppins Medium"/>
              </a:rPr>
              <a:t>Adherent members have the sacred opportunity of contributing to the financial support of their local corps. An envelope system is available for use in all corps. Some corps provide opportunities to give online.</a:t>
            </a:r>
          </a:p>
        </p:txBody>
      </p:sp>
      <p:sp>
        <p:nvSpPr>
          <p:cNvPr id="6" name="Freeform 6"/>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1075"/>
            <a:ext cx="9725156" cy="1571625"/>
          </a:xfrm>
          <a:prstGeom prst="rect">
            <a:avLst/>
          </a:prstGeom>
        </p:spPr>
        <p:txBody>
          <a:bodyPr lIns="0" tIns="0" rIns="0" bIns="0" rtlCol="0" anchor="t">
            <a:spAutoFit/>
          </a:bodyPr>
          <a:lstStyle/>
          <a:p>
            <a:pPr>
              <a:lnSpc>
                <a:spcPts val="6000"/>
              </a:lnSpc>
            </a:pPr>
            <a:r>
              <a:rPr lang="en-US" sz="5000">
                <a:solidFill>
                  <a:srgbClr val="960000"/>
                </a:solidFill>
                <a:latin typeface="Poppins Ultra-Bold"/>
              </a:rPr>
              <a:t>What does it mean to be an adherent member? cont’d...</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TextBox 5"/>
          <p:cNvSpPr txBox="1"/>
          <p:nvPr/>
        </p:nvSpPr>
        <p:spPr>
          <a:xfrm>
            <a:off x="1028700" y="3332105"/>
            <a:ext cx="8532968" cy="3527541"/>
          </a:xfrm>
          <a:prstGeom prst="rect">
            <a:avLst/>
          </a:prstGeom>
        </p:spPr>
        <p:txBody>
          <a:bodyPr lIns="0" tIns="0" rIns="0" bIns="0" rtlCol="0" anchor="t">
            <a:spAutoFit/>
          </a:bodyPr>
          <a:lstStyle/>
          <a:p>
            <a:pPr marL="575078" lvl="1" indent="-287539">
              <a:lnSpc>
                <a:spcPts val="3995"/>
              </a:lnSpc>
              <a:buFont typeface="Arial"/>
              <a:buChar char="•"/>
            </a:pPr>
            <a:r>
              <a:rPr lang="en-US" sz="2663">
                <a:solidFill>
                  <a:srgbClr val="000000"/>
                </a:solidFill>
                <a:latin typeface="Poppins Medium"/>
              </a:rPr>
              <a:t>Adherent members are offered a variety of opportunities to get involved in activities that further the mission of The Salvation Army.</a:t>
            </a:r>
          </a:p>
          <a:p>
            <a:pPr marL="575078" lvl="1" indent="-287539">
              <a:lnSpc>
                <a:spcPts val="3995"/>
              </a:lnSpc>
              <a:buFont typeface="Arial"/>
              <a:buChar char="•"/>
            </a:pPr>
            <a:r>
              <a:rPr lang="en-US" sz="2663">
                <a:solidFill>
                  <a:srgbClr val="000000"/>
                </a:solidFill>
                <a:latin typeface="Poppins Medium"/>
              </a:rPr>
              <a:t>Adherent members have the option of taking a further step of commitment by becoming a soldier member, which is strongly encouraged.</a:t>
            </a:r>
          </a:p>
        </p:txBody>
      </p:sp>
      <p:sp>
        <p:nvSpPr>
          <p:cNvPr id="6" name="Freeform 6"/>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14476" y="1028700"/>
            <a:ext cx="5047593" cy="7722462"/>
            <a:chOff x="0" y="0"/>
            <a:chExt cx="4154170" cy="6355588"/>
          </a:xfrm>
        </p:grpSpPr>
        <p:sp>
          <p:nvSpPr>
            <p:cNvPr id="3" name="Freeform 3"/>
            <p:cNvSpPr/>
            <p:nvPr/>
          </p:nvSpPr>
          <p:spPr>
            <a:xfrm>
              <a:off x="-9398" y="-2667"/>
              <a:ext cx="4172966" cy="6361049"/>
            </a:xfrm>
            <a:custGeom>
              <a:avLst/>
              <a:gdLst/>
              <a:ahLst/>
              <a:cxnLst/>
              <a:rect l="l" t="t" r="r" b="b"/>
              <a:pathLst>
                <a:path w="4172966" h="6361049">
                  <a:moveTo>
                    <a:pt x="2754630" y="4616958"/>
                  </a:moveTo>
                  <a:cubicBezTo>
                    <a:pt x="2555875" y="4726432"/>
                    <a:pt x="2349373" y="4810760"/>
                    <a:pt x="2158492" y="4962398"/>
                  </a:cubicBezTo>
                  <a:cubicBezTo>
                    <a:pt x="2154555" y="4966589"/>
                    <a:pt x="2150745" y="4962398"/>
                    <a:pt x="2146808" y="4966589"/>
                  </a:cubicBezTo>
                  <a:cubicBezTo>
                    <a:pt x="2135124" y="4979289"/>
                    <a:pt x="2119503" y="4991862"/>
                    <a:pt x="2107819" y="5004562"/>
                  </a:cubicBezTo>
                  <a:cubicBezTo>
                    <a:pt x="2103882" y="5008753"/>
                    <a:pt x="2100072" y="5004562"/>
                    <a:pt x="2096135" y="5008753"/>
                  </a:cubicBezTo>
                  <a:cubicBezTo>
                    <a:pt x="2026031" y="5080381"/>
                    <a:pt x="1959737" y="5147818"/>
                    <a:pt x="1916938" y="5240401"/>
                  </a:cubicBezTo>
                  <a:cubicBezTo>
                    <a:pt x="1913001" y="5244592"/>
                    <a:pt x="1909191" y="5248783"/>
                    <a:pt x="1905254" y="5253101"/>
                  </a:cubicBezTo>
                  <a:cubicBezTo>
                    <a:pt x="1877949" y="5312029"/>
                    <a:pt x="1850644" y="5371084"/>
                    <a:pt x="1838960" y="5438394"/>
                  </a:cubicBezTo>
                  <a:cubicBezTo>
                    <a:pt x="1838960" y="5442585"/>
                    <a:pt x="1831213" y="5451094"/>
                    <a:pt x="1831213" y="5455285"/>
                  </a:cubicBezTo>
                  <a:cubicBezTo>
                    <a:pt x="1823466" y="5501640"/>
                    <a:pt x="1815592" y="5547995"/>
                    <a:pt x="1807845" y="5594350"/>
                  </a:cubicBezTo>
                  <a:cubicBezTo>
                    <a:pt x="1803908" y="5628005"/>
                    <a:pt x="1803908" y="5661787"/>
                    <a:pt x="1800098" y="5695442"/>
                  </a:cubicBezTo>
                  <a:cubicBezTo>
                    <a:pt x="1788414" y="5872353"/>
                    <a:pt x="1827403" y="6045073"/>
                    <a:pt x="1788414" y="6221984"/>
                  </a:cubicBezTo>
                  <a:cubicBezTo>
                    <a:pt x="1780667" y="6238875"/>
                    <a:pt x="1772793" y="6255639"/>
                    <a:pt x="1765046" y="6272530"/>
                  </a:cubicBezTo>
                  <a:cubicBezTo>
                    <a:pt x="1757299" y="6289421"/>
                    <a:pt x="1741678" y="6301994"/>
                    <a:pt x="1729994" y="6314694"/>
                  </a:cubicBezTo>
                  <a:cubicBezTo>
                    <a:pt x="1714373" y="6327394"/>
                    <a:pt x="1694942" y="6335776"/>
                    <a:pt x="1675384" y="6344158"/>
                  </a:cubicBezTo>
                  <a:cubicBezTo>
                    <a:pt x="1655953" y="6352540"/>
                    <a:pt x="1632585" y="6352540"/>
                    <a:pt x="1613027" y="6356858"/>
                  </a:cubicBezTo>
                  <a:cubicBezTo>
                    <a:pt x="1570228" y="6361049"/>
                    <a:pt x="1535049" y="6356858"/>
                    <a:pt x="1492250" y="6348476"/>
                  </a:cubicBezTo>
                  <a:cubicBezTo>
                    <a:pt x="1387094" y="6323203"/>
                    <a:pt x="1289685" y="6293739"/>
                    <a:pt x="1196086" y="6230493"/>
                  </a:cubicBezTo>
                  <a:cubicBezTo>
                    <a:pt x="1188339" y="6226302"/>
                    <a:pt x="1180465" y="6226302"/>
                    <a:pt x="1172718" y="6222111"/>
                  </a:cubicBezTo>
                  <a:cubicBezTo>
                    <a:pt x="845439" y="6032500"/>
                    <a:pt x="599948" y="5758688"/>
                    <a:pt x="389509" y="5417566"/>
                  </a:cubicBezTo>
                  <a:cubicBezTo>
                    <a:pt x="385572" y="5409184"/>
                    <a:pt x="385572" y="5404866"/>
                    <a:pt x="381762" y="5396484"/>
                  </a:cubicBezTo>
                  <a:cubicBezTo>
                    <a:pt x="171450" y="5046599"/>
                    <a:pt x="58420" y="4671695"/>
                    <a:pt x="23368" y="4271518"/>
                  </a:cubicBezTo>
                  <a:cubicBezTo>
                    <a:pt x="0" y="4027170"/>
                    <a:pt x="3937" y="3799713"/>
                    <a:pt x="50673" y="3551174"/>
                  </a:cubicBezTo>
                  <a:cubicBezTo>
                    <a:pt x="58420" y="3517519"/>
                    <a:pt x="66294" y="3487928"/>
                    <a:pt x="70104" y="3454273"/>
                  </a:cubicBezTo>
                  <a:cubicBezTo>
                    <a:pt x="132461" y="3172079"/>
                    <a:pt x="225933" y="2931922"/>
                    <a:pt x="377952" y="2683383"/>
                  </a:cubicBezTo>
                  <a:cubicBezTo>
                    <a:pt x="397383" y="2658110"/>
                    <a:pt x="413004" y="2632837"/>
                    <a:pt x="428625" y="2603373"/>
                  </a:cubicBezTo>
                  <a:cubicBezTo>
                    <a:pt x="549402" y="2426462"/>
                    <a:pt x="674116" y="2283206"/>
                    <a:pt x="829945" y="2144268"/>
                  </a:cubicBezTo>
                  <a:cubicBezTo>
                    <a:pt x="907923" y="2076831"/>
                    <a:pt x="978027" y="2022094"/>
                    <a:pt x="1059815" y="1963166"/>
                  </a:cubicBezTo>
                  <a:cubicBezTo>
                    <a:pt x="1106551" y="1933702"/>
                    <a:pt x="1145540" y="1904238"/>
                    <a:pt x="1192276" y="1874647"/>
                  </a:cubicBezTo>
                  <a:cubicBezTo>
                    <a:pt x="1227328" y="1853565"/>
                    <a:pt x="1258570" y="1836674"/>
                    <a:pt x="1289685" y="1815719"/>
                  </a:cubicBezTo>
                  <a:cubicBezTo>
                    <a:pt x="1535176" y="1668272"/>
                    <a:pt x="1780667" y="1579880"/>
                    <a:pt x="2014347" y="1398651"/>
                  </a:cubicBezTo>
                  <a:cubicBezTo>
                    <a:pt x="2018284" y="1394460"/>
                    <a:pt x="2022094" y="1398651"/>
                    <a:pt x="2026031" y="1394460"/>
                  </a:cubicBezTo>
                  <a:cubicBezTo>
                    <a:pt x="2037715" y="1381760"/>
                    <a:pt x="2053336" y="1369187"/>
                    <a:pt x="2065020" y="1356487"/>
                  </a:cubicBezTo>
                  <a:cubicBezTo>
                    <a:pt x="2068957" y="1352296"/>
                    <a:pt x="2072767" y="1356487"/>
                    <a:pt x="2076704" y="1352296"/>
                  </a:cubicBezTo>
                  <a:cubicBezTo>
                    <a:pt x="2146808" y="1280668"/>
                    <a:pt x="2213102" y="1213231"/>
                    <a:pt x="2255901" y="1120648"/>
                  </a:cubicBezTo>
                  <a:cubicBezTo>
                    <a:pt x="2259838" y="1116457"/>
                    <a:pt x="2263648" y="1112266"/>
                    <a:pt x="2267585" y="1107948"/>
                  </a:cubicBezTo>
                  <a:cubicBezTo>
                    <a:pt x="2294890" y="1049020"/>
                    <a:pt x="2322195" y="989965"/>
                    <a:pt x="2333879" y="922655"/>
                  </a:cubicBezTo>
                  <a:cubicBezTo>
                    <a:pt x="2333879" y="918464"/>
                    <a:pt x="2341626" y="909955"/>
                    <a:pt x="2341626" y="905764"/>
                  </a:cubicBezTo>
                  <a:cubicBezTo>
                    <a:pt x="2349373" y="859409"/>
                    <a:pt x="2357247" y="813054"/>
                    <a:pt x="2364994" y="766699"/>
                  </a:cubicBezTo>
                  <a:cubicBezTo>
                    <a:pt x="2368931" y="733044"/>
                    <a:pt x="2368931" y="699262"/>
                    <a:pt x="2372741" y="665607"/>
                  </a:cubicBezTo>
                  <a:cubicBezTo>
                    <a:pt x="2384425" y="488696"/>
                    <a:pt x="2345436" y="315976"/>
                    <a:pt x="2384425" y="139065"/>
                  </a:cubicBezTo>
                  <a:cubicBezTo>
                    <a:pt x="2392172" y="122174"/>
                    <a:pt x="2400046" y="105410"/>
                    <a:pt x="2407793" y="88519"/>
                  </a:cubicBezTo>
                  <a:cubicBezTo>
                    <a:pt x="2415540" y="71628"/>
                    <a:pt x="2431161" y="59055"/>
                    <a:pt x="2442845" y="46355"/>
                  </a:cubicBezTo>
                  <a:cubicBezTo>
                    <a:pt x="2458466" y="33655"/>
                    <a:pt x="2477897" y="25273"/>
                    <a:pt x="2497455" y="16891"/>
                  </a:cubicBezTo>
                  <a:cubicBezTo>
                    <a:pt x="2516886" y="8509"/>
                    <a:pt x="2540254" y="8509"/>
                    <a:pt x="2559812" y="4191"/>
                  </a:cubicBezTo>
                  <a:cubicBezTo>
                    <a:pt x="2602611" y="0"/>
                    <a:pt x="2637790" y="4191"/>
                    <a:pt x="2680589" y="12573"/>
                  </a:cubicBezTo>
                  <a:cubicBezTo>
                    <a:pt x="2785745" y="37846"/>
                    <a:pt x="2883154" y="67310"/>
                    <a:pt x="2976753" y="130556"/>
                  </a:cubicBezTo>
                  <a:cubicBezTo>
                    <a:pt x="2984500" y="134747"/>
                    <a:pt x="2992374" y="134747"/>
                    <a:pt x="3000121" y="138938"/>
                  </a:cubicBezTo>
                  <a:cubicBezTo>
                    <a:pt x="3327400" y="328549"/>
                    <a:pt x="3572891" y="602361"/>
                    <a:pt x="3783330" y="943483"/>
                  </a:cubicBezTo>
                  <a:cubicBezTo>
                    <a:pt x="3787267" y="951865"/>
                    <a:pt x="3787267" y="956183"/>
                    <a:pt x="3791077" y="964565"/>
                  </a:cubicBezTo>
                  <a:cubicBezTo>
                    <a:pt x="4001516" y="1314196"/>
                    <a:pt x="4114419" y="1689100"/>
                    <a:pt x="4149598" y="2089277"/>
                  </a:cubicBezTo>
                  <a:cubicBezTo>
                    <a:pt x="4172966" y="2333625"/>
                    <a:pt x="4169029" y="2561082"/>
                    <a:pt x="4122293" y="2809621"/>
                  </a:cubicBezTo>
                  <a:cubicBezTo>
                    <a:pt x="4114546" y="2843276"/>
                    <a:pt x="4106672" y="2872867"/>
                    <a:pt x="4102862" y="2906522"/>
                  </a:cubicBezTo>
                  <a:cubicBezTo>
                    <a:pt x="4040505" y="3188716"/>
                    <a:pt x="3947033" y="3428873"/>
                    <a:pt x="3795014" y="3677412"/>
                  </a:cubicBezTo>
                  <a:cubicBezTo>
                    <a:pt x="3775583" y="3702685"/>
                    <a:pt x="3759962" y="3727958"/>
                    <a:pt x="3744341" y="3757422"/>
                  </a:cubicBezTo>
                  <a:cubicBezTo>
                    <a:pt x="3491103" y="4128135"/>
                    <a:pt x="3171571" y="4389247"/>
                    <a:pt x="2801493" y="4587240"/>
                  </a:cubicBezTo>
                  <a:cubicBezTo>
                    <a:pt x="2785872" y="4595876"/>
                    <a:pt x="2770251" y="4608449"/>
                    <a:pt x="2754630" y="4616958"/>
                  </a:cubicBezTo>
                  <a:close/>
                </a:path>
              </a:pathLst>
            </a:custGeom>
            <a:blipFill>
              <a:blip r:embed="rId2"/>
              <a:stretch>
                <a:fillRect l="-49531" r="-79685"/>
              </a:stretch>
            </a:blipFill>
          </p:spPr>
          <p:txBody>
            <a:bodyPr/>
            <a:lstStyle/>
            <a:p>
              <a:endParaRPr lang="en-CA"/>
            </a:p>
          </p:txBody>
        </p:sp>
      </p:grpSp>
      <p:grpSp>
        <p:nvGrpSpPr>
          <p:cNvPr id="4" name="Group 4"/>
          <p:cNvGrpSpPr/>
          <p:nvPr/>
        </p:nvGrpSpPr>
        <p:grpSpPr>
          <a:xfrm>
            <a:off x="15338272" y="4889931"/>
            <a:ext cx="4726936" cy="7231880"/>
            <a:chOff x="0" y="0"/>
            <a:chExt cx="4154170" cy="6355588"/>
          </a:xfrm>
        </p:grpSpPr>
        <p:sp>
          <p:nvSpPr>
            <p:cNvPr id="5" name="Freeform 5"/>
            <p:cNvSpPr/>
            <p:nvPr/>
          </p:nvSpPr>
          <p:spPr>
            <a:xfrm>
              <a:off x="-9398" y="-2667"/>
              <a:ext cx="4172966" cy="6361049"/>
            </a:xfrm>
            <a:custGeom>
              <a:avLst/>
              <a:gdLst/>
              <a:ahLst/>
              <a:cxnLst/>
              <a:rect l="l" t="t" r="r" b="b"/>
              <a:pathLst>
                <a:path w="4172966" h="6361049">
                  <a:moveTo>
                    <a:pt x="2754630" y="4616958"/>
                  </a:moveTo>
                  <a:cubicBezTo>
                    <a:pt x="2555875" y="4726432"/>
                    <a:pt x="2349373" y="4810760"/>
                    <a:pt x="2158492" y="4962398"/>
                  </a:cubicBezTo>
                  <a:cubicBezTo>
                    <a:pt x="2154555" y="4966589"/>
                    <a:pt x="2150745" y="4962398"/>
                    <a:pt x="2146808" y="4966589"/>
                  </a:cubicBezTo>
                  <a:cubicBezTo>
                    <a:pt x="2135124" y="4979289"/>
                    <a:pt x="2119503" y="4991862"/>
                    <a:pt x="2107819" y="5004562"/>
                  </a:cubicBezTo>
                  <a:cubicBezTo>
                    <a:pt x="2103882" y="5008753"/>
                    <a:pt x="2100072" y="5004562"/>
                    <a:pt x="2096135" y="5008753"/>
                  </a:cubicBezTo>
                  <a:cubicBezTo>
                    <a:pt x="2026031" y="5080381"/>
                    <a:pt x="1959737" y="5147818"/>
                    <a:pt x="1916938" y="5240401"/>
                  </a:cubicBezTo>
                  <a:cubicBezTo>
                    <a:pt x="1913001" y="5244592"/>
                    <a:pt x="1909191" y="5248783"/>
                    <a:pt x="1905254" y="5253101"/>
                  </a:cubicBezTo>
                  <a:cubicBezTo>
                    <a:pt x="1877949" y="5312029"/>
                    <a:pt x="1850644" y="5371084"/>
                    <a:pt x="1838960" y="5438394"/>
                  </a:cubicBezTo>
                  <a:cubicBezTo>
                    <a:pt x="1838960" y="5442585"/>
                    <a:pt x="1831213" y="5451094"/>
                    <a:pt x="1831213" y="5455285"/>
                  </a:cubicBezTo>
                  <a:cubicBezTo>
                    <a:pt x="1823466" y="5501640"/>
                    <a:pt x="1815592" y="5547995"/>
                    <a:pt x="1807845" y="5594350"/>
                  </a:cubicBezTo>
                  <a:cubicBezTo>
                    <a:pt x="1803908" y="5628005"/>
                    <a:pt x="1803908" y="5661787"/>
                    <a:pt x="1800098" y="5695442"/>
                  </a:cubicBezTo>
                  <a:cubicBezTo>
                    <a:pt x="1788414" y="5872353"/>
                    <a:pt x="1827403" y="6045073"/>
                    <a:pt x="1788414" y="6221984"/>
                  </a:cubicBezTo>
                  <a:cubicBezTo>
                    <a:pt x="1780667" y="6238875"/>
                    <a:pt x="1772793" y="6255639"/>
                    <a:pt x="1765046" y="6272530"/>
                  </a:cubicBezTo>
                  <a:cubicBezTo>
                    <a:pt x="1757299" y="6289421"/>
                    <a:pt x="1741678" y="6301994"/>
                    <a:pt x="1729994" y="6314694"/>
                  </a:cubicBezTo>
                  <a:cubicBezTo>
                    <a:pt x="1714373" y="6327394"/>
                    <a:pt x="1694942" y="6335776"/>
                    <a:pt x="1675384" y="6344158"/>
                  </a:cubicBezTo>
                  <a:cubicBezTo>
                    <a:pt x="1655953" y="6352540"/>
                    <a:pt x="1632585" y="6352540"/>
                    <a:pt x="1613027" y="6356858"/>
                  </a:cubicBezTo>
                  <a:cubicBezTo>
                    <a:pt x="1570228" y="6361049"/>
                    <a:pt x="1535049" y="6356858"/>
                    <a:pt x="1492250" y="6348476"/>
                  </a:cubicBezTo>
                  <a:cubicBezTo>
                    <a:pt x="1387094" y="6323203"/>
                    <a:pt x="1289685" y="6293739"/>
                    <a:pt x="1196086" y="6230493"/>
                  </a:cubicBezTo>
                  <a:cubicBezTo>
                    <a:pt x="1188339" y="6226302"/>
                    <a:pt x="1180465" y="6226302"/>
                    <a:pt x="1172718" y="6222111"/>
                  </a:cubicBezTo>
                  <a:cubicBezTo>
                    <a:pt x="845439" y="6032500"/>
                    <a:pt x="599948" y="5758688"/>
                    <a:pt x="389509" y="5417566"/>
                  </a:cubicBezTo>
                  <a:cubicBezTo>
                    <a:pt x="385572" y="5409184"/>
                    <a:pt x="385572" y="5404866"/>
                    <a:pt x="381762" y="5396484"/>
                  </a:cubicBezTo>
                  <a:cubicBezTo>
                    <a:pt x="171450" y="5046599"/>
                    <a:pt x="58420" y="4671695"/>
                    <a:pt x="23368" y="4271518"/>
                  </a:cubicBezTo>
                  <a:cubicBezTo>
                    <a:pt x="0" y="4027170"/>
                    <a:pt x="3937" y="3799713"/>
                    <a:pt x="50673" y="3551174"/>
                  </a:cubicBezTo>
                  <a:cubicBezTo>
                    <a:pt x="58420" y="3517519"/>
                    <a:pt x="66294" y="3487928"/>
                    <a:pt x="70104" y="3454273"/>
                  </a:cubicBezTo>
                  <a:cubicBezTo>
                    <a:pt x="132461" y="3172079"/>
                    <a:pt x="225933" y="2931922"/>
                    <a:pt x="377952" y="2683383"/>
                  </a:cubicBezTo>
                  <a:cubicBezTo>
                    <a:pt x="397383" y="2658110"/>
                    <a:pt x="413004" y="2632837"/>
                    <a:pt x="428625" y="2603373"/>
                  </a:cubicBezTo>
                  <a:cubicBezTo>
                    <a:pt x="549402" y="2426462"/>
                    <a:pt x="674116" y="2283206"/>
                    <a:pt x="829945" y="2144268"/>
                  </a:cubicBezTo>
                  <a:cubicBezTo>
                    <a:pt x="907923" y="2076831"/>
                    <a:pt x="978027" y="2022094"/>
                    <a:pt x="1059815" y="1963166"/>
                  </a:cubicBezTo>
                  <a:cubicBezTo>
                    <a:pt x="1106551" y="1933702"/>
                    <a:pt x="1145540" y="1904238"/>
                    <a:pt x="1192276" y="1874647"/>
                  </a:cubicBezTo>
                  <a:cubicBezTo>
                    <a:pt x="1227328" y="1853565"/>
                    <a:pt x="1258570" y="1836674"/>
                    <a:pt x="1289685" y="1815719"/>
                  </a:cubicBezTo>
                  <a:cubicBezTo>
                    <a:pt x="1535176" y="1668272"/>
                    <a:pt x="1780667" y="1579880"/>
                    <a:pt x="2014347" y="1398651"/>
                  </a:cubicBezTo>
                  <a:cubicBezTo>
                    <a:pt x="2018284" y="1394460"/>
                    <a:pt x="2022094" y="1398651"/>
                    <a:pt x="2026031" y="1394460"/>
                  </a:cubicBezTo>
                  <a:cubicBezTo>
                    <a:pt x="2037715" y="1381760"/>
                    <a:pt x="2053336" y="1369187"/>
                    <a:pt x="2065020" y="1356487"/>
                  </a:cubicBezTo>
                  <a:cubicBezTo>
                    <a:pt x="2068957" y="1352296"/>
                    <a:pt x="2072767" y="1356487"/>
                    <a:pt x="2076704" y="1352296"/>
                  </a:cubicBezTo>
                  <a:cubicBezTo>
                    <a:pt x="2146808" y="1280668"/>
                    <a:pt x="2213102" y="1213231"/>
                    <a:pt x="2255901" y="1120648"/>
                  </a:cubicBezTo>
                  <a:cubicBezTo>
                    <a:pt x="2259838" y="1116457"/>
                    <a:pt x="2263648" y="1112266"/>
                    <a:pt x="2267585" y="1107948"/>
                  </a:cubicBezTo>
                  <a:cubicBezTo>
                    <a:pt x="2294890" y="1049020"/>
                    <a:pt x="2322195" y="989965"/>
                    <a:pt x="2333879" y="922655"/>
                  </a:cubicBezTo>
                  <a:cubicBezTo>
                    <a:pt x="2333879" y="918464"/>
                    <a:pt x="2341626" y="909955"/>
                    <a:pt x="2341626" y="905764"/>
                  </a:cubicBezTo>
                  <a:cubicBezTo>
                    <a:pt x="2349373" y="859409"/>
                    <a:pt x="2357247" y="813054"/>
                    <a:pt x="2364994" y="766699"/>
                  </a:cubicBezTo>
                  <a:cubicBezTo>
                    <a:pt x="2368931" y="733044"/>
                    <a:pt x="2368931" y="699262"/>
                    <a:pt x="2372741" y="665607"/>
                  </a:cubicBezTo>
                  <a:cubicBezTo>
                    <a:pt x="2384425" y="488696"/>
                    <a:pt x="2345436" y="315976"/>
                    <a:pt x="2384425" y="139065"/>
                  </a:cubicBezTo>
                  <a:cubicBezTo>
                    <a:pt x="2392172" y="122174"/>
                    <a:pt x="2400046" y="105410"/>
                    <a:pt x="2407793" y="88519"/>
                  </a:cubicBezTo>
                  <a:cubicBezTo>
                    <a:pt x="2415540" y="71628"/>
                    <a:pt x="2431161" y="59055"/>
                    <a:pt x="2442845" y="46355"/>
                  </a:cubicBezTo>
                  <a:cubicBezTo>
                    <a:pt x="2458466" y="33655"/>
                    <a:pt x="2477897" y="25273"/>
                    <a:pt x="2497455" y="16891"/>
                  </a:cubicBezTo>
                  <a:cubicBezTo>
                    <a:pt x="2516886" y="8509"/>
                    <a:pt x="2540254" y="8509"/>
                    <a:pt x="2559812" y="4191"/>
                  </a:cubicBezTo>
                  <a:cubicBezTo>
                    <a:pt x="2602611" y="0"/>
                    <a:pt x="2637790" y="4191"/>
                    <a:pt x="2680589" y="12573"/>
                  </a:cubicBezTo>
                  <a:cubicBezTo>
                    <a:pt x="2785745" y="37846"/>
                    <a:pt x="2883154" y="67310"/>
                    <a:pt x="2976753" y="130556"/>
                  </a:cubicBezTo>
                  <a:cubicBezTo>
                    <a:pt x="2984500" y="134747"/>
                    <a:pt x="2992374" y="134747"/>
                    <a:pt x="3000121" y="138938"/>
                  </a:cubicBezTo>
                  <a:cubicBezTo>
                    <a:pt x="3327400" y="328549"/>
                    <a:pt x="3572891" y="602361"/>
                    <a:pt x="3783330" y="943483"/>
                  </a:cubicBezTo>
                  <a:cubicBezTo>
                    <a:pt x="3787267" y="951865"/>
                    <a:pt x="3787267" y="956183"/>
                    <a:pt x="3791077" y="964565"/>
                  </a:cubicBezTo>
                  <a:cubicBezTo>
                    <a:pt x="4001516" y="1314196"/>
                    <a:pt x="4114419" y="1689100"/>
                    <a:pt x="4149598" y="2089277"/>
                  </a:cubicBezTo>
                  <a:cubicBezTo>
                    <a:pt x="4172966" y="2333625"/>
                    <a:pt x="4169029" y="2561082"/>
                    <a:pt x="4122293" y="2809621"/>
                  </a:cubicBezTo>
                  <a:cubicBezTo>
                    <a:pt x="4114546" y="2843276"/>
                    <a:pt x="4106672" y="2872867"/>
                    <a:pt x="4102862" y="2906522"/>
                  </a:cubicBezTo>
                  <a:cubicBezTo>
                    <a:pt x="4040505" y="3188716"/>
                    <a:pt x="3947033" y="3428873"/>
                    <a:pt x="3795014" y="3677412"/>
                  </a:cubicBezTo>
                  <a:cubicBezTo>
                    <a:pt x="3775583" y="3702685"/>
                    <a:pt x="3759962" y="3727958"/>
                    <a:pt x="3744341" y="3757422"/>
                  </a:cubicBezTo>
                  <a:cubicBezTo>
                    <a:pt x="3491103" y="4128135"/>
                    <a:pt x="3171571" y="4389247"/>
                    <a:pt x="2801493" y="4587240"/>
                  </a:cubicBezTo>
                  <a:cubicBezTo>
                    <a:pt x="2785872" y="4595876"/>
                    <a:pt x="2770251" y="4608449"/>
                    <a:pt x="2754630" y="4616958"/>
                  </a:cubicBezTo>
                  <a:close/>
                </a:path>
              </a:pathLst>
            </a:custGeom>
            <a:solidFill>
              <a:srgbClr val="960000"/>
            </a:solidFill>
            <a:ln w="12700">
              <a:solidFill>
                <a:srgbClr val="000000"/>
              </a:solidFill>
            </a:ln>
          </p:spPr>
          <p:txBody>
            <a:bodyPr/>
            <a:lstStyle/>
            <a:p>
              <a:endParaRPr lang="en-CA"/>
            </a:p>
          </p:txBody>
        </p:sp>
      </p:grpSp>
      <p:grpSp>
        <p:nvGrpSpPr>
          <p:cNvPr id="6" name="Group 6"/>
          <p:cNvGrpSpPr/>
          <p:nvPr/>
        </p:nvGrpSpPr>
        <p:grpSpPr>
          <a:xfrm rot="-340233">
            <a:off x="13479436" y="-3288442"/>
            <a:ext cx="3522253" cy="5388799"/>
            <a:chOff x="0" y="0"/>
            <a:chExt cx="4154170" cy="6355588"/>
          </a:xfrm>
        </p:grpSpPr>
        <p:sp>
          <p:nvSpPr>
            <p:cNvPr id="7" name="Freeform 7"/>
            <p:cNvSpPr/>
            <p:nvPr/>
          </p:nvSpPr>
          <p:spPr>
            <a:xfrm>
              <a:off x="-9398" y="-2667"/>
              <a:ext cx="4172966" cy="6361049"/>
            </a:xfrm>
            <a:custGeom>
              <a:avLst/>
              <a:gdLst/>
              <a:ahLst/>
              <a:cxnLst/>
              <a:rect l="l" t="t" r="r" b="b"/>
              <a:pathLst>
                <a:path w="4172966" h="6361049">
                  <a:moveTo>
                    <a:pt x="2754630" y="4616958"/>
                  </a:moveTo>
                  <a:cubicBezTo>
                    <a:pt x="2555875" y="4726432"/>
                    <a:pt x="2349373" y="4810760"/>
                    <a:pt x="2158492" y="4962398"/>
                  </a:cubicBezTo>
                  <a:cubicBezTo>
                    <a:pt x="2154555" y="4966589"/>
                    <a:pt x="2150745" y="4962398"/>
                    <a:pt x="2146808" y="4966589"/>
                  </a:cubicBezTo>
                  <a:cubicBezTo>
                    <a:pt x="2135124" y="4979289"/>
                    <a:pt x="2119503" y="4991862"/>
                    <a:pt x="2107819" y="5004562"/>
                  </a:cubicBezTo>
                  <a:cubicBezTo>
                    <a:pt x="2103882" y="5008753"/>
                    <a:pt x="2100072" y="5004562"/>
                    <a:pt x="2096135" y="5008753"/>
                  </a:cubicBezTo>
                  <a:cubicBezTo>
                    <a:pt x="2026031" y="5080381"/>
                    <a:pt x="1959737" y="5147818"/>
                    <a:pt x="1916938" y="5240401"/>
                  </a:cubicBezTo>
                  <a:cubicBezTo>
                    <a:pt x="1913001" y="5244592"/>
                    <a:pt x="1909191" y="5248783"/>
                    <a:pt x="1905254" y="5253101"/>
                  </a:cubicBezTo>
                  <a:cubicBezTo>
                    <a:pt x="1877949" y="5312029"/>
                    <a:pt x="1850644" y="5371084"/>
                    <a:pt x="1838960" y="5438394"/>
                  </a:cubicBezTo>
                  <a:cubicBezTo>
                    <a:pt x="1838960" y="5442585"/>
                    <a:pt x="1831213" y="5451094"/>
                    <a:pt x="1831213" y="5455285"/>
                  </a:cubicBezTo>
                  <a:cubicBezTo>
                    <a:pt x="1823466" y="5501640"/>
                    <a:pt x="1815592" y="5547995"/>
                    <a:pt x="1807845" y="5594350"/>
                  </a:cubicBezTo>
                  <a:cubicBezTo>
                    <a:pt x="1803908" y="5628005"/>
                    <a:pt x="1803908" y="5661787"/>
                    <a:pt x="1800098" y="5695442"/>
                  </a:cubicBezTo>
                  <a:cubicBezTo>
                    <a:pt x="1788414" y="5872353"/>
                    <a:pt x="1827403" y="6045073"/>
                    <a:pt x="1788414" y="6221984"/>
                  </a:cubicBezTo>
                  <a:cubicBezTo>
                    <a:pt x="1780667" y="6238875"/>
                    <a:pt x="1772793" y="6255639"/>
                    <a:pt x="1765046" y="6272530"/>
                  </a:cubicBezTo>
                  <a:cubicBezTo>
                    <a:pt x="1757299" y="6289421"/>
                    <a:pt x="1741678" y="6301994"/>
                    <a:pt x="1729994" y="6314694"/>
                  </a:cubicBezTo>
                  <a:cubicBezTo>
                    <a:pt x="1714373" y="6327394"/>
                    <a:pt x="1694942" y="6335776"/>
                    <a:pt x="1675384" y="6344158"/>
                  </a:cubicBezTo>
                  <a:cubicBezTo>
                    <a:pt x="1655953" y="6352540"/>
                    <a:pt x="1632585" y="6352540"/>
                    <a:pt x="1613027" y="6356858"/>
                  </a:cubicBezTo>
                  <a:cubicBezTo>
                    <a:pt x="1570228" y="6361049"/>
                    <a:pt x="1535049" y="6356858"/>
                    <a:pt x="1492250" y="6348476"/>
                  </a:cubicBezTo>
                  <a:cubicBezTo>
                    <a:pt x="1387094" y="6323203"/>
                    <a:pt x="1289685" y="6293739"/>
                    <a:pt x="1196086" y="6230493"/>
                  </a:cubicBezTo>
                  <a:cubicBezTo>
                    <a:pt x="1188339" y="6226302"/>
                    <a:pt x="1180465" y="6226302"/>
                    <a:pt x="1172718" y="6222111"/>
                  </a:cubicBezTo>
                  <a:cubicBezTo>
                    <a:pt x="845439" y="6032500"/>
                    <a:pt x="599948" y="5758688"/>
                    <a:pt x="389509" y="5417566"/>
                  </a:cubicBezTo>
                  <a:cubicBezTo>
                    <a:pt x="385572" y="5409184"/>
                    <a:pt x="385572" y="5404866"/>
                    <a:pt x="381762" y="5396484"/>
                  </a:cubicBezTo>
                  <a:cubicBezTo>
                    <a:pt x="171450" y="5046599"/>
                    <a:pt x="58420" y="4671695"/>
                    <a:pt x="23368" y="4271518"/>
                  </a:cubicBezTo>
                  <a:cubicBezTo>
                    <a:pt x="0" y="4027170"/>
                    <a:pt x="3937" y="3799713"/>
                    <a:pt x="50673" y="3551174"/>
                  </a:cubicBezTo>
                  <a:cubicBezTo>
                    <a:pt x="58420" y="3517519"/>
                    <a:pt x="66294" y="3487928"/>
                    <a:pt x="70104" y="3454273"/>
                  </a:cubicBezTo>
                  <a:cubicBezTo>
                    <a:pt x="132461" y="3172079"/>
                    <a:pt x="225933" y="2931922"/>
                    <a:pt x="377952" y="2683383"/>
                  </a:cubicBezTo>
                  <a:cubicBezTo>
                    <a:pt x="397383" y="2658110"/>
                    <a:pt x="413004" y="2632837"/>
                    <a:pt x="428625" y="2603373"/>
                  </a:cubicBezTo>
                  <a:cubicBezTo>
                    <a:pt x="549402" y="2426462"/>
                    <a:pt x="674116" y="2283206"/>
                    <a:pt x="829945" y="2144268"/>
                  </a:cubicBezTo>
                  <a:cubicBezTo>
                    <a:pt x="907923" y="2076831"/>
                    <a:pt x="978027" y="2022094"/>
                    <a:pt x="1059815" y="1963166"/>
                  </a:cubicBezTo>
                  <a:cubicBezTo>
                    <a:pt x="1106551" y="1933702"/>
                    <a:pt x="1145540" y="1904238"/>
                    <a:pt x="1192276" y="1874647"/>
                  </a:cubicBezTo>
                  <a:cubicBezTo>
                    <a:pt x="1227328" y="1853565"/>
                    <a:pt x="1258570" y="1836674"/>
                    <a:pt x="1289685" y="1815719"/>
                  </a:cubicBezTo>
                  <a:cubicBezTo>
                    <a:pt x="1535176" y="1668272"/>
                    <a:pt x="1780667" y="1579880"/>
                    <a:pt x="2014347" y="1398651"/>
                  </a:cubicBezTo>
                  <a:cubicBezTo>
                    <a:pt x="2018284" y="1394460"/>
                    <a:pt x="2022094" y="1398651"/>
                    <a:pt x="2026031" y="1394460"/>
                  </a:cubicBezTo>
                  <a:cubicBezTo>
                    <a:pt x="2037715" y="1381760"/>
                    <a:pt x="2053336" y="1369187"/>
                    <a:pt x="2065020" y="1356487"/>
                  </a:cubicBezTo>
                  <a:cubicBezTo>
                    <a:pt x="2068957" y="1352296"/>
                    <a:pt x="2072767" y="1356487"/>
                    <a:pt x="2076704" y="1352296"/>
                  </a:cubicBezTo>
                  <a:cubicBezTo>
                    <a:pt x="2146808" y="1280668"/>
                    <a:pt x="2213102" y="1213231"/>
                    <a:pt x="2255901" y="1120648"/>
                  </a:cubicBezTo>
                  <a:cubicBezTo>
                    <a:pt x="2259838" y="1116457"/>
                    <a:pt x="2263648" y="1112266"/>
                    <a:pt x="2267585" y="1107948"/>
                  </a:cubicBezTo>
                  <a:cubicBezTo>
                    <a:pt x="2294890" y="1049020"/>
                    <a:pt x="2322195" y="989965"/>
                    <a:pt x="2333879" y="922655"/>
                  </a:cubicBezTo>
                  <a:cubicBezTo>
                    <a:pt x="2333879" y="918464"/>
                    <a:pt x="2341626" y="909955"/>
                    <a:pt x="2341626" y="905764"/>
                  </a:cubicBezTo>
                  <a:cubicBezTo>
                    <a:pt x="2349373" y="859409"/>
                    <a:pt x="2357247" y="813054"/>
                    <a:pt x="2364994" y="766699"/>
                  </a:cubicBezTo>
                  <a:cubicBezTo>
                    <a:pt x="2368931" y="733044"/>
                    <a:pt x="2368931" y="699262"/>
                    <a:pt x="2372741" y="665607"/>
                  </a:cubicBezTo>
                  <a:cubicBezTo>
                    <a:pt x="2384425" y="488696"/>
                    <a:pt x="2345436" y="315976"/>
                    <a:pt x="2384425" y="139065"/>
                  </a:cubicBezTo>
                  <a:cubicBezTo>
                    <a:pt x="2392172" y="122174"/>
                    <a:pt x="2400046" y="105410"/>
                    <a:pt x="2407793" y="88519"/>
                  </a:cubicBezTo>
                  <a:cubicBezTo>
                    <a:pt x="2415540" y="71628"/>
                    <a:pt x="2431161" y="59055"/>
                    <a:pt x="2442845" y="46355"/>
                  </a:cubicBezTo>
                  <a:cubicBezTo>
                    <a:pt x="2458466" y="33655"/>
                    <a:pt x="2477897" y="25273"/>
                    <a:pt x="2497455" y="16891"/>
                  </a:cubicBezTo>
                  <a:cubicBezTo>
                    <a:pt x="2516886" y="8509"/>
                    <a:pt x="2540254" y="8509"/>
                    <a:pt x="2559812" y="4191"/>
                  </a:cubicBezTo>
                  <a:cubicBezTo>
                    <a:pt x="2602611" y="0"/>
                    <a:pt x="2637790" y="4191"/>
                    <a:pt x="2680589" y="12573"/>
                  </a:cubicBezTo>
                  <a:cubicBezTo>
                    <a:pt x="2785745" y="37846"/>
                    <a:pt x="2883154" y="67310"/>
                    <a:pt x="2976753" y="130556"/>
                  </a:cubicBezTo>
                  <a:cubicBezTo>
                    <a:pt x="2984500" y="134747"/>
                    <a:pt x="2992374" y="134747"/>
                    <a:pt x="3000121" y="138938"/>
                  </a:cubicBezTo>
                  <a:cubicBezTo>
                    <a:pt x="3327400" y="328549"/>
                    <a:pt x="3572891" y="602361"/>
                    <a:pt x="3783330" y="943483"/>
                  </a:cubicBezTo>
                  <a:cubicBezTo>
                    <a:pt x="3787267" y="951865"/>
                    <a:pt x="3787267" y="956183"/>
                    <a:pt x="3791077" y="964565"/>
                  </a:cubicBezTo>
                  <a:cubicBezTo>
                    <a:pt x="4001516" y="1314196"/>
                    <a:pt x="4114419" y="1689100"/>
                    <a:pt x="4149598" y="2089277"/>
                  </a:cubicBezTo>
                  <a:cubicBezTo>
                    <a:pt x="4172966" y="2333625"/>
                    <a:pt x="4169029" y="2561082"/>
                    <a:pt x="4122293" y="2809621"/>
                  </a:cubicBezTo>
                  <a:cubicBezTo>
                    <a:pt x="4114546" y="2843276"/>
                    <a:pt x="4106672" y="2872867"/>
                    <a:pt x="4102862" y="2906522"/>
                  </a:cubicBezTo>
                  <a:cubicBezTo>
                    <a:pt x="4040505" y="3188716"/>
                    <a:pt x="3947033" y="3428873"/>
                    <a:pt x="3795014" y="3677412"/>
                  </a:cubicBezTo>
                  <a:cubicBezTo>
                    <a:pt x="3775583" y="3702685"/>
                    <a:pt x="3759962" y="3727958"/>
                    <a:pt x="3744341" y="3757422"/>
                  </a:cubicBezTo>
                  <a:cubicBezTo>
                    <a:pt x="3491103" y="4128135"/>
                    <a:pt x="3171571" y="4389247"/>
                    <a:pt x="2801493" y="4587240"/>
                  </a:cubicBezTo>
                  <a:cubicBezTo>
                    <a:pt x="2785872" y="4595876"/>
                    <a:pt x="2770251" y="4608449"/>
                    <a:pt x="2754630" y="4616958"/>
                  </a:cubicBezTo>
                  <a:close/>
                </a:path>
              </a:pathLst>
            </a:custGeom>
            <a:solidFill>
              <a:srgbClr val="CD0A0A"/>
            </a:solidFill>
            <a:ln w="12700">
              <a:solidFill>
                <a:srgbClr val="000000"/>
              </a:solidFill>
            </a:ln>
          </p:spPr>
          <p:txBody>
            <a:bodyPr/>
            <a:lstStyle/>
            <a:p>
              <a:endParaRPr lang="en-CA"/>
            </a:p>
          </p:txBody>
        </p:sp>
      </p:grpSp>
      <p:sp>
        <p:nvSpPr>
          <p:cNvPr id="8" name="TextBox 8"/>
          <p:cNvSpPr txBox="1"/>
          <p:nvPr/>
        </p:nvSpPr>
        <p:spPr>
          <a:xfrm>
            <a:off x="1028700" y="2470206"/>
            <a:ext cx="10069714" cy="6731458"/>
          </a:xfrm>
          <a:prstGeom prst="rect">
            <a:avLst/>
          </a:prstGeom>
        </p:spPr>
        <p:txBody>
          <a:bodyPr lIns="0" tIns="0" rIns="0" bIns="0" rtlCol="0" anchor="t">
            <a:spAutoFit/>
          </a:bodyPr>
          <a:lstStyle/>
          <a:p>
            <a:pPr marL="687398" lvl="1" indent="-343699">
              <a:lnSpc>
                <a:spcPts val="4775"/>
              </a:lnSpc>
              <a:buFont typeface="Arial"/>
              <a:buChar char="•"/>
            </a:pPr>
            <a:r>
              <a:rPr lang="en-US" sz="3183" dirty="0">
                <a:solidFill>
                  <a:srgbClr val="000000"/>
                </a:solidFill>
                <a:latin typeface="Poppins Medium"/>
              </a:rPr>
              <a:t>Speak to the officer in your corps about membership.</a:t>
            </a:r>
          </a:p>
          <a:p>
            <a:pPr marL="687398" lvl="1" indent="-343699">
              <a:lnSpc>
                <a:spcPts val="4775"/>
              </a:lnSpc>
              <a:buFont typeface="Arial"/>
              <a:buChar char="•"/>
            </a:pPr>
            <a:r>
              <a:rPr lang="en-US" sz="3183" dirty="0">
                <a:solidFill>
                  <a:srgbClr val="000000"/>
                </a:solidFill>
                <a:latin typeface="Poppins Medium"/>
              </a:rPr>
              <a:t>Attend membership classes.</a:t>
            </a:r>
          </a:p>
          <a:p>
            <a:pPr marL="687398" lvl="1" indent="-343699">
              <a:lnSpc>
                <a:spcPts val="4775"/>
              </a:lnSpc>
              <a:buFont typeface="Arial"/>
              <a:buChar char="•"/>
            </a:pPr>
            <a:r>
              <a:rPr lang="en-US" sz="3183" dirty="0">
                <a:solidFill>
                  <a:srgbClr val="000000"/>
                </a:solidFill>
                <a:latin typeface="Poppins Medium"/>
              </a:rPr>
              <a:t>Complete the application form.</a:t>
            </a:r>
          </a:p>
          <a:p>
            <a:pPr marL="687398" lvl="1" indent="-343699">
              <a:lnSpc>
                <a:spcPts val="4775"/>
              </a:lnSpc>
              <a:buFont typeface="Arial"/>
              <a:buChar char="•"/>
            </a:pPr>
            <a:r>
              <a:rPr lang="en-US" sz="3183" dirty="0">
                <a:solidFill>
                  <a:srgbClr val="000000"/>
                </a:solidFill>
                <a:latin typeface="Poppins Medium"/>
              </a:rPr>
              <a:t>Your application will be submitted to the Corps Pastoral Care Council.</a:t>
            </a:r>
          </a:p>
          <a:p>
            <a:pPr marL="687398" lvl="1" indent="-343699">
              <a:lnSpc>
                <a:spcPts val="4775"/>
              </a:lnSpc>
              <a:buFont typeface="Arial"/>
              <a:buChar char="•"/>
            </a:pPr>
            <a:r>
              <a:rPr lang="en-US" sz="3183" dirty="0">
                <a:solidFill>
                  <a:srgbClr val="000000"/>
                </a:solidFill>
                <a:latin typeface="Poppins Medium"/>
              </a:rPr>
              <a:t>Upon acceptance, your name will be entered on the adherent’s roll.</a:t>
            </a:r>
          </a:p>
          <a:p>
            <a:pPr marL="687398" lvl="1" indent="-343699">
              <a:lnSpc>
                <a:spcPts val="4775"/>
              </a:lnSpc>
              <a:buFont typeface="Arial"/>
              <a:buChar char="•"/>
            </a:pPr>
            <a:r>
              <a:rPr lang="en-US" sz="3183" dirty="0">
                <a:solidFill>
                  <a:srgbClr val="000000"/>
                </a:solidFill>
                <a:latin typeface="Poppins Medium"/>
              </a:rPr>
              <a:t>You will be presented with an official certificate and welcomed as an adherent member during a public ceremony.</a:t>
            </a:r>
          </a:p>
        </p:txBody>
      </p:sp>
      <p:sp>
        <p:nvSpPr>
          <p:cNvPr id="9" name="TextBox 9"/>
          <p:cNvSpPr txBox="1"/>
          <p:nvPr/>
        </p:nvSpPr>
        <p:spPr>
          <a:xfrm>
            <a:off x="1028700" y="885825"/>
            <a:ext cx="10069714" cy="901700"/>
          </a:xfrm>
          <a:prstGeom prst="rect">
            <a:avLst/>
          </a:prstGeom>
        </p:spPr>
        <p:txBody>
          <a:bodyPr lIns="0" tIns="0" rIns="0" bIns="0" rtlCol="0" anchor="t">
            <a:spAutoFit/>
          </a:bodyPr>
          <a:lstStyle/>
          <a:p>
            <a:pPr>
              <a:lnSpc>
                <a:spcPts val="7000"/>
              </a:lnSpc>
              <a:spcBef>
                <a:spcPct val="0"/>
              </a:spcBef>
            </a:pPr>
            <a:r>
              <a:rPr lang="en-US" sz="5000">
                <a:solidFill>
                  <a:srgbClr val="960000"/>
                </a:solidFill>
                <a:latin typeface="Poppins Ultra-Bold"/>
              </a:rPr>
              <a:t>How do I become an adherent?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2999"/>
            </a:blip>
            <a:stretch>
              <a:fillRect t="-2479" b="-15816"/>
            </a:stretch>
          </a:blipFill>
        </p:spPr>
        <p:txBody>
          <a:bodyPr/>
          <a:lstStyle/>
          <a:p>
            <a:endParaRPr lang="en-CA"/>
          </a:p>
        </p:txBody>
      </p:sp>
      <p:grpSp>
        <p:nvGrpSpPr>
          <p:cNvPr id="3" name="Group 3"/>
          <p:cNvGrpSpPr/>
          <p:nvPr/>
        </p:nvGrpSpPr>
        <p:grpSpPr>
          <a:xfrm>
            <a:off x="2590562" y="3053108"/>
            <a:ext cx="6359372" cy="635937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0000"/>
            </a:solidFill>
          </p:spPr>
          <p:txBody>
            <a:bodyPr/>
            <a:lstStyle/>
            <a:p>
              <a:endParaRPr lang="en-CA"/>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262"/>
                </a:lnSpc>
              </a:pPr>
              <a:endParaRPr/>
            </a:p>
          </p:txBody>
        </p:sp>
      </p:grpSp>
      <p:sp>
        <p:nvSpPr>
          <p:cNvPr id="6" name="Freeform 6"/>
          <p:cNvSpPr/>
          <p:nvPr/>
        </p:nvSpPr>
        <p:spPr>
          <a:xfrm>
            <a:off x="4702898" y="2244002"/>
            <a:ext cx="2118533" cy="2118533"/>
          </a:xfrm>
          <a:custGeom>
            <a:avLst/>
            <a:gdLst/>
            <a:ahLst/>
            <a:cxnLst/>
            <a:rect l="l" t="t" r="r" b="b"/>
            <a:pathLst>
              <a:path w="2118533" h="2118533">
                <a:moveTo>
                  <a:pt x="0" y="0"/>
                </a:moveTo>
                <a:lnTo>
                  <a:pt x="2118533" y="0"/>
                </a:lnTo>
                <a:lnTo>
                  <a:pt x="2118533" y="2118533"/>
                </a:lnTo>
                <a:lnTo>
                  <a:pt x="0" y="2118533"/>
                </a:lnTo>
                <a:lnTo>
                  <a:pt x="0" y="0"/>
                </a:lnTo>
                <a:close/>
              </a:path>
            </a:pathLst>
          </a:custGeom>
          <a:blipFill>
            <a:blip r:embed="rId3">
              <a:alphaModFix amt="74000"/>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7" name="Group 7"/>
          <p:cNvGrpSpPr/>
          <p:nvPr/>
        </p:nvGrpSpPr>
        <p:grpSpPr>
          <a:xfrm>
            <a:off x="4970129" y="2462734"/>
            <a:ext cx="1600237" cy="160023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0A0A"/>
            </a:solidFill>
          </p:spPr>
          <p:txBody>
            <a:bodyPr/>
            <a:lstStyle/>
            <a:p>
              <a:endParaRPr lang="en-CA"/>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262"/>
                </a:lnSpc>
              </a:pPr>
              <a:endParaRPr/>
            </a:p>
          </p:txBody>
        </p:sp>
      </p:grpSp>
      <p:grpSp>
        <p:nvGrpSpPr>
          <p:cNvPr id="10" name="Group 10"/>
          <p:cNvGrpSpPr/>
          <p:nvPr/>
        </p:nvGrpSpPr>
        <p:grpSpPr>
          <a:xfrm>
            <a:off x="9338066" y="3053108"/>
            <a:ext cx="6359372" cy="635937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0000"/>
            </a:solidFill>
          </p:spPr>
          <p:txBody>
            <a:bodyPr/>
            <a:lstStyle/>
            <a:p>
              <a:endParaRPr lang="en-CA"/>
            </a:p>
          </p:txBody>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3262"/>
                </a:lnSpc>
              </a:pPr>
              <a:endParaRPr/>
            </a:p>
          </p:txBody>
        </p:sp>
      </p:grpSp>
      <p:sp>
        <p:nvSpPr>
          <p:cNvPr id="13" name="Freeform 13"/>
          <p:cNvSpPr/>
          <p:nvPr/>
        </p:nvSpPr>
        <p:spPr>
          <a:xfrm>
            <a:off x="11458486" y="2203586"/>
            <a:ext cx="2118533" cy="2118533"/>
          </a:xfrm>
          <a:custGeom>
            <a:avLst/>
            <a:gdLst/>
            <a:ahLst/>
            <a:cxnLst/>
            <a:rect l="l" t="t" r="r" b="b"/>
            <a:pathLst>
              <a:path w="2118533" h="2118533">
                <a:moveTo>
                  <a:pt x="0" y="0"/>
                </a:moveTo>
                <a:lnTo>
                  <a:pt x="2118533" y="0"/>
                </a:lnTo>
                <a:lnTo>
                  <a:pt x="2118533" y="2118533"/>
                </a:lnTo>
                <a:lnTo>
                  <a:pt x="0" y="2118533"/>
                </a:lnTo>
                <a:lnTo>
                  <a:pt x="0" y="0"/>
                </a:lnTo>
                <a:close/>
              </a:path>
            </a:pathLst>
          </a:custGeom>
          <a:blipFill>
            <a:blip r:embed="rId3">
              <a:alphaModFix amt="74000"/>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14" name="Group 14"/>
          <p:cNvGrpSpPr/>
          <p:nvPr/>
        </p:nvGrpSpPr>
        <p:grpSpPr>
          <a:xfrm>
            <a:off x="11717634" y="2462734"/>
            <a:ext cx="1600237" cy="160023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0A0A"/>
            </a:solidFill>
          </p:spPr>
          <p:txBody>
            <a:bodyPr/>
            <a:lstStyle/>
            <a:p>
              <a:endParaRPr lang="en-CA"/>
            </a:p>
          </p:txBody>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3262"/>
                </a:lnSpc>
              </a:pPr>
              <a:endParaRPr/>
            </a:p>
          </p:txBody>
        </p:sp>
      </p:grpSp>
      <p:sp>
        <p:nvSpPr>
          <p:cNvPr id="17" name="Freeform 17"/>
          <p:cNvSpPr/>
          <p:nvPr/>
        </p:nvSpPr>
        <p:spPr>
          <a:xfrm>
            <a:off x="5392373" y="2770394"/>
            <a:ext cx="739583" cy="984917"/>
          </a:xfrm>
          <a:custGeom>
            <a:avLst/>
            <a:gdLst/>
            <a:ahLst/>
            <a:cxnLst/>
            <a:rect l="l" t="t" r="r" b="b"/>
            <a:pathLst>
              <a:path w="739583" h="984917">
                <a:moveTo>
                  <a:pt x="0" y="0"/>
                </a:moveTo>
                <a:lnTo>
                  <a:pt x="739583" y="0"/>
                </a:lnTo>
                <a:lnTo>
                  <a:pt x="739583" y="984917"/>
                </a:lnTo>
                <a:lnTo>
                  <a:pt x="0" y="9849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8" name="Freeform 18"/>
          <p:cNvSpPr/>
          <p:nvPr/>
        </p:nvSpPr>
        <p:spPr>
          <a:xfrm>
            <a:off x="12115076" y="2790602"/>
            <a:ext cx="805353" cy="1025334"/>
          </a:xfrm>
          <a:custGeom>
            <a:avLst/>
            <a:gdLst/>
            <a:ahLst/>
            <a:cxnLst/>
            <a:rect l="l" t="t" r="r" b="b"/>
            <a:pathLst>
              <a:path w="805353" h="1025334">
                <a:moveTo>
                  <a:pt x="0" y="0"/>
                </a:moveTo>
                <a:lnTo>
                  <a:pt x="805353" y="0"/>
                </a:lnTo>
                <a:lnTo>
                  <a:pt x="805353" y="1025334"/>
                </a:lnTo>
                <a:lnTo>
                  <a:pt x="0" y="10253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9" name="TextBox 19"/>
          <p:cNvSpPr txBox="1"/>
          <p:nvPr/>
        </p:nvSpPr>
        <p:spPr>
          <a:xfrm>
            <a:off x="3905535" y="419100"/>
            <a:ext cx="10476930" cy="1252558"/>
          </a:xfrm>
          <a:prstGeom prst="rect">
            <a:avLst/>
          </a:prstGeom>
        </p:spPr>
        <p:txBody>
          <a:bodyPr lIns="0" tIns="0" rIns="0" bIns="0" rtlCol="0" anchor="t">
            <a:spAutoFit/>
          </a:bodyPr>
          <a:lstStyle/>
          <a:p>
            <a:pPr algn="ctr">
              <a:lnSpc>
                <a:spcPts val="9711"/>
              </a:lnSpc>
              <a:spcBef>
                <a:spcPct val="0"/>
              </a:spcBef>
            </a:pPr>
            <a:r>
              <a:rPr lang="en-US" sz="6936">
                <a:solidFill>
                  <a:srgbClr val="960000"/>
                </a:solidFill>
                <a:latin typeface="Poppins Ultra-Bold"/>
              </a:rPr>
              <a:t>Vision And Mission</a:t>
            </a:r>
          </a:p>
        </p:txBody>
      </p:sp>
      <p:sp>
        <p:nvSpPr>
          <p:cNvPr id="20" name="TextBox 20"/>
          <p:cNvSpPr txBox="1"/>
          <p:nvPr/>
        </p:nvSpPr>
        <p:spPr>
          <a:xfrm>
            <a:off x="3800759" y="5242173"/>
            <a:ext cx="3938978" cy="2743200"/>
          </a:xfrm>
          <a:prstGeom prst="rect">
            <a:avLst/>
          </a:prstGeom>
        </p:spPr>
        <p:txBody>
          <a:bodyPr lIns="0" tIns="0" rIns="0" bIns="0" rtlCol="0" anchor="t">
            <a:spAutoFit/>
          </a:bodyPr>
          <a:lstStyle/>
          <a:p>
            <a:pPr>
              <a:lnSpc>
                <a:spcPts val="3095"/>
              </a:lnSpc>
            </a:pPr>
            <a:r>
              <a:rPr lang="en-US" sz="2579">
                <a:solidFill>
                  <a:srgbClr val="FFFFFF"/>
                </a:solidFill>
                <a:latin typeface="Poppins Medium"/>
              </a:rPr>
              <a:t>We are an innovative partner, mobilized to share hope wherever there is hardship,</a:t>
            </a:r>
          </a:p>
          <a:p>
            <a:pPr>
              <a:lnSpc>
                <a:spcPts val="3095"/>
              </a:lnSpc>
            </a:pPr>
            <a:r>
              <a:rPr lang="en-US" sz="2579">
                <a:solidFill>
                  <a:srgbClr val="FFFFFF"/>
                </a:solidFill>
                <a:latin typeface="Poppins Medium"/>
              </a:rPr>
              <a:t>building communities that are just and know the love of Jesus.</a:t>
            </a:r>
          </a:p>
        </p:txBody>
      </p:sp>
      <p:sp>
        <p:nvSpPr>
          <p:cNvPr id="21" name="TextBox 21"/>
          <p:cNvSpPr txBox="1"/>
          <p:nvPr/>
        </p:nvSpPr>
        <p:spPr>
          <a:xfrm>
            <a:off x="10548263" y="5232648"/>
            <a:ext cx="3938978" cy="2752725"/>
          </a:xfrm>
          <a:prstGeom prst="rect">
            <a:avLst/>
          </a:prstGeom>
        </p:spPr>
        <p:txBody>
          <a:bodyPr lIns="0" tIns="0" rIns="0" bIns="0" rtlCol="0" anchor="t">
            <a:spAutoFit/>
          </a:bodyPr>
          <a:lstStyle/>
          <a:p>
            <a:pPr>
              <a:lnSpc>
                <a:spcPts val="3101"/>
              </a:lnSpc>
            </a:pPr>
            <a:r>
              <a:rPr lang="en-US" sz="2584">
                <a:solidFill>
                  <a:srgbClr val="FFFFFF"/>
                </a:solidFill>
                <a:latin typeface="Poppins Medium"/>
              </a:rPr>
              <a:t>The Salvation Army exists to share the love of Jesus Christ, meet human needs and be a transforming influence in the communities of our world.</a:t>
            </a:r>
          </a:p>
        </p:txBody>
      </p:sp>
      <p:sp>
        <p:nvSpPr>
          <p:cNvPr id="22" name="TextBox 22"/>
          <p:cNvSpPr txBox="1"/>
          <p:nvPr/>
        </p:nvSpPr>
        <p:spPr>
          <a:xfrm>
            <a:off x="4460754" y="4373112"/>
            <a:ext cx="2602821" cy="637039"/>
          </a:xfrm>
          <a:prstGeom prst="rect">
            <a:avLst/>
          </a:prstGeom>
        </p:spPr>
        <p:txBody>
          <a:bodyPr lIns="0" tIns="0" rIns="0" bIns="0" rtlCol="0" anchor="t">
            <a:spAutoFit/>
          </a:bodyPr>
          <a:lstStyle/>
          <a:p>
            <a:pPr algn="ctr">
              <a:lnSpc>
                <a:spcPts val="4911"/>
              </a:lnSpc>
              <a:spcBef>
                <a:spcPct val="0"/>
              </a:spcBef>
            </a:pPr>
            <a:r>
              <a:rPr lang="en-US" sz="3507">
                <a:solidFill>
                  <a:srgbClr val="FFFFFF"/>
                </a:solidFill>
                <a:latin typeface="Poppins Ultra-Bold"/>
              </a:rPr>
              <a:t>Vision</a:t>
            </a:r>
          </a:p>
        </p:txBody>
      </p:sp>
      <p:sp>
        <p:nvSpPr>
          <p:cNvPr id="23" name="TextBox 23"/>
          <p:cNvSpPr txBox="1"/>
          <p:nvPr/>
        </p:nvSpPr>
        <p:spPr>
          <a:xfrm>
            <a:off x="11216342" y="4373112"/>
            <a:ext cx="2602821" cy="637039"/>
          </a:xfrm>
          <a:prstGeom prst="rect">
            <a:avLst/>
          </a:prstGeom>
        </p:spPr>
        <p:txBody>
          <a:bodyPr lIns="0" tIns="0" rIns="0" bIns="0" rtlCol="0" anchor="t">
            <a:spAutoFit/>
          </a:bodyPr>
          <a:lstStyle/>
          <a:p>
            <a:pPr algn="ctr">
              <a:lnSpc>
                <a:spcPts val="4911"/>
              </a:lnSpc>
              <a:spcBef>
                <a:spcPct val="0"/>
              </a:spcBef>
            </a:pPr>
            <a:r>
              <a:rPr lang="en-US" sz="3507">
                <a:solidFill>
                  <a:srgbClr val="FFFFFF"/>
                </a:solidFill>
                <a:latin typeface="Poppins Ultra-Bold"/>
              </a:rPr>
              <a:t>Mission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2627" y="2438383"/>
            <a:ext cx="4434635" cy="6569829"/>
          </a:xfrm>
          <a:custGeom>
            <a:avLst/>
            <a:gdLst/>
            <a:ahLst/>
            <a:cxnLst/>
            <a:rect l="l" t="t" r="r" b="b"/>
            <a:pathLst>
              <a:path w="4434635" h="6569829">
                <a:moveTo>
                  <a:pt x="0" y="0"/>
                </a:moveTo>
                <a:lnTo>
                  <a:pt x="4434635" y="0"/>
                </a:lnTo>
                <a:lnTo>
                  <a:pt x="4434635" y="6569829"/>
                </a:lnTo>
                <a:lnTo>
                  <a:pt x="0" y="6569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20042"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TextBox 4"/>
          <p:cNvSpPr txBox="1"/>
          <p:nvPr/>
        </p:nvSpPr>
        <p:spPr>
          <a:xfrm>
            <a:off x="11741708" y="5663373"/>
            <a:ext cx="4864580" cy="577132"/>
          </a:xfrm>
          <a:prstGeom prst="rect">
            <a:avLst/>
          </a:prstGeom>
        </p:spPr>
        <p:txBody>
          <a:bodyPr lIns="0" tIns="0" rIns="0" bIns="0" rtlCol="0" anchor="t">
            <a:spAutoFit/>
          </a:bodyPr>
          <a:lstStyle/>
          <a:p>
            <a:pPr algn="just">
              <a:lnSpc>
                <a:spcPts val="2314"/>
              </a:lnSpc>
              <a:spcBef>
                <a:spcPct val="0"/>
              </a:spcBef>
            </a:pPr>
            <a:r>
              <a:rPr lang="en-US" sz="1653">
                <a:solidFill>
                  <a:srgbClr val="000000"/>
                </a:solidFill>
                <a:latin typeface="Poppins Medium"/>
              </a:rPr>
              <a:t>We respect and value each other, recognizing everyone’s worth.</a:t>
            </a:r>
          </a:p>
        </p:txBody>
      </p:sp>
      <p:sp>
        <p:nvSpPr>
          <p:cNvPr id="5" name="TextBox 5"/>
          <p:cNvSpPr txBox="1"/>
          <p:nvPr/>
        </p:nvSpPr>
        <p:spPr>
          <a:xfrm>
            <a:off x="9582316" y="7312607"/>
            <a:ext cx="5970013" cy="508504"/>
          </a:xfrm>
          <a:prstGeom prst="rect">
            <a:avLst/>
          </a:prstGeom>
        </p:spPr>
        <p:txBody>
          <a:bodyPr lIns="0" tIns="0" rIns="0" bIns="0" rtlCol="0" anchor="t">
            <a:spAutoFit/>
          </a:bodyPr>
          <a:lstStyle/>
          <a:p>
            <a:pPr>
              <a:lnSpc>
                <a:spcPts val="3910"/>
              </a:lnSpc>
              <a:spcBef>
                <a:spcPct val="0"/>
              </a:spcBef>
            </a:pPr>
            <a:r>
              <a:rPr lang="en-US" sz="2792">
                <a:solidFill>
                  <a:srgbClr val="960000"/>
                </a:solidFill>
                <a:latin typeface="Poppins Bold"/>
              </a:rPr>
              <a:t>STEWARDSHIP</a:t>
            </a:r>
          </a:p>
        </p:txBody>
      </p:sp>
      <p:sp>
        <p:nvSpPr>
          <p:cNvPr id="6" name="TextBox 6"/>
          <p:cNvSpPr txBox="1"/>
          <p:nvPr/>
        </p:nvSpPr>
        <p:spPr>
          <a:xfrm>
            <a:off x="9582316" y="7840160"/>
            <a:ext cx="4864580" cy="577132"/>
          </a:xfrm>
          <a:prstGeom prst="rect">
            <a:avLst/>
          </a:prstGeom>
        </p:spPr>
        <p:txBody>
          <a:bodyPr lIns="0" tIns="0" rIns="0" bIns="0" rtlCol="0" anchor="t">
            <a:spAutoFit/>
          </a:bodyPr>
          <a:lstStyle/>
          <a:p>
            <a:pPr>
              <a:lnSpc>
                <a:spcPts val="2314"/>
              </a:lnSpc>
              <a:spcBef>
                <a:spcPct val="0"/>
              </a:spcBef>
            </a:pPr>
            <a:r>
              <a:rPr lang="en-US" sz="1653">
                <a:solidFill>
                  <a:srgbClr val="000000"/>
                </a:solidFill>
                <a:latin typeface="Poppins Medium"/>
              </a:rPr>
              <a:t>We responsibly manage the resources entrusted to us.</a:t>
            </a:r>
          </a:p>
        </p:txBody>
      </p:sp>
      <p:sp>
        <p:nvSpPr>
          <p:cNvPr id="7" name="Freeform 7"/>
          <p:cNvSpPr/>
          <p:nvPr/>
        </p:nvSpPr>
        <p:spPr>
          <a:xfrm flipH="1" flipV="1">
            <a:off x="14173998" y="6178663"/>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8" name="Freeform 8"/>
          <p:cNvSpPr/>
          <p:nvPr/>
        </p:nvSpPr>
        <p:spPr>
          <a:xfrm>
            <a:off x="7512113" y="5270869"/>
            <a:ext cx="988956" cy="862864"/>
          </a:xfrm>
          <a:custGeom>
            <a:avLst/>
            <a:gdLst/>
            <a:ahLst/>
            <a:cxnLst/>
            <a:rect l="l" t="t" r="r" b="b"/>
            <a:pathLst>
              <a:path w="988956" h="862864">
                <a:moveTo>
                  <a:pt x="0" y="0"/>
                </a:moveTo>
                <a:lnTo>
                  <a:pt x="988956" y="0"/>
                </a:lnTo>
                <a:lnTo>
                  <a:pt x="988956" y="862864"/>
                </a:lnTo>
                <a:lnTo>
                  <a:pt x="0" y="862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9" name="Freeform 9"/>
          <p:cNvSpPr/>
          <p:nvPr/>
        </p:nvSpPr>
        <p:spPr>
          <a:xfrm>
            <a:off x="9639948" y="3166994"/>
            <a:ext cx="986565" cy="834881"/>
          </a:xfrm>
          <a:custGeom>
            <a:avLst/>
            <a:gdLst/>
            <a:ahLst/>
            <a:cxnLst/>
            <a:rect l="l" t="t" r="r" b="b"/>
            <a:pathLst>
              <a:path w="986565" h="834881">
                <a:moveTo>
                  <a:pt x="0" y="0"/>
                </a:moveTo>
                <a:lnTo>
                  <a:pt x="986566" y="0"/>
                </a:lnTo>
                <a:lnTo>
                  <a:pt x="986566" y="834881"/>
                </a:lnTo>
                <a:lnTo>
                  <a:pt x="0" y="8348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0" name="Freeform 10"/>
          <p:cNvSpPr/>
          <p:nvPr/>
        </p:nvSpPr>
        <p:spPr>
          <a:xfrm>
            <a:off x="9680695" y="5296317"/>
            <a:ext cx="881388" cy="807572"/>
          </a:xfrm>
          <a:custGeom>
            <a:avLst/>
            <a:gdLst/>
            <a:ahLst/>
            <a:cxnLst/>
            <a:rect l="l" t="t" r="r" b="b"/>
            <a:pathLst>
              <a:path w="881388" h="807572">
                <a:moveTo>
                  <a:pt x="0" y="0"/>
                </a:moveTo>
                <a:lnTo>
                  <a:pt x="881388" y="0"/>
                </a:lnTo>
                <a:lnTo>
                  <a:pt x="881388" y="807572"/>
                </a:lnTo>
                <a:lnTo>
                  <a:pt x="0" y="8075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1" name="Freeform 11"/>
          <p:cNvSpPr/>
          <p:nvPr/>
        </p:nvSpPr>
        <p:spPr>
          <a:xfrm>
            <a:off x="7539854" y="7398332"/>
            <a:ext cx="933473" cy="901968"/>
          </a:xfrm>
          <a:custGeom>
            <a:avLst/>
            <a:gdLst/>
            <a:ahLst/>
            <a:cxnLst/>
            <a:rect l="l" t="t" r="r" b="b"/>
            <a:pathLst>
              <a:path w="933473" h="901968">
                <a:moveTo>
                  <a:pt x="0" y="0"/>
                </a:moveTo>
                <a:lnTo>
                  <a:pt x="933473" y="0"/>
                </a:lnTo>
                <a:lnTo>
                  <a:pt x="933473" y="901968"/>
                </a:lnTo>
                <a:lnTo>
                  <a:pt x="0" y="9019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2" name="TextBox 12"/>
          <p:cNvSpPr txBox="1"/>
          <p:nvPr/>
        </p:nvSpPr>
        <p:spPr>
          <a:xfrm>
            <a:off x="2735671" y="814759"/>
            <a:ext cx="12816658" cy="892637"/>
          </a:xfrm>
          <a:prstGeom prst="rect">
            <a:avLst/>
          </a:prstGeom>
        </p:spPr>
        <p:txBody>
          <a:bodyPr lIns="0" tIns="0" rIns="0" bIns="0" rtlCol="0" anchor="t">
            <a:spAutoFit/>
          </a:bodyPr>
          <a:lstStyle/>
          <a:p>
            <a:pPr algn="ctr">
              <a:lnSpc>
                <a:spcPts val="6694"/>
              </a:lnSpc>
            </a:pPr>
            <a:r>
              <a:rPr lang="en-US" sz="5579">
                <a:solidFill>
                  <a:srgbClr val="960000"/>
                </a:solidFill>
                <a:latin typeface="Poppins Ultra-Bold"/>
              </a:rPr>
              <a:t>Core Values</a:t>
            </a:r>
          </a:p>
        </p:txBody>
      </p:sp>
      <p:sp>
        <p:nvSpPr>
          <p:cNvPr id="13" name="TextBox 13"/>
          <p:cNvSpPr txBox="1"/>
          <p:nvPr/>
        </p:nvSpPr>
        <p:spPr>
          <a:xfrm>
            <a:off x="11741708" y="2544190"/>
            <a:ext cx="3267885" cy="508504"/>
          </a:xfrm>
          <a:prstGeom prst="rect">
            <a:avLst/>
          </a:prstGeom>
        </p:spPr>
        <p:txBody>
          <a:bodyPr lIns="0" tIns="0" rIns="0" bIns="0" rtlCol="0" anchor="t">
            <a:spAutoFit/>
          </a:bodyPr>
          <a:lstStyle/>
          <a:p>
            <a:pPr>
              <a:lnSpc>
                <a:spcPts val="3910"/>
              </a:lnSpc>
              <a:spcBef>
                <a:spcPct val="0"/>
              </a:spcBef>
            </a:pPr>
            <a:r>
              <a:rPr lang="en-US" sz="2792">
                <a:solidFill>
                  <a:srgbClr val="960000"/>
                </a:solidFill>
                <a:latin typeface="Poppins Bold"/>
              </a:rPr>
              <a:t>HOPE</a:t>
            </a:r>
          </a:p>
        </p:txBody>
      </p:sp>
      <p:sp>
        <p:nvSpPr>
          <p:cNvPr id="14" name="TextBox 14"/>
          <p:cNvSpPr txBox="1"/>
          <p:nvPr/>
        </p:nvSpPr>
        <p:spPr>
          <a:xfrm>
            <a:off x="11741708" y="3071744"/>
            <a:ext cx="4864580" cy="577132"/>
          </a:xfrm>
          <a:prstGeom prst="rect">
            <a:avLst/>
          </a:prstGeom>
        </p:spPr>
        <p:txBody>
          <a:bodyPr lIns="0" tIns="0" rIns="0" bIns="0" rtlCol="0" anchor="t">
            <a:spAutoFit/>
          </a:bodyPr>
          <a:lstStyle/>
          <a:p>
            <a:pPr>
              <a:lnSpc>
                <a:spcPts val="2314"/>
              </a:lnSpc>
              <a:spcBef>
                <a:spcPct val="0"/>
              </a:spcBef>
            </a:pPr>
            <a:r>
              <a:rPr lang="en-US" sz="1653">
                <a:solidFill>
                  <a:srgbClr val="000000"/>
                </a:solidFill>
                <a:latin typeface="Poppins Medium"/>
              </a:rPr>
              <a:t>We give hope through the power of the gospel of Jesus Christ.</a:t>
            </a:r>
          </a:p>
        </p:txBody>
      </p:sp>
      <p:sp>
        <p:nvSpPr>
          <p:cNvPr id="15" name="TextBox 15"/>
          <p:cNvSpPr txBox="1"/>
          <p:nvPr/>
        </p:nvSpPr>
        <p:spPr>
          <a:xfrm>
            <a:off x="11741708" y="5135820"/>
            <a:ext cx="5039340" cy="508504"/>
          </a:xfrm>
          <a:prstGeom prst="rect">
            <a:avLst/>
          </a:prstGeom>
        </p:spPr>
        <p:txBody>
          <a:bodyPr lIns="0" tIns="0" rIns="0" bIns="0" rtlCol="0" anchor="t">
            <a:spAutoFit/>
          </a:bodyPr>
          <a:lstStyle/>
          <a:p>
            <a:pPr>
              <a:lnSpc>
                <a:spcPts val="3910"/>
              </a:lnSpc>
              <a:spcBef>
                <a:spcPct val="0"/>
              </a:spcBef>
            </a:pPr>
            <a:r>
              <a:rPr lang="en-US" sz="2792">
                <a:solidFill>
                  <a:srgbClr val="960000"/>
                </a:solidFill>
                <a:latin typeface="Poppins Bold"/>
              </a:rPr>
              <a:t>DIGNITY</a:t>
            </a:r>
          </a:p>
        </p:txBody>
      </p:sp>
      <p:sp>
        <p:nvSpPr>
          <p:cNvPr id="16" name="TextBox 16"/>
          <p:cNvSpPr txBox="1"/>
          <p:nvPr/>
        </p:nvSpPr>
        <p:spPr>
          <a:xfrm>
            <a:off x="1223218" y="4587644"/>
            <a:ext cx="5343915" cy="447675"/>
          </a:xfrm>
          <a:prstGeom prst="rect">
            <a:avLst/>
          </a:prstGeom>
        </p:spPr>
        <p:txBody>
          <a:bodyPr lIns="0" tIns="0" rIns="0" bIns="0" rtlCol="0" anchor="t">
            <a:spAutoFit/>
          </a:bodyPr>
          <a:lstStyle/>
          <a:p>
            <a:pPr algn="r">
              <a:lnSpc>
                <a:spcPts val="3351"/>
              </a:lnSpc>
            </a:pPr>
            <a:r>
              <a:rPr lang="en-US" sz="2792">
                <a:solidFill>
                  <a:srgbClr val="960000"/>
                </a:solidFill>
                <a:latin typeface="Poppins Bold"/>
              </a:rPr>
              <a:t>SERVICE</a:t>
            </a:r>
          </a:p>
        </p:txBody>
      </p:sp>
      <p:sp>
        <p:nvSpPr>
          <p:cNvPr id="17" name="TextBox 17"/>
          <p:cNvSpPr txBox="1"/>
          <p:nvPr/>
        </p:nvSpPr>
        <p:spPr>
          <a:xfrm>
            <a:off x="1702553" y="5125169"/>
            <a:ext cx="4864580" cy="577132"/>
          </a:xfrm>
          <a:prstGeom prst="rect">
            <a:avLst/>
          </a:prstGeom>
        </p:spPr>
        <p:txBody>
          <a:bodyPr lIns="0" tIns="0" rIns="0" bIns="0" rtlCol="0" anchor="t">
            <a:spAutoFit/>
          </a:bodyPr>
          <a:lstStyle/>
          <a:p>
            <a:pPr algn="r">
              <a:lnSpc>
                <a:spcPts val="2314"/>
              </a:lnSpc>
              <a:spcBef>
                <a:spcPct val="0"/>
              </a:spcBef>
            </a:pPr>
            <a:r>
              <a:rPr lang="en-US" sz="1653">
                <a:solidFill>
                  <a:srgbClr val="000000"/>
                </a:solidFill>
                <a:latin typeface="Poppins Medium"/>
              </a:rPr>
              <a:t>We reach out to support others without discrimination.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0999"/>
            </a:blip>
            <a:stretch>
              <a:fillRect t="-9277" b="-9277"/>
            </a:stretch>
          </a:blipFill>
        </p:spPr>
        <p:txBody>
          <a:bodyPr/>
          <a:lstStyle/>
          <a:p>
            <a:endParaRPr lang="en-CA"/>
          </a:p>
        </p:txBody>
      </p:sp>
      <p:sp>
        <p:nvSpPr>
          <p:cNvPr id="3" name="Freeform 3"/>
          <p:cNvSpPr/>
          <p:nvPr/>
        </p:nvSpPr>
        <p:spPr>
          <a:xfrm rot="-2804932">
            <a:off x="8846760" y="-3800220"/>
            <a:ext cx="9545828" cy="10048239"/>
          </a:xfrm>
          <a:custGeom>
            <a:avLst/>
            <a:gdLst/>
            <a:ahLst/>
            <a:cxnLst/>
            <a:rect l="l" t="t" r="r" b="b"/>
            <a:pathLst>
              <a:path w="9545828" h="10048239">
                <a:moveTo>
                  <a:pt x="0" y="0"/>
                </a:moveTo>
                <a:lnTo>
                  <a:pt x="9545828" y="0"/>
                </a:lnTo>
                <a:lnTo>
                  <a:pt x="9545828" y="10048239"/>
                </a:lnTo>
                <a:lnTo>
                  <a:pt x="0" y="100482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rot="-2804932">
            <a:off x="11868196" y="-1048176"/>
            <a:ext cx="11104857" cy="11689324"/>
          </a:xfrm>
          <a:custGeom>
            <a:avLst/>
            <a:gdLst/>
            <a:ahLst/>
            <a:cxnLst/>
            <a:rect l="l" t="t" r="r" b="b"/>
            <a:pathLst>
              <a:path w="11104857" h="11689324">
                <a:moveTo>
                  <a:pt x="0" y="0"/>
                </a:moveTo>
                <a:lnTo>
                  <a:pt x="11104857" y="0"/>
                </a:lnTo>
                <a:lnTo>
                  <a:pt x="11104857" y="11689323"/>
                </a:lnTo>
                <a:lnTo>
                  <a:pt x="0" y="116893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1222705" y="5154828"/>
            <a:ext cx="3947824" cy="5132172"/>
          </a:xfrm>
          <a:custGeom>
            <a:avLst/>
            <a:gdLst/>
            <a:ahLst/>
            <a:cxnLst/>
            <a:rect l="l" t="t" r="r" b="b"/>
            <a:pathLst>
              <a:path w="3947824" h="5132172">
                <a:moveTo>
                  <a:pt x="0" y="0"/>
                </a:moveTo>
                <a:lnTo>
                  <a:pt x="3947825" y="0"/>
                </a:lnTo>
                <a:lnTo>
                  <a:pt x="3947825" y="5132172"/>
                </a:lnTo>
                <a:lnTo>
                  <a:pt x="0" y="5132172"/>
                </a:lnTo>
                <a:lnTo>
                  <a:pt x="0" y="0"/>
                </a:lnTo>
                <a:close/>
              </a:path>
            </a:pathLst>
          </a:custGeom>
          <a:blipFill>
            <a:blip r:embed="rId5"/>
            <a:stretch>
              <a:fillRect/>
            </a:stretch>
          </a:blipFill>
        </p:spPr>
        <p:txBody>
          <a:bodyPr/>
          <a:lstStyle/>
          <a:p>
            <a:endParaRPr lang="en-CA"/>
          </a:p>
        </p:txBody>
      </p:sp>
      <p:sp>
        <p:nvSpPr>
          <p:cNvPr id="6" name="Freeform 6"/>
          <p:cNvSpPr/>
          <p:nvPr/>
        </p:nvSpPr>
        <p:spPr>
          <a:xfrm>
            <a:off x="14465115" y="5126106"/>
            <a:ext cx="3822885" cy="5160894"/>
          </a:xfrm>
          <a:custGeom>
            <a:avLst/>
            <a:gdLst/>
            <a:ahLst/>
            <a:cxnLst/>
            <a:rect l="l" t="t" r="r" b="b"/>
            <a:pathLst>
              <a:path w="3822885" h="5160894">
                <a:moveTo>
                  <a:pt x="0" y="0"/>
                </a:moveTo>
                <a:lnTo>
                  <a:pt x="3822885" y="0"/>
                </a:lnTo>
                <a:lnTo>
                  <a:pt x="3822885" y="5160894"/>
                </a:lnTo>
                <a:lnTo>
                  <a:pt x="0" y="5160894"/>
                </a:lnTo>
                <a:lnTo>
                  <a:pt x="0" y="0"/>
                </a:lnTo>
                <a:close/>
              </a:path>
            </a:pathLst>
          </a:custGeom>
          <a:blipFill>
            <a:blip r:embed="rId6"/>
            <a:stretch>
              <a:fillRect/>
            </a:stretch>
          </a:blipFill>
        </p:spPr>
        <p:txBody>
          <a:bodyPr/>
          <a:lstStyle/>
          <a:p>
            <a:endParaRPr lang="en-CA"/>
          </a:p>
        </p:txBody>
      </p:sp>
      <p:sp>
        <p:nvSpPr>
          <p:cNvPr id="7" name="TextBox 7"/>
          <p:cNvSpPr txBox="1"/>
          <p:nvPr/>
        </p:nvSpPr>
        <p:spPr>
          <a:xfrm>
            <a:off x="1028700" y="962025"/>
            <a:ext cx="5911319" cy="1061159"/>
          </a:xfrm>
          <a:prstGeom prst="rect">
            <a:avLst/>
          </a:prstGeom>
        </p:spPr>
        <p:txBody>
          <a:bodyPr lIns="0" tIns="0" rIns="0" bIns="0" rtlCol="0" anchor="t">
            <a:spAutoFit/>
          </a:bodyPr>
          <a:lstStyle/>
          <a:p>
            <a:pPr>
              <a:lnSpc>
                <a:spcPts val="7870"/>
              </a:lnSpc>
            </a:pPr>
            <a:r>
              <a:rPr lang="en-US" sz="6558">
                <a:solidFill>
                  <a:srgbClr val="960000"/>
                </a:solidFill>
                <a:latin typeface="Poppins Ultra-Bold"/>
              </a:rPr>
              <a:t>History</a:t>
            </a:r>
          </a:p>
        </p:txBody>
      </p:sp>
      <p:sp>
        <p:nvSpPr>
          <p:cNvPr id="8" name="TextBox 8"/>
          <p:cNvSpPr txBox="1"/>
          <p:nvPr/>
        </p:nvSpPr>
        <p:spPr>
          <a:xfrm>
            <a:off x="1028700" y="2323221"/>
            <a:ext cx="9152566" cy="6517425"/>
          </a:xfrm>
          <a:prstGeom prst="rect">
            <a:avLst/>
          </a:prstGeom>
        </p:spPr>
        <p:txBody>
          <a:bodyPr lIns="0" tIns="0" rIns="0" bIns="0" rtlCol="0" anchor="t">
            <a:spAutoFit/>
          </a:bodyPr>
          <a:lstStyle/>
          <a:p>
            <a:pPr>
              <a:lnSpc>
                <a:spcPts val="3359"/>
              </a:lnSpc>
            </a:pPr>
            <a:r>
              <a:rPr lang="en-US" sz="2400" dirty="0">
                <a:solidFill>
                  <a:srgbClr val="000000"/>
                </a:solidFill>
                <a:latin typeface="Poppins Medium"/>
              </a:rPr>
              <a:t>The Salvation Army was founded by William and Catherine Booth. William had been a minister of the Methodist Church.</a:t>
            </a:r>
          </a:p>
          <a:p>
            <a:pPr>
              <a:lnSpc>
                <a:spcPts val="3359"/>
              </a:lnSpc>
            </a:pPr>
            <a:endParaRPr lang="en-US" sz="2400" dirty="0">
              <a:solidFill>
                <a:srgbClr val="000000"/>
              </a:solidFill>
              <a:latin typeface="Poppins Medium"/>
            </a:endParaRPr>
          </a:p>
          <a:p>
            <a:pPr>
              <a:lnSpc>
                <a:spcPts val="3359"/>
              </a:lnSpc>
            </a:pPr>
            <a:r>
              <a:rPr lang="en-US" sz="2400" dirty="0">
                <a:solidFill>
                  <a:srgbClr val="000000"/>
                </a:solidFill>
                <a:latin typeface="Poppins Medium"/>
              </a:rPr>
              <a:t>1865 - The organization was originally called the Christian Revival Society and shortly after that was re-named the East London Christian Mission.</a:t>
            </a:r>
          </a:p>
          <a:p>
            <a:pPr>
              <a:lnSpc>
                <a:spcPts val="3359"/>
              </a:lnSpc>
            </a:pPr>
            <a:endParaRPr lang="en-US" sz="2400" dirty="0">
              <a:solidFill>
                <a:srgbClr val="000000"/>
              </a:solidFill>
              <a:latin typeface="Poppins Medium"/>
            </a:endParaRPr>
          </a:p>
          <a:p>
            <a:pPr>
              <a:lnSpc>
                <a:spcPts val="3359"/>
              </a:lnSpc>
            </a:pPr>
            <a:r>
              <a:rPr lang="en-US" sz="2400" dirty="0">
                <a:solidFill>
                  <a:srgbClr val="000000"/>
                </a:solidFill>
                <a:latin typeface="Poppins Medium"/>
              </a:rPr>
              <a:t>1867 - The organization grew rapidly and changed names again becoming known as the Christian Mission.</a:t>
            </a:r>
          </a:p>
          <a:p>
            <a:pPr>
              <a:lnSpc>
                <a:spcPts val="3359"/>
              </a:lnSpc>
            </a:pPr>
            <a:endParaRPr lang="en-US" sz="2400" dirty="0">
              <a:solidFill>
                <a:srgbClr val="000000"/>
              </a:solidFill>
              <a:latin typeface="Poppins Medium"/>
            </a:endParaRPr>
          </a:p>
          <a:p>
            <a:pPr>
              <a:lnSpc>
                <a:spcPts val="3359"/>
              </a:lnSpc>
              <a:spcBef>
                <a:spcPct val="0"/>
              </a:spcBef>
            </a:pPr>
            <a:r>
              <a:rPr lang="en-US" sz="2400" dirty="0">
                <a:solidFill>
                  <a:srgbClr val="000000"/>
                </a:solidFill>
                <a:latin typeface="Poppins Medium"/>
              </a:rPr>
              <a:t>1878 - While William Booth was perusing a printer’s proof for a pamphlet which referred to the Christian Mission as a “volunteer army.” Booth swept his pen through the word “volunteer” and changed it to read “Salvation Army.”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0999"/>
            </a:blip>
            <a:stretch>
              <a:fillRect t="-9277" b="-9277"/>
            </a:stretch>
          </a:blipFill>
        </p:spPr>
        <p:txBody>
          <a:bodyPr/>
          <a:lstStyle/>
          <a:p>
            <a:endParaRPr lang="en-CA"/>
          </a:p>
        </p:txBody>
      </p:sp>
      <p:sp>
        <p:nvSpPr>
          <p:cNvPr id="3" name="Freeform 3"/>
          <p:cNvSpPr/>
          <p:nvPr/>
        </p:nvSpPr>
        <p:spPr>
          <a:xfrm rot="-2804932">
            <a:off x="8846760" y="-3800220"/>
            <a:ext cx="9545828" cy="10048239"/>
          </a:xfrm>
          <a:custGeom>
            <a:avLst/>
            <a:gdLst/>
            <a:ahLst/>
            <a:cxnLst/>
            <a:rect l="l" t="t" r="r" b="b"/>
            <a:pathLst>
              <a:path w="9545828" h="10048239">
                <a:moveTo>
                  <a:pt x="0" y="0"/>
                </a:moveTo>
                <a:lnTo>
                  <a:pt x="9545828" y="0"/>
                </a:lnTo>
                <a:lnTo>
                  <a:pt x="9545828" y="10048239"/>
                </a:lnTo>
                <a:lnTo>
                  <a:pt x="0" y="100482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rot="-2804932">
            <a:off x="11868196" y="-1048176"/>
            <a:ext cx="11104857" cy="11689324"/>
          </a:xfrm>
          <a:custGeom>
            <a:avLst/>
            <a:gdLst/>
            <a:ahLst/>
            <a:cxnLst/>
            <a:rect l="l" t="t" r="r" b="b"/>
            <a:pathLst>
              <a:path w="11104857" h="11689324">
                <a:moveTo>
                  <a:pt x="0" y="0"/>
                </a:moveTo>
                <a:lnTo>
                  <a:pt x="11104857" y="0"/>
                </a:lnTo>
                <a:lnTo>
                  <a:pt x="11104857" y="11689323"/>
                </a:lnTo>
                <a:lnTo>
                  <a:pt x="0" y="116893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0181266" y="5231072"/>
            <a:ext cx="7066936" cy="4027228"/>
          </a:xfrm>
          <a:custGeom>
            <a:avLst/>
            <a:gdLst/>
            <a:ahLst/>
            <a:cxnLst/>
            <a:rect l="l" t="t" r="r" b="b"/>
            <a:pathLst>
              <a:path w="7066936" h="4027228">
                <a:moveTo>
                  <a:pt x="0" y="0"/>
                </a:moveTo>
                <a:lnTo>
                  <a:pt x="7066937" y="0"/>
                </a:lnTo>
                <a:lnTo>
                  <a:pt x="7066937" y="4027228"/>
                </a:lnTo>
                <a:lnTo>
                  <a:pt x="0" y="4027228"/>
                </a:lnTo>
                <a:lnTo>
                  <a:pt x="0" y="0"/>
                </a:lnTo>
                <a:close/>
              </a:path>
            </a:pathLst>
          </a:custGeom>
          <a:blipFill>
            <a:blip r:embed="rId5"/>
            <a:stretch>
              <a:fillRect/>
            </a:stretch>
          </a:blipFill>
        </p:spPr>
        <p:txBody>
          <a:bodyPr/>
          <a:lstStyle/>
          <a:p>
            <a:endParaRPr lang="en-CA"/>
          </a:p>
        </p:txBody>
      </p:sp>
      <p:sp>
        <p:nvSpPr>
          <p:cNvPr id="6" name="TextBox 6"/>
          <p:cNvSpPr txBox="1"/>
          <p:nvPr/>
        </p:nvSpPr>
        <p:spPr>
          <a:xfrm>
            <a:off x="1028700" y="962025"/>
            <a:ext cx="7414385" cy="1061159"/>
          </a:xfrm>
          <a:prstGeom prst="rect">
            <a:avLst/>
          </a:prstGeom>
        </p:spPr>
        <p:txBody>
          <a:bodyPr lIns="0" tIns="0" rIns="0" bIns="0" rtlCol="0" anchor="t">
            <a:spAutoFit/>
          </a:bodyPr>
          <a:lstStyle/>
          <a:p>
            <a:pPr>
              <a:lnSpc>
                <a:spcPts val="7870"/>
              </a:lnSpc>
            </a:pPr>
            <a:r>
              <a:rPr lang="en-US" sz="6558">
                <a:solidFill>
                  <a:srgbClr val="960000"/>
                </a:solidFill>
                <a:latin typeface="Poppins Ultra-Bold"/>
              </a:rPr>
              <a:t>History cont’d...</a:t>
            </a:r>
          </a:p>
        </p:txBody>
      </p:sp>
      <p:sp>
        <p:nvSpPr>
          <p:cNvPr id="7" name="TextBox 7"/>
          <p:cNvSpPr txBox="1"/>
          <p:nvPr/>
        </p:nvSpPr>
        <p:spPr>
          <a:xfrm>
            <a:off x="1028700" y="2323221"/>
            <a:ext cx="9152566" cy="3465308"/>
          </a:xfrm>
          <a:prstGeom prst="rect">
            <a:avLst/>
          </a:prstGeom>
        </p:spPr>
        <p:txBody>
          <a:bodyPr lIns="0" tIns="0" rIns="0" bIns="0" rtlCol="0" anchor="t">
            <a:spAutoFit/>
          </a:bodyPr>
          <a:lstStyle/>
          <a:p>
            <a:pPr>
              <a:lnSpc>
                <a:spcPts val="3359"/>
              </a:lnSpc>
            </a:pPr>
            <a:r>
              <a:rPr lang="en-US" sz="2400" dirty="0">
                <a:solidFill>
                  <a:srgbClr val="000000"/>
                </a:solidFill>
                <a:latin typeface="Poppins Medium"/>
              </a:rPr>
              <a:t>1882 - The Salvation Army began its work in Canada just 15 years after Confederation, and quickly began giving hope to those in need. </a:t>
            </a:r>
          </a:p>
          <a:p>
            <a:pPr>
              <a:lnSpc>
                <a:spcPts val="3359"/>
              </a:lnSpc>
            </a:pPr>
            <a:endParaRPr lang="en-US" sz="2400" dirty="0">
              <a:solidFill>
                <a:srgbClr val="000000"/>
              </a:solidFill>
              <a:latin typeface="Poppins Medium"/>
            </a:endParaRPr>
          </a:p>
          <a:p>
            <a:pPr>
              <a:lnSpc>
                <a:spcPts val="3359"/>
              </a:lnSpc>
            </a:pPr>
            <a:r>
              <a:rPr lang="en-US" sz="2400" dirty="0">
                <a:solidFill>
                  <a:srgbClr val="000000"/>
                </a:solidFill>
                <a:latin typeface="Poppins Medium"/>
              </a:rPr>
              <a:t>1896 - The work began in Bermuda.</a:t>
            </a:r>
          </a:p>
          <a:p>
            <a:pPr>
              <a:lnSpc>
                <a:spcPts val="3359"/>
              </a:lnSpc>
            </a:pPr>
            <a:endParaRPr lang="en-US" sz="2400" dirty="0">
              <a:solidFill>
                <a:srgbClr val="000000"/>
              </a:solidFill>
              <a:latin typeface="Poppins Medium"/>
            </a:endParaRPr>
          </a:p>
          <a:p>
            <a:pPr>
              <a:lnSpc>
                <a:spcPts val="3359"/>
              </a:lnSpc>
            </a:pPr>
            <a:r>
              <a:rPr lang="en-US" sz="2400" dirty="0">
                <a:solidFill>
                  <a:srgbClr val="000000"/>
                </a:solidFill>
                <a:latin typeface="Poppins Medium"/>
              </a:rPr>
              <a:t>1909 - A Parliamentary Act solidified the Canadian status of The Salvation Army.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74794" y="0"/>
            <a:ext cx="7013206" cy="10287000"/>
            <a:chOff x="0" y="0"/>
            <a:chExt cx="9350941" cy="13716000"/>
          </a:xfrm>
        </p:grpSpPr>
        <p:pic>
          <p:nvPicPr>
            <p:cNvPr id="3" name="Picture 3"/>
            <p:cNvPicPr>
              <a:picLocks noChangeAspect="1"/>
            </p:cNvPicPr>
            <p:nvPr/>
          </p:nvPicPr>
          <p:blipFill>
            <a:blip r:embed="rId2"/>
            <a:srcRect l="12549" r="42085"/>
            <a:stretch>
              <a:fillRect/>
            </a:stretch>
          </p:blipFill>
          <p:spPr>
            <a:xfrm>
              <a:off x="0" y="0"/>
              <a:ext cx="9350941" cy="13716000"/>
            </a:xfrm>
            <a:prstGeom prst="rect">
              <a:avLst/>
            </a:prstGeom>
          </p:spPr>
        </p:pic>
      </p:grpSp>
      <p:sp>
        <p:nvSpPr>
          <p:cNvPr id="4" name="TextBox 4"/>
          <p:cNvSpPr txBox="1"/>
          <p:nvPr/>
        </p:nvSpPr>
        <p:spPr>
          <a:xfrm>
            <a:off x="1028700" y="1034382"/>
            <a:ext cx="9362204" cy="821878"/>
          </a:xfrm>
          <a:prstGeom prst="rect">
            <a:avLst/>
          </a:prstGeom>
        </p:spPr>
        <p:txBody>
          <a:bodyPr lIns="0" tIns="0" rIns="0" bIns="0" rtlCol="0" anchor="t">
            <a:spAutoFit/>
          </a:bodyPr>
          <a:lstStyle/>
          <a:p>
            <a:pPr>
              <a:lnSpc>
                <a:spcPts val="6039"/>
              </a:lnSpc>
            </a:pPr>
            <a:r>
              <a:rPr lang="en-US" sz="5032">
                <a:solidFill>
                  <a:srgbClr val="960000"/>
                </a:solidFill>
                <a:latin typeface="Poppins Ultra-Bold"/>
              </a:rPr>
              <a:t>In Canada &amp; Bermuda...</a:t>
            </a:r>
          </a:p>
        </p:txBody>
      </p:sp>
      <p:sp>
        <p:nvSpPr>
          <p:cNvPr id="5" name="TextBox 5"/>
          <p:cNvSpPr txBox="1"/>
          <p:nvPr/>
        </p:nvSpPr>
        <p:spPr>
          <a:xfrm>
            <a:off x="1052512" y="4991100"/>
            <a:ext cx="8890481" cy="3568221"/>
          </a:xfrm>
          <a:prstGeom prst="rect">
            <a:avLst/>
          </a:prstGeom>
        </p:spPr>
        <p:txBody>
          <a:bodyPr lIns="0" tIns="0" rIns="0" bIns="0" rtlCol="0" anchor="t">
            <a:spAutoFit/>
          </a:bodyPr>
          <a:lstStyle/>
          <a:p>
            <a:pPr algn="just">
              <a:lnSpc>
                <a:spcPts val="3499"/>
              </a:lnSpc>
            </a:pPr>
            <a:r>
              <a:rPr lang="en-US" sz="2499" dirty="0">
                <a:solidFill>
                  <a:srgbClr val="000000"/>
                </a:solidFill>
                <a:latin typeface="Poppins Medium"/>
              </a:rPr>
              <a:t>There are...</a:t>
            </a:r>
          </a:p>
          <a:p>
            <a:pPr marL="539688" lvl="1" indent="-269844">
              <a:lnSpc>
                <a:spcPts val="3499"/>
              </a:lnSpc>
              <a:buFont typeface="Arial"/>
              <a:buChar char="•"/>
            </a:pPr>
            <a:r>
              <a:rPr lang="en-US" sz="2499" dirty="0">
                <a:solidFill>
                  <a:srgbClr val="000000"/>
                </a:solidFill>
                <a:latin typeface="Poppins Medium"/>
              </a:rPr>
              <a:t>More than 250 corps (churches) </a:t>
            </a:r>
          </a:p>
          <a:p>
            <a:pPr marL="539688" lvl="1" indent="-269844">
              <a:lnSpc>
                <a:spcPts val="3499"/>
              </a:lnSpc>
              <a:buFont typeface="Arial"/>
              <a:buChar char="•"/>
            </a:pPr>
            <a:r>
              <a:rPr lang="en-US" sz="2499" dirty="0">
                <a:solidFill>
                  <a:srgbClr val="000000"/>
                </a:solidFill>
                <a:latin typeface="Poppins Medium"/>
              </a:rPr>
              <a:t>Just under 200 social service institutions </a:t>
            </a:r>
          </a:p>
          <a:p>
            <a:pPr marL="539688" lvl="1" indent="-269844">
              <a:lnSpc>
                <a:spcPts val="3499"/>
              </a:lnSpc>
              <a:buFont typeface="Arial"/>
              <a:buChar char="•"/>
            </a:pPr>
            <a:r>
              <a:rPr lang="en-US" sz="2499" dirty="0">
                <a:solidFill>
                  <a:srgbClr val="000000"/>
                </a:solidFill>
                <a:latin typeface="Poppins Medium"/>
              </a:rPr>
              <a:t>Over 70,000 volunteers</a:t>
            </a:r>
          </a:p>
          <a:p>
            <a:pPr marL="539688" lvl="1" indent="-269844">
              <a:lnSpc>
                <a:spcPts val="3499"/>
              </a:lnSpc>
              <a:buFont typeface="Arial"/>
              <a:buChar char="•"/>
            </a:pPr>
            <a:r>
              <a:rPr lang="en-US" sz="2499" dirty="0">
                <a:solidFill>
                  <a:srgbClr val="000000"/>
                </a:solidFill>
                <a:latin typeface="Poppins Medium"/>
              </a:rPr>
              <a:t>Just over 8,000 people employed by The Salvation Army in the Canada and Bermuda Territory</a:t>
            </a:r>
          </a:p>
          <a:p>
            <a:pPr marL="539688" lvl="1" indent="-269844">
              <a:lnSpc>
                <a:spcPts val="3499"/>
              </a:lnSpc>
              <a:buFont typeface="Arial"/>
              <a:buChar char="•"/>
            </a:pPr>
            <a:r>
              <a:rPr lang="en-US" sz="2499" dirty="0">
                <a:solidFill>
                  <a:srgbClr val="000000"/>
                </a:solidFill>
                <a:latin typeface="Poppins Medium"/>
              </a:rPr>
              <a:t>Close to 30 Canadian officers and lay staff also serve overseas</a:t>
            </a:r>
          </a:p>
        </p:txBody>
      </p:sp>
      <p:sp>
        <p:nvSpPr>
          <p:cNvPr id="6" name="TextBox 6"/>
          <p:cNvSpPr txBox="1"/>
          <p:nvPr/>
        </p:nvSpPr>
        <p:spPr>
          <a:xfrm>
            <a:off x="1175391" y="2370312"/>
            <a:ext cx="8890481" cy="1869038"/>
          </a:xfrm>
          <a:prstGeom prst="rect">
            <a:avLst/>
          </a:prstGeom>
        </p:spPr>
        <p:txBody>
          <a:bodyPr lIns="0" tIns="0" rIns="0" bIns="0" rtlCol="0" anchor="t">
            <a:spAutoFit/>
          </a:bodyPr>
          <a:lstStyle/>
          <a:p>
            <a:pPr>
              <a:lnSpc>
                <a:spcPts val="3749"/>
              </a:lnSpc>
            </a:pPr>
            <a:r>
              <a:rPr lang="en-US" sz="2499" dirty="0">
                <a:solidFill>
                  <a:srgbClr val="000000"/>
                </a:solidFill>
                <a:latin typeface="Poppins Medium"/>
              </a:rPr>
              <a:t>The Salvation Army has... </a:t>
            </a:r>
          </a:p>
          <a:p>
            <a:pPr marL="342900" indent="-342900">
              <a:lnSpc>
                <a:spcPts val="3749"/>
              </a:lnSpc>
              <a:buFont typeface="Arial" panose="020B0604020202020204" pitchFamily="34" charset="0"/>
              <a:buChar char="•"/>
            </a:pPr>
            <a:r>
              <a:rPr lang="en-US" sz="2499" dirty="0">
                <a:solidFill>
                  <a:srgbClr val="000000"/>
                </a:solidFill>
                <a:latin typeface="Poppins Medium"/>
              </a:rPr>
              <a:t>More than 500 active officers (clergy)</a:t>
            </a:r>
          </a:p>
          <a:p>
            <a:pPr marL="342900" indent="-342900">
              <a:lnSpc>
                <a:spcPts val="3749"/>
              </a:lnSpc>
              <a:buFont typeface="Arial" panose="020B0604020202020204" pitchFamily="34" charset="0"/>
              <a:buChar char="•"/>
            </a:pPr>
            <a:r>
              <a:rPr lang="en-US" sz="2499" dirty="0">
                <a:solidFill>
                  <a:srgbClr val="000000"/>
                </a:solidFill>
                <a:latin typeface="Poppins Medium"/>
              </a:rPr>
              <a:t>More than 14,000 soldiers</a:t>
            </a:r>
          </a:p>
          <a:p>
            <a:pPr marL="342900" indent="-342900">
              <a:lnSpc>
                <a:spcPts val="3749"/>
              </a:lnSpc>
              <a:buFont typeface="Arial" panose="020B0604020202020204" pitchFamily="34" charset="0"/>
              <a:buChar char="•"/>
            </a:pPr>
            <a:r>
              <a:rPr lang="en-US" sz="2499" dirty="0">
                <a:solidFill>
                  <a:srgbClr val="000000"/>
                </a:solidFill>
                <a:latin typeface="Poppins Medium"/>
              </a:rPr>
              <a:t>Close to 27,000 adherents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755643"/>
            <a:ext cx="9834701" cy="3867150"/>
          </a:xfrm>
          <a:prstGeom prst="rect">
            <a:avLst/>
          </a:prstGeom>
        </p:spPr>
        <p:txBody>
          <a:bodyPr lIns="0" tIns="0" rIns="0" bIns="0" rtlCol="0" anchor="t">
            <a:spAutoFit/>
          </a:bodyPr>
          <a:lstStyle/>
          <a:p>
            <a:pPr>
              <a:lnSpc>
                <a:spcPts val="12874"/>
              </a:lnSpc>
            </a:pPr>
            <a:r>
              <a:rPr lang="en-US" sz="10729">
                <a:solidFill>
                  <a:srgbClr val="000000"/>
                </a:solidFill>
                <a:latin typeface="Poppins Bold"/>
              </a:rPr>
              <a:t>WHAT DOES</a:t>
            </a:r>
          </a:p>
          <a:p>
            <a:pPr>
              <a:lnSpc>
                <a:spcPts val="8435"/>
              </a:lnSpc>
            </a:pPr>
            <a:r>
              <a:rPr lang="en-US" sz="7029">
                <a:solidFill>
                  <a:srgbClr val="960000"/>
                </a:solidFill>
                <a:latin typeface="Poppins Ultra-Bold"/>
              </a:rPr>
              <a:t>The Salvation Army</a:t>
            </a:r>
          </a:p>
          <a:p>
            <a:pPr>
              <a:lnSpc>
                <a:spcPts val="8435"/>
              </a:lnSpc>
            </a:pPr>
            <a:r>
              <a:rPr lang="en-US" sz="7029">
                <a:solidFill>
                  <a:srgbClr val="000000"/>
                </a:solidFill>
                <a:latin typeface="Poppins Ultra-Bold"/>
              </a:rPr>
              <a:t>BELIEVE?</a:t>
            </a:r>
          </a:p>
        </p:txBody>
      </p:sp>
      <p:sp>
        <p:nvSpPr>
          <p:cNvPr id="3" name="Freeform 3"/>
          <p:cNvSpPr/>
          <p:nvPr/>
        </p:nvSpPr>
        <p:spPr>
          <a:xfrm rot="-2804932">
            <a:off x="12764636" y="-541089"/>
            <a:ext cx="10392147" cy="10939102"/>
          </a:xfrm>
          <a:custGeom>
            <a:avLst/>
            <a:gdLst/>
            <a:ahLst/>
            <a:cxnLst/>
            <a:rect l="l" t="t" r="r" b="b"/>
            <a:pathLst>
              <a:path w="10392147" h="10939102">
                <a:moveTo>
                  <a:pt x="0" y="0"/>
                </a:moveTo>
                <a:lnTo>
                  <a:pt x="10392147" y="0"/>
                </a:lnTo>
                <a:lnTo>
                  <a:pt x="10392147" y="10939102"/>
                </a:lnTo>
                <a:lnTo>
                  <a:pt x="0" y="10939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2804932">
            <a:off x="7804268" y="-4153434"/>
            <a:ext cx="11104857" cy="11689324"/>
          </a:xfrm>
          <a:custGeom>
            <a:avLst/>
            <a:gdLst/>
            <a:ahLst/>
            <a:cxnLst/>
            <a:rect l="l" t="t" r="r" b="b"/>
            <a:pathLst>
              <a:path w="11104857" h="11689324">
                <a:moveTo>
                  <a:pt x="0" y="0"/>
                </a:moveTo>
                <a:lnTo>
                  <a:pt x="11104857" y="0"/>
                </a:lnTo>
                <a:lnTo>
                  <a:pt x="11104857" y="11689324"/>
                </a:lnTo>
                <a:lnTo>
                  <a:pt x="0" y="11689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5" name="TextBox 5"/>
          <p:cNvSpPr txBox="1"/>
          <p:nvPr/>
        </p:nvSpPr>
        <p:spPr>
          <a:xfrm>
            <a:off x="1028700" y="6863731"/>
            <a:ext cx="8532968" cy="476750"/>
          </a:xfrm>
          <a:prstGeom prst="rect">
            <a:avLst/>
          </a:prstGeom>
        </p:spPr>
        <p:txBody>
          <a:bodyPr lIns="0" tIns="0" rIns="0" bIns="0" rtlCol="0" anchor="t">
            <a:spAutoFit/>
          </a:bodyPr>
          <a:lstStyle/>
          <a:p>
            <a:pPr algn="just">
              <a:lnSpc>
                <a:spcPts val="3729"/>
              </a:lnSpc>
              <a:spcBef>
                <a:spcPct val="0"/>
              </a:spcBef>
            </a:pPr>
            <a:r>
              <a:rPr lang="en-US" sz="2663">
                <a:solidFill>
                  <a:srgbClr val="000000"/>
                </a:solidFill>
                <a:latin typeface="Poppins Medium"/>
              </a:rPr>
              <a:t>Session 2</a:t>
            </a:r>
          </a:p>
        </p:txBody>
      </p:sp>
      <p:sp>
        <p:nvSpPr>
          <p:cNvPr id="6" name="Freeform 6"/>
          <p:cNvSpPr/>
          <p:nvPr/>
        </p:nvSpPr>
        <p:spPr>
          <a:xfrm rot="7204301">
            <a:off x="13015965" y="8519480"/>
            <a:ext cx="4615835" cy="4858773"/>
          </a:xfrm>
          <a:custGeom>
            <a:avLst/>
            <a:gdLst/>
            <a:ahLst/>
            <a:cxnLst/>
            <a:rect l="l" t="t" r="r" b="b"/>
            <a:pathLst>
              <a:path w="4615835" h="4858773">
                <a:moveTo>
                  <a:pt x="0" y="0"/>
                </a:moveTo>
                <a:lnTo>
                  <a:pt x="4615835" y="0"/>
                </a:lnTo>
                <a:lnTo>
                  <a:pt x="4615835" y="4858774"/>
                </a:lnTo>
                <a:lnTo>
                  <a:pt x="0" y="485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3413</TotalTime>
  <Words>1869</Words>
  <Application>Microsoft Office PowerPoint</Application>
  <PresentationFormat>Custom</PresentationFormat>
  <Paragraphs>182</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Poppins Bold</vt:lpstr>
      <vt:lpstr>Poppins</vt:lpstr>
      <vt:lpstr>Poppins Medium</vt:lpstr>
      <vt:lpstr>Calibri</vt:lpstr>
      <vt:lpstr>Poppins 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adherenttraining_2024</dc:title>
  <dc:creator>Peter Park</dc:creator>
  <cp:lastModifiedBy>Peter Park</cp:lastModifiedBy>
  <cp:revision>1</cp:revision>
  <cp:lastPrinted>2024-01-08T17:05:05Z</cp:lastPrinted>
  <dcterms:created xsi:type="dcterms:W3CDTF">2006-08-16T00:00:00Z</dcterms:created>
  <dcterms:modified xsi:type="dcterms:W3CDTF">2024-03-08T21:22:24Z</dcterms:modified>
  <dc:identifier>DAF418akC4E</dc:identifier>
</cp:coreProperties>
</file>