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Lovelo" charset="1" panose="02000000000000000000"/>
      <p:regular r:id="rId9"/>
    </p:embeddedFont>
    <p:embeddedFont>
      <p:font typeface="Anton" charset="1" panose="00000500000000000000"/>
      <p:regular r:id="rId10"/>
    </p:embeddedFont>
    <p:embeddedFont>
      <p:font typeface="Recoleta" charset="1" panose="00000500000000000000"/>
      <p:regular r:id="rId11"/>
    </p:embeddedFont>
    <p:embeddedFont>
      <p:font typeface="Orkney 1" charset="1" panose="00000400000000000000"/>
      <p:regular r:id="rId12"/>
    </p:embeddedFont>
    <p:embeddedFont>
      <p:font typeface="Orkney 2" charset="1" panose="00000800000000000000"/>
      <p:regular r:id="rId13"/>
    </p:embeddedFont>
    <p:embeddedFont>
      <p:font typeface="Orkney 3" charset="1" panose="0000080000000000000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9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4795939" y="229722"/>
            <a:ext cx="24996132" cy="10021080"/>
          </a:xfrm>
          <a:custGeom>
            <a:avLst/>
            <a:gdLst/>
            <a:ahLst/>
            <a:cxnLst/>
            <a:rect r="r" b="b" t="t" l="l"/>
            <a:pathLst>
              <a:path h="10021080" w="24996132">
                <a:moveTo>
                  <a:pt x="0" y="0"/>
                </a:moveTo>
                <a:lnTo>
                  <a:pt x="24996132" y="0"/>
                </a:lnTo>
                <a:lnTo>
                  <a:pt x="24996132" y="10021080"/>
                </a:lnTo>
                <a:lnTo>
                  <a:pt x="0" y="100210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82010" t="0" r="-39140" b="-11015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" id="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722390">
            <a:off x="-341435" y="2259659"/>
            <a:ext cx="19774216" cy="9029803"/>
          </a:xfrm>
          <a:custGeom>
            <a:avLst/>
            <a:gdLst/>
            <a:ahLst/>
            <a:cxnLst/>
            <a:rect r="r" b="b" t="t" l="l"/>
            <a:pathLst>
              <a:path h="9029803" w="19774216">
                <a:moveTo>
                  <a:pt x="19774216" y="0"/>
                </a:moveTo>
                <a:lnTo>
                  <a:pt x="0" y="0"/>
                </a:lnTo>
                <a:lnTo>
                  <a:pt x="0" y="9029803"/>
                </a:lnTo>
                <a:lnTo>
                  <a:pt x="19774216" y="9029803"/>
                </a:lnTo>
                <a:lnTo>
                  <a:pt x="19774216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6876" t="0" r="-27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" id="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236092" y="5008842"/>
            <a:ext cx="18754754" cy="8284438"/>
          </a:xfrm>
          <a:custGeom>
            <a:avLst/>
            <a:gdLst/>
            <a:ahLst/>
            <a:cxnLst/>
            <a:rect r="r" b="b" t="t" l="l"/>
            <a:pathLst>
              <a:path h="8284438" w="18754754">
                <a:moveTo>
                  <a:pt x="0" y="0"/>
                </a:moveTo>
                <a:lnTo>
                  <a:pt x="18754755" y="0"/>
                </a:lnTo>
                <a:lnTo>
                  <a:pt x="18754755" y="8284438"/>
                </a:lnTo>
                <a:lnTo>
                  <a:pt x="0" y="828443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43975" t="0" r="-83847" b="-3796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5" id="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660342">
            <a:off x="-651372" y="6808183"/>
            <a:ext cx="19427468" cy="9765624"/>
          </a:xfrm>
          <a:custGeom>
            <a:avLst/>
            <a:gdLst/>
            <a:ahLst/>
            <a:cxnLst/>
            <a:rect r="r" b="b" t="t" l="l"/>
            <a:pathLst>
              <a:path h="9765624" w="19427468">
                <a:moveTo>
                  <a:pt x="19427468" y="0"/>
                </a:moveTo>
                <a:lnTo>
                  <a:pt x="0" y="0"/>
                </a:lnTo>
                <a:lnTo>
                  <a:pt x="0" y="9765624"/>
                </a:lnTo>
                <a:lnTo>
                  <a:pt x="19427468" y="9765624"/>
                </a:lnTo>
                <a:lnTo>
                  <a:pt x="19427468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-149774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6" id="6"/>
          <p:cNvGrpSpPr/>
          <p:nvPr/>
        </p:nvGrpSpPr>
        <p:grpSpPr>
          <a:xfrm rot="0">
            <a:off x="14361438" y="8617841"/>
            <a:ext cx="3392150" cy="1066439"/>
            <a:chOff x="0" y="0"/>
            <a:chExt cx="4522867" cy="1421919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257325" y="210912"/>
              <a:ext cx="4265542" cy="1101167"/>
            </a:xfrm>
            <a:custGeom>
              <a:avLst/>
              <a:gdLst/>
              <a:ahLst/>
              <a:cxnLst/>
              <a:rect r="r" b="b" t="t" l="l"/>
              <a:pathLst>
                <a:path h="1101167" w="4265542">
                  <a:moveTo>
                    <a:pt x="0" y="0"/>
                  </a:moveTo>
                  <a:lnTo>
                    <a:pt x="4265542" y="0"/>
                  </a:lnTo>
                  <a:lnTo>
                    <a:pt x="4265542" y="1101167"/>
                  </a:lnTo>
                  <a:lnTo>
                    <a:pt x="0" y="11011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329223" cy="1421919"/>
            </a:xfrm>
            <a:custGeom>
              <a:avLst/>
              <a:gdLst/>
              <a:ahLst/>
              <a:cxnLst/>
              <a:rect r="r" b="b" t="t" l="l"/>
              <a:pathLst>
                <a:path h="1421919" w="1329223">
                  <a:moveTo>
                    <a:pt x="0" y="0"/>
                  </a:moveTo>
                  <a:lnTo>
                    <a:pt x="1329223" y="0"/>
                  </a:lnTo>
                  <a:lnTo>
                    <a:pt x="1329223" y="1421919"/>
                  </a:lnTo>
                  <a:lnTo>
                    <a:pt x="0" y="1421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 l="0" t="-76656" r="0" b="0"/>
              </a:stretch>
            </a:blipFill>
          </p:spPr>
        </p:sp>
      </p:grpSp>
      <p:grpSp>
        <p:nvGrpSpPr>
          <p:cNvPr name="Group 9" id="9"/>
          <p:cNvGrpSpPr/>
          <p:nvPr/>
        </p:nvGrpSpPr>
        <p:grpSpPr>
          <a:xfrm rot="0">
            <a:off x="612141" y="2812189"/>
            <a:ext cx="17058290" cy="5805652"/>
            <a:chOff x="0" y="0"/>
            <a:chExt cx="4492718" cy="15290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4492718" cy="1529061"/>
            </a:xfrm>
            <a:custGeom>
              <a:avLst/>
              <a:gdLst/>
              <a:ahLst/>
              <a:cxnLst/>
              <a:rect r="r" b="b" t="t" l="l"/>
              <a:pathLst>
                <a:path h="1529061" w="4492718">
                  <a:moveTo>
                    <a:pt x="0" y="0"/>
                  </a:moveTo>
                  <a:lnTo>
                    <a:pt x="4492718" y="0"/>
                  </a:lnTo>
                  <a:lnTo>
                    <a:pt x="4492718" y="1529061"/>
                  </a:lnTo>
                  <a:lnTo>
                    <a:pt x="0" y="1529061"/>
                  </a:lnTo>
                  <a:close/>
                </a:path>
              </a:pathLst>
            </a:custGeom>
            <a:solidFill>
              <a:srgbClr val="F0F1E8">
                <a:alpha val="78824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47625"/>
              <a:ext cx="4492718" cy="15766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625103" y="332453"/>
            <a:ext cx="5612119" cy="2378902"/>
            <a:chOff x="0" y="0"/>
            <a:chExt cx="7482825" cy="3171869"/>
          </a:xfrm>
        </p:grpSpPr>
        <p:sp>
          <p:nvSpPr>
            <p:cNvPr name="TextBox 13" id="13"/>
            <p:cNvSpPr txBox="true"/>
            <p:nvPr/>
          </p:nvSpPr>
          <p:spPr>
            <a:xfrm rot="0">
              <a:off x="0" y="1764677"/>
              <a:ext cx="7482825" cy="140719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7386"/>
                </a:lnSpc>
              </a:pPr>
              <a:r>
                <a:rPr lang="en-US" sz="7858" spc="-400">
                  <a:solidFill>
                    <a:srgbClr val="F0F1E8"/>
                  </a:solidFill>
                  <a:latin typeface="Lovelo"/>
                  <a:ea typeface="Lovelo"/>
                  <a:cs typeface="Lovelo"/>
                  <a:sym typeface="Lovelo"/>
                </a:rPr>
                <a:t>ORANGE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125624" y="123825"/>
              <a:ext cx="3759712" cy="16340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586"/>
                </a:lnSpc>
              </a:pPr>
              <a:r>
                <a:rPr lang="en-US" sz="4878" spc="-248">
                  <a:solidFill>
                    <a:srgbClr val="312E2E"/>
                  </a:solidFill>
                  <a:latin typeface="Anton"/>
                  <a:ea typeface="Anton"/>
                  <a:cs typeface="Anton"/>
                  <a:sym typeface="Anton"/>
                </a:rPr>
                <a:t>Why </a:t>
              </a:r>
            </a:p>
            <a:p>
              <a:pPr algn="l" marL="0" indent="0" lvl="0">
                <a:lnSpc>
                  <a:spcPts val="4586"/>
                </a:lnSpc>
              </a:pPr>
              <a:r>
                <a:rPr lang="en-US" sz="4878" spc="-248">
                  <a:solidFill>
                    <a:srgbClr val="312E2E"/>
                  </a:solidFill>
                  <a:latin typeface="Anton"/>
                  <a:ea typeface="Anton"/>
                  <a:cs typeface="Anton"/>
                  <a:sym typeface="Anton"/>
                </a:rPr>
                <a:t>we wear </a:t>
              </a: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7997010" y="303878"/>
            <a:ext cx="10551044" cy="7248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32"/>
              </a:lnSpc>
            </a:pPr>
            <a:r>
              <a:rPr lang="en-US" sz="4629">
                <a:solidFill>
                  <a:srgbClr val="312E2E"/>
                </a:solidFill>
                <a:latin typeface="Recoleta"/>
                <a:ea typeface="Recoleta"/>
                <a:cs typeface="Recoleta"/>
                <a:sym typeface="Recoleta"/>
              </a:rPr>
              <a:t>2024 Truth and Reconciliation Sunday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94743" y="3400505"/>
            <a:ext cx="15698514" cy="5007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59"/>
              </a:lnSpc>
            </a:pPr>
            <a:r>
              <a:rPr lang="en-US" sz="4399">
                <a:solidFill>
                  <a:srgbClr val="000000"/>
                </a:solidFill>
                <a:latin typeface="Orkney 1"/>
                <a:ea typeface="Orkney 1"/>
                <a:cs typeface="Orkney 1"/>
                <a:sym typeface="Orkney 1"/>
              </a:rPr>
              <a:t>Leader: God of hope, you gather us from every direction to sit together, to learn from each other, to walk the journey of reconciliation.</a:t>
            </a:r>
            <a:r>
              <a:rPr lang="en-US" sz="4399">
                <a:solidFill>
                  <a:srgbClr val="000000"/>
                </a:solidFill>
                <a:latin typeface="Orkney 1"/>
                <a:ea typeface="Orkney 1"/>
                <a:cs typeface="Orkney 1"/>
                <a:sym typeface="Orkney 1"/>
              </a:rPr>
              <a:t> </a:t>
            </a:r>
          </a:p>
          <a:p>
            <a:pPr algn="l">
              <a:lnSpc>
                <a:spcPts val="6159"/>
              </a:lnSpc>
            </a:pPr>
          </a:p>
          <a:p>
            <a:pPr algn="l">
              <a:lnSpc>
                <a:spcPts val="6159"/>
              </a:lnSpc>
            </a:pPr>
            <a:r>
              <a:rPr lang="en-US" sz="4399">
                <a:solidFill>
                  <a:srgbClr val="000000"/>
                </a:solidFill>
                <a:latin typeface="Orkney 2"/>
                <a:ea typeface="Orkney 2"/>
                <a:cs typeface="Orkney 2"/>
                <a:sym typeface="Orkney 2"/>
              </a:rPr>
              <a:t>Congregation: How good and pleasant it is when God’s people live together in unity!</a:t>
            </a:r>
          </a:p>
          <a:p>
            <a:pPr algn="ctr">
              <a:lnSpc>
                <a:spcPts val="2520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9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4795939" y="229722"/>
            <a:ext cx="24996132" cy="10021080"/>
          </a:xfrm>
          <a:custGeom>
            <a:avLst/>
            <a:gdLst/>
            <a:ahLst/>
            <a:cxnLst/>
            <a:rect r="r" b="b" t="t" l="l"/>
            <a:pathLst>
              <a:path h="10021080" w="24996132">
                <a:moveTo>
                  <a:pt x="0" y="0"/>
                </a:moveTo>
                <a:lnTo>
                  <a:pt x="24996132" y="0"/>
                </a:lnTo>
                <a:lnTo>
                  <a:pt x="24996132" y="10021080"/>
                </a:lnTo>
                <a:lnTo>
                  <a:pt x="0" y="100210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82010" t="0" r="-39140" b="-11015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" id="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722390">
            <a:off x="-341435" y="2259659"/>
            <a:ext cx="19774216" cy="9029803"/>
          </a:xfrm>
          <a:custGeom>
            <a:avLst/>
            <a:gdLst/>
            <a:ahLst/>
            <a:cxnLst/>
            <a:rect r="r" b="b" t="t" l="l"/>
            <a:pathLst>
              <a:path h="9029803" w="19774216">
                <a:moveTo>
                  <a:pt x="19774216" y="0"/>
                </a:moveTo>
                <a:lnTo>
                  <a:pt x="0" y="0"/>
                </a:lnTo>
                <a:lnTo>
                  <a:pt x="0" y="9029803"/>
                </a:lnTo>
                <a:lnTo>
                  <a:pt x="19774216" y="9029803"/>
                </a:lnTo>
                <a:lnTo>
                  <a:pt x="19774216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6876" t="0" r="-27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" id="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236092" y="5008842"/>
            <a:ext cx="18754754" cy="8284438"/>
          </a:xfrm>
          <a:custGeom>
            <a:avLst/>
            <a:gdLst/>
            <a:ahLst/>
            <a:cxnLst/>
            <a:rect r="r" b="b" t="t" l="l"/>
            <a:pathLst>
              <a:path h="8284438" w="18754754">
                <a:moveTo>
                  <a:pt x="0" y="0"/>
                </a:moveTo>
                <a:lnTo>
                  <a:pt x="18754755" y="0"/>
                </a:lnTo>
                <a:lnTo>
                  <a:pt x="18754755" y="8284438"/>
                </a:lnTo>
                <a:lnTo>
                  <a:pt x="0" y="828443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43975" t="0" r="-83847" b="-3796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5" id="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660342">
            <a:off x="-651372" y="6808183"/>
            <a:ext cx="19427468" cy="9765624"/>
          </a:xfrm>
          <a:custGeom>
            <a:avLst/>
            <a:gdLst/>
            <a:ahLst/>
            <a:cxnLst/>
            <a:rect r="r" b="b" t="t" l="l"/>
            <a:pathLst>
              <a:path h="9765624" w="19427468">
                <a:moveTo>
                  <a:pt x="19427468" y="0"/>
                </a:moveTo>
                <a:lnTo>
                  <a:pt x="0" y="0"/>
                </a:lnTo>
                <a:lnTo>
                  <a:pt x="0" y="9765624"/>
                </a:lnTo>
                <a:lnTo>
                  <a:pt x="19427468" y="9765624"/>
                </a:lnTo>
                <a:lnTo>
                  <a:pt x="19427468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-149774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6" id="6"/>
          <p:cNvGrpSpPr/>
          <p:nvPr/>
        </p:nvGrpSpPr>
        <p:grpSpPr>
          <a:xfrm rot="0">
            <a:off x="14361438" y="8617841"/>
            <a:ext cx="3392150" cy="1066439"/>
            <a:chOff x="0" y="0"/>
            <a:chExt cx="4522867" cy="1421919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257325" y="210912"/>
              <a:ext cx="4265542" cy="1101167"/>
            </a:xfrm>
            <a:custGeom>
              <a:avLst/>
              <a:gdLst/>
              <a:ahLst/>
              <a:cxnLst/>
              <a:rect r="r" b="b" t="t" l="l"/>
              <a:pathLst>
                <a:path h="1101167" w="4265542">
                  <a:moveTo>
                    <a:pt x="0" y="0"/>
                  </a:moveTo>
                  <a:lnTo>
                    <a:pt x="4265542" y="0"/>
                  </a:lnTo>
                  <a:lnTo>
                    <a:pt x="4265542" y="1101167"/>
                  </a:lnTo>
                  <a:lnTo>
                    <a:pt x="0" y="11011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329223" cy="1421919"/>
            </a:xfrm>
            <a:custGeom>
              <a:avLst/>
              <a:gdLst/>
              <a:ahLst/>
              <a:cxnLst/>
              <a:rect r="r" b="b" t="t" l="l"/>
              <a:pathLst>
                <a:path h="1421919" w="1329223">
                  <a:moveTo>
                    <a:pt x="0" y="0"/>
                  </a:moveTo>
                  <a:lnTo>
                    <a:pt x="1329223" y="0"/>
                  </a:lnTo>
                  <a:lnTo>
                    <a:pt x="1329223" y="1421919"/>
                  </a:lnTo>
                  <a:lnTo>
                    <a:pt x="0" y="1421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 l="0" t="-76656" r="0" b="0"/>
              </a:stretch>
            </a:blipFill>
          </p:spPr>
        </p:sp>
      </p:grpSp>
      <p:grpSp>
        <p:nvGrpSpPr>
          <p:cNvPr name="Group 9" id="9"/>
          <p:cNvGrpSpPr/>
          <p:nvPr/>
        </p:nvGrpSpPr>
        <p:grpSpPr>
          <a:xfrm rot="0">
            <a:off x="612141" y="2812189"/>
            <a:ext cx="17058290" cy="5805652"/>
            <a:chOff x="0" y="0"/>
            <a:chExt cx="4492718" cy="15290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4492718" cy="1529061"/>
            </a:xfrm>
            <a:custGeom>
              <a:avLst/>
              <a:gdLst/>
              <a:ahLst/>
              <a:cxnLst/>
              <a:rect r="r" b="b" t="t" l="l"/>
              <a:pathLst>
                <a:path h="1529061" w="4492718">
                  <a:moveTo>
                    <a:pt x="0" y="0"/>
                  </a:moveTo>
                  <a:lnTo>
                    <a:pt x="4492718" y="0"/>
                  </a:lnTo>
                  <a:lnTo>
                    <a:pt x="4492718" y="1529061"/>
                  </a:lnTo>
                  <a:lnTo>
                    <a:pt x="0" y="1529061"/>
                  </a:lnTo>
                  <a:close/>
                </a:path>
              </a:pathLst>
            </a:custGeom>
            <a:solidFill>
              <a:srgbClr val="F0F1E8">
                <a:alpha val="78824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47625"/>
              <a:ext cx="4492718" cy="15766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625103" y="332453"/>
            <a:ext cx="5612119" cy="2378902"/>
            <a:chOff x="0" y="0"/>
            <a:chExt cx="7482825" cy="3171869"/>
          </a:xfrm>
        </p:grpSpPr>
        <p:sp>
          <p:nvSpPr>
            <p:cNvPr name="TextBox 13" id="13"/>
            <p:cNvSpPr txBox="true"/>
            <p:nvPr/>
          </p:nvSpPr>
          <p:spPr>
            <a:xfrm rot="0">
              <a:off x="0" y="1764677"/>
              <a:ext cx="7482825" cy="140719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7386"/>
                </a:lnSpc>
              </a:pPr>
              <a:r>
                <a:rPr lang="en-US" sz="7858" spc="-400">
                  <a:solidFill>
                    <a:srgbClr val="F0F1E8"/>
                  </a:solidFill>
                  <a:latin typeface="Lovelo"/>
                  <a:ea typeface="Lovelo"/>
                  <a:cs typeface="Lovelo"/>
                  <a:sym typeface="Lovelo"/>
                </a:rPr>
                <a:t>ORANGE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125624" y="123825"/>
              <a:ext cx="3759712" cy="16340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586"/>
                </a:lnSpc>
              </a:pPr>
              <a:r>
                <a:rPr lang="en-US" sz="4878" spc="-248">
                  <a:solidFill>
                    <a:srgbClr val="312E2E"/>
                  </a:solidFill>
                  <a:latin typeface="Anton"/>
                  <a:ea typeface="Anton"/>
                  <a:cs typeface="Anton"/>
                  <a:sym typeface="Anton"/>
                </a:rPr>
                <a:t>Why </a:t>
              </a:r>
            </a:p>
            <a:p>
              <a:pPr algn="l" marL="0" indent="0" lvl="0">
                <a:lnSpc>
                  <a:spcPts val="4586"/>
                </a:lnSpc>
              </a:pPr>
              <a:r>
                <a:rPr lang="en-US" sz="4878" spc="-248">
                  <a:solidFill>
                    <a:srgbClr val="312E2E"/>
                  </a:solidFill>
                  <a:latin typeface="Anton"/>
                  <a:ea typeface="Anton"/>
                  <a:cs typeface="Anton"/>
                  <a:sym typeface="Anton"/>
                </a:rPr>
                <a:t>we wear </a:t>
              </a: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7997010" y="303878"/>
            <a:ext cx="10551044" cy="7248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32"/>
              </a:lnSpc>
            </a:pPr>
            <a:r>
              <a:rPr lang="en-US" sz="4629">
                <a:solidFill>
                  <a:srgbClr val="312E2E"/>
                </a:solidFill>
                <a:latin typeface="Recoleta"/>
                <a:ea typeface="Recoleta"/>
                <a:cs typeface="Recoleta"/>
                <a:sym typeface="Recoleta"/>
              </a:rPr>
              <a:t>2024 Truth and Reconciliation Sunday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94743" y="3400505"/>
            <a:ext cx="15698514" cy="5007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59"/>
              </a:lnSpc>
            </a:pPr>
            <a:r>
              <a:rPr lang="en-US" sz="4399">
                <a:solidFill>
                  <a:srgbClr val="000000"/>
                </a:solidFill>
                <a:latin typeface="Orkney 1"/>
                <a:ea typeface="Orkney 1"/>
                <a:cs typeface="Orkney 1"/>
                <a:sym typeface="Orkney 1"/>
              </a:rPr>
              <a:t>Leader: God of wisdom, soften our hearts and lower our defenses. Give us courage to learn about difficult and new things</a:t>
            </a:r>
            <a:r>
              <a:rPr lang="en-US" sz="4399">
                <a:solidFill>
                  <a:srgbClr val="000000"/>
                </a:solidFill>
                <a:latin typeface="Orkney 1"/>
                <a:ea typeface="Orkney 1"/>
                <a:cs typeface="Orkney 1"/>
                <a:sym typeface="Orkney 1"/>
              </a:rPr>
              <a:t> </a:t>
            </a:r>
          </a:p>
          <a:p>
            <a:pPr algn="l">
              <a:lnSpc>
                <a:spcPts val="6159"/>
              </a:lnSpc>
            </a:pPr>
          </a:p>
          <a:p>
            <a:pPr algn="l">
              <a:lnSpc>
                <a:spcPts val="6159"/>
              </a:lnSpc>
            </a:pPr>
            <a:r>
              <a:rPr lang="en-US" sz="4399">
                <a:solidFill>
                  <a:srgbClr val="000000"/>
                </a:solidFill>
                <a:latin typeface="Orkney 2"/>
                <a:ea typeface="Orkney 2"/>
                <a:cs typeface="Orkney 2"/>
                <a:sym typeface="Orkney 2"/>
              </a:rPr>
              <a:t>Congregation: How good and pleasant it is when God’s people live together in unity!</a:t>
            </a:r>
          </a:p>
          <a:p>
            <a:pPr algn="ctr">
              <a:lnSpc>
                <a:spcPts val="2520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9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4795939" y="229722"/>
            <a:ext cx="24996132" cy="10021080"/>
          </a:xfrm>
          <a:custGeom>
            <a:avLst/>
            <a:gdLst/>
            <a:ahLst/>
            <a:cxnLst/>
            <a:rect r="r" b="b" t="t" l="l"/>
            <a:pathLst>
              <a:path h="10021080" w="24996132">
                <a:moveTo>
                  <a:pt x="0" y="0"/>
                </a:moveTo>
                <a:lnTo>
                  <a:pt x="24996132" y="0"/>
                </a:lnTo>
                <a:lnTo>
                  <a:pt x="24996132" y="10021080"/>
                </a:lnTo>
                <a:lnTo>
                  <a:pt x="0" y="100210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82010" t="0" r="-39140" b="-11015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" id="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722390">
            <a:off x="-341435" y="2259659"/>
            <a:ext cx="19774216" cy="9029803"/>
          </a:xfrm>
          <a:custGeom>
            <a:avLst/>
            <a:gdLst/>
            <a:ahLst/>
            <a:cxnLst/>
            <a:rect r="r" b="b" t="t" l="l"/>
            <a:pathLst>
              <a:path h="9029803" w="19774216">
                <a:moveTo>
                  <a:pt x="19774216" y="0"/>
                </a:moveTo>
                <a:lnTo>
                  <a:pt x="0" y="0"/>
                </a:lnTo>
                <a:lnTo>
                  <a:pt x="0" y="9029803"/>
                </a:lnTo>
                <a:lnTo>
                  <a:pt x="19774216" y="9029803"/>
                </a:lnTo>
                <a:lnTo>
                  <a:pt x="19774216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6876" t="0" r="-27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" id="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236092" y="5008842"/>
            <a:ext cx="18754754" cy="8284438"/>
          </a:xfrm>
          <a:custGeom>
            <a:avLst/>
            <a:gdLst/>
            <a:ahLst/>
            <a:cxnLst/>
            <a:rect r="r" b="b" t="t" l="l"/>
            <a:pathLst>
              <a:path h="8284438" w="18754754">
                <a:moveTo>
                  <a:pt x="0" y="0"/>
                </a:moveTo>
                <a:lnTo>
                  <a:pt x="18754755" y="0"/>
                </a:lnTo>
                <a:lnTo>
                  <a:pt x="18754755" y="8284438"/>
                </a:lnTo>
                <a:lnTo>
                  <a:pt x="0" y="828443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43975" t="0" r="-83847" b="-3796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5" id="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660342">
            <a:off x="-651372" y="6808183"/>
            <a:ext cx="19427468" cy="9765624"/>
          </a:xfrm>
          <a:custGeom>
            <a:avLst/>
            <a:gdLst/>
            <a:ahLst/>
            <a:cxnLst/>
            <a:rect r="r" b="b" t="t" l="l"/>
            <a:pathLst>
              <a:path h="9765624" w="19427468">
                <a:moveTo>
                  <a:pt x="19427468" y="0"/>
                </a:moveTo>
                <a:lnTo>
                  <a:pt x="0" y="0"/>
                </a:lnTo>
                <a:lnTo>
                  <a:pt x="0" y="9765624"/>
                </a:lnTo>
                <a:lnTo>
                  <a:pt x="19427468" y="9765624"/>
                </a:lnTo>
                <a:lnTo>
                  <a:pt x="19427468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-149774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6" id="6"/>
          <p:cNvGrpSpPr/>
          <p:nvPr/>
        </p:nvGrpSpPr>
        <p:grpSpPr>
          <a:xfrm rot="0">
            <a:off x="14361438" y="8617841"/>
            <a:ext cx="3392150" cy="1066439"/>
            <a:chOff x="0" y="0"/>
            <a:chExt cx="4522867" cy="1421919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257325" y="210912"/>
              <a:ext cx="4265542" cy="1101167"/>
            </a:xfrm>
            <a:custGeom>
              <a:avLst/>
              <a:gdLst/>
              <a:ahLst/>
              <a:cxnLst/>
              <a:rect r="r" b="b" t="t" l="l"/>
              <a:pathLst>
                <a:path h="1101167" w="4265542">
                  <a:moveTo>
                    <a:pt x="0" y="0"/>
                  </a:moveTo>
                  <a:lnTo>
                    <a:pt x="4265542" y="0"/>
                  </a:lnTo>
                  <a:lnTo>
                    <a:pt x="4265542" y="1101167"/>
                  </a:lnTo>
                  <a:lnTo>
                    <a:pt x="0" y="11011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329223" cy="1421919"/>
            </a:xfrm>
            <a:custGeom>
              <a:avLst/>
              <a:gdLst/>
              <a:ahLst/>
              <a:cxnLst/>
              <a:rect r="r" b="b" t="t" l="l"/>
              <a:pathLst>
                <a:path h="1421919" w="1329223">
                  <a:moveTo>
                    <a:pt x="0" y="0"/>
                  </a:moveTo>
                  <a:lnTo>
                    <a:pt x="1329223" y="0"/>
                  </a:lnTo>
                  <a:lnTo>
                    <a:pt x="1329223" y="1421919"/>
                  </a:lnTo>
                  <a:lnTo>
                    <a:pt x="0" y="1421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 l="0" t="-76656" r="0" b="0"/>
              </a:stretch>
            </a:blipFill>
          </p:spPr>
        </p:sp>
      </p:grpSp>
      <p:grpSp>
        <p:nvGrpSpPr>
          <p:cNvPr name="Group 9" id="9"/>
          <p:cNvGrpSpPr/>
          <p:nvPr/>
        </p:nvGrpSpPr>
        <p:grpSpPr>
          <a:xfrm rot="0">
            <a:off x="612141" y="2812189"/>
            <a:ext cx="17058290" cy="5805652"/>
            <a:chOff x="0" y="0"/>
            <a:chExt cx="4492718" cy="15290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4492718" cy="1529061"/>
            </a:xfrm>
            <a:custGeom>
              <a:avLst/>
              <a:gdLst/>
              <a:ahLst/>
              <a:cxnLst/>
              <a:rect r="r" b="b" t="t" l="l"/>
              <a:pathLst>
                <a:path h="1529061" w="4492718">
                  <a:moveTo>
                    <a:pt x="0" y="0"/>
                  </a:moveTo>
                  <a:lnTo>
                    <a:pt x="4492718" y="0"/>
                  </a:lnTo>
                  <a:lnTo>
                    <a:pt x="4492718" y="1529061"/>
                  </a:lnTo>
                  <a:lnTo>
                    <a:pt x="0" y="1529061"/>
                  </a:lnTo>
                  <a:close/>
                </a:path>
              </a:pathLst>
            </a:custGeom>
            <a:solidFill>
              <a:srgbClr val="F0F1E8">
                <a:alpha val="78824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47625"/>
              <a:ext cx="4492718" cy="15766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625103" y="332453"/>
            <a:ext cx="5612119" cy="2378902"/>
            <a:chOff x="0" y="0"/>
            <a:chExt cx="7482825" cy="3171869"/>
          </a:xfrm>
        </p:grpSpPr>
        <p:sp>
          <p:nvSpPr>
            <p:cNvPr name="TextBox 13" id="13"/>
            <p:cNvSpPr txBox="true"/>
            <p:nvPr/>
          </p:nvSpPr>
          <p:spPr>
            <a:xfrm rot="0">
              <a:off x="0" y="1764677"/>
              <a:ext cx="7482825" cy="140719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7386"/>
                </a:lnSpc>
              </a:pPr>
              <a:r>
                <a:rPr lang="en-US" sz="7858" spc="-400">
                  <a:solidFill>
                    <a:srgbClr val="F0F1E8"/>
                  </a:solidFill>
                  <a:latin typeface="Lovelo"/>
                  <a:ea typeface="Lovelo"/>
                  <a:cs typeface="Lovelo"/>
                  <a:sym typeface="Lovelo"/>
                </a:rPr>
                <a:t>ORANGE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125624" y="123825"/>
              <a:ext cx="3759712" cy="16340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586"/>
                </a:lnSpc>
              </a:pPr>
              <a:r>
                <a:rPr lang="en-US" sz="4878" spc="-248">
                  <a:solidFill>
                    <a:srgbClr val="312E2E"/>
                  </a:solidFill>
                  <a:latin typeface="Anton"/>
                  <a:ea typeface="Anton"/>
                  <a:cs typeface="Anton"/>
                  <a:sym typeface="Anton"/>
                </a:rPr>
                <a:t>Why </a:t>
              </a:r>
            </a:p>
            <a:p>
              <a:pPr algn="l" marL="0" indent="0" lvl="0">
                <a:lnSpc>
                  <a:spcPts val="4586"/>
                </a:lnSpc>
              </a:pPr>
              <a:r>
                <a:rPr lang="en-US" sz="4878" spc="-248">
                  <a:solidFill>
                    <a:srgbClr val="312E2E"/>
                  </a:solidFill>
                  <a:latin typeface="Anton"/>
                  <a:ea typeface="Anton"/>
                  <a:cs typeface="Anton"/>
                  <a:sym typeface="Anton"/>
                </a:rPr>
                <a:t>we wear </a:t>
              </a: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7997010" y="303878"/>
            <a:ext cx="10551044" cy="7248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32"/>
              </a:lnSpc>
            </a:pPr>
            <a:r>
              <a:rPr lang="en-US" sz="4629">
                <a:solidFill>
                  <a:srgbClr val="312E2E"/>
                </a:solidFill>
                <a:latin typeface="Recoleta"/>
                <a:ea typeface="Recoleta"/>
                <a:cs typeface="Recoleta"/>
                <a:sym typeface="Recoleta"/>
              </a:rPr>
              <a:t>2024 Truth and Reconciliation Sunday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94743" y="2918535"/>
            <a:ext cx="15698514" cy="59296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39"/>
              </a:lnSpc>
            </a:pPr>
            <a:r>
              <a:rPr lang="en-US" sz="4099">
                <a:solidFill>
                  <a:srgbClr val="000000"/>
                </a:solidFill>
                <a:latin typeface="Orkney 1"/>
                <a:ea typeface="Orkney 1"/>
                <a:cs typeface="Orkney 1"/>
                <a:sym typeface="Orkney 1"/>
              </a:rPr>
              <a:t>Leader: God of love and compassion, let us come together, work together, worship together, pray together. May your love united us.</a:t>
            </a:r>
            <a:r>
              <a:rPr lang="en-US" sz="4099">
                <a:solidFill>
                  <a:srgbClr val="000000"/>
                </a:solidFill>
                <a:latin typeface="Orkney 1"/>
                <a:ea typeface="Orkney 1"/>
                <a:cs typeface="Orkney 1"/>
                <a:sym typeface="Orkney 1"/>
              </a:rPr>
              <a:t> </a:t>
            </a:r>
          </a:p>
          <a:p>
            <a:pPr algn="l">
              <a:lnSpc>
                <a:spcPts val="2380"/>
              </a:lnSpc>
            </a:pPr>
          </a:p>
          <a:p>
            <a:pPr algn="l">
              <a:lnSpc>
                <a:spcPts val="5739"/>
              </a:lnSpc>
            </a:pPr>
            <a:r>
              <a:rPr lang="en-US" sz="4099">
                <a:solidFill>
                  <a:srgbClr val="000000"/>
                </a:solidFill>
                <a:latin typeface="Orkney 2"/>
                <a:ea typeface="Orkney 2"/>
                <a:cs typeface="Orkney 2"/>
                <a:sym typeface="Orkney 2"/>
              </a:rPr>
              <a:t>Congregation: How good and pleasant it is when God’s people live together in unity!</a:t>
            </a:r>
          </a:p>
          <a:p>
            <a:pPr algn="l">
              <a:lnSpc>
                <a:spcPts val="2380"/>
              </a:lnSpc>
            </a:pPr>
          </a:p>
          <a:p>
            <a:pPr algn="l">
              <a:lnSpc>
                <a:spcPts val="5739"/>
              </a:lnSpc>
            </a:pPr>
            <a:r>
              <a:rPr lang="en-US" sz="4099">
                <a:solidFill>
                  <a:srgbClr val="000000"/>
                </a:solidFill>
                <a:latin typeface="Orkney 3"/>
                <a:ea typeface="Orkney 3"/>
                <a:cs typeface="Orkney 3"/>
                <a:sym typeface="Orkney 3"/>
              </a:rPr>
              <a:t>Together: Let us walk together in truth and reconciliation. Amen</a:t>
            </a:r>
          </a:p>
          <a:p>
            <a:pPr algn="ctr">
              <a:lnSpc>
                <a:spcPts val="2100"/>
              </a:lnSpc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DAGQaEPQPv8</dc:identifier>
  <dcterms:modified xsi:type="dcterms:W3CDTF">2011-08-01T06:04:30Z</dcterms:modified>
  <cp:revision>1</cp:revision>
  <dc:title> T&amp;R Sunday Call to Worship</dc:title>
</cp:coreProperties>
</file>