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handoutMasterIdLst>
    <p:handoutMasterId r:id="rId24"/>
  </p:handoutMasterIdLst>
  <p:sldIdLst>
    <p:sldId id="256" r:id="rId2"/>
    <p:sldId id="257" r:id="rId3"/>
    <p:sldId id="277" r:id="rId4"/>
    <p:sldId id="258" r:id="rId5"/>
    <p:sldId id="259" r:id="rId6"/>
    <p:sldId id="276" r:id="rId7"/>
    <p:sldId id="270" r:id="rId8"/>
    <p:sldId id="263" r:id="rId9"/>
    <p:sldId id="272" r:id="rId10"/>
    <p:sldId id="271" r:id="rId11"/>
    <p:sldId id="262" r:id="rId12"/>
    <p:sldId id="275" r:id="rId13"/>
    <p:sldId id="273" r:id="rId14"/>
    <p:sldId id="260" r:id="rId15"/>
    <p:sldId id="265" r:id="rId16"/>
    <p:sldId id="279" r:id="rId17"/>
    <p:sldId id="267" r:id="rId18"/>
    <p:sldId id="274" r:id="rId19"/>
    <p:sldId id="280" r:id="rId20"/>
    <p:sldId id="278" r:id="rId21"/>
    <p:sldId id="264" r:id="rId22"/>
    <p:sldId id="269" r:id="rId2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1D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AFA0657C-ED94-4CD2-AC05-CD6EE70759EA}" type="datetimeFigureOut">
              <a:rPr lang="en-US" smtClean="0"/>
              <a:t>4/6/2018</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0F2C059E-E015-49ED-8415-C874BF58FBD7}" type="slidenum">
              <a:rPr lang="en-US" smtClean="0"/>
              <a:t>‹#›</a:t>
            </a:fld>
            <a:endParaRPr lang="en-US"/>
          </a:p>
        </p:txBody>
      </p:sp>
    </p:spTree>
    <p:extLst>
      <p:ext uri="{BB962C8B-B14F-4D97-AF65-F5344CB8AC3E}">
        <p14:creationId xmlns:p14="http://schemas.microsoft.com/office/powerpoint/2010/main" val="202705203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42DC91FB-A98F-4AED-8F6F-4E640DC8BBB1}" type="datetimeFigureOut">
              <a:rPr lang="en-US" smtClean="0"/>
              <a:t>4/6/2018</a:t>
            </a:fld>
            <a:endParaRPr lang="en-US"/>
          </a:p>
        </p:txBody>
      </p:sp>
      <p:sp>
        <p:nvSpPr>
          <p:cNvPr id="16" name="Slide Number Placeholder 15"/>
          <p:cNvSpPr>
            <a:spLocks noGrp="1"/>
          </p:cNvSpPr>
          <p:nvPr>
            <p:ph type="sldNum" sz="quarter" idx="11"/>
          </p:nvPr>
        </p:nvSpPr>
        <p:spPr/>
        <p:txBody>
          <a:bodyPr/>
          <a:lstStyle/>
          <a:p>
            <a:fld id="{84273013-9842-414D-A98E-630A40DD8B82}"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DC91FB-A98F-4AED-8F6F-4E640DC8BBB1}"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73013-9842-414D-A98E-630A40DD8B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DC91FB-A98F-4AED-8F6F-4E640DC8BBB1}" type="datetimeFigureOut">
              <a:rPr lang="en-US" smtClean="0"/>
              <a:t>4/6/2018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73013-9842-414D-A98E-630A40DD8B8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42DC91FB-A98F-4AED-8F6F-4E640DC8BBB1}" type="datetimeFigureOut">
              <a:rPr lang="en-US" smtClean="0"/>
              <a:t>4/6/2018</a:t>
            </a:fld>
            <a:endParaRPr lang="en-US"/>
          </a:p>
        </p:txBody>
      </p:sp>
      <p:sp>
        <p:nvSpPr>
          <p:cNvPr id="15" name="Slide Number Placeholder 14"/>
          <p:cNvSpPr>
            <a:spLocks noGrp="1"/>
          </p:cNvSpPr>
          <p:nvPr>
            <p:ph type="sldNum" sz="quarter" idx="11"/>
          </p:nvPr>
        </p:nvSpPr>
        <p:spPr/>
        <p:txBody>
          <a:bodyPr/>
          <a:lstStyle/>
          <a:p>
            <a:fld id="{84273013-9842-414D-A98E-630A40DD8B82}"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42DC91FB-A98F-4AED-8F6F-4E640DC8BBB1}" type="datetimeFigureOut">
              <a:rPr lang="en-US" smtClean="0"/>
              <a:t>4/6/2018</a:t>
            </a:fld>
            <a:endParaRPr lang="en-US"/>
          </a:p>
        </p:txBody>
      </p:sp>
      <p:sp>
        <p:nvSpPr>
          <p:cNvPr id="13" name="Slide Number Placeholder 12"/>
          <p:cNvSpPr>
            <a:spLocks noGrp="1"/>
          </p:cNvSpPr>
          <p:nvPr>
            <p:ph type="sldNum" sz="quarter" idx="11"/>
          </p:nvPr>
        </p:nvSpPr>
        <p:spPr/>
        <p:txBody>
          <a:bodyPr/>
          <a:lstStyle/>
          <a:p>
            <a:fld id="{84273013-9842-414D-A98E-630A40DD8B82}"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42DC91FB-A98F-4AED-8F6F-4E640DC8BBB1}" type="datetimeFigureOut">
              <a:rPr lang="en-US" smtClean="0"/>
              <a:t>4/6/2018</a:t>
            </a:fld>
            <a:endParaRPr lang="en-US"/>
          </a:p>
        </p:txBody>
      </p:sp>
      <p:sp>
        <p:nvSpPr>
          <p:cNvPr id="9" name="Slide Number Placeholder 8"/>
          <p:cNvSpPr>
            <a:spLocks noGrp="1"/>
          </p:cNvSpPr>
          <p:nvPr>
            <p:ph type="sldNum" sz="quarter" idx="11"/>
          </p:nvPr>
        </p:nvSpPr>
        <p:spPr/>
        <p:txBody>
          <a:bodyPr/>
          <a:lstStyle/>
          <a:p>
            <a:fld id="{84273013-9842-414D-A98E-630A40DD8B82}"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42DC91FB-A98F-4AED-8F6F-4E640DC8BBB1}" type="datetimeFigureOut">
              <a:rPr lang="en-US" smtClean="0"/>
              <a:t>4/6/2018</a:t>
            </a:fld>
            <a:endParaRPr lang="en-US"/>
          </a:p>
        </p:txBody>
      </p:sp>
      <p:sp>
        <p:nvSpPr>
          <p:cNvPr id="15" name="Slide Number Placeholder 14"/>
          <p:cNvSpPr>
            <a:spLocks noGrp="1"/>
          </p:cNvSpPr>
          <p:nvPr>
            <p:ph type="sldNum" sz="quarter" idx="11"/>
          </p:nvPr>
        </p:nvSpPr>
        <p:spPr/>
        <p:txBody>
          <a:bodyPr/>
          <a:lstStyle/>
          <a:p>
            <a:fld id="{84273013-9842-414D-A98E-630A40DD8B82}"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42DC91FB-A98F-4AED-8F6F-4E640DC8BBB1}" type="datetimeFigureOut">
              <a:rPr lang="en-US" smtClean="0"/>
              <a:t>4/6/2018</a:t>
            </a:fld>
            <a:endParaRPr lang="en-US"/>
          </a:p>
        </p:txBody>
      </p:sp>
      <p:sp>
        <p:nvSpPr>
          <p:cNvPr id="8" name="Slide Number Placeholder 7"/>
          <p:cNvSpPr>
            <a:spLocks noGrp="1"/>
          </p:cNvSpPr>
          <p:nvPr>
            <p:ph type="sldNum" sz="quarter" idx="11"/>
          </p:nvPr>
        </p:nvSpPr>
        <p:spPr/>
        <p:txBody>
          <a:bodyPr/>
          <a:lstStyle/>
          <a:p>
            <a:fld id="{84273013-9842-414D-A98E-630A40DD8B82}"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2DC91FB-A98F-4AED-8F6F-4E640DC8BBB1}" type="datetimeFigureOut">
              <a:rPr lang="en-US" smtClean="0"/>
              <a:t>4/6/2018</a:t>
            </a:fld>
            <a:endParaRPr lang="en-US"/>
          </a:p>
        </p:txBody>
      </p:sp>
      <p:sp>
        <p:nvSpPr>
          <p:cNvPr id="6" name="Slide Number Placeholder 5"/>
          <p:cNvSpPr>
            <a:spLocks noGrp="1"/>
          </p:cNvSpPr>
          <p:nvPr>
            <p:ph type="sldNum" sz="quarter" idx="11"/>
          </p:nvPr>
        </p:nvSpPr>
        <p:spPr/>
        <p:txBody>
          <a:bodyPr/>
          <a:lstStyle/>
          <a:p>
            <a:fld id="{84273013-9842-414D-A98E-630A40DD8B82}"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42DC91FB-A98F-4AED-8F6F-4E640DC8BBB1}" type="datetimeFigureOut">
              <a:rPr lang="en-US" smtClean="0"/>
              <a:t>4/6/2018</a:t>
            </a:fld>
            <a:endParaRPr lang="en-US"/>
          </a:p>
        </p:txBody>
      </p:sp>
      <p:sp>
        <p:nvSpPr>
          <p:cNvPr id="16" name="Slide Number Placeholder 15"/>
          <p:cNvSpPr>
            <a:spLocks noGrp="1"/>
          </p:cNvSpPr>
          <p:nvPr>
            <p:ph type="sldNum" sz="quarter" idx="11"/>
          </p:nvPr>
        </p:nvSpPr>
        <p:spPr/>
        <p:txBody>
          <a:bodyPr/>
          <a:lstStyle/>
          <a:p>
            <a:fld id="{84273013-9842-414D-A98E-630A40DD8B82}"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42DC91FB-A98F-4AED-8F6F-4E640DC8BBB1}" type="datetimeFigureOut">
              <a:rPr lang="en-US" smtClean="0"/>
              <a:t>4/6/2018</a:t>
            </a:fld>
            <a:endParaRPr lang="en-US"/>
          </a:p>
        </p:txBody>
      </p:sp>
      <p:sp>
        <p:nvSpPr>
          <p:cNvPr id="14" name="Slide Number Placeholder 13"/>
          <p:cNvSpPr>
            <a:spLocks noGrp="1"/>
          </p:cNvSpPr>
          <p:nvPr>
            <p:ph type="sldNum" sz="quarter" idx="11"/>
          </p:nvPr>
        </p:nvSpPr>
        <p:spPr/>
        <p:txBody>
          <a:bodyPr/>
          <a:lstStyle/>
          <a:p>
            <a:fld id="{84273013-9842-414D-A98E-630A40DD8B82}"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42DC91FB-A98F-4AED-8F6F-4E640DC8BBB1}" type="datetimeFigureOut">
              <a:rPr lang="en-US" smtClean="0"/>
              <a:t>4/6/2018</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84273013-9842-414D-A98E-630A40DD8B82}" type="slidenum">
              <a:rPr lang="en-US" smtClean="0"/>
              <a:t>‹#›</a:t>
            </a:fld>
            <a:endParaRPr lang="en-US"/>
          </a:p>
        </p:txBody>
      </p:sp>
      <p:pic>
        <p:nvPicPr>
          <p:cNvPr id="11" name="Picture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996"/>
            <a:ext cx="9144000" cy="6856592"/>
          </a:xfrm>
          <a:prstGeom prst="rect">
            <a:avLst/>
          </a:prstGeom>
        </p:spPr>
      </p:pic>
      <p:sp>
        <p:nvSpPr>
          <p:cNvPr id="12" name="Rectangle 11"/>
          <p:cNvSpPr/>
          <p:nvPr/>
        </p:nvSpPr>
        <p:spPr>
          <a:xfrm>
            <a:off x="418050" y="304800"/>
            <a:ext cx="8344950" cy="6172200"/>
          </a:xfrm>
          <a:prstGeom prst="rect">
            <a:avLst/>
          </a:prstGeom>
          <a:solidFill>
            <a:srgbClr val="431D3E"/>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393939" y="5354598"/>
            <a:ext cx="8382000" cy="769441"/>
          </a:xfrm>
          <a:prstGeom prst="rect">
            <a:avLst/>
          </a:prstGeom>
          <a:noFill/>
        </p:spPr>
        <p:txBody>
          <a:bodyPr wrap="square" rtlCol="0">
            <a:spAutoFit/>
          </a:bodyPr>
          <a:lstStyle/>
          <a:p>
            <a:pPr algn="ctr"/>
            <a:r>
              <a:rPr lang="en-US" sz="4400" dirty="0" smtClean="0">
                <a:latin typeface="Berlin Sans FB" panose="020E0602020502020306" pitchFamily="34" charset="0"/>
              </a:rPr>
              <a:t>CONGO-BRAZZAVILLE</a:t>
            </a:r>
            <a:endParaRPr lang="en-US" sz="4400" dirty="0">
              <a:latin typeface="Berlin Sans FB" panose="020E0602020502020306" pitchFamily="34" charset="0"/>
            </a:endParaRPr>
          </a:p>
        </p:txBody>
      </p:sp>
      <p:sp>
        <p:nvSpPr>
          <p:cNvPr id="3" name="TextBox 2"/>
          <p:cNvSpPr txBox="1"/>
          <p:nvPr/>
        </p:nvSpPr>
        <p:spPr>
          <a:xfrm>
            <a:off x="0" y="5169932"/>
            <a:ext cx="9144000" cy="369332"/>
          </a:xfrm>
          <a:prstGeom prst="rect">
            <a:avLst/>
          </a:prstGeom>
          <a:noFill/>
        </p:spPr>
        <p:txBody>
          <a:bodyPr wrap="square" rtlCol="0">
            <a:spAutoFit/>
          </a:bodyPr>
          <a:lstStyle/>
          <a:p>
            <a:pPr algn="ctr"/>
            <a:r>
              <a:rPr lang="en-US" dirty="0" smtClean="0"/>
              <a:t>ENRICHING THE LIVES OF WOMEN IN</a:t>
            </a:r>
            <a:endParaRPr lang="en-US" dirty="0"/>
          </a:p>
        </p:txBody>
      </p:sp>
      <p:sp>
        <p:nvSpPr>
          <p:cNvPr id="4" name="TextBox 3"/>
          <p:cNvSpPr txBox="1"/>
          <p:nvPr/>
        </p:nvSpPr>
        <p:spPr>
          <a:xfrm>
            <a:off x="393939" y="381000"/>
            <a:ext cx="8382000" cy="2123658"/>
          </a:xfrm>
          <a:prstGeom prst="rect">
            <a:avLst/>
          </a:prstGeom>
          <a:noFill/>
        </p:spPr>
        <p:txBody>
          <a:bodyPr wrap="square" rtlCol="0">
            <a:spAutoFit/>
          </a:bodyPr>
          <a:lstStyle/>
          <a:p>
            <a:pPr algn="ctr"/>
            <a:r>
              <a:rPr lang="en-US" sz="6600" dirty="0" smtClean="0">
                <a:latin typeface="Berlin Sans FB" panose="020E0602020502020306" pitchFamily="34" charset="0"/>
              </a:rPr>
              <a:t>TERRITORIAL PROJECT 2018</a:t>
            </a:r>
            <a:endParaRPr lang="en-US" sz="6600" dirty="0">
              <a:latin typeface="Berlin Sans FB" panose="020E0602020502020306"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0253" y="2642557"/>
            <a:ext cx="1689790" cy="2253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67339" y="2939811"/>
            <a:ext cx="2235200"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8848" y="2651483"/>
            <a:ext cx="1676399" cy="2235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8083908"/>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7543800" cy="914400"/>
          </a:xfrm>
        </p:spPr>
        <p:txBody>
          <a:bodyPr>
            <a:normAutofit fontScale="90000"/>
          </a:bodyPr>
          <a:lstStyle/>
          <a:p>
            <a:pPr algn="ctr"/>
            <a:r>
              <a:rPr lang="en-US" dirty="0" smtClean="0"/>
              <a:t>Construction of the Vocational Training Centre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970416"/>
            <a:ext cx="29718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884870"/>
            <a:ext cx="3100118" cy="4133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0970994"/>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362200"/>
            <a:ext cx="7620000" cy="5181600"/>
          </a:xfrm>
        </p:spPr>
        <p:txBody>
          <a:bodyPr>
            <a:normAutofit/>
          </a:bodyPr>
          <a:lstStyle/>
          <a:p>
            <a:pPr marL="0" indent="0">
              <a:buNone/>
            </a:pPr>
            <a:endParaRPr lang="en-US" sz="3200" dirty="0" smtClean="0"/>
          </a:p>
          <a:p>
            <a:pPr marL="571500" indent="-457200">
              <a:buFont typeface="Wingdings" panose="05000000000000000000" pitchFamily="2" charset="2"/>
              <a:buChar char="§"/>
            </a:pPr>
            <a:r>
              <a:rPr lang="en-US" sz="3000" dirty="0" smtClean="0"/>
              <a:t>Single mothers </a:t>
            </a:r>
          </a:p>
          <a:p>
            <a:pPr marL="571500" indent="-457200">
              <a:buFont typeface="Wingdings" panose="05000000000000000000" pitchFamily="2" charset="2"/>
              <a:buChar char="§"/>
            </a:pPr>
            <a:r>
              <a:rPr lang="en-US" sz="3000" dirty="0"/>
              <a:t>I</a:t>
            </a:r>
            <a:r>
              <a:rPr lang="en-US" sz="3000" dirty="0" smtClean="0"/>
              <a:t>mpoverished young women</a:t>
            </a:r>
          </a:p>
          <a:p>
            <a:pPr marL="571500" indent="-457200">
              <a:buFont typeface="Wingdings" panose="05000000000000000000" pitchFamily="2" charset="2"/>
              <a:buChar char="§"/>
            </a:pPr>
            <a:r>
              <a:rPr lang="en-US" sz="3000" dirty="0" smtClean="0"/>
              <a:t>Women who were unable to receive a basic education</a:t>
            </a:r>
          </a:p>
        </p:txBody>
      </p:sp>
      <p:sp>
        <p:nvSpPr>
          <p:cNvPr id="2" name="Title 1"/>
          <p:cNvSpPr>
            <a:spLocks noGrp="1"/>
          </p:cNvSpPr>
          <p:nvPr>
            <p:ph type="title"/>
          </p:nvPr>
        </p:nvSpPr>
        <p:spPr>
          <a:xfrm>
            <a:off x="809640" y="152400"/>
            <a:ext cx="7543800" cy="914400"/>
          </a:xfrm>
        </p:spPr>
        <p:txBody>
          <a:bodyPr/>
          <a:lstStyle/>
          <a:p>
            <a:pPr algn="ctr"/>
            <a:r>
              <a:rPr lang="en-US" sz="4400" dirty="0" smtClean="0"/>
              <a:t>Who will be helped?</a:t>
            </a:r>
            <a:endParaRPr lang="en-US" sz="4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522" y="1161689"/>
            <a:ext cx="2469014" cy="2893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1154500"/>
            <a:ext cx="2169932" cy="2893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161689"/>
            <a:ext cx="2169932" cy="2893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3633289"/>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397516"/>
      </p:ext>
    </p:extLst>
  </p:cSld>
  <p:clrMapOvr>
    <a:masterClrMapping/>
  </p:clrMapOvr>
  <mc:AlternateContent xmlns:mc="http://schemas.openxmlformats.org/markup-compatibility/2006" xmlns:p14="http://schemas.microsoft.com/office/powerpoint/2010/main">
    <mc:Choice Requires="p14">
      <p:transition spd="slow" p14:dur="10000" advTm="2000"/>
    </mc:Choice>
    <mc:Fallback xmlns="">
      <p:transition spd="slow" advTm="2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Bacongo Beneficiaries Mbote-trimm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994913"/>
            <a:ext cx="7984866" cy="44914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0623085"/>
      </p:ext>
    </p:extLst>
  </p:cSld>
  <p:clrMapOvr>
    <a:masterClrMapping/>
  </p:clrMapOvr>
  <mc:AlternateContent xmlns:mc="http://schemas.openxmlformats.org/markup-compatibility/2006" xmlns:p14="http://schemas.microsoft.com/office/powerpoint/2010/main">
    <mc:Choice Requires="p14">
      <p:transition spd="slow" p14:dur="10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1524000"/>
            <a:ext cx="4343400" cy="4800600"/>
          </a:xfrm>
        </p:spPr>
        <p:txBody>
          <a:bodyPr>
            <a:normAutofit/>
          </a:bodyPr>
          <a:lstStyle/>
          <a:p>
            <a:pPr marL="45720" indent="0">
              <a:buNone/>
            </a:pPr>
            <a:r>
              <a:rPr lang="en-US" sz="3000" dirty="0" smtClean="0">
                <a:effectLst/>
              </a:rPr>
              <a:t>Tailoring</a:t>
            </a:r>
          </a:p>
          <a:p>
            <a:pPr lvl="1">
              <a:buFont typeface="Wingdings" panose="05000000000000000000" pitchFamily="2" charset="2"/>
              <a:buChar char="§"/>
            </a:pPr>
            <a:r>
              <a:rPr lang="en-US" sz="3000" dirty="0" smtClean="0">
                <a:effectLst/>
              </a:rPr>
              <a:t>20 young women</a:t>
            </a:r>
          </a:p>
          <a:p>
            <a:pPr lvl="1">
              <a:buFont typeface="Wingdings" panose="05000000000000000000" pitchFamily="2" charset="2"/>
              <a:buChar char="§"/>
            </a:pPr>
            <a:r>
              <a:rPr lang="en-US" sz="3000" dirty="0" smtClean="0">
                <a:effectLst/>
              </a:rPr>
              <a:t>12 months</a:t>
            </a:r>
          </a:p>
          <a:p>
            <a:pPr marL="18288" indent="0">
              <a:buNone/>
            </a:pPr>
            <a:endParaRPr lang="en-US" sz="2000" dirty="0" smtClean="0">
              <a:effectLst/>
            </a:endParaRPr>
          </a:p>
          <a:p>
            <a:pPr marL="18288" indent="0">
              <a:buNone/>
            </a:pPr>
            <a:r>
              <a:rPr lang="en-US" sz="3000" dirty="0" smtClean="0"/>
              <a:t>The </a:t>
            </a:r>
            <a:r>
              <a:rPr lang="en-US" sz="3000" dirty="0"/>
              <a:t>women will </a:t>
            </a:r>
            <a:r>
              <a:rPr lang="en-US" sz="3000" dirty="0" smtClean="0"/>
              <a:t>make</a:t>
            </a:r>
            <a:endParaRPr lang="en-US" sz="3000" dirty="0"/>
          </a:p>
          <a:p>
            <a:pPr marL="800100" lvl="1" indent="-342900">
              <a:buFont typeface="Wingdings" panose="05000000000000000000" pitchFamily="2" charset="2"/>
              <a:buChar char="§"/>
            </a:pPr>
            <a:r>
              <a:rPr lang="en-US" sz="3000" dirty="0"/>
              <a:t>School uniforms</a:t>
            </a:r>
          </a:p>
          <a:p>
            <a:pPr marL="800100" lvl="1" indent="-342900">
              <a:buFont typeface="Wingdings" panose="05000000000000000000" pitchFamily="2" charset="2"/>
              <a:buChar char="§"/>
            </a:pPr>
            <a:r>
              <a:rPr lang="en-US" sz="3000" dirty="0"/>
              <a:t>TSA uniforms</a:t>
            </a:r>
          </a:p>
          <a:p>
            <a:pPr marL="800100" lvl="1" indent="-342900">
              <a:buFont typeface="Wingdings" panose="05000000000000000000" pitchFamily="2" charset="2"/>
              <a:buChar char="§"/>
            </a:pPr>
            <a:r>
              <a:rPr lang="en-US" sz="3000" dirty="0"/>
              <a:t>Other items</a:t>
            </a:r>
          </a:p>
          <a:p>
            <a:pPr lvl="1">
              <a:buFont typeface="Wingdings" panose="05000000000000000000" pitchFamily="2" charset="2"/>
              <a:buChar char="§"/>
            </a:pPr>
            <a:endParaRPr lang="en-US" sz="3000" dirty="0" smtClean="0">
              <a:effectLst/>
            </a:endParaRPr>
          </a:p>
        </p:txBody>
      </p:sp>
      <p:sp>
        <p:nvSpPr>
          <p:cNvPr id="2" name="Title 1"/>
          <p:cNvSpPr>
            <a:spLocks noGrp="1"/>
          </p:cNvSpPr>
          <p:nvPr>
            <p:ph type="title"/>
          </p:nvPr>
        </p:nvSpPr>
        <p:spPr>
          <a:xfrm>
            <a:off x="914400" y="304800"/>
            <a:ext cx="7543800" cy="914400"/>
          </a:xfrm>
        </p:spPr>
        <p:txBody>
          <a:bodyPr/>
          <a:lstStyle/>
          <a:p>
            <a:pPr algn="ctr"/>
            <a:r>
              <a:rPr lang="en-US" dirty="0" smtClean="0"/>
              <a:t>Vocational Training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524000"/>
            <a:ext cx="3333750" cy="444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7205663"/>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8001000" cy="4343400"/>
          </a:xfrm>
        </p:spPr>
        <p:txBody>
          <a:bodyPr>
            <a:noAutofit/>
          </a:bodyPr>
          <a:lstStyle/>
          <a:p>
            <a:pPr marL="18288" indent="0">
              <a:buNone/>
            </a:pPr>
            <a:r>
              <a:rPr lang="en-US" sz="3000" dirty="0" smtClean="0"/>
              <a:t>A decade of civil war made it difficult for many of the women involved in this project to attend school.</a:t>
            </a:r>
          </a:p>
          <a:p>
            <a:pPr>
              <a:buFont typeface="Wingdings" panose="05000000000000000000" pitchFamily="2" charset="2"/>
              <a:buChar char="§"/>
            </a:pPr>
            <a:endParaRPr lang="en-US" sz="3000" dirty="0"/>
          </a:p>
          <a:p>
            <a:pPr marL="18288" indent="0">
              <a:buNone/>
            </a:pPr>
            <a:r>
              <a:rPr lang="en-US" sz="3000" dirty="0" smtClean="0"/>
              <a:t>They will now have a chance to learn reading and writing skills.</a:t>
            </a:r>
            <a:endParaRPr lang="en-US" sz="3000" dirty="0"/>
          </a:p>
        </p:txBody>
      </p:sp>
      <p:sp>
        <p:nvSpPr>
          <p:cNvPr id="2" name="Title 1"/>
          <p:cNvSpPr>
            <a:spLocks noGrp="1"/>
          </p:cNvSpPr>
          <p:nvPr>
            <p:ph type="title"/>
          </p:nvPr>
        </p:nvSpPr>
        <p:spPr>
          <a:xfrm>
            <a:off x="1752600" y="304800"/>
            <a:ext cx="7543800" cy="914400"/>
          </a:xfrm>
        </p:spPr>
        <p:txBody>
          <a:bodyPr/>
          <a:lstStyle/>
          <a:p>
            <a:r>
              <a:rPr lang="en-US" sz="4400" dirty="0" smtClean="0"/>
              <a:t>Literacy Component</a:t>
            </a:r>
            <a:endParaRPr lang="en-US" sz="4400" dirty="0"/>
          </a:p>
        </p:txBody>
      </p:sp>
    </p:spTree>
    <p:extLst>
      <p:ext uri="{BB962C8B-B14F-4D97-AF65-F5344CB8AC3E}">
        <p14:creationId xmlns:p14="http://schemas.microsoft.com/office/powerpoint/2010/main" val="3730229801"/>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
            <a:ext cx="8001000" cy="4343400"/>
          </a:xfrm>
        </p:spPr>
        <p:txBody>
          <a:bodyPr>
            <a:noAutofit/>
          </a:bodyPr>
          <a:lstStyle/>
          <a:p>
            <a:pPr marL="18288" indent="0">
              <a:buNone/>
            </a:pPr>
            <a:r>
              <a:rPr lang="en-US" sz="3000" dirty="0" smtClean="0"/>
              <a:t>Learning business skills will help the women set up small businesses after they finish their vocational training. </a:t>
            </a:r>
            <a:endParaRPr lang="en-US" sz="3000" dirty="0"/>
          </a:p>
        </p:txBody>
      </p:sp>
      <p:sp>
        <p:nvSpPr>
          <p:cNvPr id="2" name="Title 1"/>
          <p:cNvSpPr>
            <a:spLocks noGrp="1"/>
          </p:cNvSpPr>
          <p:nvPr>
            <p:ph type="title"/>
          </p:nvPr>
        </p:nvSpPr>
        <p:spPr>
          <a:xfrm>
            <a:off x="381000" y="381000"/>
            <a:ext cx="8382000" cy="914400"/>
          </a:xfrm>
        </p:spPr>
        <p:txBody>
          <a:bodyPr/>
          <a:lstStyle/>
          <a:p>
            <a:pPr algn="ctr"/>
            <a:r>
              <a:rPr lang="en-US" sz="4400" dirty="0" smtClean="0"/>
              <a:t>Business Skills Training</a:t>
            </a:r>
            <a:endParaRPr lang="en-US" sz="4400" dirty="0"/>
          </a:p>
        </p:txBody>
      </p:sp>
    </p:spTree>
    <p:extLst>
      <p:ext uri="{BB962C8B-B14F-4D97-AF65-F5344CB8AC3E}">
        <p14:creationId xmlns:p14="http://schemas.microsoft.com/office/powerpoint/2010/main" val="2738634119"/>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1371600"/>
            <a:ext cx="3352800" cy="4800600"/>
          </a:xfrm>
        </p:spPr>
        <p:txBody>
          <a:bodyPr>
            <a:normAutofit/>
          </a:bodyPr>
          <a:lstStyle/>
          <a:p>
            <a:pPr>
              <a:buFont typeface="Wingdings" panose="05000000000000000000" pitchFamily="2" charset="2"/>
              <a:buChar char="§"/>
            </a:pPr>
            <a:r>
              <a:rPr lang="en-US" sz="3000" dirty="0" smtClean="0"/>
              <a:t>Each woman will receive psychological, moral and spiritual support</a:t>
            </a:r>
          </a:p>
          <a:p>
            <a:pPr>
              <a:buFont typeface="Wingdings" panose="05000000000000000000" pitchFamily="2" charset="2"/>
              <a:buChar char="§"/>
            </a:pPr>
            <a:endParaRPr lang="en-US" sz="3000" dirty="0" smtClean="0"/>
          </a:p>
          <a:p>
            <a:pPr>
              <a:buFont typeface="Wingdings" panose="05000000000000000000" pitchFamily="2" charset="2"/>
              <a:buChar char="§"/>
            </a:pPr>
            <a:r>
              <a:rPr lang="en-US" sz="3000" dirty="0" smtClean="0"/>
              <a:t>HIV/AIDS kits will be available at the centre</a:t>
            </a:r>
            <a:endParaRPr lang="en-US" sz="3000" dirty="0"/>
          </a:p>
        </p:txBody>
      </p:sp>
      <p:sp>
        <p:nvSpPr>
          <p:cNvPr id="2" name="Title 1"/>
          <p:cNvSpPr>
            <a:spLocks noGrp="1"/>
          </p:cNvSpPr>
          <p:nvPr>
            <p:ph type="title"/>
          </p:nvPr>
        </p:nvSpPr>
        <p:spPr>
          <a:xfrm>
            <a:off x="1981200" y="228600"/>
            <a:ext cx="7543800" cy="914400"/>
          </a:xfrm>
        </p:spPr>
        <p:txBody>
          <a:bodyPr/>
          <a:lstStyle/>
          <a:p>
            <a:r>
              <a:rPr lang="en-US" sz="4400" dirty="0" smtClean="0"/>
              <a:t>Health Component</a:t>
            </a:r>
            <a:endParaRPr lang="en-US" sz="4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3856926"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1203377"/>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743200"/>
            <a:ext cx="7543800" cy="3657600"/>
          </a:xfrm>
        </p:spPr>
        <p:txBody>
          <a:bodyPr/>
          <a:lstStyle/>
          <a:p>
            <a:r>
              <a:rPr lang="en-US" sz="3000" dirty="0" smtClean="0"/>
              <a:t/>
            </a:r>
            <a:br>
              <a:rPr lang="en-US" sz="3000" dirty="0" smtClean="0"/>
            </a:br>
            <a:r>
              <a:rPr lang="en-US" sz="3000" dirty="0" smtClean="0"/>
              <a:t>In December, Women’s Ministries in Congo-Brazzaville held a rally to raise the funds needed to construct the centre. </a:t>
            </a:r>
            <a:br>
              <a:rPr lang="en-US" sz="3000" dirty="0" smtClean="0"/>
            </a:br>
            <a:r>
              <a:rPr lang="en-US" sz="3000" dirty="0"/>
              <a:t/>
            </a:r>
            <a:br>
              <a:rPr lang="en-US" sz="3000" dirty="0"/>
            </a:br>
            <a:r>
              <a:rPr lang="en-US" sz="3000" dirty="0" smtClean="0"/>
              <a:t>Despite their financial circumstances, the women contributed beyond their ability to benefit not just themselves but the entire community.</a:t>
            </a:r>
            <a:r>
              <a:rPr lang="en-US" sz="3000" dirty="0"/>
              <a:t> </a:t>
            </a:r>
            <a:r>
              <a:rPr lang="en-US" sz="3000" dirty="0" smtClean="0"/>
              <a:t/>
            </a:r>
            <a:br>
              <a:rPr lang="en-US" sz="3000" dirty="0" smtClean="0"/>
            </a:br>
            <a:r>
              <a:rPr lang="en-US" sz="3000" dirty="0"/>
              <a:t/>
            </a:r>
            <a:br>
              <a:rPr lang="en-US" sz="3000" dirty="0"/>
            </a:br>
            <a:r>
              <a:rPr lang="en-US" sz="3000" dirty="0" smtClean="0"/>
              <a:t>Together they raised $24,000!</a:t>
            </a:r>
            <a:br>
              <a:rPr lang="en-US" sz="3000" dirty="0" smtClean="0"/>
            </a:br>
            <a:r>
              <a:rPr lang="en-US" sz="1400" dirty="0" smtClean="0"/>
              <a:t/>
            </a:r>
            <a:br>
              <a:rPr lang="en-US" sz="1400" dirty="0" smtClean="0"/>
            </a:br>
            <a:endParaRPr lang="en-US" sz="1400" dirty="0"/>
          </a:p>
        </p:txBody>
      </p:sp>
      <p:sp>
        <p:nvSpPr>
          <p:cNvPr id="4" name="Title 1"/>
          <p:cNvSpPr txBox="1">
            <a:spLocks/>
          </p:cNvSpPr>
          <p:nvPr/>
        </p:nvSpPr>
        <p:spPr>
          <a:xfrm>
            <a:off x="762000" y="304800"/>
            <a:ext cx="75438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60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smtClean="0"/>
              <a:t>Fundraising</a:t>
            </a:r>
            <a:endParaRPr lang="en-US" sz="4400" dirty="0"/>
          </a:p>
        </p:txBody>
      </p:sp>
    </p:spTree>
    <p:extLst>
      <p:ext uri="{BB962C8B-B14F-4D97-AF65-F5344CB8AC3E}">
        <p14:creationId xmlns:p14="http://schemas.microsoft.com/office/powerpoint/2010/main" val="1271682550"/>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5068" y="2362200"/>
            <a:ext cx="7543800" cy="3657600"/>
          </a:xfrm>
        </p:spPr>
        <p:txBody>
          <a:bodyPr/>
          <a:lstStyle/>
          <a:p>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1400" dirty="0" smtClean="0"/>
              <a:t/>
            </a:r>
            <a:br>
              <a:rPr lang="en-US" sz="1400" dirty="0" smtClean="0"/>
            </a:br>
            <a:endParaRPr lang="en-US" sz="1400" dirty="0"/>
          </a:p>
        </p:txBody>
      </p:sp>
      <p:sp>
        <p:nvSpPr>
          <p:cNvPr id="4" name="Title 1"/>
          <p:cNvSpPr txBox="1">
            <a:spLocks/>
          </p:cNvSpPr>
          <p:nvPr/>
        </p:nvSpPr>
        <p:spPr>
          <a:xfrm>
            <a:off x="760562" y="838200"/>
            <a:ext cx="75438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60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smtClean="0"/>
              <a:t>Your generous donations will  help to provide:</a:t>
            </a:r>
            <a:endParaRPr lang="en-US" sz="4400" dirty="0"/>
          </a:p>
        </p:txBody>
      </p:sp>
      <p:sp>
        <p:nvSpPr>
          <p:cNvPr id="3" name="TextBox 2"/>
          <p:cNvSpPr txBox="1"/>
          <p:nvPr/>
        </p:nvSpPr>
        <p:spPr>
          <a:xfrm>
            <a:off x="1065362" y="1981200"/>
            <a:ext cx="7239000" cy="2400657"/>
          </a:xfrm>
          <a:prstGeom prst="rect">
            <a:avLst/>
          </a:prstGeom>
          <a:noFill/>
        </p:spPr>
        <p:txBody>
          <a:bodyPr wrap="square" rtlCol="0">
            <a:spAutoFit/>
          </a:bodyPr>
          <a:lstStyle/>
          <a:p>
            <a:pPr marL="285750" indent="-285750">
              <a:buFont typeface="Arial" panose="020B0604020202020204" pitchFamily="34" charset="0"/>
              <a:buChar char="•"/>
            </a:pPr>
            <a:r>
              <a:rPr lang="en-US" sz="3000" dirty="0" smtClean="0"/>
              <a:t>Sewing and embroidery machines</a:t>
            </a:r>
          </a:p>
          <a:p>
            <a:pPr marL="285750" indent="-285750">
              <a:buFont typeface="Arial" panose="020B0604020202020204" pitchFamily="34" charset="0"/>
              <a:buChar char="•"/>
            </a:pPr>
            <a:r>
              <a:rPr lang="en-US" sz="3000" dirty="0" smtClean="0"/>
              <a:t>Fabric</a:t>
            </a:r>
          </a:p>
          <a:p>
            <a:pPr marL="285750" indent="-285750">
              <a:buFont typeface="Arial" panose="020B0604020202020204" pitchFamily="34" charset="0"/>
              <a:buChar char="•"/>
            </a:pPr>
            <a:r>
              <a:rPr lang="en-US" sz="3000" dirty="0" smtClean="0"/>
              <a:t>Office equipment</a:t>
            </a:r>
          </a:p>
          <a:p>
            <a:pPr marL="285750" indent="-285750">
              <a:buFont typeface="Arial" panose="020B0604020202020204" pitchFamily="34" charset="0"/>
              <a:buChar char="•"/>
            </a:pPr>
            <a:r>
              <a:rPr lang="en-US" sz="3000" dirty="0" smtClean="0"/>
              <a:t>Furniture</a:t>
            </a:r>
          </a:p>
          <a:p>
            <a:pPr marL="285750" indent="-285750">
              <a:buFont typeface="Arial" panose="020B0604020202020204" pitchFamily="34" charset="0"/>
              <a:buChar char="•"/>
            </a:pPr>
            <a:r>
              <a:rPr lang="en-US" sz="3000" dirty="0" smtClean="0"/>
              <a:t>Teachers</a:t>
            </a:r>
            <a:endParaRPr lang="en-US" sz="3000" dirty="0"/>
          </a:p>
        </p:txBody>
      </p:sp>
    </p:spTree>
    <p:extLst>
      <p:ext uri="{BB962C8B-B14F-4D97-AF65-F5344CB8AC3E}">
        <p14:creationId xmlns:p14="http://schemas.microsoft.com/office/powerpoint/2010/main" val="2930520439"/>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73301"/>
            <a:ext cx="3928872" cy="5029200"/>
          </a:xfrm>
        </p:spPr>
        <p:txBody>
          <a:bodyPr>
            <a:normAutofit/>
          </a:bodyPr>
          <a:lstStyle/>
          <a:p>
            <a:pPr marL="0" indent="0">
              <a:buNone/>
            </a:pPr>
            <a:endParaRPr lang="en-US" dirty="0" smtClean="0"/>
          </a:p>
          <a:p>
            <a:pPr marL="0" indent="0">
              <a:buNone/>
            </a:pPr>
            <a:endParaRPr lang="en-US" dirty="0" smtClean="0"/>
          </a:p>
          <a:p>
            <a:pPr marL="0" indent="0">
              <a:buNone/>
            </a:pPr>
            <a:endParaRPr lang="en-US" dirty="0" smtClean="0"/>
          </a:p>
          <a:p>
            <a:pPr marL="0" indent="0" algn="ctr">
              <a:buNone/>
            </a:pPr>
            <a:r>
              <a:rPr lang="en-US" sz="3000" dirty="0" smtClean="0"/>
              <a:t>What will </a:t>
            </a:r>
            <a:r>
              <a:rPr lang="en-US" sz="3000" b="1" i="1" dirty="0" smtClean="0"/>
              <a:t>your</a:t>
            </a:r>
            <a:r>
              <a:rPr lang="en-US" sz="3000" i="1" dirty="0" smtClean="0"/>
              <a:t> </a:t>
            </a:r>
            <a:r>
              <a:rPr lang="en-US" sz="3000" dirty="0" smtClean="0"/>
              <a:t>support </a:t>
            </a:r>
          </a:p>
          <a:p>
            <a:pPr marL="0" indent="0" algn="ctr">
              <a:buNone/>
            </a:pPr>
            <a:r>
              <a:rPr lang="en-US" sz="3000" dirty="0" smtClean="0"/>
              <a:t>look like this year?</a:t>
            </a:r>
            <a:endParaRPr lang="en-US" sz="3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990600"/>
            <a:ext cx="3721813" cy="4800600"/>
          </a:xfrm>
          <a:prstGeom prst="rect">
            <a:avLst/>
          </a:prstGeom>
        </p:spPr>
      </p:pic>
    </p:spTree>
    <p:extLst>
      <p:ext uri="{BB962C8B-B14F-4D97-AF65-F5344CB8AC3E}">
        <p14:creationId xmlns:p14="http://schemas.microsoft.com/office/powerpoint/2010/main" val="3791529568"/>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0"/>
            <a:ext cx="7543800" cy="2057400"/>
          </a:xfrm>
        </p:spPr>
        <p:txBody>
          <a:bodyPr/>
          <a:lstStyle/>
          <a:p>
            <a:pPr algn="ctr"/>
            <a:r>
              <a:rPr lang="en-US" sz="3000" dirty="0"/>
              <a:t>We are pleased to announce that we met </a:t>
            </a:r>
            <a:r>
              <a:rPr lang="en-US" sz="3000" dirty="0" smtClean="0"/>
              <a:t>and exceeded our </a:t>
            </a:r>
            <a:r>
              <a:rPr lang="en-US" sz="3000" dirty="0"/>
              <a:t>fundraising goal in </a:t>
            </a:r>
            <a:r>
              <a:rPr lang="en-US" sz="3000" dirty="0" smtClean="0"/>
              <a:t>2017!</a:t>
            </a:r>
            <a:br>
              <a:rPr lang="en-US" sz="3000" dirty="0" smtClean="0"/>
            </a:br>
            <a:r>
              <a:rPr lang="en-US" sz="3000" dirty="0"/>
              <a:t/>
            </a:r>
            <a:br>
              <a:rPr lang="en-US" sz="3000" dirty="0"/>
            </a:br>
            <a:r>
              <a:rPr lang="en-US" sz="3000" dirty="0" smtClean="0"/>
              <a:t>You helped raise $80,438.</a:t>
            </a:r>
            <a:endParaRPr lang="en-US" sz="3000" dirty="0"/>
          </a:p>
        </p:txBody>
      </p:sp>
    </p:spTree>
    <p:extLst>
      <p:ext uri="{BB962C8B-B14F-4D97-AF65-F5344CB8AC3E}">
        <p14:creationId xmlns:p14="http://schemas.microsoft.com/office/powerpoint/2010/main" val="1669854250"/>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772400" cy="4953000"/>
          </a:xfrm>
        </p:spPr>
        <p:txBody>
          <a:bodyPr>
            <a:normAutofit/>
          </a:bodyPr>
          <a:lstStyle/>
          <a:p>
            <a:pPr marL="114300" indent="0" algn="ctr">
              <a:buNone/>
            </a:pPr>
            <a:endParaRPr lang="en-US" sz="3000" dirty="0"/>
          </a:p>
          <a:p>
            <a:pPr marL="114300" indent="0" algn="ctr">
              <a:buNone/>
            </a:pPr>
            <a:r>
              <a:rPr lang="en-US" sz="3000" dirty="0" smtClean="0"/>
              <a:t>This year, we hope to raise at least</a:t>
            </a:r>
          </a:p>
          <a:p>
            <a:pPr marL="114300" indent="0" algn="ctr">
              <a:buNone/>
            </a:pPr>
            <a:r>
              <a:rPr lang="en-US" sz="6000" b="1" dirty="0" smtClean="0"/>
              <a:t>$75,000 </a:t>
            </a:r>
            <a:endParaRPr lang="en-US" sz="3600" dirty="0" smtClean="0"/>
          </a:p>
          <a:p>
            <a:pPr marL="114300" indent="0" algn="ctr">
              <a:buNone/>
            </a:pPr>
            <a:r>
              <a:rPr lang="en-US" sz="3000" dirty="0" smtClean="0"/>
              <a:t>to support this project in Congo-Brazzaville. </a:t>
            </a:r>
          </a:p>
          <a:p>
            <a:pPr marL="114300" indent="0">
              <a:buNone/>
            </a:pPr>
            <a:endParaRPr lang="en-US" sz="3200" dirty="0"/>
          </a:p>
        </p:txBody>
      </p:sp>
    </p:spTree>
    <p:extLst>
      <p:ext uri="{BB962C8B-B14F-4D97-AF65-F5344CB8AC3E}">
        <p14:creationId xmlns:p14="http://schemas.microsoft.com/office/powerpoint/2010/main" val="361627835"/>
      </p:ext>
    </p:extLst>
  </p:cSld>
  <p:clrMapOvr>
    <a:masterClrMapping/>
  </p:clrMapOvr>
  <mc:AlternateContent xmlns:mc="http://schemas.openxmlformats.org/markup-compatibility/2006" xmlns:p14="http://schemas.microsoft.com/office/powerpoint/2010/main">
    <mc:Choice Requires="p14">
      <p:transition spd="slow" p14:dur="10000" advTm="7000"/>
    </mc:Choice>
    <mc:Fallback xmlns="">
      <p:transition spd="slow"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14000"/>
                <a:satMod val="280000"/>
              </a:schemeClr>
              <a:schemeClr val="bg2">
                <a:tint val="60000"/>
                <a:satMod val="120000"/>
              </a:schemeClr>
            </a:duotone>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969" y="2286000"/>
            <a:ext cx="8407893" cy="4407408"/>
          </a:xfrm>
        </p:spPr>
        <p:txBody>
          <a:bodyPr>
            <a:normAutofit fontScale="92500" lnSpcReduction="10000"/>
          </a:bodyPr>
          <a:lstStyle/>
          <a:p>
            <a:pPr marL="114300" indent="0">
              <a:buNone/>
            </a:pPr>
            <a:endParaRPr lang="en-US" sz="2400" dirty="0" smtClean="0"/>
          </a:p>
          <a:p>
            <a:pPr marL="114300" indent="0">
              <a:buNone/>
            </a:pPr>
            <a:endParaRPr lang="en-US" sz="2400" dirty="0"/>
          </a:p>
          <a:p>
            <a:pPr marL="114300" indent="0">
              <a:buNone/>
            </a:pPr>
            <a:endParaRPr lang="en-US" sz="2400" dirty="0" smtClean="0"/>
          </a:p>
          <a:p>
            <a:pPr marL="114300" indent="0">
              <a:buNone/>
            </a:pPr>
            <a:endParaRPr lang="en-US" sz="2400" dirty="0"/>
          </a:p>
          <a:p>
            <a:pPr marL="114300" indent="0">
              <a:buNone/>
            </a:pPr>
            <a:endParaRPr lang="en-US" sz="2400" dirty="0" smtClean="0"/>
          </a:p>
          <a:p>
            <a:pPr marL="114300" indent="0" algn="ctr">
              <a:buNone/>
            </a:pPr>
            <a:endParaRPr lang="en-US" sz="3200" dirty="0"/>
          </a:p>
          <a:p>
            <a:pPr marL="114300" indent="0" algn="ctr">
              <a:buNone/>
            </a:pPr>
            <a:endParaRPr lang="en-US" sz="3200" dirty="0" smtClean="0"/>
          </a:p>
          <a:p>
            <a:pPr marL="114300" indent="0" algn="ctr">
              <a:buNone/>
            </a:pPr>
            <a:r>
              <a:rPr lang="en-US" sz="4400" dirty="0" smtClean="0"/>
              <a:t>THANK </a:t>
            </a:r>
            <a:r>
              <a:rPr lang="en-US" sz="4400" dirty="0"/>
              <a:t>YOU </a:t>
            </a:r>
            <a:endParaRPr lang="en-US" sz="4400" dirty="0" smtClean="0"/>
          </a:p>
          <a:p>
            <a:pPr marL="114300" indent="0" algn="ctr">
              <a:buNone/>
            </a:pPr>
            <a:r>
              <a:rPr lang="en-US" sz="4400" dirty="0" smtClean="0"/>
              <a:t>FOR YOUR SUPPORT</a:t>
            </a:r>
            <a:endParaRPr lang="en-US" sz="4400" dirty="0"/>
          </a:p>
          <a:p>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863504"/>
            <a:ext cx="4055032" cy="3784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4876872"/>
      </p:ext>
    </p:extLst>
  </p:cSld>
  <p:clrMapOvr>
    <a:masterClrMapping/>
  </p:clrMapOvr>
  <mc:AlternateContent xmlns:mc="http://schemas.openxmlformats.org/markup-compatibility/2006" xmlns:p14="http://schemas.microsoft.com/office/powerpoint/2010/main">
    <mc:Choice Requires="p14">
      <p:transition spd="slow" p14:dur="10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23900" y="1600200"/>
            <a:ext cx="7696200" cy="4997766"/>
          </a:xfrm>
        </p:spPr>
        <p:txBody>
          <a:bodyPr>
            <a:normAutofit/>
          </a:bodyPr>
          <a:lstStyle/>
          <a:p>
            <a:pPr marL="18288" indent="0">
              <a:buNone/>
            </a:pPr>
            <a:r>
              <a:rPr lang="en-US" sz="3000" dirty="0" smtClean="0"/>
              <a:t>In this two year project, Women’s Ministries will support the construction and development of a vocational training centre to benefit impoverished women and young mothers in the </a:t>
            </a:r>
            <a:r>
              <a:rPr lang="en-US" sz="3000" dirty="0" err="1" smtClean="0"/>
              <a:t>Bacongo</a:t>
            </a:r>
            <a:r>
              <a:rPr lang="en-US" sz="3000" dirty="0" smtClean="0"/>
              <a:t> community of Congo-Brazzaville.</a:t>
            </a:r>
          </a:p>
          <a:p>
            <a:pPr>
              <a:buFont typeface="Arial" panose="020B0604020202020204" pitchFamily="34" charset="0"/>
              <a:buChar char="•"/>
            </a:pPr>
            <a:endParaRPr lang="en-US" sz="3000" dirty="0" smtClean="0"/>
          </a:p>
          <a:p>
            <a:pPr marL="18288" indent="0">
              <a:buNone/>
            </a:pPr>
            <a:endParaRPr lang="en-US" sz="3000" dirty="0"/>
          </a:p>
          <a:p>
            <a:pPr marL="114300" indent="0">
              <a:buNone/>
            </a:pPr>
            <a:endParaRPr lang="en-US" sz="3200" dirty="0" smtClean="0"/>
          </a:p>
        </p:txBody>
      </p:sp>
      <p:sp>
        <p:nvSpPr>
          <p:cNvPr id="5" name="Rectangle 4"/>
          <p:cNvSpPr/>
          <p:nvPr/>
        </p:nvSpPr>
        <p:spPr>
          <a:xfrm>
            <a:off x="381000" y="457200"/>
            <a:ext cx="8382000" cy="769441"/>
          </a:xfrm>
          <a:prstGeom prst="rect">
            <a:avLst/>
          </a:prstGeom>
        </p:spPr>
        <p:txBody>
          <a:bodyPr wrap="square">
            <a:spAutoFit/>
          </a:bodyPr>
          <a:lstStyle/>
          <a:p>
            <a:pPr algn="ctr"/>
            <a:r>
              <a:rPr lang="en-US" sz="4400" b="1" dirty="0" smtClean="0">
                <a:ln>
                  <a:solidFill>
                    <a:schemeClr val="tx1"/>
                  </a:solidFill>
                </a:ln>
                <a:latin typeface="+mj-lt"/>
              </a:rPr>
              <a:t>Project Outline</a:t>
            </a:r>
            <a:endParaRPr lang="en-US" sz="4400" dirty="0">
              <a:latin typeface="+mj-lt"/>
            </a:endParaRPr>
          </a:p>
        </p:txBody>
      </p:sp>
    </p:spTree>
    <p:extLst>
      <p:ext uri="{BB962C8B-B14F-4D97-AF65-F5344CB8AC3E}">
        <p14:creationId xmlns:p14="http://schemas.microsoft.com/office/powerpoint/2010/main" val="608725415"/>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534400" cy="758952"/>
          </a:xfrm>
          <a:ln>
            <a:solidFill>
              <a:schemeClr val="tx1">
                <a:alpha val="0"/>
              </a:schemeClr>
            </a:solidFill>
          </a:ln>
        </p:spPr>
        <p:txBody>
          <a:bodyPr>
            <a:noAutofit/>
          </a:bodyPr>
          <a:lstStyle/>
          <a:p>
            <a:pPr algn="ctr"/>
            <a:r>
              <a:rPr lang="en-US" sz="4400" b="1" dirty="0" smtClean="0">
                <a:ln>
                  <a:solidFill>
                    <a:schemeClr val="tx1"/>
                  </a:solidFill>
                </a:ln>
              </a:rPr>
              <a:t>Where is Congo-Brazzaville?</a:t>
            </a:r>
            <a:endParaRPr lang="en-US" sz="4400" b="1" dirty="0">
              <a:ln>
                <a:solidFill>
                  <a:schemeClr val="tx1"/>
                </a:solidFill>
              </a:ln>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1626" y="2094781"/>
            <a:ext cx="2973910" cy="32004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120660"/>
            <a:ext cx="3387924" cy="32004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130129"/>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524000"/>
            <a:ext cx="7696200" cy="4997766"/>
          </a:xfrm>
        </p:spPr>
        <p:txBody>
          <a:bodyPr>
            <a:normAutofit/>
          </a:bodyPr>
          <a:lstStyle/>
          <a:p>
            <a:pPr>
              <a:buFont typeface="Wingdings" panose="05000000000000000000" pitchFamily="2" charset="2"/>
              <a:buChar char="§"/>
            </a:pPr>
            <a:r>
              <a:rPr lang="en-US" sz="3000" dirty="0" smtClean="0"/>
              <a:t>Ranked 135 of 187 countries in 2017 Human Development Index</a:t>
            </a:r>
          </a:p>
          <a:p>
            <a:pPr marL="18288" indent="0">
              <a:buNone/>
            </a:pPr>
            <a:endParaRPr lang="en-US" sz="3000" dirty="0" smtClean="0"/>
          </a:p>
          <a:p>
            <a:pPr>
              <a:buFont typeface="Wingdings" panose="05000000000000000000" pitchFamily="2" charset="2"/>
              <a:buChar char="§"/>
            </a:pPr>
            <a:r>
              <a:rPr lang="en-US" sz="3000" dirty="0" smtClean="0"/>
              <a:t>47% of the population lives below the national poverty line</a:t>
            </a:r>
          </a:p>
          <a:p>
            <a:pPr marL="18288" indent="0">
              <a:buNone/>
            </a:pPr>
            <a:endParaRPr lang="en-US" sz="3000" dirty="0"/>
          </a:p>
          <a:p>
            <a:pPr>
              <a:buFont typeface="Wingdings" panose="05000000000000000000" pitchFamily="2" charset="2"/>
              <a:buChar char="§"/>
            </a:pPr>
            <a:r>
              <a:rPr lang="en-US" sz="3000" dirty="0"/>
              <a:t>Only 59% of all students complete primary school education</a:t>
            </a:r>
          </a:p>
          <a:p>
            <a:pPr marL="114300" indent="0">
              <a:buNone/>
            </a:pPr>
            <a:endParaRPr lang="en-US" sz="3200" dirty="0" smtClean="0"/>
          </a:p>
        </p:txBody>
      </p:sp>
      <p:sp>
        <p:nvSpPr>
          <p:cNvPr id="4" name="Rectangle 3"/>
          <p:cNvSpPr/>
          <p:nvPr/>
        </p:nvSpPr>
        <p:spPr>
          <a:xfrm>
            <a:off x="3581400" y="457200"/>
            <a:ext cx="1981200" cy="769441"/>
          </a:xfrm>
          <a:prstGeom prst="rect">
            <a:avLst/>
          </a:prstGeom>
        </p:spPr>
        <p:txBody>
          <a:bodyPr wrap="square">
            <a:spAutoFit/>
          </a:bodyPr>
          <a:lstStyle/>
          <a:p>
            <a:r>
              <a:rPr lang="en-US" sz="4400" b="1" dirty="0" smtClean="0">
                <a:ln>
                  <a:solidFill>
                    <a:schemeClr val="tx1"/>
                  </a:solidFill>
                </a:ln>
                <a:latin typeface="+mj-lt"/>
              </a:rPr>
              <a:t>Facts</a:t>
            </a:r>
            <a:endParaRPr lang="en-US" sz="4400" dirty="0">
              <a:latin typeface="+mj-lt"/>
            </a:endParaRPr>
          </a:p>
        </p:txBody>
      </p:sp>
    </p:spTree>
    <p:extLst>
      <p:ext uri="{BB962C8B-B14F-4D97-AF65-F5344CB8AC3E}">
        <p14:creationId xmlns:p14="http://schemas.microsoft.com/office/powerpoint/2010/main" val="2779192363"/>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022612836"/>
      </p:ext>
    </p:extLst>
  </p:cSld>
  <p:clrMapOvr>
    <a:masterClrMapping/>
  </p:clrMapOvr>
  <mc:AlternateContent xmlns:mc="http://schemas.openxmlformats.org/markup-compatibility/2006" xmlns:p14="http://schemas.microsoft.com/office/powerpoint/2010/main">
    <mc:Choice Requires="p14">
      <p:transition spd="slow" p14:dur="10000" advTm="2000"/>
    </mc:Choice>
    <mc:Fallback xmlns="">
      <p:transition spd="slow"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IMG_0868.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752600"/>
            <a:ext cx="7484534" cy="421005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2" name="TextBox 1"/>
          <p:cNvSpPr txBox="1"/>
          <p:nvPr/>
        </p:nvSpPr>
        <p:spPr>
          <a:xfrm>
            <a:off x="-762000" y="250166"/>
            <a:ext cx="10668000" cy="1446550"/>
          </a:xfrm>
          <a:prstGeom prst="rect">
            <a:avLst/>
          </a:prstGeom>
          <a:noFill/>
        </p:spPr>
        <p:txBody>
          <a:bodyPr wrap="square" rtlCol="0">
            <a:spAutoFit/>
          </a:bodyPr>
          <a:lstStyle/>
          <a:p>
            <a:pPr algn="ctr"/>
            <a:r>
              <a:rPr lang="en-US" sz="4400" dirty="0" smtClean="0"/>
              <a:t>View from Vocational Training </a:t>
            </a:r>
          </a:p>
          <a:p>
            <a:pPr algn="ctr"/>
            <a:r>
              <a:rPr lang="en-US" sz="4400" dirty="0" smtClean="0"/>
              <a:t>Centre in </a:t>
            </a:r>
            <a:r>
              <a:rPr lang="en-US" sz="4400" dirty="0" err="1" smtClean="0"/>
              <a:t>Bacongo</a:t>
            </a:r>
            <a:endParaRPr lang="en-US" sz="4400" dirty="0"/>
          </a:p>
        </p:txBody>
      </p:sp>
    </p:spTree>
    <p:extLst>
      <p:ext uri="{BB962C8B-B14F-4D97-AF65-F5344CB8AC3E}">
        <p14:creationId xmlns:p14="http://schemas.microsoft.com/office/powerpoint/2010/main" val="2450204713"/>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077200" cy="3657599"/>
          </a:xfrm>
        </p:spPr>
        <p:txBody>
          <a:bodyPr>
            <a:noAutofit/>
          </a:bodyPr>
          <a:lstStyle/>
          <a:p>
            <a:pPr>
              <a:buFont typeface="Wingdings" panose="05000000000000000000" pitchFamily="2" charset="2"/>
              <a:buChar char="§"/>
            </a:pPr>
            <a:r>
              <a:rPr lang="en-US" sz="3000" dirty="0" smtClean="0"/>
              <a:t>For over 10 years, the educational system was affected by the civil war that broke out in 1998 </a:t>
            </a:r>
          </a:p>
          <a:p>
            <a:pPr>
              <a:buFont typeface="Wingdings" panose="05000000000000000000" pitchFamily="2" charset="2"/>
              <a:buChar char="§"/>
            </a:pPr>
            <a:endParaRPr lang="en-US" sz="3000" dirty="0" smtClean="0"/>
          </a:p>
          <a:p>
            <a:pPr>
              <a:buFont typeface="Wingdings" panose="05000000000000000000" pitchFamily="2" charset="2"/>
              <a:buChar char="§"/>
            </a:pPr>
            <a:r>
              <a:rPr lang="en-US" sz="3000" dirty="0" smtClean="0"/>
              <a:t>The district of </a:t>
            </a:r>
            <a:r>
              <a:rPr lang="en-US" sz="3000" dirty="0" err="1" smtClean="0"/>
              <a:t>Bacongo</a:t>
            </a:r>
            <a:r>
              <a:rPr lang="en-US" sz="3000" dirty="0" smtClean="0"/>
              <a:t>, where the vocational training centre is located, was the most affected area in Brazzaville</a:t>
            </a:r>
          </a:p>
          <a:p>
            <a:pPr>
              <a:buFont typeface="Wingdings" panose="05000000000000000000" pitchFamily="2" charset="2"/>
              <a:buChar char="§"/>
            </a:pPr>
            <a:endParaRPr lang="en-US" sz="3000" dirty="0" smtClean="0"/>
          </a:p>
          <a:p>
            <a:pPr>
              <a:buFont typeface="Wingdings" panose="05000000000000000000" pitchFamily="2" charset="2"/>
              <a:buChar char="§"/>
            </a:pPr>
            <a:r>
              <a:rPr lang="en-US" sz="3000" dirty="0" smtClean="0"/>
              <a:t>During that time, teachers would not accept work there as they feared for their lives </a:t>
            </a:r>
          </a:p>
          <a:p>
            <a:pPr>
              <a:buFont typeface="Wingdings" panose="05000000000000000000" pitchFamily="2" charset="2"/>
              <a:buChar char="§"/>
            </a:pPr>
            <a:endParaRPr lang="en-US" sz="2400" dirty="0" smtClean="0"/>
          </a:p>
        </p:txBody>
      </p:sp>
    </p:spTree>
    <p:extLst>
      <p:ext uri="{BB962C8B-B14F-4D97-AF65-F5344CB8AC3E}">
        <p14:creationId xmlns:p14="http://schemas.microsoft.com/office/powerpoint/2010/main" val="953787988"/>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381000"/>
            <a:ext cx="8001000" cy="5791200"/>
          </a:xfrm>
        </p:spPr>
        <p:txBody>
          <a:bodyPr>
            <a:normAutofit fontScale="92500" lnSpcReduction="10000"/>
          </a:bodyPr>
          <a:lstStyle/>
          <a:p>
            <a:pPr>
              <a:buFont typeface="Wingdings" panose="05000000000000000000" pitchFamily="2" charset="2"/>
              <a:buChar char="§"/>
            </a:pPr>
            <a:endParaRPr lang="en-US" sz="3200" dirty="0" smtClean="0"/>
          </a:p>
          <a:p>
            <a:pPr>
              <a:buFont typeface="Wingdings" panose="05000000000000000000" pitchFamily="2" charset="2"/>
              <a:buChar char="§"/>
            </a:pPr>
            <a:r>
              <a:rPr lang="en-US" sz="3200" dirty="0"/>
              <a:t>This resulted in illiteracy, increased unemployment, and prostitution among teens and young women</a:t>
            </a:r>
          </a:p>
          <a:p>
            <a:pPr>
              <a:buFont typeface="Wingdings" panose="05000000000000000000" pitchFamily="2" charset="2"/>
              <a:buChar char="§"/>
            </a:pPr>
            <a:endParaRPr lang="en-US" sz="3200" dirty="0"/>
          </a:p>
          <a:p>
            <a:pPr>
              <a:buFont typeface="Wingdings" panose="05000000000000000000" pitchFamily="2" charset="2"/>
              <a:buChar char="§"/>
            </a:pPr>
            <a:r>
              <a:rPr lang="en-US" sz="3200" dirty="0" smtClean="0"/>
              <a:t>Today</a:t>
            </a:r>
            <a:r>
              <a:rPr lang="en-US" sz="3200" dirty="0"/>
              <a:t>, girls are easy prey for sexual trafficking and many become teenage </a:t>
            </a:r>
            <a:r>
              <a:rPr lang="en-US" sz="3200" dirty="0" smtClean="0"/>
              <a:t>mothers</a:t>
            </a:r>
          </a:p>
          <a:p>
            <a:pPr marL="18288" indent="0">
              <a:buNone/>
            </a:pPr>
            <a:endParaRPr lang="en-US" sz="3200" dirty="0"/>
          </a:p>
          <a:p>
            <a:pPr>
              <a:buFont typeface="Wingdings" panose="05000000000000000000" pitchFamily="2" charset="2"/>
              <a:buChar char="§"/>
            </a:pPr>
            <a:r>
              <a:rPr lang="en-US" sz="3200" dirty="0" smtClean="0"/>
              <a:t>Those </a:t>
            </a:r>
            <a:r>
              <a:rPr lang="en-US" sz="3200" dirty="0"/>
              <a:t>in extreme poverty turn to prostitution and are exposed to sexually transmitted diseases, including HIV/AIDS</a:t>
            </a:r>
          </a:p>
          <a:p>
            <a:endParaRPr lang="en-US" dirty="0"/>
          </a:p>
        </p:txBody>
      </p:sp>
    </p:spTree>
    <p:extLst>
      <p:ext uri="{BB962C8B-B14F-4D97-AF65-F5344CB8AC3E}">
        <p14:creationId xmlns:p14="http://schemas.microsoft.com/office/powerpoint/2010/main" val="3320982221"/>
      </p:ext>
    </p:extLst>
  </p:cSld>
  <p:clrMapOvr>
    <a:masterClrMapping/>
  </p:clrMapOvr>
  <mc:AlternateContent xmlns:mc="http://schemas.openxmlformats.org/markup-compatibility/2006" xmlns:p14="http://schemas.microsoft.com/office/powerpoint/2010/main">
    <mc:Choice Requires="p14">
      <p:transition spd="slow" p14:dur="10000" advTm="12000"/>
    </mc:Choice>
    <mc:Fallback xmlns="">
      <p:transition spd="slow" advTm="12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6136</TotalTime>
  <Words>375</Words>
  <Application>Microsoft Office PowerPoint</Application>
  <PresentationFormat>On-screen Show (4:3)</PresentationFormat>
  <Paragraphs>79</Paragraphs>
  <Slides>22</Slides>
  <Notes>0</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Elemental</vt:lpstr>
      <vt:lpstr>PowerPoint Presentation</vt:lpstr>
      <vt:lpstr>PowerPoint Presentation</vt:lpstr>
      <vt:lpstr>PowerPoint Presentation</vt:lpstr>
      <vt:lpstr>Where is Congo-Brazzaville?</vt:lpstr>
      <vt:lpstr>PowerPoint Presentation</vt:lpstr>
      <vt:lpstr>PowerPoint Presentation</vt:lpstr>
      <vt:lpstr>PowerPoint Presentation</vt:lpstr>
      <vt:lpstr>PowerPoint Presentation</vt:lpstr>
      <vt:lpstr>PowerPoint Presentation</vt:lpstr>
      <vt:lpstr>Construction of the Vocational Training Centre</vt:lpstr>
      <vt:lpstr>Who will be helped?</vt:lpstr>
      <vt:lpstr>PowerPoint Presentation</vt:lpstr>
      <vt:lpstr>PowerPoint Presentation</vt:lpstr>
      <vt:lpstr>Vocational Training</vt:lpstr>
      <vt:lpstr>Literacy Component</vt:lpstr>
      <vt:lpstr>Business Skills Training</vt:lpstr>
      <vt:lpstr>Health Component</vt:lpstr>
      <vt:lpstr> In December, Women’s Ministries in Congo-Brazzaville held a rally to raise the funds needed to construct the centre.   Despite their financial circumstances, the women contributed beyond their ability to benefit not just themselves but the entire community.   Together they raised $24,000!  </vt:lpstr>
      <vt:lpstr>     </vt:lpstr>
      <vt:lpstr>We are pleased to announce that we met and exceeded our fundraising goal in 2017!  You helped raise $80,438.</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dc:title>
  <dc:creator>Ruth Hobbis</dc:creator>
  <cp:lastModifiedBy>Wendy Waters</cp:lastModifiedBy>
  <cp:revision>52</cp:revision>
  <cp:lastPrinted>2017-12-04T14:22:56Z</cp:lastPrinted>
  <dcterms:created xsi:type="dcterms:W3CDTF">2017-11-14T18:09:50Z</dcterms:created>
  <dcterms:modified xsi:type="dcterms:W3CDTF">2018-04-06T12:27:04Z</dcterms:modified>
</cp:coreProperties>
</file>