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Lst>
  <p:sldSz cx="18288000" cy="10287000"/>
  <p:notesSz cx="6858000" cy="9144000"/>
  <p:embeddedFontLst>
    <p:embeddedFont>
      <p:font typeface="Bebas Neue" panose="020B0606020202050201" pitchFamily="34" charset="0"/>
      <p:regular r:id="rId40"/>
    </p:embeddedFont>
    <p:embeddedFont>
      <p:font typeface="DM Sans" pitchFamily="2" charset="0"/>
      <p:regular r:id="rId41"/>
    </p:embeddedFont>
    <p:embeddedFont>
      <p:font typeface="The Seasons" panose="020B0604020202020204" charset="0"/>
      <p:regular r:id="rId42"/>
    </p:embeddedFont>
    <p:embeddedFont>
      <p:font typeface="The Seasons 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69" d="100"/>
          <a:sy n="69" d="100"/>
        </p:scale>
        <p:origin x="834"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18.jpe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8.jpe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8.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19.jpe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22.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2.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2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3.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24.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4.png"/><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25.jpe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5.jpe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26.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sv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png"/><Relationship Id="rId5" Type="http://schemas.openxmlformats.org/officeDocument/2006/relationships/image" Target="../media/image28.svg"/><Relationship Id="rId10" Type="http://schemas.openxmlformats.org/officeDocument/2006/relationships/image" Target="../media/image13.png"/><Relationship Id="rId4" Type="http://schemas.openxmlformats.org/officeDocument/2006/relationships/image" Target="../media/image27.pn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29.jpe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9.jpeg"/><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30.jpe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1.jpe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32.jpe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jpeg"/><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4.png"/><Relationship Id="rId5" Type="http://schemas.openxmlformats.org/officeDocument/2006/relationships/image" Target="../media/image11.png"/><Relationship Id="rId10" Type="http://schemas.openxmlformats.org/officeDocument/2006/relationships/image" Target="../media/image9.svg"/><Relationship Id="rId4" Type="http://schemas.openxmlformats.org/officeDocument/2006/relationships/image" Target="../media/image7.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sv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svg"/><Relationship Id="rId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37.jpe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7.jpeg"/><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14.jpe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jpe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15.jpe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jpe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svg"/><Relationship Id="rId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7966" r="-28283"/>
            </a:stretch>
          </a:blipFill>
        </p:spPr>
        <p:txBody>
          <a:bodyPr/>
          <a:lstStyle/>
          <a:p>
            <a:endParaRPr lang="en-US"/>
          </a:p>
        </p:txBody>
      </p:sp>
      <p:sp>
        <p:nvSpPr>
          <p:cNvPr id="3" name="TextBox 3"/>
          <p:cNvSpPr txBox="1"/>
          <p:nvPr/>
        </p:nvSpPr>
        <p:spPr>
          <a:xfrm>
            <a:off x="6903474" y="3124022"/>
            <a:ext cx="10701472" cy="1325378"/>
          </a:xfrm>
          <a:prstGeom prst="rect">
            <a:avLst/>
          </a:prstGeom>
        </p:spPr>
        <p:txBody>
          <a:bodyPr lIns="0" tIns="0" rIns="0" bIns="0" rtlCol="0" anchor="t">
            <a:spAutoFit/>
          </a:bodyPr>
          <a:lstStyle/>
          <a:p>
            <a:pPr algn="r">
              <a:lnSpc>
                <a:spcPts val="10205"/>
              </a:lnSpc>
            </a:pPr>
            <a:r>
              <a:rPr lang="en-US" sz="7289" spc="-153">
                <a:solidFill>
                  <a:srgbClr val="FFFFFF"/>
                </a:solidFill>
                <a:latin typeface="The Seasons"/>
                <a:ea typeface="The Seasons"/>
                <a:cs typeface="The Seasons"/>
                <a:sym typeface="The Seasons"/>
              </a:rPr>
              <a:t>CANADIANS SERVING</a:t>
            </a:r>
          </a:p>
        </p:txBody>
      </p:sp>
      <p:sp>
        <p:nvSpPr>
          <p:cNvPr id="4" name="TextBox 4"/>
          <p:cNvSpPr txBox="1"/>
          <p:nvPr/>
        </p:nvSpPr>
        <p:spPr>
          <a:xfrm>
            <a:off x="8534642" y="4211274"/>
            <a:ext cx="9070304" cy="1437644"/>
          </a:xfrm>
          <a:prstGeom prst="rect">
            <a:avLst/>
          </a:prstGeom>
        </p:spPr>
        <p:txBody>
          <a:bodyPr lIns="0" tIns="0" rIns="0" bIns="0" rtlCol="0" anchor="t">
            <a:spAutoFit/>
          </a:bodyPr>
          <a:lstStyle/>
          <a:p>
            <a:pPr algn="r">
              <a:lnSpc>
                <a:spcPts val="11059"/>
              </a:lnSpc>
            </a:pPr>
            <a:r>
              <a:rPr lang="en-US" sz="7899">
                <a:solidFill>
                  <a:srgbClr val="FFFFFF"/>
                </a:solidFill>
                <a:latin typeface="The Seasons"/>
                <a:ea typeface="The Seasons"/>
                <a:cs typeface="The Seasons"/>
                <a:sym typeface="The Seasons"/>
              </a:rPr>
              <a:t>INTERNATIONALLY</a:t>
            </a:r>
          </a:p>
        </p:txBody>
      </p:sp>
      <p:sp>
        <p:nvSpPr>
          <p:cNvPr id="5" name="TextBox 5"/>
          <p:cNvSpPr txBox="1"/>
          <p:nvPr/>
        </p:nvSpPr>
        <p:spPr>
          <a:xfrm>
            <a:off x="10605635" y="6324036"/>
            <a:ext cx="6653665" cy="1707029"/>
          </a:xfrm>
          <a:prstGeom prst="rect">
            <a:avLst/>
          </a:prstGeom>
        </p:spPr>
        <p:txBody>
          <a:bodyPr lIns="0" tIns="0" rIns="0" bIns="0" rtlCol="0" anchor="t">
            <a:spAutoFit/>
          </a:bodyPr>
          <a:lstStyle/>
          <a:p>
            <a:pPr algn="r">
              <a:lnSpc>
                <a:spcPts val="6660"/>
              </a:lnSpc>
            </a:pPr>
            <a:r>
              <a:rPr lang="en-US" sz="6000" spc="558">
                <a:solidFill>
                  <a:srgbClr val="FFFFFF"/>
                </a:solidFill>
                <a:latin typeface="Bebas Neue"/>
                <a:ea typeface="Bebas Neue"/>
                <a:cs typeface="Bebas Neue"/>
                <a:sym typeface="Bebas Neue"/>
              </a:rPr>
              <a:t>Ministry Highlights</a:t>
            </a:r>
          </a:p>
          <a:p>
            <a:pPr algn="r">
              <a:lnSpc>
                <a:spcPts val="6660"/>
              </a:lnSpc>
            </a:pPr>
            <a:r>
              <a:rPr lang="en-US" sz="6000" spc="558">
                <a:solidFill>
                  <a:srgbClr val="FFFFFF"/>
                </a:solidFill>
                <a:latin typeface="Bebas Neue"/>
                <a:ea typeface="Bebas Neue"/>
                <a:cs typeface="Bebas Neue"/>
                <a:sym typeface="Bebas Neue"/>
              </a:rPr>
              <a:t>&amp; Prayer Requests</a:t>
            </a:r>
          </a:p>
        </p:txBody>
      </p:sp>
      <p:sp>
        <p:nvSpPr>
          <p:cNvPr id="6" name="Freeform 6"/>
          <p:cNvSpPr/>
          <p:nvPr/>
        </p:nvSpPr>
        <p:spPr>
          <a:xfrm>
            <a:off x="12389130" y="1553807"/>
            <a:ext cx="5005090" cy="1450123"/>
          </a:xfrm>
          <a:custGeom>
            <a:avLst/>
            <a:gdLst/>
            <a:ahLst/>
            <a:cxnLst/>
            <a:rect l="l" t="t" r="r" b="b"/>
            <a:pathLst>
              <a:path w="5005090" h="1450123">
                <a:moveTo>
                  <a:pt x="0" y="0"/>
                </a:moveTo>
                <a:lnTo>
                  <a:pt x="5005090" y="0"/>
                </a:lnTo>
                <a:lnTo>
                  <a:pt x="5005090" y="1450123"/>
                </a:lnTo>
                <a:lnTo>
                  <a:pt x="0" y="1450123"/>
                </a:lnTo>
                <a:lnTo>
                  <a:pt x="0" y="0"/>
                </a:lnTo>
                <a:close/>
              </a:path>
            </a:pathLst>
          </a:custGeom>
          <a:blipFill>
            <a:blip r:embed="rId3"/>
            <a:stretch>
              <a:fillRect/>
            </a:stretch>
          </a:blipFill>
        </p:spPr>
        <p:txBody>
          <a:bodyPr/>
          <a:lstStyle/>
          <a:p>
            <a:endParaRPr lang="en-US"/>
          </a:p>
        </p:txBody>
      </p:sp>
      <p:sp>
        <p:nvSpPr>
          <p:cNvPr id="7" name="Freeform 7"/>
          <p:cNvSpPr/>
          <p:nvPr/>
        </p:nvSpPr>
        <p:spPr>
          <a:xfrm>
            <a:off x="605254" y="281488"/>
            <a:ext cx="1286725" cy="1494425"/>
          </a:xfrm>
          <a:custGeom>
            <a:avLst/>
            <a:gdLst/>
            <a:ahLst/>
            <a:cxnLst/>
            <a:rect l="l" t="t" r="r" b="b"/>
            <a:pathLst>
              <a:path w="1286725" h="1494425">
                <a:moveTo>
                  <a:pt x="0" y="0"/>
                </a:moveTo>
                <a:lnTo>
                  <a:pt x="1286725" y="0"/>
                </a:lnTo>
                <a:lnTo>
                  <a:pt x="1286725" y="1494424"/>
                </a:lnTo>
                <a:lnTo>
                  <a:pt x="0" y="149442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29517" y="1484193"/>
            <a:ext cx="10147748" cy="7886882"/>
            <a:chOff x="0" y="0"/>
            <a:chExt cx="2672658" cy="2077204"/>
          </a:xfrm>
        </p:grpSpPr>
        <p:sp>
          <p:nvSpPr>
            <p:cNvPr id="4" name="Freeform 4"/>
            <p:cNvSpPr/>
            <p:nvPr/>
          </p:nvSpPr>
          <p:spPr>
            <a:xfrm>
              <a:off x="0" y="0"/>
              <a:ext cx="2672658" cy="2077204"/>
            </a:xfrm>
            <a:custGeom>
              <a:avLst/>
              <a:gdLst/>
              <a:ahLst/>
              <a:cxnLst/>
              <a:rect l="l" t="t" r="r" b="b"/>
              <a:pathLst>
                <a:path w="2672658" h="2077204">
                  <a:moveTo>
                    <a:pt x="38909" y="0"/>
                  </a:moveTo>
                  <a:lnTo>
                    <a:pt x="2633749" y="0"/>
                  </a:lnTo>
                  <a:cubicBezTo>
                    <a:pt x="2644068" y="0"/>
                    <a:pt x="2653965" y="4099"/>
                    <a:pt x="2661262" y="11396"/>
                  </a:cubicBezTo>
                  <a:cubicBezTo>
                    <a:pt x="2668558" y="18693"/>
                    <a:pt x="2672658" y="28590"/>
                    <a:pt x="2672658" y="38909"/>
                  </a:cubicBezTo>
                  <a:lnTo>
                    <a:pt x="2672658" y="2038295"/>
                  </a:lnTo>
                  <a:cubicBezTo>
                    <a:pt x="2672658" y="2059784"/>
                    <a:pt x="2655238" y="2077204"/>
                    <a:pt x="2633749" y="2077204"/>
                  </a:cubicBezTo>
                  <a:lnTo>
                    <a:pt x="38909" y="2077204"/>
                  </a:lnTo>
                  <a:cubicBezTo>
                    <a:pt x="17420" y="2077204"/>
                    <a:pt x="0" y="2059784"/>
                    <a:pt x="0" y="2038295"/>
                  </a:cubicBezTo>
                  <a:lnTo>
                    <a:pt x="0" y="38909"/>
                  </a:lnTo>
                  <a:cubicBezTo>
                    <a:pt x="0" y="17420"/>
                    <a:pt x="17420" y="0"/>
                    <a:pt x="38909"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672658" cy="211530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4016237" y="-2599376"/>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7" name="Freeform 7"/>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8" name="Freeform 8"/>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9" name="Freeform 9"/>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grpSp>
        <p:nvGrpSpPr>
          <p:cNvPr id="10" name="Group 10"/>
          <p:cNvGrpSpPr/>
          <p:nvPr/>
        </p:nvGrpSpPr>
        <p:grpSpPr>
          <a:xfrm>
            <a:off x="11212793" y="2240613"/>
            <a:ext cx="6351234" cy="6351234"/>
            <a:chOff x="0" y="0"/>
            <a:chExt cx="6350000" cy="6350000"/>
          </a:xfrm>
        </p:grpSpPr>
        <p:sp>
          <p:nvSpPr>
            <p:cNvPr id="11" name="Freeform 1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t="-108" b="-108"/>
              </a:stretch>
            </a:blipFill>
            <a:ln w="38100" cap="sq">
              <a:solidFill>
                <a:srgbClr val="000000"/>
              </a:solidFill>
              <a:prstDash val="solid"/>
              <a:miter/>
            </a:ln>
          </p:spPr>
          <p:txBody>
            <a:bodyPr/>
            <a:lstStyle/>
            <a:p>
              <a:endParaRPr lang="en-US"/>
            </a:p>
          </p:txBody>
        </p:sp>
      </p:grpSp>
      <p:sp>
        <p:nvSpPr>
          <p:cNvPr id="12" name="Freeform 12"/>
          <p:cNvSpPr/>
          <p:nvPr/>
        </p:nvSpPr>
        <p:spPr>
          <a:xfrm>
            <a:off x="291673" y="440273"/>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955114" y="1863978"/>
            <a:ext cx="7696553" cy="1766708"/>
          </a:xfrm>
          <a:prstGeom prst="rect">
            <a:avLst/>
          </a:prstGeom>
        </p:spPr>
        <p:txBody>
          <a:bodyPr lIns="0" tIns="0" rIns="0" bIns="0" rtlCol="0" anchor="t">
            <a:spAutoFit/>
          </a:bodyPr>
          <a:lstStyle/>
          <a:p>
            <a:pPr algn="ctr">
              <a:lnSpc>
                <a:spcPts val="5879"/>
              </a:lnSpc>
            </a:pPr>
            <a:r>
              <a:rPr lang="en-US" sz="5068" b="1" dirty="0">
                <a:solidFill>
                  <a:srgbClr val="004AAD"/>
                </a:solidFill>
                <a:latin typeface="The Seasons Bold"/>
                <a:ea typeface="The Seasons Bold"/>
                <a:cs typeface="The Seasons Bold"/>
                <a:sym typeface="The Seasons Bold"/>
              </a:rPr>
              <a:t>PRAYER REQUESTS</a:t>
            </a:r>
          </a:p>
          <a:p>
            <a:pPr algn="ctr">
              <a:lnSpc>
                <a:spcPts val="3791"/>
              </a:lnSpc>
            </a:pPr>
            <a:r>
              <a:rPr lang="en-US" sz="3268" b="1" dirty="0">
                <a:solidFill>
                  <a:srgbClr val="004AAD"/>
                </a:solidFill>
                <a:latin typeface="The Seasons Bold"/>
                <a:ea typeface="The Seasons Bold"/>
                <a:cs typeface="The Seasons Bold"/>
                <a:sym typeface="The Seasons Bold"/>
              </a:rPr>
              <a:t>FOR MAJOR DAVID ALLEN</a:t>
            </a:r>
          </a:p>
          <a:p>
            <a:pPr algn="ctr">
              <a:lnSpc>
                <a:spcPts val="3791"/>
              </a:lnSpc>
            </a:pPr>
            <a:endParaRPr lang="en-US" sz="3268" b="1" dirty="0">
              <a:solidFill>
                <a:srgbClr val="004AAD"/>
              </a:solidFill>
              <a:latin typeface="The Seasons Bold"/>
              <a:ea typeface="The Seasons Bold"/>
              <a:cs typeface="The Seasons Bold"/>
              <a:sym typeface="The Seasons Bold"/>
            </a:endParaRPr>
          </a:p>
        </p:txBody>
      </p:sp>
      <p:sp>
        <p:nvSpPr>
          <p:cNvPr id="14" name="TextBox 14"/>
          <p:cNvSpPr txBox="1"/>
          <p:nvPr/>
        </p:nvSpPr>
        <p:spPr>
          <a:xfrm>
            <a:off x="1028700" y="3371399"/>
            <a:ext cx="9597098" cy="4978927"/>
          </a:xfrm>
          <a:prstGeom prst="rect">
            <a:avLst/>
          </a:prstGeom>
        </p:spPr>
        <p:txBody>
          <a:bodyPr lIns="0" tIns="0" rIns="0" bIns="0" rtlCol="0" anchor="t">
            <a:spAutoFit/>
          </a:bodyPr>
          <a:lstStyle/>
          <a:p>
            <a:pPr marL="604524" lvl="1" indent="-302262" algn="l">
              <a:lnSpc>
                <a:spcPts val="3920"/>
              </a:lnSpc>
              <a:buFont typeface="Arial"/>
              <a:buChar char="•"/>
            </a:pPr>
            <a:r>
              <a:rPr lang="en-US" sz="2800" dirty="0">
                <a:solidFill>
                  <a:srgbClr val="000000"/>
                </a:solidFill>
                <a:latin typeface="DM Sans"/>
                <a:ea typeface="DM Sans"/>
                <a:cs typeface="DM Sans"/>
                <a:sym typeface="DM Sans"/>
              </a:rPr>
              <a:t>Fresh vision for the 53 Training Colleges &amp; Training Programs around the world</a:t>
            </a:r>
          </a:p>
          <a:p>
            <a:pPr marL="604524" lvl="1" indent="-302262" algn="l">
              <a:lnSpc>
                <a:spcPts val="3920"/>
              </a:lnSpc>
              <a:buFont typeface="Arial"/>
              <a:buChar char="•"/>
            </a:pPr>
            <a:r>
              <a:rPr lang="en-US" sz="2800" dirty="0">
                <a:solidFill>
                  <a:srgbClr val="000000"/>
                </a:solidFill>
                <a:latin typeface="DM Sans"/>
                <a:ea typeface="DM Sans"/>
                <a:cs typeface="DM Sans"/>
                <a:sym typeface="DM Sans"/>
              </a:rPr>
              <a:t>A full perspective of educational needs and partnerships</a:t>
            </a:r>
          </a:p>
          <a:p>
            <a:pPr marL="604524" lvl="1" indent="-302262" algn="l">
              <a:lnSpc>
                <a:spcPts val="3920"/>
              </a:lnSpc>
              <a:buFont typeface="Arial"/>
              <a:buChar char="•"/>
            </a:pPr>
            <a:r>
              <a:rPr lang="en-US" sz="2800" dirty="0">
                <a:solidFill>
                  <a:srgbClr val="000000"/>
                </a:solidFill>
                <a:latin typeface="DM Sans"/>
                <a:ea typeface="DM Sans"/>
                <a:cs typeface="DM Sans"/>
                <a:sym typeface="DM Sans"/>
              </a:rPr>
              <a:t>On going leader development for officers around the world</a:t>
            </a:r>
          </a:p>
          <a:p>
            <a:pPr marL="604524" lvl="1" indent="-302262" algn="l">
              <a:lnSpc>
                <a:spcPts val="3920"/>
              </a:lnSpc>
              <a:buFont typeface="Arial"/>
              <a:buChar char="•"/>
            </a:pPr>
            <a:r>
              <a:rPr lang="en-US" sz="2800" dirty="0">
                <a:solidFill>
                  <a:srgbClr val="000000"/>
                </a:solidFill>
                <a:latin typeface="DM Sans"/>
                <a:ea typeface="DM Sans"/>
                <a:cs typeface="DM Sans"/>
                <a:sym typeface="DM Sans"/>
              </a:rPr>
              <a:t>Sharing the good news of the gospel when visiting. </a:t>
            </a:r>
          </a:p>
          <a:p>
            <a:pPr marL="604524" lvl="1" indent="-302262" algn="l">
              <a:lnSpc>
                <a:spcPts val="3920"/>
              </a:lnSpc>
              <a:buFont typeface="Arial"/>
              <a:buChar char="•"/>
            </a:pPr>
            <a:r>
              <a:rPr lang="en-US" sz="2800" dirty="0">
                <a:solidFill>
                  <a:srgbClr val="000000"/>
                </a:solidFill>
                <a:latin typeface="DM Sans"/>
                <a:ea typeface="DM Sans"/>
                <a:cs typeface="DM Sans"/>
                <a:sym typeface="DM Sans"/>
              </a:rPr>
              <a:t>Connecting with our aging parents. </a:t>
            </a:r>
          </a:p>
          <a:p>
            <a:pPr marL="604524" lvl="1" indent="-302262" algn="l">
              <a:lnSpc>
                <a:spcPts val="3920"/>
              </a:lnSpc>
              <a:buFont typeface="Arial"/>
              <a:buChar char="•"/>
            </a:pPr>
            <a:r>
              <a:rPr lang="en-US" sz="2800" dirty="0">
                <a:solidFill>
                  <a:srgbClr val="000000"/>
                </a:solidFill>
                <a:latin typeface="DM Sans"/>
                <a:ea typeface="DM Sans"/>
                <a:cs typeface="DM Sans"/>
                <a:sym typeface="DM Sans"/>
              </a:rPr>
              <a:t>Park Running </a:t>
            </a:r>
          </a:p>
          <a:p>
            <a:pPr marL="604524" lvl="1" indent="-302262" algn="l">
              <a:lnSpc>
                <a:spcPts val="3920"/>
              </a:lnSpc>
              <a:buFont typeface="Arial"/>
              <a:buChar char="•"/>
            </a:pPr>
            <a:r>
              <a:rPr lang="en-US" sz="2800" dirty="0">
                <a:solidFill>
                  <a:srgbClr val="000000"/>
                </a:solidFill>
                <a:latin typeface="DM Sans"/>
                <a:ea typeface="DM Sans"/>
                <a:cs typeface="DM Sans"/>
                <a:sym typeface="DM Sans"/>
              </a:rPr>
              <a:t>Cheering my team, the Toronto Maple </a:t>
            </a:r>
            <a:r>
              <a:rPr lang="en-US" sz="2800" dirty="0" err="1">
                <a:solidFill>
                  <a:srgbClr val="000000"/>
                </a:solidFill>
                <a:latin typeface="DM Sans"/>
                <a:ea typeface="DM Sans"/>
                <a:cs typeface="DM Sans"/>
                <a:sym typeface="DM Sans"/>
              </a:rPr>
              <a:t>Leafs</a:t>
            </a:r>
            <a:r>
              <a:rPr lang="en-US" sz="2800" dirty="0">
                <a:solidFill>
                  <a:srgbClr val="000000"/>
                </a:solidFill>
                <a:latin typeface="DM Sans"/>
                <a:ea typeface="DM Sans"/>
                <a:cs typeface="DM Sans"/>
                <a:sym typeface="DM Sans"/>
              </a:rPr>
              <a:t>, from afar.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5037" r="-5037"/>
              </a:stretch>
            </a:blipFill>
            <a:ln w="38100" cap="sq">
              <a:solidFill>
                <a:srgbClr val="000000"/>
              </a:solidFill>
              <a:prstDash val="solid"/>
              <a:miter/>
            </a:ln>
          </p:spPr>
          <p:txBody>
            <a:bodyPr/>
            <a:lstStyle/>
            <a:p>
              <a:endParaRPr lang="en-US"/>
            </a:p>
          </p:txBody>
        </p:sp>
      </p:grpSp>
      <p:grpSp>
        <p:nvGrpSpPr>
          <p:cNvPr id="5" name="Group 5"/>
          <p:cNvGrpSpPr/>
          <p:nvPr/>
        </p:nvGrpSpPr>
        <p:grpSpPr>
          <a:xfrm>
            <a:off x="9649631" y="2325446"/>
            <a:ext cx="7848920" cy="2101830"/>
            <a:chOff x="0" y="0"/>
            <a:chExt cx="2067205" cy="553568"/>
          </a:xfrm>
        </p:grpSpPr>
        <p:sp>
          <p:nvSpPr>
            <p:cNvPr id="6" name="Freeform 6"/>
            <p:cNvSpPr/>
            <p:nvPr/>
          </p:nvSpPr>
          <p:spPr>
            <a:xfrm>
              <a:off x="0" y="0"/>
              <a:ext cx="2067205" cy="553568"/>
            </a:xfrm>
            <a:custGeom>
              <a:avLst/>
              <a:gdLst/>
              <a:ahLst/>
              <a:cxnLst/>
              <a:rect l="l" t="t" r="r" b="b"/>
              <a:pathLst>
                <a:path w="2067205" h="553568">
                  <a:moveTo>
                    <a:pt x="50305" y="0"/>
                  </a:moveTo>
                  <a:lnTo>
                    <a:pt x="2016901" y="0"/>
                  </a:lnTo>
                  <a:cubicBezTo>
                    <a:pt x="2030242" y="0"/>
                    <a:pt x="2043038" y="5300"/>
                    <a:pt x="2052471" y="14734"/>
                  </a:cubicBezTo>
                  <a:cubicBezTo>
                    <a:pt x="2061906" y="24168"/>
                    <a:pt x="2067205" y="36963"/>
                    <a:pt x="2067205" y="50305"/>
                  </a:cubicBezTo>
                  <a:lnTo>
                    <a:pt x="2067205" y="503264"/>
                  </a:lnTo>
                  <a:cubicBezTo>
                    <a:pt x="2067205" y="516605"/>
                    <a:pt x="2061906" y="529400"/>
                    <a:pt x="2052471" y="538834"/>
                  </a:cubicBezTo>
                  <a:cubicBezTo>
                    <a:pt x="2043038" y="548268"/>
                    <a:pt x="2030242" y="553568"/>
                    <a:pt x="2016901" y="553568"/>
                  </a:cubicBezTo>
                  <a:lnTo>
                    <a:pt x="50305" y="553568"/>
                  </a:lnTo>
                  <a:cubicBezTo>
                    <a:pt x="22522" y="553568"/>
                    <a:pt x="0" y="531046"/>
                    <a:pt x="0" y="503264"/>
                  </a:cubicBezTo>
                  <a:lnTo>
                    <a:pt x="0" y="50305"/>
                  </a:lnTo>
                  <a:cubicBezTo>
                    <a:pt x="0" y="22522"/>
                    <a:pt x="22522" y="0"/>
                    <a:pt x="50305"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067205" cy="59166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9" name="Freeform 9"/>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10" name="Freeform 10"/>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2" name="Freeform 12"/>
          <p:cNvSpPr/>
          <p:nvPr/>
        </p:nvSpPr>
        <p:spPr>
          <a:xfrm>
            <a:off x="11371838" y="8199967"/>
            <a:ext cx="292490" cy="426215"/>
          </a:xfrm>
          <a:custGeom>
            <a:avLst/>
            <a:gdLst/>
            <a:ahLst/>
            <a:cxnLst/>
            <a:rect l="l" t="t" r="r" b="b"/>
            <a:pathLst>
              <a:path w="292490" h="426215">
                <a:moveTo>
                  <a:pt x="0" y="0"/>
                </a:moveTo>
                <a:lnTo>
                  <a:pt x="292489" y="0"/>
                </a:lnTo>
                <a:lnTo>
                  <a:pt x="292489"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9488963" y="2765013"/>
            <a:ext cx="8063280" cy="680821"/>
          </a:xfrm>
          <a:prstGeom prst="rect">
            <a:avLst/>
          </a:prstGeom>
        </p:spPr>
        <p:txBody>
          <a:bodyPr lIns="0" tIns="0" rIns="0" bIns="0" rtlCol="0" anchor="t">
            <a:spAutoFit/>
          </a:bodyPr>
          <a:lstStyle/>
          <a:p>
            <a:pPr algn="ctr">
              <a:lnSpc>
                <a:spcPts val="4835"/>
              </a:lnSpc>
            </a:pPr>
            <a:r>
              <a:rPr lang="en-US" sz="4168" b="1">
                <a:solidFill>
                  <a:srgbClr val="FF914D"/>
                </a:solidFill>
                <a:latin typeface="The Seasons Bold"/>
                <a:ea typeface="The Seasons Bold"/>
                <a:cs typeface="The Seasons Bold"/>
                <a:sym typeface="The Seasons Bold"/>
              </a:rPr>
              <a:t>LT. COLONEL GRANT EFFER</a:t>
            </a:r>
          </a:p>
        </p:txBody>
      </p:sp>
      <p:sp>
        <p:nvSpPr>
          <p:cNvPr id="14" name="TextBox 14"/>
          <p:cNvSpPr txBox="1"/>
          <p:nvPr/>
        </p:nvSpPr>
        <p:spPr>
          <a:xfrm>
            <a:off x="9524172" y="3426784"/>
            <a:ext cx="7606826"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Chief International Auditor</a:t>
            </a:r>
          </a:p>
        </p:txBody>
      </p:sp>
      <p:grpSp>
        <p:nvGrpSpPr>
          <p:cNvPr id="15" name="Group 15"/>
          <p:cNvGrpSpPr/>
          <p:nvPr/>
        </p:nvGrpSpPr>
        <p:grpSpPr>
          <a:xfrm>
            <a:off x="9703323" y="5526637"/>
            <a:ext cx="7848920" cy="2101830"/>
            <a:chOff x="0" y="0"/>
            <a:chExt cx="2067205" cy="553568"/>
          </a:xfrm>
        </p:grpSpPr>
        <p:sp>
          <p:nvSpPr>
            <p:cNvPr id="16" name="Freeform 16"/>
            <p:cNvSpPr/>
            <p:nvPr/>
          </p:nvSpPr>
          <p:spPr>
            <a:xfrm>
              <a:off x="0" y="0"/>
              <a:ext cx="2067205" cy="553568"/>
            </a:xfrm>
            <a:custGeom>
              <a:avLst/>
              <a:gdLst/>
              <a:ahLst/>
              <a:cxnLst/>
              <a:rect l="l" t="t" r="r" b="b"/>
              <a:pathLst>
                <a:path w="2067205" h="553568">
                  <a:moveTo>
                    <a:pt x="50305" y="0"/>
                  </a:moveTo>
                  <a:lnTo>
                    <a:pt x="2016901" y="0"/>
                  </a:lnTo>
                  <a:cubicBezTo>
                    <a:pt x="2030242" y="0"/>
                    <a:pt x="2043038" y="5300"/>
                    <a:pt x="2052471" y="14734"/>
                  </a:cubicBezTo>
                  <a:cubicBezTo>
                    <a:pt x="2061906" y="24168"/>
                    <a:pt x="2067205" y="36963"/>
                    <a:pt x="2067205" y="50305"/>
                  </a:cubicBezTo>
                  <a:lnTo>
                    <a:pt x="2067205" y="503264"/>
                  </a:lnTo>
                  <a:cubicBezTo>
                    <a:pt x="2067205" y="516605"/>
                    <a:pt x="2061906" y="529400"/>
                    <a:pt x="2052471" y="538834"/>
                  </a:cubicBezTo>
                  <a:cubicBezTo>
                    <a:pt x="2043038" y="548268"/>
                    <a:pt x="2030242" y="553568"/>
                    <a:pt x="2016901" y="553568"/>
                  </a:cubicBezTo>
                  <a:lnTo>
                    <a:pt x="50305" y="553568"/>
                  </a:lnTo>
                  <a:cubicBezTo>
                    <a:pt x="22522" y="553568"/>
                    <a:pt x="0" y="531046"/>
                    <a:pt x="0" y="503264"/>
                  </a:cubicBezTo>
                  <a:lnTo>
                    <a:pt x="0" y="50305"/>
                  </a:lnTo>
                  <a:cubicBezTo>
                    <a:pt x="0" y="22522"/>
                    <a:pt x="22522" y="0"/>
                    <a:pt x="50305" y="0"/>
                  </a:cubicBezTo>
                  <a:close/>
                </a:path>
              </a:pathLst>
            </a:custGeom>
            <a:solidFill>
              <a:srgbClr val="FFFFFF"/>
            </a:solidFill>
            <a:ln w="38100" cap="rnd">
              <a:solidFill>
                <a:srgbClr val="000000"/>
              </a:solidFill>
              <a:prstDash val="solid"/>
              <a:round/>
            </a:ln>
          </p:spPr>
          <p:txBody>
            <a:bodyPr/>
            <a:lstStyle/>
            <a:p>
              <a:endParaRPr lang="en-US"/>
            </a:p>
          </p:txBody>
        </p:sp>
        <p:sp>
          <p:nvSpPr>
            <p:cNvPr id="17" name="TextBox 17"/>
            <p:cNvSpPr txBox="1"/>
            <p:nvPr/>
          </p:nvSpPr>
          <p:spPr>
            <a:xfrm>
              <a:off x="0" y="-38100"/>
              <a:ext cx="2067205" cy="591668"/>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9488963" y="5945554"/>
            <a:ext cx="8228206" cy="680821"/>
          </a:xfrm>
          <a:prstGeom prst="rect">
            <a:avLst/>
          </a:prstGeom>
        </p:spPr>
        <p:txBody>
          <a:bodyPr lIns="0" tIns="0" rIns="0" bIns="0" rtlCol="0" anchor="t">
            <a:spAutoFit/>
          </a:bodyPr>
          <a:lstStyle/>
          <a:p>
            <a:pPr algn="ctr">
              <a:lnSpc>
                <a:spcPts val="4835"/>
              </a:lnSpc>
            </a:pPr>
            <a:r>
              <a:rPr lang="en-US" sz="4168" b="1">
                <a:solidFill>
                  <a:srgbClr val="FF914D"/>
                </a:solidFill>
                <a:latin typeface="The Seasons Bold"/>
                <a:ea typeface="The Seasons Bold"/>
                <a:cs typeface="The Seasons Bold"/>
                <a:sym typeface="The Seasons Bold"/>
              </a:rPr>
              <a:t>LT. COLONEL LAUREN EFFER</a:t>
            </a:r>
          </a:p>
        </p:txBody>
      </p:sp>
      <p:sp>
        <p:nvSpPr>
          <p:cNvPr id="19" name="TextBox 19"/>
          <p:cNvSpPr txBox="1"/>
          <p:nvPr/>
        </p:nvSpPr>
        <p:spPr>
          <a:xfrm>
            <a:off x="9799653" y="6633411"/>
            <a:ext cx="7606826"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IHQ Chaplain &amp; City of London Liaison Officer</a:t>
            </a:r>
          </a:p>
        </p:txBody>
      </p:sp>
      <p:sp>
        <p:nvSpPr>
          <p:cNvPr id="20" name="TextBox 20"/>
          <p:cNvSpPr txBox="1"/>
          <p:nvPr/>
        </p:nvSpPr>
        <p:spPr>
          <a:xfrm>
            <a:off x="11837585" y="8170887"/>
            <a:ext cx="4509120"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International Headquarters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580857" y="1992118"/>
            <a:ext cx="7162842" cy="7326505"/>
            <a:chOff x="0" y="0"/>
            <a:chExt cx="6350000" cy="6495090"/>
          </a:xfrm>
        </p:grpSpPr>
        <p:sp>
          <p:nvSpPr>
            <p:cNvPr id="4" name="Freeform 4"/>
            <p:cNvSpPr/>
            <p:nvPr/>
          </p:nvSpPr>
          <p:spPr>
            <a:xfrm>
              <a:off x="0" y="0"/>
              <a:ext cx="6350000" cy="6496360"/>
            </a:xfrm>
            <a:custGeom>
              <a:avLst/>
              <a:gdLst/>
              <a:ahLst/>
              <a:cxnLst/>
              <a:rect l="l" t="t" r="r" b="b"/>
              <a:pathLst>
                <a:path w="6350000" h="6496360">
                  <a:moveTo>
                    <a:pt x="0" y="6091096"/>
                  </a:moveTo>
                  <a:lnTo>
                    <a:pt x="0" y="403995"/>
                  </a:lnTo>
                  <a:cubicBezTo>
                    <a:pt x="0" y="180564"/>
                    <a:pt x="176530" y="0"/>
                    <a:pt x="394970" y="0"/>
                  </a:cubicBezTo>
                  <a:lnTo>
                    <a:pt x="5956300" y="0"/>
                  </a:lnTo>
                  <a:cubicBezTo>
                    <a:pt x="6173470" y="0"/>
                    <a:pt x="6350000" y="180564"/>
                    <a:pt x="6350000" y="403995"/>
                  </a:cubicBezTo>
                  <a:lnTo>
                    <a:pt x="6350000" y="6092395"/>
                  </a:lnTo>
                  <a:cubicBezTo>
                    <a:pt x="6350000" y="6315826"/>
                    <a:pt x="6173470" y="6496360"/>
                    <a:pt x="5955030" y="6496360"/>
                  </a:cubicBezTo>
                  <a:lnTo>
                    <a:pt x="394970" y="6496360"/>
                  </a:lnTo>
                  <a:cubicBezTo>
                    <a:pt x="176530" y="6495090"/>
                    <a:pt x="0" y="6314527"/>
                    <a:pt x="0" y="6091096"/>
                  </a:cubicBezTo>
                  <a:close/>
                </a:path>
              </a:pathLst>
            </a:custGeom>
            <a:blipFill>
              <a:blip r:embed="rId4"/>
              <a:stretch>
                <a:fillRect l="-6295" r="-6295"/>
              </a:stretch>
            </a:blipFill>
            <a:ln w="38100" cap="sq">
              <a:solidFill>
                <a:srgbClr val="000000"/>
              </a:solidFill>
              <a:prstDash val="solid"/>
              <a:miter/>
            </a:ln>
          </p:spPr>
          <p:txBody>
            <a:bodyPr/>
            <a:lstStyle/>
            <a:p>
              <a:endParaRPr lang="en-US"/>
            </a:p>
          </p:txBody>
        </p:sp>
      </p:grpSp>
      <p:grpSp>
        <p:nvGrpSpPr>
          <p:cNvPr id="5" name="Group 5"/>
          <p:cNvGrpSpPr/>
          <p:nvPr/>
        </p:nvGrpSpPr>
        <p:grpSpPr>
          <a:xfrm>
            <a:off x="476834" y="1753762"/>
            <a:ext cx="9723624" cy="7765341"/>
            <a:chOff x="0" y="0"/>
            <a:chExt cx="2560954" cy="2045193"/>
          </a:xfrm>
        </p:grpSpPr>
        <p:sp>
          <p:nvSpPr>
            <p:cNvPr id="6" name="Freeform 6"/>
            <p:cNvSpPr/>
            <p:nvPr/>
          </p:nvSpPr>
          <p:spPr>
            <a:xfrm>
              <a:off x="0" y="0"/>
              <a:ext cx="2560955" cy="2045193"/>
            </a:xfrm>
            <a:custGeom>
              <a:avLst/>
              <a:gdLst/>
              <a:ahLst/>
              <a:cxnLst/>
              <a:rect l="l" t="t" r="r" b="b"/>
              <a:pathLst>
                <a:path w="2560955" h="2045193">
                  <a:moveTo>
                    <a:pt x="40606" y="0"/>
                  </a:moveTo>
                  <a:lnTo>
                    <a:pt x="2520348" y="0"/>
                  </a:lnTo>
                  <a:cubicBezTo>
                    <a:pt x="2531118" y="0"/>
                    <a:pt x="2541446" y="4278"/>
                    <a:pt x="2549061" y="11893"/>
                  </a:cubicBezTo>
                  <a:cubicBezTo>
                    <a:pt x="2556677" y="19508"/>
                    <a:pt x="2560955" y="29837"/>
                    <a:pt x="2560955" y="40606"/>
                  </a:cubicBezTo>
                  <a:lnTo>
                    <a:pt x="2560955" y="2004587"/>
                  </a:lnTo>
                  <a:cubicBezTo>
                    <a:pt x="2560955" y="2027013"/>
                    <a:pt x="2542775" y="2045193"/>
                    <a:pt x="2520348" y="2045193"/>
                  </a:cubicBezTo>
                  <a:lnTo>
                    <a:pt x="40606" y="2045193"/>
                  </a:lnTo>
                  <a:cubicBezTo>
                    <a:pt x="29837" y="2045193"/>
                    <a:pt x="19508" y="2040915"/>
                    <a:pt x="11893" y="2033299"/>
                  </a:cubicBezTo>
                  <a:cubicBezTo>
                    <a:pt x="4278" y="2025684"/>
                    <a:pt x="0" y="2015356"/>
                    <a:pt x="0" y="2004587"/>
                  </a:cubicBezTo>
                  <a:lnTo>
                    <a:pt x="0" y="40606"/>
                  </a:lnTo>
                  <a:cubicBezTo>
                    <a:pt x="0" y="29837"/>
                    <a:pt x="4278" y="19508"/>
                    <a:pt x="11893" y="11893"/>
                  </a:cubicBezTo>
                  <a:cubicBezTo>
                    <a:pt x="19508" y="4278"/>
                    <a:pt x="29837" y="0"/>
                    <a:pt x="40606"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60954" cy="208329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108698" y="-2600993"/>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134333" y="546633"/>
            <a:ext cx="2530717" cy="2087841"/>
          </a:xfrm>
          <a:custGeom>
            <a:avLst/>
            <a:gdLst/>
            <a:ahLst/>
            <a:cxnLst/>
            <a:rect l="l" t="t" r="r" b="b"/>
            <a:pathLst>
              <a:path w="2530717" h="2087841">
                <a:moveTo>
                  <a:pt x="0" y="0"/>
                </a:moveTo>
                <a:lnTo>
                  <a:pt x="2530717" y="0"/>
                </a:lnTo>
                <a:lnTo>
                  <a:pt x="2530717" y="2087842"/>
                </a:lnTo>
                <a:lnTo>
                  <a:pt x="0" y="208784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313846" y="2154497"/>
            <a:ext cx="7696553" cy="816325"/>
          </a:xfrm>
          <a:prstGeom prst="rect">
            <a:avLst/>
          </a:prstGeom>
        </p:spPr>
        <p:txBody>
          <a:bodyPr lIns="0" tIns="0" rIns="0" bIns="0" rtlCol="0" anchor="t">
            <a:spAutoFit/>
          </a:bodyPr>
          <a:lstStyle/>
          <a:p>
            <a:pPr algn="ctr">
              <a:lnSpc>
                <a:spcPts val="5879"/>
              </a:lnSpc>
            </a:pPr>
            <a:r>
              <a:rPr lang="en-US" sz="5068" b="1">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813416" y="2999872"/>
            <a:ext cx="9050461" cy="5938479"/>
          </a:xfrm>
          <a:prstGeom prst="rect">
            <a:avLst/>
          </a:prstGeom>
        </p:spPr>
        <p:txBody>
          <a:bodyPr lIns="0" tIns="0" rIns="0" bIns="0" rtlCol="0" anchor="t">
            <a:spAutoFit/>
          </a:bodyPr>
          <a:lstStyle/>
          <a:p>
            <a:pPr algn="l">
              <a:lnSpc>
                <a:spcPts val="2940"/>
              </a:lnSpc>
            </a:pPr>
            <a:r>
              <a:rPr lang="en-US" sz="2100">
                <a:solidFill>
                  <a:srgbClr val="000000"/>
                </a:solidFill>
                <a:latin typeface="DM Sans"/>
                <a:ea typeface="DM Sans"/>
                <a:cs typeface="DM Sans"/>
                <a:sym typeface="DM Sans"/>
              </a:rPr>
              <a:t>Grant and Lauren thank you for the prayers that you have offered to the Lord on their behalf over the last 4 and a half years in serving overseas both in the France and Belgium Territory as executive officers and now at IHQ in our respective ministries. As this time comes to an end, and we head home to Canada for our homeland furlough before taking up our next appointment we ask for transition prayers. </a:t>
            </a:r>
          </a:p>
          <a:p>
            <a:pPr algn="l">
              <a:lnSpc>
                <a:spcPts val="2940"/>
              </a:lnSpc>
            </a:pPr>
            <a:endParaRPr lang="en-US" sz="2100">
              <a:solidFill>
                <a:srgbClr val="000000"/>
              </a:solidFill>
              <a:latin typeface="DM Sans"/>
              <a:ea typeface="DM Sans"/>
              <a:cs typeface="DM Sans"/>
              <a:sym typeface="DM Sans"/>
            </a:endParaRPr>
          </a:p>
          <a:p>
            <a:pPr algn="l">
              <a:lnSpc>
                <a:spcPts val="2940"/>
              </a:lnSpc>
            </a:pPr>
            <a:r>
              <a:rPr lang="en-US" sz="2100">
                <a:solidFill>
                  <a:srgbClr val="000000"/>
                </a:solidFill>
                <a:latin typeface="DM Sans"/>
                <a:ea typeface="DM Sans"/>
                <a:cs typeface="DM Sans"/>
                <a:sym typeface="DM Sans"/>
              </a:rPr>
              <a:t>We will miss our European/UK appointments, from Covid isolation to global travel and partnerships in ministry the Lord has opened doors of influence for his purposes that we couldn't have imagined. </a:t>
            </a:r>
          </a:p>
          <a:p>
            <a:pPr algn="l">
              <a:lnSpc>
                <a:spcPts val="2940"/>
              </a:lnSpc>
            </a:pPr>
            <a:r>
              <a:rPr lang="en-US" sz="2100">
                <a:solidFill>
                  <a:srgbClr val="000000"/>
                </a:solidFill>
                <a:latin typeface="DM Sans"/>
                <a:ea typeface="DM Sans"/>
                <a:cs typeface="DM Sans"/>
                <a:sym typeface="DM Sans"/>
              </a:rPr>
              <a:t>Thank you also for your swift heartfelt and thoughtful messages and prayers of support during Grants stroke and recovery. We Praise the Lord for his healing and restoration. Neither of us will be the same, rather wiser, and stronger. </a:t>
            </a:r>
          </a:p>
          <a:p>
            <a:pPr algn="l">
              <a:lnSpc>
                <a:spcPts val="2940"/>
              </a:lnSpc>
            </a:pPr>
            <a:endParaRPr lang="en-US" sz="2100">
              <a:solidFill>
                <a:srgbClr val="000000"/>
              </a:solidFill>
              <a:latin typeface="DM Sans"/>
              <a:ea typeface="DM Sans"/>
              <a:cs typeface="DM Sans"/>
              <a:sym typeface="DM Sans"/>
            </a:endParaRPr>
          </a:p>
          <a:p>
            <a:pPr algn="l">
              <a:lnSpc>
                <a:spcPts val="2940"/>
              </a:lnSpc>
            </a:pPr>
            <a:r>
              <a:rPr lang="en-US" sz="2100">
                <a:solidFill>
                  <a:srgbClr val="000000"/>
                </a:solidFill>
                <a:latin typeface="DM Sans"/>
                <a:ea typeface="DM Sans"/>
                <a:cs typeface="DM Sans"/>
                <a:sym typeface="DM Sans"/>
              </a:rPr>
              <a:t>Transitions always embrace saying Goodbye and saying Hello.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700917" y="2047186"/>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5037" r="-5037"/>
              </a:stretch>
            </a:blipFill>
            <a:ln w="38100" cap="sq">
              <a:solidFill>
                <a:srgbClr val="000000"/>
              </a:solidFill>
              <a:prstDash val="solid"/>
              <a:miter/>
            </a:ln>
          </p:spPr>
          <p:txBody>
            <a:bodyPr/>
            <a:lstStyle/>
            <a:p>
              <a:endParaRPr lang="en-US"/>
            </a:p>
          </p:txBody>
        </p:sp>
      </p:grpSp>
      <p:grpSp>
        <p:nvGrpSpPr>
          <p:cNvPr id="5" name="Group 5"/>
          <p:cNvGrpSpPr/>
          <p:nvPr/>
        </p:nvGrpSpPr>
        <p:grpSpPr>
          <a:xfrm>
            <a:off x="172950" y="1157249"/>
            <a:ext cx="10297627" cy="8586953"/>
            <a:chOff x="0" y="0"/>
            <a:chExt cx="2712132" cy="2261584"/>
          </a:xfrm>
        </p:grpSpPr>
        <p:sp>
          <p:nvSpPr>
            <p:cNvPr id="6" name="Freeform 6"/>
            <p:cNvSpPr/>
            <p:nvPr/>
          </p:nvSpPr>
          <p:spPr>
            <a:xfrm>
              <a:off x="0" y="0"/>
              <a:ext cx="2712132" cy="2261584"/>
            </a:xfrm>
            <a:custGeom>
              <a:avLst/>
              <a:gdLst/>
              <a:ahLst/>
              <a:cxnLst/>
              <a:rect l="l" t="t" r="r" b="b"/>
              <a:pathLst>
                <a:path w="2712132" h="2261584">
                  <a:moveTo>
                    <a:pt x="38343" y="0"/>
                  </a:moveTo>
                  <a:lnTo>
                    <a:pt x="2673790" y="0"/>
                  </a:lnTo>
                  <a:cubicBezTo>
                    <a:pt x="2683959" y="0"/>
                    <a:pt x="2693711" y="4040"/>
                    <a:pt x="2700902" y="11230"/>
                  </a:cubicBezTo>
                  <a:cubicBezTo>
                    <a:pt x="2708093" y="18421"/>
                    <a:pt x="2712132" y="28174"/>
                    <a:pt x="2712132" y="38343"/>
                  </a:cubicBezTo>
                  <a:lnTo>
                    <a:pt x="2712132" y="2223242"/>
                  </a:lnTo>
                  <a:cubicBezTo>
                    <a:pt x="2712132" y="2244418"/>
                    <a:pt x="2694966" y="2261584"/>
                    <a:pt x="2673790" y="2261584"/>
                  </a:cubicBezTo>
                  <a:lnTo>
                    <a:pt x="38343" y="2261584"/>
                  </a:lnTo>
                  <a:cubicBezTo>
                    <a:pt x="17167" y="2261584"/>
                    <a:pt x="0" y="2244418"/>
                    <a:pt x="0" y="2223242"/>
                  </a:cubicBezTo>
                  <a:lnTo>
                    <a:pt x="0" y="38343"/>
                  </a:lnTo>
                  <a:cubicBezTo>
                    <a:pt x="0" y="17167"/>
                    <a:pt x="17167" y="0"/>
                    <a:pt x="38343"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712132" cy="2299684"/>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448230" y="-3811162"/>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61771" y="-503361"/>
            <a:ext cx="2530717" cy="2087841"/>
          </a:xfrm>
          <a:custGeom>
            <a:avLst/>
            <a:gdLst/>
            <a:ahLst/>
            <a:cxnLst/>
            <a:rect l="l" t="t" r="r" b="b"/>
            <a:pathLst>
              <a:path w="2530717" h="2087841">
                <a:moveTo>
                  <a:pt x="0" y="0"/>
                </a:moveTo>
                <a:lnTo>
                  <a:pt x="2530716" y="0"/>
                </a:lnTo>
                <a:lnTo>
                  <a:pt x="2530716" y="2087842"/>
                </a:lnTo>
                <a:lnTo>
                  <a:pt x="0" y="208784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509532" y="1785500"/>
            <a:ext cx="9624465" cy="7424528"/>
          </a:xfrm>
          <a:prstGeom prst="rect">
            <a:avLst/>
          </a:prstGeom>
        </p:spPr>
        <p:txBody>
          <a:bodyPr lIns="0" tIns="0" rIns="0" bIns="0" rtlCol="0" anchor="t">
            <a:spAutoFit/>
          </a:bodyPr>
          <a:lstStyle/>
          <a:p>
            <a:pPr algn="l">
              <a:lnSpc>
                <a:spcPts val="2940"/>
              </a:lnSpc>
            </a:pPr>
            <a:r>
              <a:rPr lang="en-US" sz="2100">
                <a:solidFill>
                  <a:srgbClr val="000000"/>
                </a:solidFill>
                <a:latin typeface="DM Sans"/>
                <a:ea typeface="DM Sans"/>
                <a:cs typeface="DM Sans"/>
                <a:sym typeface="DM Sans"/>
              </a:rPr>
              <a:t>Currently, we are both leaning into the last phases of our ministries before we say Goodbye, which are never without lots of remembering, tears, and hugs. We have so much to be thankful for, especially for many new and renewed friendships around the globe. </a:t>
            </a:r>
          </a:p>
          <a:p>
            <a:pPr algn="l">
              <a:lnSpc>
                <a:spcPts val="2940"/>
              </a:lnSpc>
            </a:pPr>
            <a:endParaRPr lang="en-US" sz="2100">
              <a:solidFill>
                <a:srgbClr val="000000"/>
              </a:solidFill>
              <a:latin typeface="DM Sans"/>
              <a:ea typeface="DM Sans"/>
              <a:cs typeface="DM Sans"/>
              <a:sym typeface="DM Sans"/>
            </a:endParaRPr>
          </a:p>
          <a:p>
            <a:pPr algn="l">
              <a:lnSpc>
                <a:spcPts val="2940"/>
              </a:lnSpc>
            </a:pPr>
            <a:r>
              <a:rPr lang="en-US" sz="2100">
                <a:solidFill>
                  <a:srgbClr val="000000"/>
                </a:solidFill>
                <a:latin typeface="DM Sans"/>
                <a:ea typeface="DM Sans"/>
                <a:cs typeface="DM Sans"/>
                <a:sym typeface="DM Sans"/>
              </a:rPr>
              <a:t>Saying Hello the first of February, will take us into Canada when we expect the snow will be on the ground and chilly days will abound. We ask for prayers during our homeland furlough and then in taking up our next appointments as we recognize much has changed in our Home and Native 🇨🇦and in our Salvation Army Territory. And, of course we are looking forward to being relatively closer to our precious extended family. We could not have served overseas without the constant and ever deepening love, respect, blessing and dialogues with our families. </a:t>
            </a:r>
          </a:p>
          <a:p>
            <a:pPr algn="l">
              <a:lnSpc>
                <a:spcPts val="2940"/>
              </a:lnSpc>
            </a:pPr>
            <a:r>
              <a:rPr lang="en-US" sz="2100">
                <a:solidFill>
                  <a:srgbClr val="000000"/>
                </a:solidFill>
                <a:latin typeface="DM Sans"/>
                <a:ea typeface="DM Sans"/>
                <a:cs typeface="DM Sans"/>
                <a:sym typeface="DM Sans"/>
              </a:rPr>
              <a:t> </a:t>
            </a:r>
          </a:p>
          <a:p>
            <a:pPr algn="l">
              <a:lnSpc>
                <a:spcPts val="2940"/>
              </a:lnSpc>
            </a:pPr>
            <a:r>
              <a:rPr lang="en-US" sz="2100">
                <a:solidFill>
                  <a:srgbClr val="000000"/>
                </a:solidFill>
                <a:latin typeface="DM Sans"/>
                <a:ea typeface="DM Sans"/>
                <a:cs typeface="DM Sans"/>
                <a:sym typeface="DM Sans"/>
              </a:rPr>
              <a:t>Please pray that as we say Goodbye and Hello on so many fronts and that we will find our new and healthy rhythms of life, love, and ministry.</a:t>
            </a:r>
          </a:p>
          <a:p>
            <a:pPr algn="l">
              <a:lnSpc>
                <a:spcPts val="2940"/>
              </a:lnSpc>
            </a:pPr>
            <a:r>
              <a:rPr lang="en-US" sz="2100">
                <a:solidFill>
                  <a:srgbClr val="000000"/>
                </a:solidFill>
                <a:latin typeface="DM Sans"/>
                <a:ea typeface="DM Sans"/>
                <a:cs typeface="DM Sans"/>
                <a:sym typeface="DM Sans"/>
              </a:rPr>
              <a:t> </a:t>
            </a:r>
          </a:p>
          <a:p>
            <a:pPr algn="l">
              <a:lnSpc>
                <a:spcPts val="2940"/>
              </a:lnSpc>
            </a:pPr>
            <a:r>
              <a:rPr lang="en-US" sz="2100">
                <a:solidFill>
                  <a:srgbClr val="000000"/>
                </a:solidFill>
                <a:latin typeface="DM Sans"/>
                <a:ea typeface="DM Sans"/>
                <a:cs typeface="DM Sans"/>
                <a:sym typeface="DM Sans"/>
              </a:rPr>
              <a:t>Thanks again to everyone who has been praying, those who have let us know and those who have quietly and consistently been holding us before the throne in silence. We are deeply grateful for all.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828800" y="1051464"/>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652162" y="2587504"/>
            <a:ext cx="8140751" cy="3510964"/>
            <a:chOff x="0" y="0"/>
            <a:chExt cx="2144066" cy="924698"/>
          </a:xfrm>
        </p:grpSpPr>
        <p:sp>
          <p:nvSpPr>
            <p:cNvPr id="4" name="Freeform 4"/>
            <p:cNvSpPr/>
            <p:nvPr/>
          </p:nvSpPr>
          <p:spPr>
            <a:xfrm>
              <a:off x="0" y="0"/>
              <a:ext cx="2144066" cy="924698"/>
            </a:xfrm>
            <a:custGeom>
              <a:avLst/>
              <a:gdLst/>
              <a:ahLst/>
              <a:cxnLst/>
              <a:rect l="l" t="t" r="r" b="b"/>
              <a:pathLst>
                <a:path w="2144066" h="924698">
                  <a:moveTo>
                    <a:pt x="48501" y="0"/>
                  </a:moveTo>
                  <a:lnTo>
                    <a:pt x="2095565" y="0"/>
                  </a:lnTo>
                  <a:cubicBezTo>
                    <a:pt x="2108428" y="0"/>
                    <a:pt x="2120765" y="5110"/>
                    <a:pt x="2129860" y="14206"/>
                  </a:cubicBezTo>
                  <a:cubicBezTo>
                    <a:pt x="2138956" y="23302"/>
                    <a:pt x="2144066" y="35638"/>
                    <a:pt x="2144066" y="48501"/>
                  </a:cubicBezTo>
                  <a:lnTo>
                    <a:pt x="2144066" y="876197"/>
                  </a:lnTo>
                  <a:cubicBezTo>
                    <a:pt x="2144066" y="889060"/>
                    <a:pt x="2138956" y="901397"/>
                    <a:pt x="2129860" y="910493"/>
                  </a:cubicBezTo>
                  <a:cubicBezTo>
                    <a:pt x="2120765" y="919588"/>
                    <a:pt x="2108428" y="924698"/>
                    <a:pt x="2095565" y="924698"/>
                  </a:cubicBezTo>
                  <a:lnTo>
                    <a:pt x="48501" y="924698"/>
                  </a:lnTo>
                  <a:cubicBezTo>
                    <a:pt x="35638" y="924698"/>
                    <a:pt x="23302" y="919588"/>
                    <a:pt x="14206" y="910493"/>
                  </a:cubicBezTo>
                  <a:cubicBezTo>
                    <a:pt x="5110" y="901397"/>
                    <a:pt x="0" y="889060"/>
                    <a:pt x="0" y="876197"/>
                  </a:cubicBezTo>
                  <a:lnTo>
                    <a:pt x="0" y="48501"/>
                  </a:lnTo>
                  <a:cubicBezTo>
                    <a:pt x="0" y="35638"/>
                    <a:pt x="5110" y="23302"/>
                    <a:pt x="14206" y="14206"/>
                  </a:cubicBezTo>
                  <a:cubicBezTo>
                    <a:pt x="23302" y="5110"/>
                    <a:pt x="35638" y="0"/>
                    <a:pt x="48501"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144066" cy="96279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466" y="668233"/>
            <a:ext cx="8950534" cy="8950534"/>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8365" b="-24941"/>
              </a:stretch>
            </a:blipFill>
            <a:ln w="38100" cap="sq">
              <a:solidFill>
                <a:srgbClr val="000000"/>
              </a:solidFill>
              <a:prstDash val="solid"/>
              <a:miter/>
            </a:ln>
          </p:spPr>
          <p:txBody>
            <a:bodyPr/>
            <a:lstStyle/>
            <a:p>
              <a:endParaRPr lang="en-US"/>
            </a:p>
          </p:txBody>
        </p:sp>
      </p:grpSp>
      <p:sp>
        <p:nvSpPr>
          <p:cNvPr id="8" name="Freeform 8"/>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9" name="Freeform 9"/>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10" name="Freeform 10"/>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9628124" y="2822257"/>
            <a:ext cx="8164788" cy="1846659"/>
          </a:xfrm>
          <a:prstGeom prst="rect">
            <a:avLst/>
          </a:prstGeom>
        </p:spPr>
        <p:txBody>
          <a:bodyPr lIns="0" tIns="0" rIns="0" bIns="0" rtlCol="0" anchor="t">
            <a:spAutoFit/>
          </a:bodyPr>
          <a:lstStyle/>
          <a:p>
            <a:pPr algn="ctr"/>
            <a:r>
              <a:rPr lang="en-US" sz="4000" b="1" dirty="0">
                <a:solidFill>
                  <a:srgbClr val="004AAD"/>
                </a:solidFill>
                <a:latin typeface="The Seasons Bold"/>
                <a:ea typeface="The Seasons Bold"/>
                <a:cs typeface="The Seasons Bold"/>
                <a:sym typeface="The Seasons Bold"/>
              </a:rPr>
              <a:t>COLONELS  IAN </a:t>
            </a:r>
          </a:p>
          <a:p>
            <a:pPr algn="ctr"/>
            <a:r>
              <a:rPr lang="en-US" sz="4000" b="1" dirty="0">
                <a:solidFill>
                  <a:srgbClr val="004AAD"/>
                </a:solidFill>
                <a:latin typeface="The Seasons Bold"/>
                <a:ea typeface="The Seasons Bold"/>
                <a:cs typeface="The Seasons Bold"/>
                <a:sym typeface="The Seasons Bold"/>
              </a:rPr>
              <a:t>AND </a:t>
            </a:r>
          </a:p>
          <a:p>
            <a:pPr algn="ctr"/>
            <a:r>
              <a:rPr lang="en-US" sz="4000" b="1" dirty="0">
                <a:solidFill>
                  <a:srgbClr val="004AAD"/>
                </a:solidFill>
                <a:latin typeface="The Seasons Bold"/>
                <a:ea typeface="The Seasons Bold"/>
                <a:cs typeface="The Seasons Bold"/>
                <a:sym typeface="The Seasons Bold"/>
              </a:rPr>
              <a:t>WENDY SWAN</a:t>
            </a:r>
          </a:p>
        </p:txBody>
      </p:sp>
      <p:sp>
        <p:nvSpPr>
          <p:cNvPr id="12" name="TextBox 12"/>
          <p:cNvSpPr txBox="1"/>
          <p:nvPr/>
        </p:nvSpPr>
        <p:spPr>
          <a:xfrm>
            <a:off x="9806368" y="4764040"/>
            <a:ext cx="7606826" cy="93154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Directors</a:t>
            </a:r>
          </a:p>
          <a:p>
            <a:pPr algn="ctr">
              <a:lnSpc>
                <a:spcPts val="3780"/>
              </a:lnSpc>
            </a:pPr>
            <a:r>
              <a:rPr lang="en-US" sz="2700">
                <a:solidFill>
                  <a:srgbClr val="000000"/>
                </a:solidFill>
                <a:latin typeface="DM Sans"/>
                <a:ea typeface="DM Sans"/>
                <a:cs typeface="DM Sans"/>
                <a:sym typeface="DM Sans"/>
              </a:rPr>
              <a:t>International Social Justice Commission</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371838" y="6591903"/>
            <a:ext cx="292490" cy="426215"/>
          </a:xfrm>
          <a:custGeom>
            <a:avLst/>
            <a:gdLst/>
            <a:ahLst/>
            <a:cxnLst/>
            <a:rect l="l" t="t" r="r" b="b"/>
            <a:pathLst>
              <a:path w="292490" h="426215">
                <a:moveTo>
                  <a:pt x="0" y="0"/>
                </a:moveTo>
                <a:lnTo>
                  <a:pt x="292489" y="0"/>
                </a:lnTo>
                <a:lnTo>
                  <a:pt x="292489"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837585" y="6562823"/>
            <a:ext cx="4509120" cy="455294"/>
          </a:xfrm>
          <a:prstGeom prst="rect">
            <a:avLst/>
          </a:prstGeom>
        </p:spPr>
        <p:txBody>
          <a:bodyPr lIns="0" tIns="0" rIns="0" bIns="0" rtlCol="0" anchor="t">
            <a:spAutoFit/>
          </a:bodyPr>
          <a:lstStyle/>
          <a:p>
            <a:pPr algn="l">
              <a:lnSpc>
                <a:spcPts val="3780"/>
              </a:lnSpc>
            </a:pPr>
            <a:r>
              <a:rPr lang="en-US" sz="2700" dirty="0">
                <a:solidFill>
                  <a:srgbClr val="000000"/>
                </a:solidFill>
                <a:latin typeface="DM Sans"/>
                <a:ea typeface="DM Sans"/>
                <a:cs typeface="DM Sans"/>
                <a:sym typeface="DM Sans"/>
              </a:rPr>
              <a:t>International Headquarters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76834" y="1753762"/>
            <a:ext cx="9959978" cy="7765341"/>
            <a:chOff x="0" y="0"/>
            <a:chExt cx="2623204" cy="2045193"/>
          </a:xfrm>
        </p:grpSpPr>
        <p:sp>
          <p:nvSpPr>
            <p:cNvPr id="4" name="Freeform 4"/>
            <p:cNvSpPr/>
            <p:nvPr/>
          </p:nvSpPr>
          <p:spPr>
            <a:xfrm>
              <a:off x="0" y="0"/>
              <a:ext cx="2623204" cy="2045193"/>
            </a:xfrm>
            <a:custGeom>
              <a:avLst/>
              <a:gdLst/>
              <a:ahLst/>
              <a:cxnLst/>
              <a:rect l="l" t="t" r="r" b="b"/>
              <a:pathLst>
                <a:path w="2623204" h="2045193">
                  <a:moveTo>
                    <a:pt x="39642" y="0"/>
                  </a:moveTo>
                  <a:lnTo>
                    <a:pt x="2583562" y="0"/>
                  </a:lnTo>
                  <a:cubicBezTo>
                    <a:pt x="2605456" y="0"/>
                    <a:pt x="2623204" y="17749"/>
                    <a:pt x="2623204" y="39642"/>
                  </a:cubicBezTo>
                  <a:lnTo>
                    <a:pt x="2623204" y="2005550"/>
                  </a:lnTo>
                  <a:cubicBezTo>
                    <a:pt x="2623204" y="2027444"/>
                    <a:pt x="2605456" y="2045193"/>
                    <a:pt x="2583562" y="2045193"/>
                  </a:cubicBezTo>
                  <a:lnTo>
                    <a:pt x="39642" y="2045193"/>
                  </a:lnTo>
                  <a:cubicBezTo>
                    <a:pt x="17749" y="2045193"/>
                    <a:pt x="0" y="2027444"/>
                    <a:pt x="0" y="2005550"/>
                  </a:cubicBezTo>
                  <a:lnTo>
                    <a:pt x="0" y="39642"/>
                  </a:lnTo>
                  <a:cubicBezTo>
                    <a:pt x="0" y="17749"/>
                    <a:pt x="17749" y="0"/>
                    <a:pt x="3964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623204" cy="20832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892432" y="-2237335"/>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7" name="Freeform 7"/>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8" name="Freeform 8"/>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9" name="Freeform 9"/>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grpSp>
        <p:nvGrpSpPr>
          <p:cNvPr id="10" name="Group 10"/>
          <p:cNvGrpSpPr/>
          <p:nvPr/>
        </p:nvGrpSpPr>
        <p:grpSpPr>
          <a:xfrm>
            <a:off x="13213232" y="5992265"/>
            <a:ext cx="4046068" cy="4046068"/>
            <a:chOff x="0" y="0"/>
            <a:chExt cx="6350000" cy="6350000"/>
          </a:xfrm>
        </p:grpSpPr>
        <p:sp>
          <p:nvSpPr>
            <p:cNvPr id="11" name="Freeform 1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l="-17120" t="-56226"/>
              </a:stretch>
            </a:blipFill>
            <a:ln w="38100" cap="sq">
              <a:solidFill>
                <a:srgbClr val="000000"/>
              </a:solidFill>
              <a:prstDash val="solid"/>
              <a:miter/>
            </a:ln>
          </p:spPr>
          <p:txBody>
            <a:bodyPr/>
            <a:lstStyle/>
            <a:p>
              <a:endParaRPr lang="en-US"/>
            </a:p>
          </p:txBody>
        </p:sp>
      </p:grpSp>
      <p:grpSp>
        <p:nvGrpSpPr>
          <p:cNvPr id="12" name="Group 12"/>
          <p:cNvGrpSpPr/>
          <p:nvPr/>
        </p:nvGrpSpPr>
        <p:grpSpPr>
          <a:xfrm>
            <a:off x="10908066" y="1849979"/>
            <a:ext cx="4046068" cy="4046068"/>
            <a:chOff x="0" y="0"/>
            <a:chExt cx="6350000" cy="6350000"/>
          </a:xfrm>
        </p:grpSpPr>
        <p:sp>
          <p:nvSpPr>
            <p:cNvPr id="13" name="Freeform 1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9"/>
              <a:stretch>
                <a:fillRect t="-12069" b="-21236"/>
              </a:stretch>
            </a:blipFill>
            <a:ln w="38100" cap="sq">
              <a:solidFill>
                <a:srgbClr val="000000"/>
              </a:solidFill>
              <a:prstDash val="solid"/>
              <a:miter/>
            </a:ln>
          </p:spPr>
          <p:txBody>
            <a:bodyPr/>
            <a:lstStyle/>
            <a:p>
              <a:endParaRPr lang="en-US"/>
            </a:p>
          </p:txBody>
        </p:sp>
      </p:grpSp>
      <p:sp>
        <p:nvSpPr>
          <p:cNvPr id="14" name="Freeform 14"/>
          <p:cNvSpPr/>
          <p:nvPr/>
        </p:nvSpPr>
        <p:spPr>
          <a:xfrm>
            <a:off x="111594" y="537307"/>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10"/>
            <a:stretch>
              <a:fillRect/>
            </a:stretch>
          </a:blipFill>
        </p:spPr>
        <p:txBody>
          <a:bodyPr/>
          <a:lstStyle/>
          <a:p>
            <a:endParaRPr lang="en-US"/>
          </a:p>
        </p:txBody>
      </p:sp>
      <p:sp>
        <p:nvSpPr>
          <p:cNvPr id="15" name="TextBox 15"/>
          <p:cNvSpPr txBox="1"/>
          <p:nvPr/>
        </p:nvSpPr>
        <p:spPr>
          <a:xfrm>
            <a:off x="1589541" y="2371466"/>
            <a:ext cx="7696553" cy="816325"/>
          </a:xfrm>
          <a:prstGeom prst="rect">
            <a:avLst/>
          </a:prstGeom>
        </p:spPr>
        <p:txBody>
          <a:bodyPr lIns="0" tIns="0" rIns="0" bIns="0" rtlCol="0" anchor="t">
            <a:spAutoFit/>
          </a:bodyPr>
          <a:lstStyle/>
          <a:p>
            <a:pPr algn="ctr">
              <a:lnSpc>
                <a:spcPts val="5879"/>
              </a:lnSpc>
            </a:pPr>
            <a:r>
              <a:rPr lang="en-US" sz="5068" b="1">
                <a:solidFill>
                  <a:srgbClr val="004AAD"/>
                </a:solidFill>
                <a:latin typeface="The Seasons Bold"/>
                <a:ea typeface="The Seasons Bold"/>
                <a:cs typeface="The Seasons Bold"/>
                <a:sym typeface="The Seasons Bold"/>
              </a:rPr>
              <a:t>PRAYER REQUESTS</a:t>
            </a:r>
          </a:p>
        </p:txBody>
      </p:sp>
      <p:sp>
        <p:nvSpPr>
          <p:cNvPr id="16" name="TextBox 16"/>
          <p:cNvSpPr txBox="1"/>
          <p:nvPr/>
        </p:nvSpPr>
        <p:spPr>
          <a:xfrm>
            <a:off x="810508" y="3609388"/>
            <a:ext cx="9254619" cy="5324103"/>
          </a:xfrm>
          <a:prstGeom prst="rect">
            <a:avLst/>
          </a:prstGeom>
        </p:spPr>
        <p:txBody>
          <a:bodyPr lIns="0" tIns="0" rIns="0" bIns="0" rtlCol="0" anchor="t">
            <a:spAutoFit/>
          </a:bodyPr>
          <a:lstStyle/>
          <a:p>
            <a:pPr marL="647703" lvl="1" indent="-323852" algn="l">
              <a:lnSpc>
                <a:spcPts val="4200"/>
              </a:lnSpc>
              <a:buFont typeface="Arial"/>
              <a:buChar char="•"/>
            </a:pPr>
            <a:r>
              <a:rPr lang="en-US" sz="3000">
                <a:solidFill>
                  <a:srgbClr val="000000"/>
                </a:solidFill>
                <a:latin typeface="DM Sans"/>
                <a:ea typeface="DM Sans"/>
                <a:cs typeface="DM Sans"/>
                <a:sym typeface="DM Sans"/>
              </a:rPr>
              <a:t>Preparation is underway for the Commission on the Status of Women to review The Beijing Platform in March of 2025. Please pray that travel plans and visas for the 20 delegates are timely. </a:t>
            </a:r>
          </a:p>
          <a:p>
            <a:pPr marL="647703" lvl="1" indent="-323852" algn="l">
              <a:lnSpc>
                <a:spcPts val="4200"/>
              </a:lnSpc>
              <a:buFont typeface="Arial"/>
              <a:buChar char="•"/>
            </a:pPr>
            <a:r>
              <a:rPr lang="en-US" sz="3000">
                <a:solidFill>
                  <a:srgbClr val="000000"/>
                </a:solidFill>
                <a:latin typeface="DM Sans"/>
                <a:ea typeface="DM Sans"/>
                <a:cs typeface="DM Sans"/>
                <a:sym typeface="DM Sans"/>
              </a:rPr>
              <a:t>The General Assembly voted to adopt the Future Pact Agreement in September. Please pray for wisdom and discernment during discussions on implementation across the multilateral streams of work.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458297" y="3815753"/>
            <a:ext cx="8373028" cy="2167901"/>
            <a:chOff x="0" y="0"/>
            <a:chExt cx="2205242" cy="570970"/>
          </a:xfrm>
        </p:grpSpPr>
        <p:sp>
          <p:nvSpPr>
            <p:cNvPr id="4" name="Freeform 4"/>
            <p:cNvSpPr/>
            <p:nvPr/>
          </p:nvSpPr>
          <p:spPr>
            <a:xfrm>
              <a:off x="0" y="0"/>
              <a:ext cx="2205242" cy="570970"/>
            </a:xfrm>
            <a:custGeom>
              <a:avLst/>
              <a:gdLst/>
              <a:ahLst/>
              <a:cxnLst/>
              <a:rect l="l" t="t" r="r" b="b"/>
              <a:pathLst>
                <a:path w="2205242" h="570970">
                  <a:moveTo>
                    <a:pt x="47156" y="0"/>
                  </a:moveTo>
                  <a:lnTo>
                    <a:pt x="2158086" y="0"/>
                  </a:lnTo>
                  <a:cubicBezTo>
                    <a:pt x="2184129" y="0"/>
                    <a:pt x="2205242" y="21112"/>
                    <a:pt x="2205242" y="47156"/>
                  </a:cubicBezTo>
                  <a:lnTo>
                    <a:pt x="2205242" y="523814"/>
                  </a:lnTo>
                  <a:cubicBezTo>
                    <a:pt x="2205242" y="536320"/>
                    <a:pt x="2200274" y="548315"/>
                    <a:pt x="2191430" y="557158"/>
                  </a:cubicBezTo>
                  <a:cubicBezTo>
                    <a:pt x="2182587" y="566002"/>
                    <a:pt x="2170593" y="570970"/>
                    <a:pt x="2158086" y="570970"/>
                  </a:cubicBezTo>
                  <a:lnTo>
                    <a:pt x="47156" y="570970"/>
                  </a:lnTo>
                  <a:cubicBezTo>
                    <a:pt x="21112" y="570970"/>
                    <a:pt x="0" y="549857"/>
                    <a:pt x="0" y="523814"/>
                  </a:cubicBezTo>
                  <a:lnTo>
                    <a:pt x="0" y="47156"/>
                  </a:lnTo>
                  <a:cubicBezTo>
                    <a:pt x="0" y="21112"/>
                    <a:pt x="21112" y="0"/>
                    <a:pt x="47156"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205242" cy="60907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466" y="668233"/>
            <a:ext cx="8950534" cy="8950534"/>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0" r="-10"/>
              </a:stretch>
            </a:blipFill>
            <a:ln w="38100" cap="sq">
              <a:solidFill>
                <a:srgbClr val="000000"/>
              </a:solidFill>
              <a:prstDash val="solid"/>
              <a:miter/>
            </a:ln>
          </p:spPr>
          <p:txBody>
            <a:bodyPr/>
            <a:lstStyle/>
            <a:p>
              <a:endParaRPr lang="en-US"/>
            </a:p>
          </p:txBody>
        </p:sp>
      </p:grpSp>
      <p:sp>
        <p:nvSpPr>
          <p:cNvPr id="8" name="Freeform 8"/>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9" name="Freeform 9"/>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10" name="Freeform 10"/>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9716642" y="4244525"/>
            <a:ext cx="7696553" cy="681373"/>
          </a:xfrm>
          <a:prstGeom prst="rect">
            <a:avLst/>
          </a:prstGeom>
        </p:spPr>
        <p:txBody>
          <a:bodyPr lIns="0" tIns="0" rIns="0" bIns="0" rtlCol="0" anchor="t">
            <a:spAutoFit/>
          </a:bodyPr>
          <a:lstStyle/>
          <a:p>
            <a:pPr algn="ctr">
              <a:lnSpc>
                <a:spcPts val="4835"/>
              </a:lnSpc>
            </a:pPr>
            <a:r>
              <a:rPr lang="en-US" sz="4168" b="1">
                <a:solidFill>
                  <a:srgbClr val="FF914D"/>
                </a:solidFill>
                <a:latin typeface="The Seasons Bold"/>
                <a:ea typeface="The Seasons Bold"/>
                <a:cs typeface="The Seasons Bold"/>
                <a:sym typeface="The Seasons Bold"/>
              </a:rPr>
              <a:t>LT. COLONEL SANDRA STOKES</a:t>
            </a:r>
          </a:p>
        </p:txBody>
      </p:sp>
      <p:sp>
        <p:nvSpPr>
          <p:cNvPr id="12" name="TextBox 12"/>
          <p:cNvSpPr txBox="1"/>
          <p:nvPr/>
        </p:nvSpPr>
        <p:spPr>
          <a:xfrm>
            <a:off x="9815893" y="5011054"/>
            <a:ext cx="7517100" cy="455294"/>
          </a:xfrm>
          <a:prstGeom prst="rect">
            <a:avLst/>
          </a:prstGeom>
        </p:spPr>
        <p:txBody>
          <a:bodyPr lIns="0" tIns="0" rIns="0" bIns="0" rtlCol="0" anchor="t">
            <a:spAutoFit/>
          </a:bodyPr>
          <a:lstStyle/>
          <a:p>
            <a:pPr algn="just">
              <a:lnSpc>
                <a:spcPts val="3780"/>
              </a:lnSpc>
            </a:pPr>
            <a:r>
              <a:rPr lang="en-US" sz="2700">
                <a:solidFill>
                  <a:srgbClr val="000000"/>
                </a:solidFill>
                <a:latin typeface="DM Sans"/>
                <a:ea typeface="DM Sans"/>
                <a:cs typeface="DM Sans"/>
                <a:sym typeface="DM Sans"/>
              </a:rPr>
              <a:t>Assistant Chief Secretary (Administration) IHQ</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157377" y="6477285"/>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623125" y="6448205"/>
            <a:ext cx="4509120"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International Headquarters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580857" y="2095458"/>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0" r="-10"/>
              </a:stretch>
            </a:blipFill>
            <a:ln w="38100" cap="sq">
              <a:solidFill>
                <a:srgbClr val="000000"/>
              </a:solidFill>
              <a:prstDash val="solid"/>
              <a:miter/>
            </a:ln>
          </p:spPr>
          <p:txBody>
            <a:bodyPr/>
            <a:lstStyle/>
            <a:p>
              <a:endParaRPr lang="en-US"/>
            </a:p>
          </p:txBody>
        </p:sp>
      </p:grpSp>
      <p:grpSp>
        <p:nvGrpSpPr>
          <p:cNvPr id="5" name="Group 5"/>
          <p:cNvGrpSpPr/>
          <p:nvPr/>
        </p:nvGrpSpPr>
        <p:grpSpPr>
          <a:xfrm>
            <a:off x="488089" y="3345665"/>
            <a:ext cx="9723624" cy="4451427"/>
            <a:chOff x="0" y="0"/>
            <a:chExt cx="2560954" cy="1172392"/>
          </a:xfrm>
        </p:grpSpPr>
        <p:sp>
          <p:nvSpPr>
            <p:cNvPr id="6" name="Freeform 6"/>
            <p:cNvSpPr/>
            <p:nvPr/>
          </p:nvSpPr>
          <p:spPr>
            <a:xfrm>
              <a:off x="0" y="0"/>
              <a:ext cx="2560955" cy="1172392"/>
            </a:xfrm>
            <a:custGeom>
              <a:avLst/>
              <a:gdLst/>
              <a:ahLst/>
              <a:cxnLst/>
              <a:rect l="l" t="t" r="r" b="b"/>
              <a:pathLst>
                <a:path w="2560955" h="1172392">
                  <a:moveTo>
                    <a:pt x="40606" y="0"/>
                  </a:moveTo>
                  <a:lnTo>
                    <a:pt x="2520348" y="0"/>
                  </a:lnTo>
                  <a:cubicBezTo>
                    <a:pt x="2531118" y="0"/>
                    <a:pt x="2541446" y="4278"/>
                    <a:pt x="2549061" y="11893"/>
                  </a:cubicBezTo>
                  <a:cubicBezTo>
                    <a:pt x="2556677" y="19508"/>
                    <a:pt x="2560955" y="29837"/>
                    <a:pt x="2560955" y="40606"/>
                  </a:cubicBezTo>
                  <a:lnTo>
                    <a:pt x="2560955" y="1131786"/>
                  </a:lnTo>
                  <a:cubicBezTo>
                    <a:pt x="2560955" y="1154212"/>
                    <a:pt x="2542775" y="1172392"/>
                    <a:pt x="2520348" y="1172392"/>
                  </a:cubicBezTo>
                  <a:lnTo>
                    <a:pt x="40606" y="1172392"/>
                  </a:lnTo>
                  <a:cubicBezTo>
                    <a:pt x="29837" y="1172392"/>
                    <a:pt x="19508" y="1168114"/>
                    <a:pt x="11893" y="1160499"/>
                  </a:cubicBezTo>
                  <a:cubicBezTo>
                    <a:pt x="4278" y="1152884"/>
                    <a:pt x="0" y="1142556"/>
                    <a:pt x="0" y="1131786"/>
                  </a:cubicBezTo>
                  <a:lnTo>
                    <a:pt x="0" y="40606"/>
                  </a:lnTo>
                  <a:cubicBezTo>
                    <a:pt x="0" y="29837"/>
                    <a:pt x="4278" y="19508"/>
                    <a:pt x="11893" y="11893"/>
                  </a:cubicBezTo>
                  <a:cubicBezTo>
                    <a:pt x="19508" y="4278"/>
                    <a:pt x="29837" y="0"/>
                    <a:pt x="40606"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60954" cy="121049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097140" y="-870910"/>
            <a:ext cx="9653490" cy="8229600"/>
          </a:xfrm>
          <a:custGeom>
            <a:avLst/>
            <a:gdLst/>
            <a:ahLst/>
            <a:cxnLst/>
            <a:rect l="l" t="t" r="r" b="b"/>
            <a:pathLst>
              <a:path w="9653490" h="8229600">
                <a:moveTo>
                  <a:pt x="0" y="0"/>
                </a:moveTo>
                <a:lnTo>
                  <a:pt x="9653489" y="0"/>
                </a:lnTo>
                <a:lnTo>
                  <a:pt x="9653489"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0" y="2095458"/>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214842" y="3632349"/>
            <a:ext cx="7696553" cy="816325"/>
          </a:xfrm>
          <a:prstGeom prst="rect">
            <a:avLst/>
          </a:prstGeom>
        </p:spPr>
        <p:txBody>
          <a:bodyPr lIns="0" tIns="0" rIns="0" bIns="0" rtlCol="0" anchor="t">
            <a:spAutoFit/>
          </a:bodyPr>
          <a:lstStyle/>
          <a:p>
            <a:pPr algn="ctr">
              <a:lnSpc>
                <a:spcPts val="5879"/>
              </a:lnSpc>
            </a:pPr>
            <a:r>
              <a:rPr lang="en-US" sz="5068" b="1">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926097" y="4687225"/>
            <a:ext cx="8847610" cy="2795270"/>
          </a:xfrm>
          <a:prstGeom prst="rect">
            <a:avLst/>
          </a:prstGeom>
        </p:spPr>
        <p:txBody>
          <a:bodyPr lIns="0" tIns="0" rIns="0" bIns="0" rtlCol="0" anchor="t">
            <a:spAutoFit/>
          </a:bodyPr>
          <a:lstStyle/>
          <a:p>
            <a:pPr marL="690882" lvl="1" indent="-345441" algn="l">
              <a:lnSpc>
                <a:spcPts val="4480"/>
              </a:lnSpc>
              <a:buFont typeface="Arial"/>
              <a:buChar char="•"/>
            </a:pPr>
            <a:r>
              <a:rPr lang="en-US" sz="3200">
                <a:solidFill>
                  <a:srgbClr val="000000"/>
                </a:solidFill>
                <a:latin typeface="DM Sans"/>
                <a:ea typeface="DM Sans"/>
                <a:cs typeface="DM Sans"/>
                <a:sym typeface="DM Sans"/>
              </a:rPr>
              <a:t>A fully surrendered heart </a:t>
            </a:r>
          </a:p>
          <a:p>
            <a:pPr marL="690882" lvl="1" indent="-345441" algn="l">
              <a:lnSpc>
                <a:spcPts val="4480"/>
              </a:lnSpc>
              <a:buFont typeface="Arial"/>
              <a:buChar char="•"/>
            </a:pPr>
            <a:r>
              <a:rPr lang="en-US" sz="3200">
                <a:solidFill>
                  <a:srgbClr val="000000"/>
                </a:solidFill>
                <a:latin typeface="DM Sans"/>
                <a:ea typeface="DM Sans"/>
                <a:cs typeface="DM Sans"/>
                <a:sym typeface="DM Sans"/>
              </a:rPr>
              <a:t>“Breathe on me breath of God, fill me with life anew that I may love what Thou dost love – and do what Thou wouldst do”</a:t>
            </a:r>
          </a:p>
          <a:p>
            <a:pPr marL="690882" lvl="1" indent="-345441" algn="l">
              <a:lnSpc>
                <a:spcPts val="4480"/>
              </a:lnSpc>
              <a:buFont typeface="Arial"/>
              <a:buChar char="•"/>
            </a:pPr>
            <a:r>
              <a:rPr lang="en-US" sz="3200">
                <a:solidFill>
                  <a:srgbClr val="000000"/>
                </a:solidFill>
                <a:latin typeface="DM Sans"/>
                <a:ea typeface="DM Sans"/>
                <a:cs typeface="DM Sans"/>
                <a:sym typeface="DM Sans"/>
              </a:rPr>
              <a:t> Health &amp; Family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60387"/>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grpSp>
        <p:nvGrpSpPr>
          <p:cNvPr id="8" name="Group 8"/>
          <p:cNvGrpSpPr/>
          <p:nvPr/>
        </p:nvGrpSpPr>
        <p:grpSpPr>
          <a:xfrm>
            <a:off x="9703736" y="3225285"/>
            <a:ext cx="7828029" cy="2588057"/>
            <a:chOff x="0" y="0"/>
            <a:chExt cx="2061703" cy="681628"/>
          </a:xfrm>
        </p:grpSpPr>
        <p:sp>
          <p:nvSpPr>
            <p:cNvPr id="9" name="Freeform 9"/>
            <p:cNvSpPr/>
            <p:nvPr/>
          </p:nvSpPr>
          <p:spPr>
            <a:xfrm>
              <a:off x="0" y="0"/>
              <a:ext cx="2061703" cy="681628"/>
            </a:xfrm>
            <a:custGeom>
              <a:avLst/>
              <a:gdLst/>
              <a:ahLst/>
              <a:cxnLst/>
              <a:rect l="l" t="t" r="r" b="b"/>
              <a:pathLst>
                <a:path w="2061703" h="681628">
                  <a:moveTo>
                    <a:pt x="50439" y="0"/>
                  </a:moveTo>
                  <a:lnTo>
                    <a:pt x="2011264" y="0"/>
                  </a:lnTo>
                  <a:cubicBezTo>
                    <a:pt x="2039121" y="0"/>
                    <a:pt x="2061703" y="22582"/>
                    <a:pt x="2061703" y="50439"/>
                  </a:cubicBezTo>
                  <a:lnTo>
                    <a:pt x="2061703" y="631189"/>
                  </a:lnTo>
                  <a:cubicBezTo>
                    <a:pt x="2061703" y="644566"/>
                    <a:pt x="2056389" y="657396"/>
                    <a:pt x="2046930" y="666855"/>
                  </a:cubicBezTo>
                  <a:cubicBezTo>
                    <a:pt x="2037471" y="676314"/>
                    <a:pt x="2024641" y="681628"/>
                    <a:pt x="2011264" y="681628"/>
                  </a:cubicBezTo>
                  <a:lnTo>
                    <a:pt x="50439" y="681628"/>
                  </a:lnTo>
                  <a:cubicBezTo>
                    <a:pt x="37062" y="681628"/>
                    <a:pt x="24232" y="676314"/>
                    <a:pt x="14773" y="666855"/>
                  </a:cubicBezTo>
                  <a:cubicBezTo>
                    <a:pt x="5314" y="657396"/>
                    <a:pt x="0" y="644566"/>
                    <a:pt x="0" y="631189"/>
                  </a:cubicBezTo>
                  <a:lnTo>
                    <a:pt x="0" y="50439"/>
                  </a:lnTo>
                  <a:cubicBezTo>
                    <a:pt x="0" y="37062"/>
                    <a:pt x="5314" y="24232"/>
                    <a:pt x="14773" y="14773"/>
                  </a:cubicBezTo>
                  <a:cubicBezTo>
                    <a:pt x="24232" y="5314"/>
                    <a:pt x="37062" y="0"/>
                    <a:pt x="50439"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2061703" cy="719728"/>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9703736" y="3505122"/>
            <a:ext cx="7696553" cy="1293438"/>
          </a:xfrm>
          <a:prstGeom prst="rect">
            <a:avLst/>
          </a:prstGeom>
        </p:spPr>
        <p:txBody>
          <a:bodyPr lIns="0" tIns="0" rIns="0" bIns="0" rtlCol="0" anchor="t">
            <a:spAutoFit/>
          </a:bodyPr>
          <a:lstStyle/>
          <a:p>
            <a:pPr algn="ctr">
              <a:lnSpc>
                <a:spcPts val="4835"/>
              </a:lnSpc>
            </a:pPr>
            <a:r>
              <a:rPr lang="en-US" sz="4168" b="1">
                <a:solidFill>
                  <a:srgbClr val="004AAD"/>
                </a:solidFill>
                <a:latin typeface="The Seasons Bold"/>
                <a:ea typeface="The Seasons Bold"/>
                <a:cs typeface="The Seasons Bold"/>
                <a:sym typeface="The Seasons Bold"/>
              </a:rPr>
              <a:t>COMMISSIONER </a:t>
            </a:r>
          </a:p>
          <a:p>
            <a:pPr algn="ctr">
              <a:lnSpc>
                <a:spcPts val="4835"/>
              </a:lnSpc>
            </a:pPr>
            <a:r>
              <a:rPr lang="en-US" sz="4168" b="1">
                <a:solidFill>
                  <a:srgbClr val="004AAD"/>
                </a:solidFill>
                <a:latin typeface="The Seasons Bold"/>
                <a:ea typeface="The Seasons Bold"/>
                <a:cs typeface="The Seasons Bold"/>
                <a:sym typeface="The Seasons Bold"/>
              </a:rPr>
              <a:t>SUSAN MCMILLAN</a:t>
            </a:r>
          </a:p>
        </p:txBody>
      </p:sp>
      <p:sp>
        <p:nvSpPr>
          <p:cNvPr id="12" name="TextBox 12"/>
          <p:cNvSpPr txBox="1"/>
          <p:nvPr/>
        </p:nvSpPr>
        <p:spPr>
          <a:xfrm>
            <a:off x="9896095" y="4989416"/>
            <a:ext cx="7517100"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IHQ Head of Finance (UK Operations)</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371838" y="6213788"/>
            <a:ext cx="292490" cy="426215"/>
          </a:xfrm>
          <a:custGeom>
            <a:avLst/>
            <a:gdLst/>
            <a:ahLst/>
            <a:cxnLst/>
            <a:rect l="l" t="t" r="r" b="b"/>
            <a:pathLst>
              <a:path w="292490" h="426215">
                <a:moveTo>
                  <a:pt x="0" y="0"/>
                </a:moveTo>
                <a:lnTo>
                  <a:pt x="292489" y="0"/>
                </a:lnTo>
                <a:lnTo>
                  <a:pt x="292489" y="426214"/>
                </a:lnTo>
                <a:lnTo>
                  <a:pt x="0" y="4262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837585" y="6184708"/>
            <a:ext cx="4509120"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International Headquarters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773348" y="2194447"/>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60387"/>
              </a:stretch>
            </a:blipFill>
            <a:ln w="38100" cap="sq">
              <a:solidFill>
                <a:srgbClr val="000000"/>
              </a:solidFill>
              <a:prstDash val="solid"/>
              <a:miter/>
            </a:ln>
          </p:spPr>
          <p:txBody>
            <a:bodyPr/>
            <a:lstStyle/>
            <a:p>
              <a:endParaRPr lang="en-US"/>
            </a:p>
          </p:txBody>
        </p:sp>
      </p:grpSp>
      <p:grpSp>
        <p:nvGrpSpPr>
          <p:cNvPr id="5" name="Group 5"/>
          <p:cNvGrpSpPr/>
          <p:nvPr/>
        </p:nvGrpSpPr>
        <p:grpSpPr>
          <a:xfrm>
            <a:off x="713189" y="1893198"/>
            <a:ext cx="9723624" cy="7765341"/>
            <a:chOff x="0" y="0"/>
            <a:chExt cx="2560954" cy="2045193"/>
          </a:xfrm>
        </p:grpSpPr>
        <p:sp>
          <p:nvSpPr>
            <p:cNvPr id="6" name="Freeform 6"/>
            <p:cNvSpPr/>
            <p:nvPr/>
          </p:nvSpPr>
          <p:spPr>
            <a:xfrm>
              <a:off x="0" y="0"/>
              <a:ext cx="2560955" cy="2045193"/>
            </a:xfrm>
            <a:custGeom>
              <a:avLst/>
              <a:gdLst/>
              <a:ahLst/>
              <a:cxnLst/>
              <a:rect l="l" t="t" r="r" b="b"/>
              <a:pathLst>
                <a:path w="2560955" h="2045193">
                  <a:moveTo>
                    <a:pt x="40606" y="0"/>
                  </a:moveTo>
                  <a:lnTo>
                    <a:pt x="2520348" y="0"/>
                  </a:lnTo>
                  <a:cubicBezTo>
                    <a:pt x="2531118" y="0"/>
                    <a:pt x="2541446" y="4278"/>
                    <a:pt x="2549061" y="11893"/>
                  </a:cubicBezTo>
                  <a:cubicBezTo>
                    <a:pt x="2556677" y="19508"/>
                    <a:pt x="2560955" y="29837"/>
                    <a:pt x="2560955" y="40606"/>
                  </a:cubicBezTo>
                  <a:lnTo>
                    <a:pt x="2560955" y="2004587"/>
                  </a:lnTo>
                  <a:cubicBezTo>
                    <a:pt x="2560955" y="2027013"/>
                    <a:pt x="2542775" y="2045193"/>
                    <a:pt x="2520348" y="2045193"/>
                  </a:cubicBezTo>
                  <a:lnTo>
                    <a:pt x="40606" y="2045193"/>
                  </a:lnTo>
                  <a:cubicBezTo>
                    <a:pt x="29837" y="2045193"/>
                    <a:pt x="19508" y="2040915"/>
                    <a:pt x="11893" y="2033299"/>
                  </a:cubicBezTo>
                  <a:cubicBezTo>
                    <a:pt x="4278" y="2025684"/>
                    <a:pt x="0" y="2015356"/>
                    <a:pt x="0" y="2004587"/>
                  </a:cubicBezTo>
                  <a:lnTo>
                    <a:pt x="0" y="40606"/>
                  </a:lnTo>
                  <a:cubicBezTo>
                    <a:pt x="0" y="29837"/>
                    <a:pt x="4278" y="19508"/>
                    <a:pt x="11893" y="11893"/>
                  </a:cubicBezTo>
                  <a:cubicBezTo>
                    <a:pt x="19508" y="4278"/>
                    <a:pt x="29837" y="0"/>
                    <a:pt x="40606"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60954" cy="208329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75913" y="-2221602"/>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0" y="576290"/>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865921" y="2156347"/>
            <a:ext cx="7696553" cy="816325"/>
          </a:xfrm>
          <a:prstGeom prst="rect">
            <a:avLst/>
          </a:prstGeom>
        </p:spPr>
        <p:txBody>
          <a:bodyPr lIns="0" tIns="0" rIns="0" bIns="0" rtlCol="0" anchor="t">
            <a:spAutoFit/>
          </a:bodyPr>
          <a:lstStyle/>
          <a:p>
            <a:pPr algn="ctr">
              <a:lnSpc>
                <a:spcPts val="5879"/>
              </a:lnSpc>
            </a:pPr>
            <a:r>
              <a:rPr lang="en-US" sz="5068" b="1">
                <a:solidFill>
                  <a:srgbClr val="004AAD"/>
                </a:solidFill>
                <a:latin typeface="The Seasons Bold"/>
                <a:ea typeface="The Seasons Bold"/>
                <a:cs typeface="The Seasons Bold"/>
                <a:sym typeface="The Seasons Bold"/>
              </a:rPr>
              <a:t>PRAYER REQUESTS</a:t>
            </a:r>
          </a:p>
        </p:txBody>
      </p:sp>
      <p:sp>
        <p:nvSpPr>
          <p:cNvPr id="14" name="TextBox 14"/>
          <p:cNvSpPr txBox="1"/>
          <p:nvPr/>
        </p:nvSpPr>
        <p:spPr>
          <a:xfrm>
            <a:off x="879102" y="3125072"/>
            <a:ext cx="9391797" cy="6170294"/>
          </a:xfrm>
          <a:prstGeom prst="rect">
            <a:avLst/>
          </a:prstGeom>
        </p:spPr>
        <p:txBody>
          <a:bodyPr lIns="0" tIns="0" rIns="0" bIns="0" rtlCol="0" anchor="t">
            <a:spAutoFit/>
          </a:bodyPr>
          <a:lstStyle/>
          <a:p>
            <a:pPr marL="582935" lvl="1" indent="-291467" algn="l">
              <a:lnSpc>
                <a:spcPts val="3780"/>
              </a:lnSpc>
              <a:buFont typeface="Arial"/>
              <a:buChar char="•"/>
            </a:pPr>
            <a:r>
              <a:rPr lang="en-US" sz="2700">
                <a:solidFill>
                  <a:srgbClr val="000000"/>
                </a:solidFill>
                <a:latin typeface="DM Sans"/>
                <a:ea typeface="DM Sans"/>
                <a:cs typeface="DM Sans"/>
                <a:sym typeface="DM Sans"/>
              </a:rPr>
              <a:t>Please remember the Finance Section at IHQ. We are about to commence our external audit and this will place a great deal of pressure on the Staff, in addition to their normal roles.</a:t>
            </a:r>
          </a:p>
          <a:p>
            <a:pPr marL="582935" lvl="1" indent="-291467" algn="l">
              <a:lnSpc>
                <a:spcPts val="3780"/>
              </a:lnSpc>
              <a:buFont typeface="Arial"/>
              <a:buChar char="•"/>
            </a:pPr>
            <a:r>
              <a:rPr lang="en-US" sz="2700">
                <a:solidFill>
                  <a:srgbClr val="000000"/>
                </a:solidFill>
                <a:latin typeface="DM Sans"/>
                <a:ea typeface="DM Sans"/>
                <a:cs typeface="DM Sans"/>
                <a:sym typeface="DM Sans"/>
              </a:rPr>
              <a:t>We have experienced some illness and loss among the members of the Finance Section and their families; it would be lovely if they could be uplifted in prayer. </a:t>
            </a:r>
          </a:p>
          <a:p>
            <a:pPr marL="582935" lvl="1" indent="-291467" algn="l">
              <a:lnSpc>
                <a:spcPts val="3780"/>
              </a:lnSpc>
              <a:buFont typeface="Arial"/>
              <a:buChar char="•"/>
            </a:pPr>
            <a:r>
              <a:rPr lang="en-US" sz="2700">
                <a:solidFill>
                  <a:srgbClr val="000000"/>
                </a:solidFill>
                <a:latin typeface="DM Sans"/>
                <a:ea typeface="DM Sans"/>
                <a:cs typeface="DM Sans"/>
                <a:sym typeface="DM Sans"/>
              </a:rPr>
              <a:t>Pray that we will be able to support The Salvation Army’s work around the world by resourcing the territories – especially those that are working under very difficult financial situations. </a:t>
            </a:r>
          </a:p>
          <a:p>
            <a:pPr marL="582935" lvl="1" indent="-291467" algn="l">
              <a:lnSpc>
                <a:spcPts val="3780"/>
              </a:lnSpc>
              <a:buFont typeface="Arial"/>
              <a:buChar char="•"/>
            </a:pPr>
            <a:r>
              <a:rPr lang="en-US" sz="2700">
                <a:solidFill>
                  <a:srgbClr val="000000"/>
                </a:solidFill>
                <a:latin typeface="DM Sans"/>
                <a:ea typeface="DM Sans"/>
                <a:cs typeface="DM Sans"/>
                <a:sym typeface="DM Sans"/>
              </a:rPr>
              <a:t>God is faithful, and I continue to trust He will make a way!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6260" r="-11869"/>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6"/>
            <a:stretch>
              <a:fillRect/>
            </a:stretch>
          </a:blipFill>
        </p:spPr>
        <p:txBody>
          <a:bodyPr/>
          <a:lstStyle/>
          <a:p>
            <a:endParaRPr lang="en-US"/>
          </a:p>
        </p:txBody>
      </p:sp>
      <p:sp>
        <p:nvSpPr>
          <p:cNvPr id="7" name="Freeform 7"/>
          <p:cNvSpPr/>
          <p:nvPr/>
        </p:nvSpPr>
        <p:spPr>
          <a:xfrm>
            <a:off x="11194804" y="6583390"/>
            <a:ext cx="292490" cy="426215"/>
          </a:xfrm>
          <a:custGeom>
            <a:avLst/>
            <a:gdLst/>
            <a:ahLst/>
            <a:cxnLst/>
            <a:rect l="l" t="t" r="r" b="b"/>
            <a:pathLst>
              <a:path w="292490" h="426215">
                <a:moveTo>
                  <a:pt x="0" y="0"/>
                </a:moveTo>
                <a:lnTo>
                  <a:pt x="292490" y="0"/>
                </a:lnTo>
                <a:lnTo>
                  <a:pt x="292490" y="426214"/>
                </a:lnTo>
                <a:lnTo>
                  <a:pt x="0" y="4262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p:cNvGrpSpPr/>
          <p:nvPr/>
        </p:nvGrpSpPr>
        <p:grpSpPr>
          <a:xfrm>
            <a:off x="9504159" y="3319076"/>
            <a:ext cx="8549543" cy="2664578"/>
            <a:chOff x="0" y="0"/>
            <a:chExt cx="2251731" cy="701782"/>
          </a:xfrm>
        </p:grpSpPr>
        <p:sp>
          <p:nvSpPr>
            <p:cNvPr id="9" name="Freeform 9"/>
            <p:cNvSpPr/>
            <p:nvPr/>
          </p:nvSpPr>
          <p:spPr>
            <a:xfrm>
              <a:off x="0" y="0"/>
              <a:ext cx="2251731" cy="701782"/>
            </a:xfrm>
            <a:custGeom>
              <a:avLst/>
              <a:gdLst/>
              <a:ahLst/>
              <a:cxnLst/>
              <a:rect l="l" t="t" r="r" b="b"/>
              <a:pathLst>
                <a:path w="2251731" h="701782">
                  <a:moveTo>
                    <a:pt x="46182" y="0"/>
                  </a:moveTo>
                  <a:lnTo>
                    <a:pt x="2205549" y="0"/>
                  </a:lnTo>
                  <a:cubicBezTo>
                    <a:pt x="2217797" y="0"/>
                    <a:pt x="2229544" y="4866"/>
                    <a:pt x="2238205" y="13526"/>
                  </a:cubicBezTo>
                  <a:cubicBezTo>
                    <a:pt x="2246866" y="22187"/>
                    <a:pt x="2251731" y="33934"/>
                    <a:pt x="2251731" y="46182"/>
                  </a:cubicBezTo>
                  <a:lnTo>
                    <a:pt x="2251731" y="655600"/>
                  </a:lnTo>
                  <a:cubicBezTo>
                    <a:pt x="2251731" y="667848"/>
                    <a:pt x="2246866" y="679595"/>
                    <a:pt x="2238205" y="688255"/>
                  </a:cubicBezTo>
                  <a:cubicBezTo>
                    <a:pt x="2229544" y="696916"/>
                    <a:pt x="2217797" y="701782"/>
                    <a:pt x="2205549" y="701782"/>
                  </a:cubicBezTo>
                  <a:lnTo>
                    <a:pt x="46182" y="701782"/>
                  </a:lnTo>
                  <a:cubicBezTo>
                    <a:pt x="20677" y="701782"/>
                    <a:pt x="0" y="681105"/>
                    <a:pt x="0" y="655600"/>
                  </a:cubicBezTo>
                  <a:lnTo>
                    <a:pt x="0" y="46182"/>
                  </a:lnTo>
                  <a:cubicBezTo>
                    <a:pt x="0" y="33934"/>
                    <a:pt x="4866" y="22187"/>
                    <a:pt x="13526" y="13526"/>
                  </a:cubicBezTo>
                  <a:cubicBezTo>
                    <a:pt x="22187" y="4866"/>
                    <a:pt x="33934" y="0"/>
                    <a:pt x="46182"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2251731" cy="739882"/>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9656401" y="3673590"/>
            <a:ext cx="8193568" cy="1110946"/>
          </a:xfrm>
          <a:prstGeom prst="rect">
            <a:avLst/>
          </a:prstGeom>
        </p:spPr>
        <p:txBody>
          <a:bodyPr lIns="0" tIns="0" rIns="0" bIns="0" rtlCol="0" anchor="t">
            <a:spAutoFit/>
          </a:bodyPr>
          <a:lstStyle/>
          <a:p>
            <a:pPr algn="ctr">
              <a:lnSpc>
                <a:spcPts val="4856"/>
              </a:lnSpc>
            </a:pPr>
            <a:r>
              <a:rPr lang="en-US" sz="4186" b="1">
                <a:solidFill>
                  <a:srgbClr val="FF914D"/>
                </a:solidFill>
                <a:latin typeface="The Seasons Bold"/>
                <a:ea typeface="The Seasons Bold"/>
                <a:cs typeface="The Seasons Bold"/>
                <a:sym typeface="The Seasons Bold"/>
              </a:rPr>
              <a:t>CAPTAINS CHAD AND  LISA COLE</a:t>
            </a:r>
          </a:p>
          <a:p>
            <a:pPr algn="ctr">
              <a:lnSpc>
                <a:spcPts val="3459"/>
              </a:lnSpc>
            </a:pPr>
            <a:r>
              <a:rPr lang="en-US" sz="2982" b="1">
                <a:solidFill>
                  <a:srgbClr val="000000"/>
                </a:solidFill>
                <a:latin typeface="The Seasons Bold"/>
                <a:ea typeface="The Seasons Bold"/>
                <a:cs typeface="The Seasons Bold"/>
                <a:sym typeface="The Seasons Bold"/>
              </a:rPr>
              <a:t>with Ginny and  Connor</a:t>
            </a:r>
          </a:p>
        </p:txBody>
      </p:sp>
      <p:sp>
        <p:nvSpPr>
          <p:cNvPr id="12" name="TextBox 12"/>
          <p:cNvSpPr txBox="1"/>
          <p:nvPr/>
        </p:nvSpPr>
        <p:spPr>
          <a:xfrm>
            <a:off x="9573871" y="5140203"/>
            <a:ext cx="8179615" cy="495517"/>
          </a:xfrm>
          <a:prstGeom prst="rect">
            <a:avLst/>
          </a:prstGeom>
        </p:spPr>
        <p:txBody>
          <a:bodyPr lIns="0" tIns="0" rIns="0" bIns="0" rtlCol="0" anchor="t">
            <a:spAutoFit/>
          </a:bodyPr>
          <a:lstStyle/>
          <a:p>
            <a:pPr algn="ctr">
              <a:lnSpc>
                <a:spcPts val="4064"/>
              </a:lnSpc>
            </a:pPr>
            <a:r>
              <a:rPr lang="en-US" sz="2903">
                <a:solidFill>
                  <a:srgbClr val="000000"/>
                </a:solidFill>
                <a:latin typeface="DM Sans"/>
                <a:ea typeface="DM Sans"/>
                <a:cs typeface="DM Sans"/>
                <a:sym typeface="DM Sans"/>
              </a:rPr>
              <a:t>Corps Officers – Brimbank Corps </a:t>
            </a:r>
          </a:p>
        </p:txBody>
      </p:sp>
      <p:sp>
        <p:nvSpPr>
          <p:cNvPr id="13" name="TextBox 13"/>
          <p:cNvSpPr txBox="1"/>
          <p:nvPr/>
        </p:nvSpPr>
        <p:spPr>
          <a:xfrm>
            <a:off x="11652412" y="6599955"/>
            <a:ext cx="4480140" cy="409649"/>
          </a:xfrm>
          <a:prstGeom prst="rect">
            <a:avLst/>
          </a:prstGeom>
        </p:spPr>
        <p:txBody>
          <a:bodyPr lIns="0" tIns="0" rIns="0" bIns="0" rtlCol="0" anchor="t">
            <a:spAutoFit/>
          </a:bodyPr>
          <a:lstStyle/>
          <a:p>
            <a:pPr algn="l">
              <a:lnSpc>
                <a:spcPts val="3240"/>
              </a:lnSpc>
            </a:pPr>
            <a:r>
              <a:rPr lang="en-US" sz="2700">
                <a:solidFill>
                  <a:srgbClr val="000000"/>
                </a:solidFill>
                <a:latin typeface="DM Sans"/>
                <a:ea typeface="DM Sans"/>
                <a:cs typeface="DM Sans"/>
                <a:sym typeface="DM Sans"/>
              </a:rPr>
              <a:t> Victoria Division – Australia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34844" t="-10328" r="-1814" b="-7638"/>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grpSp>
        <p:nvGrpSpPr>
          <p:cNvPr id="8" name="Group 8"/>
          <p:cNvGrpSpPr/>
          <p:nvPr/>
        </p:nvGrpSpPr>
        <p:grpSpPr>
          <a:xfrm>
            <a:off x="9528393" y="3523027"/>
            <a:ext cx="8305498" cy="2301970"/>
            <a:chOff x="0" y="0"/>
            <a:chExt cx="2187456" cy="606280"/>
          </a:xfrm>
        </p:grpSpPr>
        <p:sp>
          <p:nvSpPr>
            <p:cNvPr id="9" name="Freeform 9"/>
            <p:cNvSpPr/>
            <p:nvPr/>
          </p:nvSpPr>
          <p:spPr>
            <a:xfrm>
              <a:off x="0" y="0"/>
              <a:ext cx="2187456" cy="606280"/>
            </a:xfrm>
            <a:custGeom>
              <a:avLst/>
              <a:gdLst/>
              <a:ahLst/>
              <a:cxnLst/>
              <a:rect l="l" t="t" r="r" b="b"/>
              <a:pathLst>
                <a:path w="2187456" h="606280">
                  <a:moveTo>
                    <a:pt x="47539" y="0"/>
                  </a:moveTo>
                  <a:lnTo>
                    <a:pt x="2139917" y="0"/>
                  </a:lnTo>
                  <a:cubicBezTo>
                    <a:pt x="2152525" y="0"/>
                    <a:pt x="2164617" y="5009"/>
                    <a:pt x="2173532" y="13924"/>
                  </a:cubicBezTo>
                  <a:cubicBezTo>
                    <a:pt x="2182448" y="22839"/>
                    <a:pt x="2187456" y="34931"/>
                    <a:pt x="2187456" y="47539"/>
                  </a:cubicBezTo>
                  <a:lnTo>
                    <a:pt x="2187456" y="558741"/>
                  </a:lnTo>
                  <a:cubicBezTo>
                    <a:pt x="2187456" y="584996"/>
                    <a:pt x="2166172" y="606280"/>
                    <a:pt x="2139917" y="606280"/>
                  </a:cubicBezTo>
                  <a:lnTo>
                    <a:pt x="47539" y="606280"/>
                  </a:lnTo>
                  <a:cubicBezTo>
                    <a:pt x="34931" y="606280"/>
                    <a:pt x="22839" y="601272"/>
                    <a:pt x="13924" y="592356"/>
                  </a:cubicBezTo>
                  <a:cubicBezTo>
                    <a:pt x="5009" y="583441"/>
                    <a:pt x="0" y="571349"/>
                    <a:pt x="0" y="558741"/>
                  </a:cubicBezTo>
                  <a:lnTo>
                    <a:pt x="0" y="47539"/>
                  </a:lnTo>
                  <a:cubicBezTo>
                    <a:pt x="0" y="34931"/>
                    <a:pt x="5009" y="22839"/>
                    <a:pt x="13924" y="13924"/>
                  </a:cubicBezTo>
                  <a:cubicBezTo>
                    <a:pt x="22839" y="5009"/>
                    <a:pt x="34931" y="0"/>
                    <a:pt x="47539"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2187456" cy="64438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9832866" y="3997654"/>
            <a:ext cx="7696553" cy="676358"/>
          </a:xfrm>
          <a:prstGeom prst="rect">
            <a:avLst/>
          </a:prstGeom>
        </p:spPr>
        <p:txBody>
          <a:bodyPr lIns="0" tIns="0" rIns="0" bIns="0" rtlCol="0" anchor="t">
            <a:spAutoFit/>
          </a:bodyPr>
          <a:lstStyle/>
          <a:p>
            <a:pPr algn="ctr">
              <a:lnSpc>
                <a:spcPts val="4835"/>
              </a:lnSpc>
            </a:pPr>
            <a:r>
              <a:rPr lang="en-US" sz="4168" b="1">
                <a:solidFill>
                  <a:srgbClr val="FF914D"/>
                </a:solidFill>
                <a:latin typeface="The Seasons Bold"/>
                <a:ea typeface="The Seasons Bold"/>
                <a:cs typeface="The Seasons Bold"/>
                <a:sym typeface="The Seasons Bold"/>
              </a:rPr>
              <a:t>MAJOR WENDY MOULAND</a:t>
            </a:r>
          </a:p>
        </p:txBody>
      </p:sp>
      <p:sp>
        <p:nvSpPr>
          <p:cNvPr id="12" name="TextBox 12"/>
          <p:cNvSpPr txBox="1"/>
          <p:nvPr/>
        </p:nvSpPr>
        <p:spPr>
          <a:xfrm>
            <a:off x="9922593" y="4750935"/>
            <a:ext cx="7517100"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Private Secretary to the Chief of the Staff</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193708" y="6081117"/>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659456" y="6052037"/>
            <a:ext cx="4509120"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International Headquarters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696434" y="2095458"/>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32866" t="-7397" b="-7296"/>
              </a:stretch>
            </a:blipFill>
            <a:ln w="38100" cap="sq">
              <a:solidFill>
                <a:srgbClr val="000000"/>
              </a:solidFill>
              <a:prstDash val="solid"/>
              <a:miter/>
            </a:ln>
          </p:spPr>
          <p:txBody>
            <a:bodyPr/>
            <a:lstStyle/>
            <a:p>
              <a:endParaRPr lang="en-US"/>
            </a:p>
          </p:txBody>
        </p:sp>
      </p:grpSp>
      <p:grpSp>
        <p:nvGrpSpPr>
          <p:cNvPr id="5" name="Group 5"/>
          <p:cNvGrpSpPr/>
          <p:nvPr/>
        </p:nvGrpSpPr>
        <p:grpSpPr>
          <a:xfrm>
            <a:off x="411871" y="3052130"/>
            <a:ext cx="9824919" cy="4908314"/>
            <a:chOff x="0" y="0"/>
            <a:chExt cx="2587633" cy="1292725"/>
          </a:xfrm>
        </p:grpSpPr>
        <p:sp>
          <p:nvSpPr>
            <p:cNvPr id="6" name="Freeform 6"/>
            <p:cNvSpPr/>
            <p:nvPr/>
          </p:nvSpPr>
          <p:spPr>
            <a:xfrm>
              <a:off x="0" y="0"/>
              <a:ext cx="2587633" cy="1292725"/>
            </a:xfrm>
            <a:custGeom>
              <a:avLst/>
              <a:gdLst/>
              <a:ahLst/>
              <a:cxnLst/>
              <a:rect l="l" t="t" r="r" b="b"/>
              <a:pathLst>
                <a:path w="2587633" h="1292725">
                  <a:moveTo>
                    <a:pt x="40187" y="0"/>
                  </a:moveTo>
                  <a:lnTo>
                    <a:pt x="2547445" y="0"/>
                  </a:lnTo>
                  <a:cubicBezTo>
                    <a:pt x="2569640" y="0"/>
                    <a:pt x="2587633" y="17993"/>
                    <a:pt x="2587633" y="40187"/>
                  </a:cubicBezTo>
                  <a:lnTo>
                    <a:pt x="2587633" y="1252537"/>
                  </a:lnTo>
                  <a:cubicBezTo>
                    <a:pt x="2587633" y="1263196"/>
                    <a:pt x="2583399" y="1273417"/>
                    <a:pt x="2575862" y="1280954"/>
                  </a:cubicBezTo>
                  <a:cubicBezTo>
                    <a:pt x="2568326" y="1288491"/>
                    <a:pt x="2558104" y="1292725"/>
                    <a:pt x="2547445" y="1292725"/>
                  </a:cubicBezTo>
                  <a:lnTo>
                    <a:pt x="40187" y="1292725"/>
                  </a:lnTo>
                  <a:cubicBezTo>
                    <a:pt x="17993" y="1292725"/>
                    <a:pt x="0" y="1274732"/>
                    <a:pt x="0" y="1252537"/>
                  </a:cubicBezTo>
                  <a:lnTo>
                    <a:pt x="0" y="40187"/>
                  </a:lnTo>
                  <a:cubicBezTo>
                    <a:pt x="0" y="17993"/>
                    <a:pt x="17993" y="0"/>
                    <a:pt x="40187"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87633" cy="13308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051842" y="-818878"/>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0" y="1985372"/>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591643" y="3467210"/>
            <a:ext cx="7696553" cy="816325"/>
          </a:xfrm>
          <a:prstGeom prst="rect">
            <a:avLst/>
          </a:prstGeom>
        </p:spPr>
        <p:txBody>
          <a:bodyPr lIns="0" tIns="0" rIns="0" bIns="0" rtlCol="0" anchor="t">
            <a:spAutoFit/>
          </a:bodyPr>
          <a:lstStyle/>
          <a:p>
            <a:pPr algn="ctr">
              <a:lnSpc>
                <a:spcPts val="5879"/>
              </a:lnSpc>
            </a:pPr>
            <a:r>
              <a:rPr lang="en-US" sz="5068" b="1">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1028700" y="4453339"/>
            <a:ext cx="8874069" cy="2957383"/>
          </a:xfrm>
          <a:prstGeom prst="rect">
            <a:avLst/>
          </a:prstGeom>
        </p:spPr>
        <p:txBody>
          <a:bodyPr lIns="0" tIns="0" rIns="0" bIns="0" rtlCol="0" anchor="t">
            <a:spAutoFit/>
          </a:bodyPr>
          <a:lstStyle/>
          <a:p>
            <a:pPr marL="604524" lvl="1" indent="-302262" algn="l">
              <a:lnSpc>
                <a:spcPts val="3920"/>
              </a:lnSpc>
              <a:buFont typeface="Arial"/>
              <a:buChar char="•"/>
            </a:pPr>
            <a:r>
              <a:rPr lang="en-US" sz="2800">
                <a:solidFill>
                  <a:srgbClr val="000000"/>
                </a:solidFill>
                <a:latin typeface="DM Sans"/>
                <a:ea typeface="DM Sans"/>
                <a:cs typeface="DM Sans"/>
                <a:sym typeface="DM Sans"/>
              </a:rPr>
              <a:t>God’s blessing and protection for family and friends around the world</a:t>
            </a:r>
          </a:p>
          <a:p>
            <a:pPr marL="604524" lvl="1" indent="-302262" algn="l">
              <a:lnSpc>
                <a:spcPts val="3920"/>
              </a:lnSpc>
              <a:buFont typeface="Arial"/>
              <a:buChar char="•"/>
            </a:pPr>
            <a:r>
              <a:rPr lang="en-US" sz="2800">
                <a:solidFill>
                  <a:srgbClr val="000000"/>
                </a:solidFill>
                <a:latin typeface="DM Sans"/>
                <a:ea typeface="DM Sans"/>
                <a:cs typeface="DM Sans"/>
                <a:sym typeface="DM Sans"/>
              </a:rPr>
              <a:t>Continued enabling to minister effectively, passionately, and joyfully</a:t>
            </a:r>
          </a:p>
          <a:p>
            <a:pPr marL="604524" lvl="1" indent="-302262" algn="l">
              <a:lnSpc>
                <a:spcPts val="3920"/>
              </a:lnSpc>
              <a:buFont typeface="Arial"/>
              <a:buChar char="•"/>
            </a:pPr>
            <a:r>
              <a:rPr lang="en-US" sz="2800">
                <a:solidFill>
                  <a:srgbClr val="000000"/>
                </a:solidFill>
                <a:latin typeface="DM Sans"/>
                <a:ea typeface="DM Sans"/>
                <a:cs typeface="DM Sans"/>
                <a:sym typeface="DM Sans"/>
              </a:rPr>
              <a:t>Ongoing educational opportunities. </a:t>
            </a:r>
          </a:p>
          <a:p>
            <a:pPr marL="604524" lvl="1" indent="-302262" algn="l">
              <a:lnSpc>
                <a:spcPts val="3920"/>
              </a:lnSpc>
              <a:buFont typeface="Arial"/>
              <a:buChar char="•"/>
            </a:pPr>
            <a:r>
              <a:rPr lang="en-US" sz="2800">
                <a:solidFill>
                  <a:srgbClr val="000000"/>
                </a:solidFill>
                <a:latin typeface="DM Sans"/>
                <a:ea typeface="DM Sans"/>
                <a:cs typeface="DM Sans"/>
                <a:sym typeface="DM Sans"/>
              </a:rPr>
              <a:t>Growing devotion and passion for Jesus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r="-48177"/>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8" name="Freeform 8"/>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grpSp>
        <p:nvGrpSpPr>
          <p:cNvPr id="9" name="Group 9"/>
          <p:cNvGrpSpPr/>
          <p:nvPr/>
        </p:nvGrpSpPr>
        <p:grpSpPr>
          <a:xfrm>
            <a:off x="9266044" y="2375020"/>
            <a:ext cx="8789462" cy="2008012"/>
            <a:chOff x="0" y="0"/>
            <a:chExt cx="2314920" cy="528859"/>
          </a:xfrm>
        </p:grpSpPr>
        <p:sp>
          <p:nvSpPr>
            <p:cNvPr id="10" name="Freeform 10"/>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1" name="TextBox 11"/>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9668527" y="2801444"/>
            <a:ext cx="8063280" cy="680821"/>
          </a:xfrm>
          <a:prstGeom prst="rect">
            <a:avLst/>
          </a:prstGeom>
        </p:spPr>
        <p:txBody>
          <a:bodyPr lIns="0" tIns="0" rIns="0" bIns="0" rtlCol="0" anchor="t">
            <a:spAutoFit/>
          </a:bodyPr>
          <a:lstStyle/>
          <a:p>
            <a:pPr algn="ctr">
              <a:lnSpc>
                <a:spcPts val="4835"/>
              </a:lnSpc>
            </a:pPr>
            <a:r>
              <a:rPr lang="en-US" sz="4168" b="1">
                <a:solidFill>
                  <a:srgbClr val="004AAD"/>
                </a:solidFill>
                <a:latin typeface="The Seasons Bold"/>
                <a:ea typeface="The Seasons Bold"/>
                <a:cs typeface="The Seasons Bold"/>
                <a:sym typeface="The Seasons Bold"/>
              </a:rPr>
              <a:t>LT. COLONEL ANDREW MORGAN</a:t>
            </a:r>
          </a:p>
        </p:txBody>
      </p:sp>
      <p:sp>
        <p:nvSpPr>
          <p:cNvPr id="13" name="TextBox 13"/>
          <p:cNvSpPr txBox="1"/>
          <p:nvPr/>
        </p:nvSpPr>
        <p:spPr>
          <a:xfrm>
            <a:off x="9703736" y="3463215"/>
            <a:ext cx="7606826"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Territorial Commander</a:t>
            </a:r>
          </a:p>
        </p:txBody>
      </p:sp>
      <p:grpSp>
        <p:nvGrpSpPr>
          <p:cNvPr id="14" name="Group 14"/>
          <p:cNvGrpSpPr/>
          <p:nvPr/>
        </p:nvGrpSpPr>
        <p:grpSpPr>
          <a:xfrm>
            <a:off x="9266044" y="5264970"/>
            <a:ext cx="8789462" cy="2008012"/>
            <a:chOff x="0" y="0"/>
            <a:chExt cx="2314920" cy="528859"/>
          </a:xfrm>
        </p:grpSpPr>
        <p:sp>
          <p:nvSpPr>
            <p:cNvPr id="15" name="Freeform 15"/>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6" name="TextBox 16"/>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9610239" y="5446171"/>
            <a:ext cx="8228206" cy="680821"/>
          </a:xfrm>
          <a:prstGeom prst="rect">
            <a:avLst/>
          </a:prstGeom>
        </p:spPr>
        <p:txBody>
          <a:bodyPr lIns="0" tIns="0" rIns="0" bIns="0" rtlCol="0" anchor="t">
            <a:spAutoFit/>
          </a:bodyPr>
          <a:lstStyle/>
          <a:p>
            <a:pPr algn="ctr">
              <a:lnSpc>
                <a:spcPts val="4835"/>
              </a:lnSpc>
            </a:pPr>
            <a:r>
              <a:rPr lang="en-US" sz="4168" b="1">
                <a:solidFill>
                  <a:srgbClr val="004AAD"/>
                </a:solidFill>
                <a:latin typeface="The Seasons Bold"/>
                <a:ea typeface="The Seasons Bold"/>
                <a:cs typeface="The Seasons Bold"/>
                <a:sym typeface="The Seasons Bold"/>
              </a:rPr>
              <a:t>LT. COLONEL DARLENE MORGAN</a:t>
            </a:r>
          </a:p>
        </p:txBody>
      </p:sp>
      <p:sp>
        <p:nvSpPr>
          <p:cNvPr id="18" name="TextBox 18"/>
          <p:cNvSpPr txBox="1"/>
          <p:nvPr/>
        </p:nvSpPr>
        <p:spPr>
          <a:xfrm>
            <a:off x="9920929" y="6134028"/>
            <a:ext cx="7606826" cy="93154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Territorial President of Women’s Ministries </a:t>
            </a:r>
          </a:p>
          <a:p>
            <a:pPr algn="ctr">
              <a:lnSpc>
                <a:spcPts val="3780"/>
              </a:lnSpc>
            </a:pPr>
            <a:r>
              <a:rPr lang="en-US" sz="2700">
                <a:solidFill>
                  <a:srgbClr val="000000"/>
                </a:solidFill>
                <a:latin typeface="DM Sans"/>
                <a:ea typeface="DM Sans"/>
                <a:cs typeface="DM Sans"/>
                <a:sym typeface="DM Sans"/>
              </a:rPr>
              <a:t>and Spiritual Life Development Secretary</a:t>
            </a:r>
          </a:p>
        </p:txBody>
      </p:sp>
      <p:sp>
        <p:nvSpPr>
          <p:cNvPr id="19" name="Freeform 19"/>
          <p:cNvSpPr/>
          <p:nvPr/>
        </p:nvSpPr>
        <p:spPr>
          <a:xfrm>
            <a:off x="11226955" y="8018831"/>
            <a:ext cx="292490" cy="426215"/>
          </a:xfrm>
          <a:custGeom>
            <a:avLst/>
            <a:gdLst/>
            <a:ahLst/>
            <a:cxnLst/>
            <a:rect l="l" t="t" r="r" b="b"/>
            <a:pathLst>
              <a:path w="292490" h="426215">
                <a:moveTo>
                  <a:pt x="0" y="0"/>
                </a:moveTo>
                <a:lnTo>
                  <a:pt x="292490" y="0"/>
                </a:lnTo>
                <a:lnTo>
                  <a:pt x="292490" y="426214"/>
                </a:lnTo>
                <a:lnTo>
                  <a:pt x="0" y="4262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20"/>
          <p:cNvSpPr txBox="1"/>
          <p:nvPr/>
        </p:nvSpPr>
        <p:spPr>
          <a:xfrm>
            <a:off x="11684563" y="8035396"/>
            <a:ext cx="4537165" cy="409649"/>
          </a:xfrm>
          <a:prstGeom prst="rect">
            <a:avLst/>
          </a:prstGeom>
        </p:spPr>
        <p:txBody>
          <a:bodyPr lIns="0" tIns="0" rIns="0" bIns="0" rtlCol="0" anchor="t">
            <a:spAutoFit/>
          </a:bodyPr>
          <a:lstStyle/>
          <a:p>
            <a:pPr algn="l">
              <a:lnSpc>
                <a:spcPts val="3240"/>
              </a:lnSpc>
            </a:pPr>
            <a:r>
              <a:rPr lang="en-US" sz="2700">
                <a:solidFill>
                  <a:srgbClr val="000000"/>
                </a:solidFill>
                <a:latin typeface="DM Sans"/>
                <a:ea typeface="DM Sans"/>
                <a:cs typeface="DM Sans"/>
                <a:sym typeface="DM Sans"/>
              </a:rPr>
              <a:t> Italy &amp; Greece Territory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342629" y="2117860"/>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r="-48177"/>
              </a:stretch>
            </a:blipFill>
            <a:ln w="38100" cap="sq">
              <a:solidFill>
                <a:srgbClr val="000000"/>
              </a:solidFill>
              <a:prstDash val="solid"/>
              <a:miter/>
            </a:ln>
          </p:spPr>
          <p:txBody>
            <a:bodyPr/>
            <a:lstStyle/>
            <a:p>
              <a:endParaRPr lang="en-US"/>
            </a:p>
          </p:txBody>
        </p:sp>
      </p:grpSp>
      <p:grpSp>
        <p:nvGrpSpPr>
          <p:cNvPr id="5" name="Group 5"/>
          <p:cNvGrpSpPr/>
          <p:nvPr/>
        </p:nvGrpSpPr>
        <p:grpSpPr>
          <a:xfrm>
            <a:off x="881094" y="2680608"/>
            <a:ext cx="8789462" cy="5992270"/>
            <a:chOff x="0" y="0"/>
            <a:chExt cx="2314920" cy="1578211"/>
          </a:xfrm>
        </p:grpSpPr>
        <p:sp>
          <p:nvSpPr>
            <p:cNvPr id="6" name="Freeform 6"/>
            <p:cNvSpPr/>
            <p:nvPr/>
          </p:nvSpPr>
          <p:spPr>
            <a:xfrm>
              <a:off x="0" y="0"/>
              <a:ext cx="2314920" cy="1578211"/>
            </a:xfrm>
            <a:custGeom>
              <a:avLst/>
              <a:gdLst/>
              <a:ahLst/>
              <a:cxnLst/>
              <a:rect l="l" t="t" r="r" b="b"/>
              <a:pathLst>
                <a:path w="2314920" h="1578211">
                  <a:moveTo>
                    <a:pt x="44922" y="0"/>
                  </a:moveTo>
                  <a:lnTo>
                    <a:pt x="2269998" y="0"/>
                  </a:lnTo>
                  <a:cubicBezTo>
                    <a:pt x="2294808" y="0"/>
                    <a:pt x="2314920" y="20112"/>
                    <a:pt x="2314920" y="44922"/>
                  </a:cubicBezTo>
                  <a:lnTo>
                    <a:pt x="2314920" y="1533289"/>
                  </a:lnTo>
                  <a:cubicBezTo>
                    <a:pt x="2314920" y="1558099"/>
                    <a:pt x="2294808" y="1578211"/>
                    <a:pt x="2269998" y="1578211"/>
                  </a:cubicBezTo>
                  <a:lnTo>
                    <a:pt x="44922" y="1578211"/>
                  </a:lnTo>
                  <a:cubicBezTo>
                    <a:pt x="20112" y="1578211"/>
                    <a:pt x="0" y="1558099"/>
                    <a:pt x="0" y="1533289"/>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314920" cy="161631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32852" y="-1326038"/>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45952" y="1568044"/>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311310" y="3009909"/>
            <a:ext cx="7696553" cy="930945"/>
          </a:xfrm>
          <a:prstGeom prst="rect">
            <a:avLst/>
          </a:prstGeom>
        </p:spPr>
        <p:txBody>
          <a:bodyPr lIns="0" tIns="0" rIns="0" bIns="0" rtlCol="0" anchor="t">
            <a:spAutoFit/>
          </a:bodyPr>
          <a:lstStyle/>
          <a:p>
            <a:pPr algn="ctr">
              <a:lnSpc>
                <a:spcPts val="7096"/>
              </a:lnSpc>
            </a:pPr>
            <a:r>
              <a:rPr lang="en-US" sz="5068" b="1">
                <a:solidFill>
                  <a:srgbClr val="004AAD"/>
                </a:solidFill>
                <a:latin typeface="The Seasons Bold"/>
                <a:ea typeface="The Seasons Bold"/>
                <a:cs typeface="The Seasons Bold"/>
                <a:sym typeface="The Seasons Bold"/>
              </a:rPr>
              <a:t>PRAYER REQUESTS</a:t>
            </a:r>
          </a:p>
        </p:txBody>
      </p:sp>
      <p:sp>
        <p:nvSpPr>
          <p:cNvPr id="14" name="TextBox 14"/>
          <p:cNvSpPr txBox="1"/>
          <p:nvPr/>
        </p:nvSpPr>
        <p:spPr>
          <a:xfrm>
            <a:off x="1189380" y="4141585"/>
            <a:ext cx="7940413" cy="3724014"/>
          </a:xfrm>
          <a:prstGeom prst="rect">
            <a:avLst/>
          </a:prstGeom>
        </p:spPr>
        <p:txBody>
          <a:bodyPr lIns="0" tIns="0" rIns="0" bIns="0" rtlCol="0" anchor="t">
            <a:spAutoFit/>
          </a:bodyPr>
          <a:lstStyle/>
          <a:p>
            <a:pPr marL="647703" lvl="1" indent="-323852" algn="l">
              <a:lnSpc>
                <a:spcPts val="4200"/>
              </a:lnSpc>
              <a:buFont typeface="Arial"/>
              <a:buChar char="•"/>
            </a:pPr>
            <a:r>
              <a:rPr lang="en-US" sz="3000">
                <a:solidFill>
                  <a:srgbClr val="000000"/>
                </a:solidFill>
                <a:latin typeface="DM Sans"/>
                <a:ea typeface="DM Sans"/>
                <a:cs typeface="DM Sans"/>
                <a:sym typeface="DM Sans"/>
              </a:rPr>
              <a:t>Safety in travel and strength for events throughout the territory</a:t>
            </a:r>
          </a:p>
          <a:p>
            <a:pPr marL="647703" lvl="1" indent="-323852" algn="l">
              <a:lnSpc>
                <a:spcPts val="4200"/>
              </a:lnSpc>
              <a:buFont typeface="Arial"/>
              <a:buChar char="•"/>
            </a:pPr>
            <a:r>
              <a:rPr lang="en-US" sz="3000">
                <a:solidFill>
                  <a:srgbClr val="000000"/>
                </a:solidFill>
                <a:latin typeface="DM Sans"/>
                <a:ea typeface="DM Sans"/>
                <a:cs typeface="DM Sans"/>
                <a:sym typeface="DM Sans"/>
              </a:rPr>
              <a:t>Protection and health in spirit, soul and body for Territorial Leadership</a:t>
            </a:r>
          </a:p>
          <a:p>
            <a:pPr marL="647703" lvl="1" indent="-323852" algn="l">
              <a:lnSpc>
                <a:spcPts val="4200"/>
              </a:lnSpc>
              <a:buFont typeface="Arial"/>
              <a:buChar char="•"/>
            </a:pPr>
            <a:r>
              <a:rPr lang="en-US" sz="3000">
                <a:solidFill>
                  <a:srgbClr val="000000"/>
                </a:solidFill>
                <a:latin typeface="DM Sans"/>
                <a:ea typeface="DM Sans"/>
                <a:cs typeface="DM Sans"/>
                <a:sym typeface="DM Sans"/>
              </a:rPr>
              <a:t>Boldness for new mission initiatives</a:t>
            </a:r>
          </a:p>
          <a:p>
            <a:pPr marL="647703" lvl="1" indent="-323852" algn="l">
              <a:lnSpc>
                <a:spcPts val="4200"/>
              </a:lnSpc>
              <a:buFont typeface="Arial"/>
              <a:buChar char="•"/>
            </a:pPr>
            <a:r>
              <a:rPr lang="en-US" sz="3000">
                <a:solidFill>
                  <a:srgbClr val="000000"/>
                </a:solidFill>
                <a:latin typeface="DM Sans"/>
                <a:ea typeface="DM Sans"/>
                <a:cs typeface="DM Sans"/>
                <a:sym typeface="DM Sans"/>
              </a:rPr>
              <a:t>God’s wisdom and direction as Territorial Governance is implemented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4835" r="-4835"/>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grpSp>
        <p:nvGrpSpPr>
          <p:cNvPr id="8" name="Group 8"/>
          <p:cNvGrpSpPr/>
          <p:nvPr/>
        </p:nvGrpSpPr>
        <p:grpSpPr>
          <a:xfrm>
            <a:off x="9656336" y="2589153"/>
            <a:ext cx="8085281" cy="3189784"/>
            <a:chOff x="0" y="0"/>
            <a:chExt cx="2129457" cy="840108"/>
          </a:xfrm>
        </p:grpSpPr>
        <p:sp>
          <p:nvSpPr>
            <p:cNvPr id="9" name="Freeform 9"/>
            <p:cNvSpPr/>
            <p:nvPr/>
          </p:nvSpPr>
          <p:spPr>
            <a:xfrm>
              <a:off x="0" y="0"/>
              <a:ext cx="2129457" cy="840108"/>
            </a:xfrm>
            <a:custGeom>
              <a:avLst/>
              <a:gdLst/>
              <a:ahLst/>
              <a:cxnLst/>
              <a:rect l="l" t="t" r="r" b="b"/>
              <a:pathLst>
                <a:path w="2129457" h="840108">
                  <a:moveTo>
                    <a:pt x="48834" y="0"/>
                  </a:moveTo>
                  <a:lnTo>
                    <a:pt x="2080623" y="0"/>
                  </a:lnTo>
                  <a:cubicBezTo>
                    <a:pt x="2107593" y="0"/>
                    <a:pt x="2129457" y="21864"/>
                    <a:pt x="2129457" y="48834"/>
                  </a:cubicBezTo>
                  <a:lnTo>
                    <a:pt x="2129457" y="791273"/>
                  </a:lnTo>
                  <a:cubicBezTo>
                    <a:pt x="2129457" y="818244"/>
                    <a:pt x="2107593" y="840108"/>
                    <a:pt x="2080623" y="840108"/>
                  </a:cubicBezTo>
                  <a:lnTo>
                    <a:pt x="48834" y="840108"/>
                  </a:lnTo>
                  <a:cubicBezTo>
                    <a:pt x="21864" y="840108"/>
                    <a:pt x="0" y="818244"/>
                    <a:pt x="0" y="791273"/>
                  </a:cubicBezTo>
                  <a:lnTo>
                    <a:pt x="0" y="48834"/>
                  </a:lnTo>
                  <a:cubicBezTo>
                    <a:pt x="0" y="21864"/>
                    <a:pt x="21864" y="0"/>
                    <a:pt x="48834"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2129457" cy="878208"/>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9761662" y="2880206"/>
            <a:ext cx="7696553" cy="1923908"/>
          </a:xfrm>
          <a:prstGeom prst="rect">
            <a:avLst/>
          </a:prstGeom>
        </p:spPr>
        <p:txBody>
          <a:bodyPr lIns="0" tIns="0" rIns="0" bIns="0" rtlCol="0" anchor="t">
            <a:spAutoFit/>
          </a:bodyPr>
          <a:lstStyle/>
          <a:p>
            <a:pPr algn="ctr">
              <a:lnSpc>
                <a:spcPts val="4835"/>
              </a:lnSpc>
            </a:pPr>
            <a:r>
              <a:rPr lang="en-US" sz="4168" b="1">
                <a:solidFill>
                  <a:srgbClr val="FF914D"/>
                </a:solidFill>
                <a:latin typeface="The Seasons Bold"/>
                <a:ea typeface="The Seasons Bold"/>
                <a:cs typeface="The Seasons Bold"/>
                <a:sym typeface="The Seasons Bold"/>
              </a:rPr>
              <a:t>CAPTAINS VILMA RAMOS </a:t>
            </a:r>
          </a:p>
          <a:p>
            <a:pPr algn="ctr">
              <a:lnSpc>
                <a:spcPts val="4835"/>
              </a:lnSpc>
            </a:pPr>
            <a:r>
              <a:rPr lang="en-US" sz="4168" b="1">
                <a:solidFill>
                  <a:srgbClr val="FF914D"/>
                </a:solidFill>
                <a:latin typeface="The Seasons Bold"/>
                <a:ea typeface="The Seasons Bold"/>
                <a:cs typeface="The Seasons Bold"/>
                <a:sym typeface="The Seasons Bold"/>
              </a:rPr>
              <a:t>AND </a:t>
            </a:r>
          </a:p>
          <a:p>
            <a:pPr algn="ctr">
              <a:lnSpc>
                <a:spcPts val="4835"/>
              </a:lnSpc>
            </a:pPr>
            <a:r>
              <a:rPr lang="en-US" sz="4168" b="1">
                <a:solidFill>
                  <a:srgbClr val="FF914D"/>
                </a:solidFill>
                <a:latin typeface="The Seasons Bold"/>
                <a:ea typeface="The Seasons Bold"/>
                <a:cs typeface="The Seasons Bold"/>
                <a:sym typeface="The Seasons Bold"/>
              </a:rPr>
              <a:t>RICAURTE VELASQUEZ</a:t>
            </a:r>
          </a:p>
        </p:txBody>
      </p:sp>
      <p:sp>
        <p:nvSpPr>
          <p:cNvPr id="12" name="TextBox 12"/>
          <p:cNvSpPr txBox="1"/>
          <p:nvPr/>
        </p:nvSpPr>
        <p:spPr>
          <a:xfrm>
            <a:off x="9761662" y="4947070"/>
            <a:ext cx="7606826"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Corps Officers – Liberia Corps </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078995" y="6315861"/>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597840" y="6119319"/>
            <a:ext cx="4631079" cy="819299"/>
          </a:xfrm>
          <a:prstGeom prst="rect">
            <a:avLst/>
          </a:prstGeom>
        </p:spPr>
        <p:txBody>
          <a:bodyPr lIns="0" tIns="0" rIns="0" bIns="0" rtlCol="0" anchor="t">
            <a:spAutoFit/>
          </a:bodyPr>
          <a:lstStyle/>
          <a:p>
            <a:pPr algn="l">
              <a:lnSpc>
                <a:spcPts val="3240"/>
              </a:lnSpc>
            </a:pPr>
            <a:r>
              <a:rPr lang="en-US" sz="2700">
                <a:solidFill>
                  <a:srgbClr val="000000"/>
                </a:solidFill>
                <a:latin typeface="DM Sans"/>
                <a:ea typeface="DM Sans"/>
                <a:cs typeface="DM Sans"/>
                <a:sym typeface="DM Sans"/>
              </a:rPr>
              <a:t>Guanacaste, Costa Rica – Latin America North Territory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342629" y="7995097"/>
            <a:ext cx="8713288" cy="3895971"/>
          </a:xfrm>
          <a:custGeom>
            <a:avLst/>
            <a:gdLst/>
            <a:ahLst/>
            <a:cxnLst/>
            <a:rect l="l" t="t" r="r" b="b"/>
            <a:pathLst>
              <a:path w="8713288" h="3895971">
                <a:moveTo>
                  <a:pt x="0" y="0"/>
                </a:moveTo>
                <a:lnTo>
                  <a:pt x="8713287" y="0"/>
                </a:lnTo>
                <a:lnTo>
                  <a:pt x="8713287" y="3895972"/>
                </a:lnTo>
                <a:lnTo>
                  <a:pt x="0" y="3895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342629" y="2117860"/>
            <a:ext cx="7162842" cy="7162842"/>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6"/>
              <a:stretch>
                <a:fillRect l="-4835" r="-4835"/>
              </a:stretch>
            </a:blipFill>
            <a:ln w="38100" cap="sq">
              <a:solidFill>
                <a:srgbClr val="000000"/>
              </a:solidFill>
              <a:prstDash val="solid"/>
              <a:miter/>
            </a:ln>
          </p:spPr>
          <p:txBody>
            <a:bodyPr/>
            <a:lstStyle/>
            <a:p>
              <a:endParaRPr lang="en-US"/>
            </a:p>
          </p:txBody>
        </p:sp>
      </p:grpSp>
      <p:grpSp>
        <p:nvGrpSpPr>
          <p:cNvPr id="6" name="Group 6"/>
          <p:cNvGrpSpPr/>
          <p:nvPr/>
        </p:nvGrpSpPr>
        <p:grpSpPr>
          <a:xfrm>
            <a:off x="693418" y="2924508"/>
            <a:ext cx="9160876" cy="5647810"/>
            <a:chOff x="0" y="0"/>
            <a:chExt cx="2412741" cy="1487489"/>
          </a:xfrm>
        </p:grpSpPr>
        <p:sp>
          <p:nvSpPr>
            <p:cNvPr id="7" name="Freeform 7"/>
            <p:cNvSpPr/>
            <p:nvPr/>
          </p:nvSpPr>
          <p:spPr>
            <a:xfrm>
              <a:off x="0" y="0"/>
              <a:ext cx="2412741" cy="1487489"/>
            </a:xfrm>
            <a:custGeom>
              <a:avLst/>
              <a:gdLst/>
              <a:ahLst/>
              <a:cxnLst/>
              <a:rect l="l" t="t" r="r" b="b"/>
              <a:pathLst>
                <a:path w="2412741" h="1487489">
                  <a:moveTo>
                    <a:pt x="43100" y="0"/>
                  </a:moveTo>
                  <a:lnTo>
                    <a:pt x="2369640" y="0"/>
                  </a:lnTo>
                  <a:cubicBezTo>
                    <a:pt x="2393444" y="0"/>
                    <a:pt x="2412741" y="19297"/>
                    <a:pt x="2412741" y="43100"/>
                  </a:cubicBezTo>
                  <a:lnTo>
                    <a:pt x="2412741" y="1444388"/>
                  </a:lnTo>
                  <a:cubicBezTo>
                    <a:pt x="2412741" y="1468192"/>
                    <a:pt x="2393444" y="1487489"/>
                    <a:pt x="2369640" y="1487489"/>
                  </a:cubicBezTo>
                  <a:lnTo>
                    <a:pt x="43100" y="1487489"/>
                  </a:lnTo>
                  <a:cubicBezTo>
                    <a:pt x="19297" y="1487489"/>
                    <a:pt x="0" y="1468192"/>
                    <a:pt x="0" y="1444388"/>
                  </a:cubicBezTo>
                  <a:lnTo>
                    <a:pt x="0" y="43100"/>
                  </a:lnTo>
                  <a:cubicBezTo>
                    <a:pt x="0" y="19297"/>
                    <a:pt x="19297" y="0"/>
                    <a:pt x="43100" y="0"/>
                  </a:cubicBezTo>
                  <a:close/>
                </a:path>
              </a:pathLst>
            </a:custGeom>
            <a:solidFill>
              <a:srgbClr val="FFFFFF"/>
            </a:solidFill>
            <a:ln w="38100" cap="rnd">
              <a:solidFill>
                <a:srgbClr val="000000"/>
              </a:solidFill>
              <a:prstDash val="solid"/>
              <a:round/>
            </a:ln>
          </p:spPr>
          <p:txBody>
            <a:bodyPr/>
            <a:lstStyle/>
            <a:p>
              <a:endParaRPr lang="en-US"/>
            </a:p>
          </p:txBody>
        </p:sp>
        <p:sp>
          <p:nvSpPr>
            <p:cNvPr id="8" name="TextBox 8"/>
            <p:cNvSpPr txBox="1"/>
            <p:nvPr/>
          </p:nvSpPr>
          <p:spPr>
            <a:xfrm>
              <a:off x="0" y="-38100"/>
              <a:ext cx="2412741" cy="1525589"/>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4133327" y="-1190292"/>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8"/>
            <a:stretch>
              <a:fillRect/>
            </a:stretch>
          </a:blipFill>
        </p:spPr>
        <p:txBody>
          <a:bodyPr/>
          <a:lstStyle/>
          <a:p>
            <a:endParaRPr lang="en-US"/>
          </a:p>
        </p:txBody>
      </p:sp>
      <p:sp>
        <p:nvSpPr>
          <p:cNvPr id="11" name="Freeform 11"/>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9"/>
            <a:stretch>
              <a:fillRect/>
            </a:stretch>
          </a:blipFill>
        </p:spPr>
        <p:txBody>
          <a:bodyPr/>
          <a:lstStyle/>
          <a:p>
            <a:endParaRPr lang="en-US"/>
          </a:p>
        </p:txBody>
      </p:sp>
      <p:sp>
        <p:nvSpPr>
          <p:cNvPr id="12" name="Freeform 12"/>
          <p:cNvSpPr/>
          <p:nvPr/>
        </p:nvSpPr>
        <p:spPr>
          <a:xfrm>
            <a:off x="-180384" y="1651159"/>
            <a:ext cx="2530717" cy="2087841"/>
          </a:xfrm>
          <a:custGeom>
            <a:avLst/>
            <a:gdLst/>
            <a:ahLst/>
            <a:cxnLst/>
            <a:rect l="l" t="t" r="r" b="b"/>
            <a:pathLst>
              <a:path w="2530717" h="2087841">
                <a:moveTo>
                  <a:pt x="0" y="0"/>
                </a:moveTo>
                <a:lnTo>
                  <a:pt x="2530717" y="0"/>
                </a:lnTo>
                <a:lnTo>
                  <a:pt x="2530717" y="2087842"/>
                </a:lnTo>
                <a:lnTo>
                  <a:pt x="0" y="2087842"/>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11"/>
            <a:stretch>
              <a:fillRect/>
            </a:stretch>
          </a:blipFill>
        </p:spPr>
        <p:txBody>
          <a:bodyPr/>
          <a:lstStyle/>
          <a:p>
            <a:endParaRPr lang="en-US"/>
          </a:p>
        </p:txBody>
      </p:sp>
      <p:sp>
        <p:nvSpPr>
          <p:cNvPr id="14" name="TextBox 14"/>
          <p:cNvSpPr txBox="1"/>
          <p:nvPr/>
        </p:nvSpPr>
        <p:spPr>
          <a:xfrm>
            <a:off x="1259862" y="3311788"/>
            <a:ext cx="7696553" cy="816325"/>
          </a:xfrm>
          <a:prstGeom prst="rect">
            <a:avLst/>
          </a:prstGeom>
        </p:spPr>
        <p:txBody>
          <a:bodyPr lIns="0" tIns="0" rIns="0" bIns="0" rtlCol="0" anchor="t">
            <a:spAutoFit/>
          </a:bodyPr>
          <a:lstStyle/>
          <a:p>
            <a:pPr algn="ctr">
              <a:lnSpc>
                <a:spcPts val="5879"/>
              </a:lnSpc>
            </a:pPr>
            <a:r>
              <a:rPr lang="en-US" sz="5068" b="1">
                <a:solidFill>
                  <a:srgbClr val="FF914D"/>
                </a:solidFill>
                <a:latin typeface="The Seasons Bold"/>
                <a:ea typeface="The Seasons Bold"/>
                <a:cs typeface="The Seasons Bold"/>
                <a:sym typeface="The Seasons Bold"/>
              </a:rPr>
              <a:t>PRAYER REQUESTS</a:t>
            </a:r>
          </a:p>
        </p:txBody>
      </p:sp>
      <p:sp>
        <p:nvSpPr>
          <p:cNvPr id="15" name="TextBox 15"/>
          <p:cNvSpPr txBox="1"/>
          <p:nvPr/>
        </p:nvSpPr>
        <p:spPr>
          <a:xfrm>
            <a:off x="1084975" y="4381157"/>
            <a:ext cx="8357604" cy="3724014"/>
          </a:xfrm>
          <a:prstGeom prst="rect">
            <a:avLst/>
          </a:prstGeom>
        </p:spPr>
        <p:txBody>
          <a:bodyPr lIns="0" tIns="0" rIns="0" bIns="0" rtlCol="0" anchor="t">
            <a:spAutoFit/>
          </a:bodyPr>
          <a:lstStyle/>
          <a:p>
            <a:pPr marL="647703" lvl="1" indent="-323852" algn="l">
              <a:lnSpc>
                <a:spcPts val="4200"/>
              </a:lnSpc>
              <a:buFont typeface="Arial"/>
              <a:buChar char="•"/>
            </a:pPr>
            <a:r>
              <a:rPr lang="en-US" sz="3000">
                <a:solidFill>
                  <a:srgbClr val="000000"/>
                </a:solidFill>
                <a:latin typeface="DM Sans"/>
                <a:ea typeface="DM Sans"/>
                <a:cs typeface="DM Sans"/>
                <a:sym typeface="DM Sans"/>
              </a:rPr>
              <a:t>For our wellbeing, health, strengths, and our 2 children and 2 grandchildren in Canada </a:t>
            </a:r>
          </a:p>
          <a:p>
            <a:pPr marL="647703" lvl="1" indent="-323852" algn="l">
              <a:lnSpc>
                <a:spcPts val="4200"/>
              </a:lnSpc>
              <a:buFont typeface="Arial"/>
              <a:buChar char="•"/>
            </a:pPr>
            <a:r>
              <a:rPr lang="en-US" sz="3000">
                <a:solidFill>
                  <a:srgbClr val="000000"/>
                </a:solidFill>
                <a:latin typeface="DM Sans"/>
                <a:ea typeface="DM Sans"/>
                <a:cs typeface="DM Sans"/>
                <a:sym typeface="DM Sans"/>
              </a:rPr>
              <a:t>For our congregation, it is a vibrant and faithful one, but lacking economic resources</a:t>
            </a:r>
          </a:p>
          <a:p>
            <a:pPr marL="647703" lvl="1" indent="-323852" algn="l">
              <a:lnSpc>
                <a:spcPts val="4200"/>
              </a:lnSpc>
              <a:buFont typeface="Arial"/>
              <a:buChar char="•"/>
            </a:pPr>
            <a:r>
              <a:rPr lang="en-US" sz="3000">
                <a:solidFill>
                  <a:srgbClr val="000000"/>
                </a:solidFill>
                <a:latin typeface="DM Sans"/>
                <a:ea typeface="DM Sans"/>
                <a:cs typeface="DM Sans"/>
                <a:sym typeface="DM Sans"/>
              </a:rPr>
              <a:t>For our financial situation, our corps and quarters need lots of repairs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16653" b="-16653"/>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grpSp>
        <p:nvGrpSpPr>
          <p:cNvPr id="8" name="Group 8"/>
          <p:cNvGrpSpPr/>
          <p:nvPr/>
        </p:nvGrpSpPr>
        <p:grpSpPr>
          <a:xfrm>
            <a:off x="9686054" y="3407596"/>
            <a:ext cx="8001614" cy="2829625"/>
            <a:chOff x="0" y="0"/>
            <a:chExt cx="2107421" cy="745251"/>
          </a:xfrm>
        </p:grpSpPr>
        <p:sp>
          <p:nvSpPr>
            <p:cNvPr id="9" name="Freeform 9"/>
            <p:cNvSpPr/>
            <p:nvPr/>
          </p:nvSpPr>
          <p:spPr>
            <a:xfrm>
              <a:off x="0" y="0"/>
              <a:ext cx="2107421" cy="745251"/>
            </a:xfrm>
            <a:custGeom>
              <a:avLst/>
              <a:gdLst/>
              <a:ahLst/>
              <a:cxnLst/>
              <a:rect l="l" t="t" r="r" b="b"/>
              <a:pathLst>
                <a:path w="2107421" h="745251">
                  <a:moveTo>
                    <a:pt x="49345" y="0"/>
                  </a:moveTo>
                  <a:lnTo>
                    <a:pt x="2058076" y="0"/>
                  </a:lnTo>
                  <a:cubicBezTo>
                    <a:pt x="2071163" y="0"/>
                    <a:pt x="2083714" y="5199"/>
                    <a:pt x="2092968" y="14453"/>
                  </a:cubicBezTo>
                  <a:cubicBezTo>
                    <a:pt x="2102222" y="23707"/>
                    <a:pt x="2107421" y="36258"/>
                    <a:pt x="2107421" y="49345"/>
                  </a:cubicBezTo>
                  <a:lnTo>
                    <a:pt x="2107421" y="695906"/>
                  </a:lnTo>
                  <a:cubicBezTo>
                    <a:pt x="2107421" y="723159"/>
                    <a:pt x="2085329" y="745251"/>
                    <a:pt x="2058076" y="745251"/>
                  </a:cubicBezTo>
                  <a:lnTo>
                    <a:pt x="49345" y="745251"/>
                  </a:lnTo>
                  <a:cubicBezTo>
                    <a:pt x="22092" y="745251"/>
                    <a:pt x="0" y="723159"/>
                    <a:pt x="0" y="695906"/>
                  </a:cubicBezTo>
                  <a:lnTo>
                    <a:pt x="0" y="49345"/>
                  </a:lnTo>
                  <a:cubicBezTo>
                    <a:pt x="0" y="22092"/>
                    <a:pt x="22092" y="0"/>
                    <a:pt x="49345"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2107421" cy="783351"/>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9190169" y="3850763"/>
            <a:ext cx="8746022" cy="763388"/>
          </a:xfrm>
          <a:prstGeom prst="rect">
            <a:avLst/>
          </a:prstGeom>
        </p:spPr>
        <p:txBody>
          <a:bodyPr lIns="0" tIns="0" rIns="0" bIns="0" rtlCol="0" anchor="t">
            <a:spAutoFit/>
          </a:bodyPr>
          <a:lstStyle/>
          <a:p>
            <a:pPr algn="ctr">
              <a:lnSpc>
                <a:spcPts val="5495"/>
              </a:lnSpc>
            </a:pPr>
            <a:r>
              <a:rPr lang="en-US" sz="4737" b="1">
                <a:solidFill>
                  <a:srgbClr val="004AAD"/>
                </a:solidFill>
                <a:latin typeface="The Seasons Bold"/>
                <a:ea typeface="The Seasons Bold"/>
                <a:cs typeface="The Seasons Bold"/>
                <a:sym typeface="The Seasons Bold"/>
              </a:rPr>
              <a:t>ALYSHIA VAN KANNEL</a:t>
            </a:r>
          </a:p>
        </p:txBody>
      </p:sp>
      <p:sp>
        <p:nvSpPr>
          <p:cNvPr id="12" name="TextBox 12"/>
          <p:cNvSpPr txBox="1"/>
          <p:nvPr/>
        </p:nvSpPr>
        <p:spPr>
          <a:xfrm>
            <a:off x="9292130" y="4698531"/>
            <a:ext cx="8542100" cy="1061597"/>
          </a:xfrm>
          <a:prstGeom prst="rect">
            <a:avLst/>
          </a:prstGeom>
        </p:spPr>
        <p:txBody>
          <a:bodyPr lIns="0" tIns="0" rIns="0" bIns="0" rtlCol="0" anchor="t">
            <a:spAutoFit/>
          </a:bodyPr>
          <a:lstStyle/>
          <a:p>
            <a:pPr algn="ctr">
              <a:lnSpc>
                <a:spcPts val="4295"/>
              </a:lnSpc>
            </a:pPr>
            <a:r>
              <a:rPr lang="en-US" sz="3068">
                <a:solidFill>
                  <a:srgbClr val="000000"/>
                </a:solidFill>
                <a:latin typeface="DM Sans"/>
                <a:ea typeface="DM Sans"/>
                <a:cs typeface="DM Sans"/>
                <a:sym typeface="DM Sans"/>
              </a:rPr>
              <a:t>Director of Schools </a:t>
            </a:r>
          </a:p>
          <a:p>
            <a:pPr algn="ctr">
              <a:lnSpc>
                <a:spcPts val="4295"/>
              </a:lnSpc>
            </a:pPr>
            <a:r>
              <a:rPr lang="en-US" sz="3068">
                <a:solidFill>
                  <a:srgbClr val="000000"/>
                </a:solidFill>
                <a:latin typeface="DM Sans"/>
                <a:ea typeface="DM Sans"/>
                <a:cs typeface="DM Sans"/>
                <a:sym typeface="DM Sans"/>
              </a:rPr>
              <a:t>(Early Education &amp; Literacy)</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261194" y="6862721"/>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763426" y="6666179"/>
            <a:ext cx="4693923" cy="819299"/>
          </a:xfrm>
          <a:prstGeom prst="rect">
            <a:avLst/>
          </a:prstGeom>
        </p:spPr>
        <p:txBody>
          <a:bodyPr lIns="0" tIns="0" rIns="0" bIns="0" rtlCol="0" anchor="t">
            <a:spAutoFit/>
          </a:bodyPr>
          <a:lstStyle/>
          <a:p>
            <a:pPr algn="l">
              <a:lnSpc>
                <a:spcPts val="3240"/>
              </a:lnSpc>
            </a:pPr>
            <a:r>
              <a:rPr lang="en-US" sz="2700">
                <a:solidFill>
                  <a:srgbClr val="000000"/>
                </a:solidFill>
                <a:latin typeface="DM Sans"/>
                <a:ea typeface="DM Sans"/>
                <a:cs typeface="DM Sans"/>
                <a:sym typeface="DM Sans"/>
              </a:rPr>
              <a:t>Papua New Guinea and Solomon Islands Territory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696434" y="2095458"/>
            <a:ext cx="7162842" cy="7261645"/>
            <a:chOff x="0" y="0"/>
            <a:chExt cx="6350000" cy="6437591"/>
          </a:xfrm>
        </p:grpSpPr>
        <p:sp>
          <p:nvSpPr>
            <p:cNvPr id="4" name="Freeform 4"/>
            <p:cNvSpPr/>
            <p:nvPr/>
          </p:nvSpPr>
          <p:spPr>
            <a:xfrm>
              <a:off x="0" y="0"/>
              <a:ext cx="6350000" cy="6438860"/>
            </a:xfrm>
            <a:custGeom>
              <a:avLst/>
              <a:gdLst/>
              <a:ahLst/>
              <a:cxnLst/>
              <a:rect l="l" t="t" r="r" b="b"/>
              <a:pathLst>
                <a:path w="6350000" h="6438860">
                  <a:moveTo>
                    <a:pt x="0" y="6037172"/>
                  </a:moveTo>
                  <a:lnTo>
                    <a:pt x="0" y="400418"/>
                  </a:lnTo>
                  <a:cubicBezTo>
                    <a:pt x="0" y="178965"/>
                    <a:pt x="176530" y="0"/>
                    <a:pt x="394970" y="0"/>
                  </a:cubicBezTo>
                  <a:lnTo>
                    <a:pt x="5956300" y="0"/>
                  </a:lnTo>
                  <a:cubicBezTo>
                    <a:pt x="6173470" y="0"/>
                    <a:pt x="6350000" y="178965"/>
                    <a:pt x="6350000" y="400418"/>
                  </a:cubicBezTo>
                  <a:lnTo>
                    <a:pt x="6350000" y="6038460"/>
                  </a:lnTo>
                  <a:cubicBezTo>
                    <a:pt x="6350000" y="6259913"/>
                    <a:pt x="6173470" y="6438860"/>
                    <a:pt x="5955030" y="6438860"/>
                  </a:cubicBezTo>
                  <a:lnTo>
                    <a:pt x="394970" y="6438860"/>
                  </a:lnTo>
                  <a:cubicBezTo>
                    <a:pt x="176530" y="6437590"/>
                    <a:pt x="0" y="6258626"/>
                    <a:pt x="0" y="6037172"/>
                  </a:cubicBezTo>
                  <a:close/>
                </a:path>
              </a:pathLst>
            </a:custGeom>
            <a:blipFill>
              <a:blip r:embed="rId4"/>
              <a:stretch>
                <a:fillRect t="-15746" b="-15746"/>
              </a:stretch>
            </a:blipFill>
            <a:ln w="38100" cap="sq">
              <a:solidFill>
                <a:srgbClr val="000000"/>
              </a:solidFill>
              <a:prstDash val="solid"/>
              <a:miter/>
            </a:ln>
          </p:spPr>
          <p:txBody>
            <a:bodyPr/>
            <a:lstStyle/>
            <a:p>
              <a:endParaRPr lang="en-US"/>
            </a:p>
          </p:txBody>
        </p:sp>
      </p:grpSp>
      <p:grpSp>
        <p:nvGrpSpPr>
          <p:cNvPr id="5" name="Group 5"/>
          <p:cNvGrpSpPr/>
          <p:nvPr/>
        </p:nvGrpSpPr>
        <p:grpSpPr>
          <a:xfrm>
            <a:off x="654073" y="2095458"/>
            <a:ext cx="9836174" cy="7261645"/>
            <a:chOff x="0" y="0"/>
            <a:chExt cx="2590597" cy="1912532"/>
          </a:xfrm>
        </p:grpSpPr>
        <p:sp>
          <p:nvSpPr>
            <p:cNvPr id="6" name="Freeform 6"/>
            <p:cNvSpPr/>
            <p:nvPr/>
          </p:nvSpPr>
          <p:spPr>
            <a:xfrm>
              <a:off x="0" y="0"/>
              <a:ext cx="2590597" cy="1912532"/>
            </a:xfrm>
            <a:custGeom>
              <a:avLst/>
              <a:gdLst/>
              <a:ahLst/>
              <a:cxnLst/>
              <a:rect l="l" t="t" r="r" b="b"/>
              <a:pathLst>
                <a:path w="2590597" h="1912532">
                  <a:moveTo>
                    <a:pt x="40141" y="0"/>
                  </a:moveTo>
                  <a:lnTo>
                    <a:pt x="2550456" y="0"/>
                  </a:lnTo>
                  <a:cubicBezTo>
                    <a:pt x="2561102" y="0"/>
                    <a:pt x="2571312" y="4229"/>
                    <a:pt x="2578840" y="11757"/>
                  </a:cubicBezTo>
                  <a:cubicBezTo>
                    <a:pt x="2586368" y="19285"/>
                    <a:pt x="2590597" y="29495"/>
                    <a:pt x="2590597" y="40141"/>
                  </a:cubicBezTo>
                  <a:lnTo>
                    <a:pt x="2590597" y="1872391"/>
                  </a:lnTo>
                  <a:cubicBezTo>
                    <a:pt x="2590597" y="1883037"/>
                    <a:pt x="2586368" y="1893247"/>
                    <a:pt x="2578840" y="1900775"/>
                  </a:cubicBezTo>
                  <a:cubicBezTo>
                    <a:pt x="2571312" y="1908303"/>
                    <a:pt x="2561102" y="1912532"/>
                    <a:pt x="2550456" y="1912532"/>
                  </a:cubicBezTo>
                  <a:lnTo>
                    <a:pt x="40141" y="1912532"/>
                  </a:lnTo>
                  <a:cubicBezTo>
                    <a:pt x="29495" y="1912532"/>
                    <a:pt x="19285" y="1908303"/>
                    <a:pt x="11757" y="1900775"/>
                  </a:cubicBezTo>
                  <a:cubicBezTo>
                    <a:pt x="4229" y="1893247"/>
                    <a:pt x="0" y="1883037"/>
                    <a:pt x="0" y="1872391"/>
                  </a:cubicBezTo>
                  <a:lnTo>
                    <a:pt x="0" y="40141"/>
                  </a:lnTo>
                  <a:cubicBezTo>
                    <a:pt x="0" y="29495"/>
                    <a:pt x="4229" y="19285"/>
                    <a:pt x="11757" y="11757"/>
                  </a:cubicBezTo>
                  <a:cubicBezTo>
                    <a:pt x="19285" y="4229"/>
                    <a:pt x="29495" y="0"/>
                    <a:pt x="40141"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90597" cy="195063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939293" y="-2019342"/>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87111" y="709841"/>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447447" y="2370470"/>
            <a:ext cx="7696553" cy="816325"/>
          </a:xfrm>
          <a:prstGeom prst="rect">
            <a:avLst/>
          </a:prstGeom>
        </p:spPr>
        <p:txBody>
          <a:bodyPr lIns="0" tIns="0" rIns="0" bIns="0" rtlCol="0" anchor="t">
            <a:spAutoFit/>
          </a:bodyPr>
          <a:lstStyle/>
          <a:p>
            <a:pPr algn="ctr">
              <a:lnSpc>
                <a:spcPts val="5879"/>
              </a:lnSpc>
            </a:pPr>
            <a:r>
              <a:rPr lang="en-US" sz="5068" b="1">
                <a:solidFill>
                  <a:srgbClr val="004AAD"/>
                </a:solidFill>
                <a:latin typeface="The Seasons Bold"/>
                <a:ea typeface="The Seasons Bold"/>
                <a:cs typeface="The Seasons Bold"/>
                <a:sym typeface="The Seasons Bold"/>
              </a:rPr>
              <a:t>PRAYER REQUESTS</a:t>
            </a:r>
          </a:p>
        </p:txBody>
      </p:sp>
      <p:sp>
        <p:nvSpPr>
          <p:cNvPr id="14" name="TextBox 14"/>
          <p:cNvSpPr txBox="1"/>
          <p:nvPr/>
        </p:nvSpPr>
        <p:spPr>
          <a:xfrm>
            <a:off x="746829" y="3358478"/>
            <a:ext cx="9403052" cy="5468877"/>
          </a:xfrm>
          <a:prstGeom prst="rect">
            <a:avLst/>
          </a:prstGeom>
        </p:spPr>
        <p:txBody>
          <a:bodyPr lIns="0" tIns="0" rIns="0" bIns="0" rtlCol="0" anchor="t">
            <a:spAutoFit/>
          </a:bodyPr>
          <a:lstStyle/>
          <a:p>
            <a:pPr marL="561345" lvl="1" indent="-280673" algn="l">
              <a:lnSpc>
                <a:spcPts val="3640"/>
              </a:lnSpc>
              <a:buFont typeface="Arial"/>
              <a:buChar char="•"/>
            </a:pPr>
            <a:r>
              <a:rPr lang="en-US" sz="2600">
                <a:solidFill>
                  <a:srgbClr val="000000"/>
                </a:solidFill>
                <a:latin typeface="DM Sans"/>
                <a:ea typeface="DM Sans"/>
                <a:cs typeface="DM Sans"/>
                <a:sym typeface="DM Sans"/>
              </a:rPr>
              <a:t>Praise God for the great passion and interest the children and youth of PNG have for Him. Pray that God would provide opportunities and people with the skills and love to nurture and disciple them </a:t>
            </a:r>
          </a:p>
          <a:p>
            <a:pPr marL="561345" lvl="1" indent="-280673" algn="l">
              <a:lnSpc>
                <a:spcPts val="3640"/>
              </a:lnSpc>
              <a:buFont typeface="Arial"/>
              <a:buChar char="•"/>
            </a:pPr>
            <a:r>
              <a:rPr lang="en-US" sz="2600">
                <a:solidFill>
                  <a:srgbClr val="000000"/>
                </a:solidFill>
                <a:latin typeface="DM Sans"/>
                <a:ea typeface="DM Sans"/>
                <a:cs typeface="DM Sans"/>
                <a:sym typeface="DM Sans"/>
              </a:rPr>
              <a:t>Pray for me to have wisdom in supporting the various teachers, officers, and employees, especially in balancing things like culture, compassion, accountability, priorities, and growth. May I listen and follow as the Spirit leads</a:t>
            </a:r>
          </a:p>
          <a:p>
            <a:pPr marL="561345" lvl="1" indent="-280673" algn="l">
              <a:lnSpc>
                <a:spcPts val="3640"/>
              </a:lnSpc>
              <a:buFont typeface="Arial"/>
              <a:buChar char="•"/>
            </a:pPr>
            <a:r>
              <a:rPr lang="en-US" sz="2600">
                <a:solidFill>
                  <a:srgbClr val="000000"/>
                </a:solidFill>
                <a:latin typeface="DM Sans"/>
                <a:ea typeface="DM Sans"/>
                <a:cs typeface="DM Sans"/>
                <a:sym typeface="DM Sans"/>
              </a:rPr>
              <a:t>A heart that remains compassionate to the pain of others, while also keeping a resilient hope for transformation. Pray for all of those for whom the daily burdens are heavy, including the lack of education for children.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255455" y="2278536"/>
            <a:ext cx="8789462" cy="4878029"/>
            <a:chOff x="0" y="0"/>
            <a:chExt cx="2314920" cy="1284748"/>
          </a:xfrm>
        </p:grpSpPr>
        <p:sp>
          <p:nvSpPr>
            <p:cNvPr id="4" name="Freeform 4"/>
            <p:cNvSpPr/>
            <p:nvPr/>
          </p:nvSpPr>
          <p:spPr>
            <a:xfrm>
              <a:off x="0" y="0"/>
              <a:ext cx="2314920" cy="1284748"/>
            </a:xfrm>
            <a:custGeom>
              <a:avLst/>
              <a:gdLst/>
              <a:ahLst/>
              <a:cxnLst/>
              <a:rect l="l" t="t" r="r" b="b"/>
              <a:pathLst>
                <a:path w="2314920" h="1284748">
                  <a:moveTo>
                    <a:pt x="44922" y="0"/>
                  </a:moveTo>
                  <a:lnTo>
                    <a:pt x="2269998" y="0"/>
                  </a:lnTo>
                  <a:cubicBezTo>
                    <a:pt x="2294808" y="0"/>
                    <a:pt x="2314920" y="20112"/>
                    <a:pt x="2314920" y="44922"/>
                  </a:cubicBezTo>
                  <a:lnTo>
                    <a:pt x="2314920" y="1239827"/>
                  </a:lnTo>
                  <a:cubicBezTo>
                    <a:pt x="2314920" y="1264636"/>
                    <a:pt x="2294808" y="1284748"/>
                    <a:pt x="2269998" y="1284748"/>
                  </a:cubicBezTo>
                  <a:lnTo>
                    <a:pt x="44922" y="1284748"/>
                  </a:lnTo>
                  <a:cubicBezTo>
                    <a:pt x="20112" y="1284748"/>
                    <a:pt x="0" y="1264636"/>
                    <a:pt x="0" y="1239827"/>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314920" cy="132284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466" y="668233"/>
            <a:ext cx="8950534" cy="8950534"/>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7399" b="-7399"/>
              </a:stretch>
            </a:blipFill>
            <a:ln w="38100" cap="sq">
              <a:solidFill>
                <a:srgbClr val="000000"/>
              </a:solidFill>
              <a:prstDash val="solid"/>
              <a:miter/>
            </a:ln>
          </p:spPr>
          <p:txBody>
            <a:bodyPr/>
            <a:lstStyle/>
            <a:p>
              <a:endParaRPr lang="en-US"/>
            </a:p>
          </p:txBody>
        </p:sp>
      </p:grpSp>
      <p:sp>
        <p:nvSpPr>
          <p:cNvPr id="8" name="Freeform 8"/>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9" name="Freeform 9"/>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10" name="Freeform 10"/>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9460806" y="2566535"/>
            <a:ext cx="8378759" cy="2505686"/>
          </a:xfrm>
          <a:prstGeom prst="rect">
            <a:avLst/>
          </a:prstGeom>
        </p:spPr>
        <p:txBody>
          <a:bodyPr lIns="0" tIns="0" rIns="0" bIns="0" rtlCol="0" anchor="t">
            <a:spAutoFit/>
          </a:bodyPr>
          <a:lstStyle/>
          <a:p>
            <a:pPr algn="ctr">
              <a:lnSpc>
                <a:spcPts val="5209"/>
              </a:lnSpc>
            </a:pPr>
            <a:r>
              <a:rPr lang="en-US" sz="4491" b="1" dirty="0">
                <a:solidFill>
                  <a:srgbClr val="FF914D"/>
                </a:solidFill>
                <a:latin typeface="The Seasons Bold"/>
                <a:ea typeface="The Seasons Bold"/>
                <a:cs typeface="The Seasons Bold"/>
                <a:sym typeface="The Seasons Bold"/>
              </a:rPr>
              <a:t>LIEUTENANTS APRIL BARTHAU AND </a:t>
            </a:r>
          </a:p>
          <a:p>
            <a:pPr algn="ctr">
              <a:lnSpc>
                <a:spcPts val="5209"/>
              </a:lnSpc>
            </a:pPr>
            <a:r>
              <a:rPr lang="en-US" sz="4491" b="1" dirty="0">
                <a:solidFill>
                  <a:srgbClr val="FF914D"/>
                </a:solidFill>
                <a:latin typeface="The Seasons Bold"/>
                <a:ea typeface="The Seasons Bold"/>
                <a:cs typeface="The Seasons Bold"/>
                <a:sym typeface="The Seasons Bold"/>
              </a:rPr>
              <a:t>MARCO HERRERA-LOPIZIC</a:t>
            </a:r>
          </a:p>
          <a:p>
            <a:pPr algn="ctr">
              <a:lnSpc>
                <a:spcPts val="4221"/>
              </a:lnSpc>
            </a:pPr>
            <a:r>
              <a:rPr lang="en-US" sz="3198" dirty="0">
                <a:solidFill>
                  <a:srgbClr val="000000"/>
                </a:solidFill>
                <a:latin typeface="The Seasons"/>
                <a:ea typeface="The Seasons"/>
                <a:cs typeface="The Seasons"/>
                <a:sym typeface="The Seasons"/>
              </a:rPr>
              <a:t>With Hadassah, Elijah and Caleb</a:t>
            </a:r>
          </a:p>
        </p:txBody>
      </p:sp>
      <p:sp>
        <p:nvSpPr>
          <p:cNvPr id="12" name="TextBox 12"/>
          <p:cNvSpPr txBox="1"/>
          <p:nvPr/>
        </p:nvSpPr>
        <p:spPr>
          <a:xfrm>
            <a:off x="9349544" y="5517899"/>
            <a:ext cx="8586647" cy="1273746"/>
          </a:xfrm>
          <a:prstGeom prst="rect">
            <a:avLst/>
          </a:prstGeom>
        </p:spPr>
        <p:txBody>
          <a:bodyPr lIns="0" tIns="0" rIns="0" bIns="0" rtlCol="0" anchor="t">
            <a:spAutoFit/>
          </a:bodyPr>
          <a:lstStyle/>
          <a:p>
            <a:pPr algn="ctr">
              <a:lnSpc>
                <a:spcPts val="3407"/>
              </a:lnSpc>
            </a:pPr>
            <a:r>
              <a:rPr lang="en-US" sz="2433" dirty="0">
                <a:solidFill>
                  <a:srgbClr val="000000"/>
                </a:solidFill>
                <a:latin typeface="DM Sans"/>
                <a:ea typeface="DM Sans"/>
                <a:cs typeface="DM Sans"/>
                <a:sym typeface="DM Sans"/>
              </a:rPr>
              <a:t>Territorial Development Officer and Social Justice Officer</a:t>
            </a:r>
          </a:p>
          <a:p>
            <a:pPr algn="ctr">
              <a:lnSpc>
                <a:spcPts val="3407"/>
              </a:lnSpc>
            </a:pPr>
            <a:r>
              <a:rPr lang="en-US" sz="2433" dirty="0">
                <a:solidFill>
                  <a:srgbClr val="000000"/>
                </a:solidFill>
                <a:latin typeface="DM Sans"/>
                <a:ea typeface="DM Sans"/>
                <a:cs typeface="DM Sans"/>
                <a:sym typeface="DM Sans"/>
              </a:rPr>
              <a:t>Territorial Director for Health Services </a:t>
            </a:r>
          </a:p>
          <a:p>
            <a:pPr algn="ctr">
              <a:lnSpc>
                <a:spcPts val="3407"/>
              </a:lnSpc>
            </a:pPr>
            <a:r>
              <a:rPr lang="en-US" sz="2433" dirty="0">
                <a:solidFill>
                  <a:srgbClr val="000000"/>
                </a:solidFill>
                <a:latin typeface="DM Sans"/>
                <a:ea typeface="DM Sans"/>
                <a:cs typeface="DM Sans"/>
                <a:sym typeface="DM Sans"/>
              </a:rPr>
              <a:t>and Associate Development Officer</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407062" y="7876982"/>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877965" y="7680440"/>
            <a:ext cx="4433517" cy="819299"/>
          </a:xfrm>
          <a:prstGeom prst="rect">
            <a:avLst/>
          </a:prstGeom>
        </p:spPr>
        <p:txBody>
          <a:bodyPr lIns="0" tIns="0" rIns="0" bIns="0" rtlCol="0" anchor="t">
            <a:spAutoFit/>
          </a:bodyPr>
          <a:lstStyle/>
          <a:p>
            <a:pPr algn="l">
              <a:lnSpc>
                <a:spcPts val="3240"/>
              </a:lnSpc>
            </a:pPr>
            <a:r>
              <a:rPr lang="en-US" sz="2700">
                <a:solidFill>
                  <a:srgbClr val="000000"/>
                </a:solidFill>
                <a:latin typeface="DM Sans"/>
                <a:ea typeface="DM Sans"/>
                <a:cs typeface="DM Sans"/>
                <a:sym typeface="DM Sans"/>
              </a:rPr>
              <a:t>Papua New Guinea and</a:t>
            </a:r>
          </a:p>
          <a:p>
            <a:pPr algn="l">
              <a:lnSpc>
                <a:spcPts val="3240"/>
              </a:lnSpc>
            </a:pPr>
            <a:r>
              <a:rPr lang="en-US" sz="2700">
                <a:solidFill>
                  <a:srgbClr val="000000"/>
                </a:solidFill>
                <a:latin typeface="DM Sans"/>
                <a:ea typeface="DM Sans"/>
                <a:cs typeface="DM Sans"/>
                <a:sym typeface="DM Sans"/>
              </a:rPr>
              <a:t>Solomon Islands Territory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580857" y="2095458"/>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25357" r="-25357"/>
              </a:stretch>
            </a:blipFill>
            <a:ln w="38100" cap="sq">
              <a:solidFill>
                <a:srgbClr val="000000"/>
              </a:solidFill>
              <a:prstDash val="solid"/>
              <a:miter/>
            </a:ln>
          </p:spPr>
          <p:txBody>
            <a:bodyPr/>
            <a:lstStyle/>
            <a:p>
              <a:endParaRPr lang="en-US"/>
            </a:p>
          </p:txBody>
        </p:sp>
      </p:grpSp>
      <p:grpSp>
        <p:nvGrpSpPr>
          <p:cNvPr id="5" name="Group 5"/>
          <p:cNvGrpSpPr/>
          <p:nvPr/>
        </p:nvGrpSpPr>
        <p:grpSpPr>
          <a:xfrm>
            <a:off x="522227" y="2095458"/>
            <a:ext cx="9577309" cy="7252826"/>
            <a:chOff x="0" y="0"/>
            <a:chExt cx="2522419" cy="1910209"/>
          </a:xfrm>
        </p:grpSpPr>
        <p:sp>
          <p:nvSpPr>
            <p:cNvPr id="6" name="Freeform 6"/>
            <p:cNvSpPr/>
            <p:nvPr/>
          </p:nvSpPr>
          <p:spPr>
            <a:xfrm>
              <a:off x="0" y="0"/>
              <a:ext cx="2522419" cy="1910209"/>
            </a:xfrm>
            <a:custGeom>
              <a:avLst/>
              <a:gdLst/>
              <a:ahLst/>
              <a:cxnLst/>
              <a:rect l="l" t="t" r="r" b="b"/>
              <a:pathLst>
                <a:path w="2522419" h="1910209">
                  <a:moveTo>
                    <a:pt x="41226" y="0"/>
                  </a:moveTo>
                  <a:lnTo>
                    <a:pt x="2481193" y="0"/>
                  </a:lnTo>
                  <a:cubicBezTo>
                    <a:pt x="2492126" y="0"/>
                    <a:pt x="2502613" y="4343"/>
                    <a:pt x="2510344" y="12075"/>
                  </a:cubicBezTo>
                  <a:cubicBezTo>
                    <a:pt x="2518075" y="19806"/>
                    <a:pt x="2522419" y="30292"/>
                    <a:pt x="2522419" y="41226"/>
                  </a:cubicBezTo>
                  <a:lnTo>
                    <a:pt x="2522419" y="1868983"/>
                  </a:lnTo>
                  <a:cubicBezTo>
                    <a:pt x="2522419" y="1879917"/>
                    <a:pt x="2518075" y="1890403"/>
                    <a:pt x="2510344" y="1898135"/>
                  </a:cubicBezTo>
                  <a:cubicBezTo>
                    <a:pt x="2502613" y="1905866"/>
                    <a:pt x="2492126" y="1910209"/>
                    <a:pt x="2481193" y="1910209"/>
                  </a:cubicBezTo>
                  <a:lnTo>
                    <a:pt x="41226" y="1910209"/>
                  </a:lnTo>
                  <a:cubicBezTo>
                    <a:pt x="30292" y="1910209"/>
                    <a:pt x="19806" y="1905866"/>
                    <a:pt x="12075" y="1898135"/>
                  </a:cubicBezTo>
                  <a:cubicBezTo>
                    <a:pt x="4343" y="1890403"/>
                    <a:pt x="0" y="1879917"/>
                    <a:pt x="0" y="1868983"/>
                  </a:cubicBezTo>
                  <a:lnTo>
                    <a:pt x="0" y="41226"/>
                  </a:lnTo>
                  <a:cubicBezTo>
                    <a:pt x="0" y="30292"/>
                    <a:pt x="4343" y="19806"/>
                    <a:pt x="12075" y="12075"/>
                  </a:cubicBezTo>
                  <a:cubicBezTo>
                    <a:pt x="19806" y="4343"/>
                    <a:pt x="30292" y="0"/>
                    <a:pt x="41226"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22419" cy="194830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085385" y="-2019342"/>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61771" y="790627"/>
            <a:ext cx="2530717" cy="2087841"/>
          </a:xfrm>
          <a:custGeom>
            <a:avLst/>
            <a:gdLst/>
            <a:ahLst/>
            <a:cxnLst/>
            <a:rect l="l" t="t" r="r" b="b"/>
            <a:pathLst>
              <a:path w="2530717" h="2087841">
                <a:moveTo>
                  <a:pt x="0" y="0"/>
                </a:moveTo>
                <a:lnTo>
                  <a:pt x="2530716" y="0"/>
                </a:lnTo>
                <a:lnTo>
                  <a:pt x="2530716" y="2087842"/>
                </a:lnTo>
                <a:lnTo>
                  <a:pt x="0" y="208784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573013" y="2533127"/>
            <a:ext cx="7696553" cy="816325"/>
          </a:xfrm>
          <a:prstGeom prst="rect">
            <a:avLst/>
          </a:prstGeom>
        </p:spPr>
        <p:txBody>
          <a:bodyPr lIns="0" tIns="0" rIns="0" bIns="0" rtlCol="0" anchor="t">
            <a:spAutoFit/>
          </a:bodyPr>
          <a:lstStyle/>
          <a:p>
            <a:pPr algn="ctr">
              <a:lnSpc>
                <a:spcPts val="5879"/>
              </a:lnSpc>
            </a:pPr>
            <a:r>
              <a:rPr lang="en-US" sz="5068" b="1">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741360" y="3448186"/>
            <a:ext cx="9139042" cy="5324103"/>
          </a:xfrm>
          <a:prstGeom prst="rect">
            <a:avLst/>
          </a:prstGeom>
        </p:spPr>
        <p:txBody>
          <a:bodyPr lIns="0" tIns="0" rIns="0" bIns="0" rtlCol="0" anchor="t">
            <a:spAutoFit/>
          </a:bodyPr>
          <a:lstStyle/>
          <a:p>
            <a:pPr marL="647703" lvl="1" indent="-323852" algn="l">
              <a:lnSpc>
                <a:spcPts val="4200"/>
              </a:lnSpc>
              <a:buFont typeface="Arial"/>
              <a:buChar char="•"/>
            </a:pPr>
            <a:r>
              <a:rPr lang="en-US" sz="3000">
                <a:solidFill>
                  <a:srgbClr val="000000"/>
                </a:solidFill>
                <a:latin typeface="DM Sans"/>
                <a:ea typeface="DM Sans"/>
                <a:cs typeface="DM Sans"/>
                <a:sym typeface="DM Sans"/>
              </a:rPr>
              <a:t>Prayer for health and safety personally and for the family                                                                                                                         </a:t>
            </a:r>
          </a:p>
          <a:p>
            <a:pPr marL="647703" lvl="1" indent="-323852" algn="l">
              <a:lnSpc>
                <a:spcPts val="4200"/>
              </a:lnSpc>
              <a:buFont typeface="Arial"/>
              <a:buChar char="•"/>
            </a:pPr>
            <a:r>
              <a:rPr lang="en-US" sz="3000">
                <a:solidFill>
                  <a:srgbClr val="000000"/>
                </a:solidFill>
                <a:latin typeface="DM Sans"/>
                <a:ea typeface="DM Sans"/>
                <a:cs typeface="DM Sans"/>
                <a:sym typeface="DM Sans"/>
              </a:rPr>
              <a:t>Prayer for the various health projects around the country. Specifically, for Onamuga and Misapi rural hospitals that need housing for staff                                  </a:t>
            </a:r>
          </a:p>
          <a:p>
            <a:pPr marL="647703" lvl="1" indent="-323852" algn="l">
              <a:lnSpc>
                <a:spcPts val="4200"/>
              </a:lnSpc>
              <a:buFont typeface="Arial"/>
              <a:buChar char="•"/>
            </a:pPr>
            <a:r>
              <a:rPr lang="en-US" sz="3000">
                <a:solidFill>
                  <a:srgbClr val="000000"/>
                </a:solidFill>
                <a:latin typeface="DM Sans"/>
                <a:ea typeface="DM Sans"/>
                <a:cs typeface="DM Sans"/>
                <a:sym typeface="DM Sans"/>
              </a:rPr>
              <a:t>Prayer for growth and development of local leadership for PNGSI Territory</a:t>
            </a:r>
          </a:p>
          <a:p>
            <a:pPr marL="647703" lvl="1" indent="-323852" algn="l">
              <a:lnSpc>
                <a:spcPts val="4200"/>
              </a:lnSpc>
              <a:buFont typeface="Arial"/>
              <a:buChar char="•"/>
            </a:pPr>
            <a:r>
              <a:rPr lang="en-US" sz="3000">
                <a:solidFill>
                  <a:srgbClr val="000000"/>
                </a:solidFill>
                <a:latin typeface="DM Sans"/>
                <a:ea typeface="DM Sans"/>
                <a:cs typeface="DM Sans"/>
                <a:sym typeface="DM Sans"/>
              </a:rPr>
              <a:t>Pray for provision of health and education services for officer around the country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46894" y="3175934"/>
            <a:ext cx="9698943" cy="5001889"/>
            <a:chOff x="0" y="0"/>
            <a:chExt cx="2554454" cy="1317370"/>
          </a:xfrm>
        </p:grpSpPr>
        <p:sp>
          <p:nvSpPr>
            <p:cNvPr id="4" name="Freeform 4"/>
            <p:cNvSpPr/>
            <p:nvPr/>
          </p:nvSpPr>
          <p:spPr>
            <a:xfrm>
              <a:off x="0" y="0"/>
              <a:ext cx="2554454" cy="1317370"/>
            </a:xfrm>
            <a:custGeom>
              <a:avLst/>
              <a:gdLst/>
              <a:ahLst/>
              <a:cxnLst/>
              <a:rect l="l" t="t" r="r" b="b"/>
              <a:pathLst>
                <a:path w="2554454" h="1317370">
                  <a:moveTo>
                    <a:pt x="40709" y="0"/>
                  </a:moveTo>
                  <a:lnTo>
                    <a:pt x="2513745" y="0"/>
                  </a:lnTo>
                  <a:cubicBezTo>
                    <a:pt x="2536228" y="0"/>
                    <a:pt x="2554454" y="18226"/>
                    <a:pt x="2554454" y="40709"/>
                  </a:cubicBezTo>
                  <a:lnTo>
                    <a:pt x="2554454" y="1276661"/>
                  </a:lnTo>
                  <a:cubicBezTo>
                    <a:pt x="2554454" y="1299144"/>
                    <a:pt x="2536228" y="1317370"/>
                    <a:pt x="2513745" y="1317370"/>
                  </a:cubicBezTo>
                  <a:lnTo>
                    <a:pt x="40709" y="1317370"/>
                  </a:lnTo>
                  <a:cubicBezTo>
                    <a:pt x="18226" y="1317370"/>
                    <a:pt x="0" y="1299144"/>
                    <a:pt x="0" y="1276661"/>
                  </a:cubicBezTo>
                  <a:lnTo>
                    <a:pt x="0" y="40709"/>
                  </a:lnTo>
                  <a:cubicBezTo>
                    <a:pt x="0" y="18226"/>
                    <a:pt x="18226" y="0"/>
                    <a:pt x="40709"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554454" cy="135547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511511" y="2095458"/>
            <a:ext cx="7162842" cy="7162842"/>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4065" r="-14065"/>
              </a:stretch>
            </a:blipFill>
            <a:ln w="38100" cap="sq">
              <a:solidFill>
                <a:srgbClr val="000000"/>
              </a:solidFill>
              <a:prstDash val="solid"/>
              <a:miter/>
            </a:ln>
          </p:spPr>
          <p:txBody>
            <a:bodyPr/>
            <a:lstStyle/>
            <a:p>
              <a:endParaRPr lang="en-US"/>
            </a:p>
          </p:txBody>
        </p:sp>
      </p:grpSp>
      <p:sp>
        <p:nvSpPr>
          <p:cNvPr id="8" name="Freeform 8"/>
          <p:cNvSpPr/>
          <p:nvPr/>
        </p:nvSpPr>
        <p:spPr>
          <a:xfrm>
            <a:off x="-4110938" y="-1190292"/>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01603"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88526" y="1777247"/>
            <a:ext cx="2530717" cy="2087841"/>
          </a:xfrm>
          <a:custGeom>
            <a:avLst/>
            <a:gdLst/>
            <a:ahLst/>
            <a:cxnLst/>
            <a:rect l="l" t="t" r="r" b="b"/>
            <a:pathLst>
              <a:path w="2530717" h="2087841">
                <a:moveTo>
                  <a:pt x="0" y="0"/>
                </a:moveTo>
                <a:lnTo>
                  <a:pt x="2530717" y="0"/>
                </a:lnTo>
                <a:lnTo>
                  <a:pt x="2530717" y="2087842"/>
                </a:lnTo>
                <a:lnTo>
                  <a:pt x="0" y="208784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124802" y="3722053"/>
            <a:ext cx="7696553" cy="816325"/>
          </a:xfrm>
          <a:prstGeom prst="rect">
            <a:avLst/>
          </a:prstGeom>
        </p:spPr>
        <p:txBody>
          <a:bodyPr lIns="0" tIns="0" rIns="0" bIns="0" rtlCol="0" anchor="t">
            <a:spAutoFit/>
          </a:bodyPr>
          <a:lstStyle/>
          <a:p>
            <a:pPr algn="ctr">
              <a:lnSpc>
                <a:spcPts val="5879"/>
              </a:lnSpc>
            </a:pPr>
            <a:r>
              <a:rPr lang="en-US" sz="5068" b="1">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715807" y="5082935"/>
            <a:ext cx="8722608" cy="2527637"/>
          </a:xfrm>
          <a:prstGeom prst="rect">
            <a:avLst/>
          </a:prstGeom>
        </p:spPr>
        <p:txBody>
          <a:bodyPr lIns="0" tIns="0" rIns="0" bIns="0" rtlCol="0" anchor="t">
            <a:spAutoFit/>
          </a:bodyPr>
          <a:lstStyle/>
          <a:p>
            <a:pPr marL="777240" lvl="1" indent="-388620" algn="l">
              <a:lnSpc>
                <a:spcPts val="5040"/>
              </a:lnSpc>
              <a:buFont typeface="Arial"/>
              <a:buChar char="•"/>
            </a:pPr>
            <a:r>
              <a:rPr lang="en-US" sz="3600">
                <a:solidFill>
                  <a:srgbClr val="000000"/>
                </a:solidFill>
                <a:latin typeface="DM Sans"/>
                <a:ea typeface="DM Sans"/>
                <a:cs typeface="DM Sans"/>
                <a:sym typeface="DM Sans"/>
              </a:rPr>
              <a:t>Continued good health and spiritual fortitude </a:t>
            </a:r>
          </a:p>
          <a:p>
            <a:pPr marL="777240" lvl="1" indent="-388620" algn="l">
              <a:lnSpc>
                <a:spcPts val="5040"/>
              </a:lnSpc>
              <a:buFont typeface="Arial"/>
              <a:buChar char="•"/>
            </a:pPr>
            <a:r>
              <a:rPr lang="en-US" sz="3600">
                <a:solidFill>
                  <a:srgbClr val="000000"/>
                </a:solidFill>
                <a:latin typeface="DM Sans"/>
                <a:ea typeface="DM Sans"/>
                <a:cs typeface="DM Sans"/>
                <a:sym typeface="DM Sans"/>
              </a:rPr>
              <a:t>God's guidance, direction, and vision for Brimbank in the years to come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4237" b="-23347"/>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8" name="Freeform 8"/>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9" name="Freeform 9"/>
          <p:cNvSpPr/>
          <p:nvPr/>
        </p:nvSpPr>
        <p:spPr>
          <a:xfrm>
            <a:off x="11971594" y="8406337"/>
            <a:ext cx="292490" cy="426215"/>
          </a:xfrm>
          <a:custGeom>
            <a:avLst/>
            <a:gdLst/>
            <a:ahLst/>
            <a:cxnLst/>
            <a:rect l="l" t="t" r="r" b="b"/>
            <a:pathLst>
              <a:path w="292490" h="426215">
                <a:moveTo>
                  <a:pt x="0" y="0"/>
                </a:moveTo>
                <a:lnTo>
                  <a:pt x="292490" y="0"/>
                </a:lnTo>
                <a:lnTo>
                  <a:pt x="292490" y="426214"/>
                </a:lnTo>
                <a:lnTo>
                  <a:pt x="0" y="4262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0" name="Group 10"/>
          <p:cNvGrpSpPr/>
          <p:nvPr/>
        </p:nvGrpSpPr>
        <p:grpSpPr>
          <a:xfrm>
            <a:off x="9266044" y="2375020"/>
            <a:ext cx="8789462" cy="2008012"/>
            <a:chOff x="0" y="0"/>
            <a:chExt cx="2314920" cy="528859"/>
          </a:xfrm>
        </p:grpSpPr>
        <p:sp>
          <p:nvSpPr>
            <p:cNvPr id="11" name="Freeform 11"/>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2" name="TextBox 12"/>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9591278" y="2531009"/>
            <a:ext cx="8063280" cy="680821"/>
          </a:xfrm>
          <a:prstGeom prst="rect">
            <a:avLst/>
          </a:prstGeom>
        </p:spPr>
        <p:txBody>
          <a:bodyPr lIns="0" tIns="0" rIns="0" bIns="0" rtlCol="0" anchor="t">
            <a:spAutoFit/>
          </a:bodyPr>
          <a:lstStyle/>
          <a:p>
            <a:pPr algn="ctr">
              <a:lnSpc>
                <a:spcPts val="4835"/>
              </a:lnSpc>
            </a:pPr>
            <a:r>
              <a:rPr lang="en-US" sz="4168" b="1">
                <a:solidFill>
                  <a:srgbClr val="004AAD"/>
                </a:solidFill>
                <a:latin typeface="The Seasons Bold"/>
                <a:ea typeface="The Seasons Bold"/>
                <a:cs typeface="The Seasons Bold"/>
                <a:sym typeface="The Seasons Bold"/>
              </a:rPr>
              <a:t>MAJOR KELLY RIDEOUT</a:t>
            </a:r>
          </a:p>
        </p:txBody>
      </p:sp>
      <p:sp>
        <p:nvSpPr>
          <p:cNvPr id="14" name="TextBox 14"/>
          <p:cNvSpPr txBox="1"/>
          <p:nvPr/>
        </p:nvSpPr>
        <p:spPr>
          <a:xfrm>
            <a:off x="9626487" y="3192781"/>
            <a:ext cx="8494508" cy="93154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Theological Formation Coordinator </a:t>
            </a:r>
          </a:p>
          <a:p>
            <a:pPr algn="ctr">
              <a:lnSpc>
                <a:spcPts val="3780"/>
              </a:lnSpc>
            </a:pPr>
            <a:r>
              <a:rPr lang="en-US" sz="2700">
                <a:solidFill>
                  <a:srgbClr val="000000"/>
                </a:solidFill>
                <a:latin typeface="DM Sans"/>
                <a:ea typeface="DM Sans"/>
                <a:cs typeface="DM Sans"/>
                <a:sym typeface="DM Sans"/>
              </a:rPr>
              <a:t> Training College</a:t>
            </a:r>
          </a:p>
        </p:txBody>
      </p:sp>
      <p:grpSp>
        <p:nvGrpSpPr>
          <p:cNvPr id="15" name="Group 15"/>
          <p:cNvGrpSpPr/>
          <p:nvPr/>
        </p:nvGrpSpPr>
        <p:grpSpPr>
          <a:xfrm>
            <a:off x="9266044" y="5575210"/>
            <a:ext cx="8789462" cy="2008012"/>
            <a:chOff x="0" y="0"/>
            <a:chExt cx="2314920" cy="528859"/>
          </a:xfrm>
        </p:grpSpPr>
        <p:sp>
          <p:nvSpPr>
            <p:cNvPr id="16" name="Freeform 16"/>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7" name="TextBox 17"/>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9649631" y="5784002"/>
            <a:ext cx="8228206" cy="680821"/>
          </a:xfrm>
          <a:prstGeom prst="rect">
            <a:avLst/>
          </a:prstGeom>
        </p:spPr>
        <p:txBody>
          <a:bodyPr lIns="0" tIns="0" rIns="0" bIns="0" rtlCol="0" anchor="t">
            <a:spAutoFit/>
          </a:bodyPr>
          <a:lstStyle/>
          <a:p>
            <a:pPr algn="ctr">
              <a:lnSpc>
                <a:spcPts val="4835"/>
              </a:lnSpc>
            </a:pPr>
            <a:r>
              <a:rPr lang="en-US" sz="4168" b="1">
                <a:solidFill>
                  <a:srgbClr val="004AAD"/>
                </a:solidFill>
                <a:latin typeface="The Seasons Bold"/>
                <a:ea typeface="The Seasons Bold"/>
                <a:cs typeface="The Seasons Bold"/>
                <a:sym typeface="The Seasons Bold"/>
              </a:rPr>
              <a:t>MAJOR PAUL RIDEOUT</a:t>
            </a:r>
          </a:p>
        </p:txBody>
      </p:sp>
      <p:sp>
        <p:nvSpPr>
          <p:cNvPr id="19" name="TextBox 19"/>
          <p:cNvSpPr txBox="1"/>
          <p:nvPr/>
        </p:nvSpPr>
        <p:spPr>
          <a:xfrm>
            <a:off x="9960321" y="6531591"/>
            <a:ext cx="7606826" cy="93154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Training Principal</a:t>
            </a:r>
          </a:p>
          <a:p>
            <a:pPr algn="ctr">
              <a:lnSpc>
                <a:spcPts val="3780"/>
              </a:lnSpc>
            </a:pPr>
            <a:r>
              <a:rPr lang="en-US" sz="2700">
                <a:solidFill>
                  <a:srgbClr val="000000"/>
                </a:solidFill>
                <a:latin typeface="DM Sans"/>
                <a:ea typeface="DM Sans"/>
                <a:cs typeface="DM Sans"/>
                <a:sym typeface="DM Sans"/>
              </a:rPr>
              <a:t> Training College</a:t>
            </a:r>
          </a:p>
        </p:txBody>
      </p:sp>
      <p:sp>
        <p:nvSpPr>
          <p:cNvPr id="20" name="TextBox 20"/>
          <p:cNvSpPr txBox="1"/>
          <p:nvPr/>
        </p:nvSpPr>
        <p:spPr>
          <a:xfrm>
            <a:off x="12406275" y="8377257"/>
            <a:ext cx="2905993"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Tanzania Territory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16420" y="1508388"/>
            <a:ext cx="9903703" cy="8434695"/>
            <a:chOff x="0" y="0"/>
            <a:chExt cx="2608383" cy="2221483"/>
          </a:xfrm>
        </p:grpSpPr>
        <p:sp>
          <p:nvSpPr>
            <p:cNvPr id="4" name="Freeform 4"/>
            <p:cNvSpPr/>
            <p:nvPr/>
          </p:nvSpPr>
          <p:spPr>
            <a:xfrm>
              <a:off x="0" y="0"/>
              <a:ext cx="2608383" cy="2221483"/>
            </a:xfrm>
            <a:custGeom>
              <a:avLst/>
              <a:gdLst/>
              <a:ahLst/>
              <a:cxnLst/>
              <a:rect l="l" t="t" r="r" b="b"/>
              <a:pathLst>
                <a:path w="2608383" h="2221483">
                  <a:moveTo>
                    <a:pt x="39868" y="0"/>
                  </a:moveTo>
                  <a:lnTo>
                    <a:pt x="2568515" y="0"/>
                  </a:lnTo>
                  <a:cubicBezTo>
                    <a:pt x="2590534" y="0"/>
                    <a:pt x="2608383" y="17849"/>
                    <a:pt x="2608383" y="39868"/>
                  </a:cubicBezTo>
                  <a:lnTo>
                    <a:pt x="2608383" y="2181616"/>
                  </a:lnTo>
                  <a:cubicBezTo>
                    <a:pt x="2608383" y="2203634"/>
                    <a:pt x="2590534" y="2221483"/>
                    <a:pt x="2568515" y="2221483"/>
                  </a:cubicBezTo>
                  <a:lnTo>
                    <a:pt x="39868" y="2221483"/>
                  </a:lnTo>
                  <a:cubicBezTo>
                    <a:pt x="17849" y="2221483"/>
                    <a:pt x="0" y="2203634"/>
                    <a:pt x="0" y="2181616"/>
                  </a:cubicBezTo>
                  <a:lnTo>
                    <a:pt x="0" y="39868"/>
                  </a:lnTo>
                  <a:cubicBezTo>
                    <a:pt x="0" y="17849"/>
                    <a:pt x="17849" y="0"/>
                    <a:pt x="39868"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608383" cy="225958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700917" y="2047186"/>
            <a:ext cx="7162842" cy="7162842"/>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4523" b="-23061"/>
              </a:stretch>
            </a:blipFill>
            <a:ln w="38100" cap="sq">
              <a:solidFill>
                <a:srgbClr val="000000"/>
              </a:solidFill>
              <a:prstDash val="solid"/>
              <a:miter/>
            </a:ln>
          </p:spPr>
          <p:txBody>
            <a:bodyPr/>
            <a:lstStyle/>
            <a:p>
              <a:endParaRPr lang="en-US"/>
            </a:p>
          </p:txBody>
        </p:sp>
      </p:grpSp>
      <p:sp>
        <p:nvSpPr>
          <p:cNvPr id="8" name="Freeform 8"/>
          <p:cNvSpPr/>
          <p:nvPr/>
        </p:nvSpPr>
        <p:spPr>
          <a:xfrm>
            <a:off x="-4619592" y="-3538510"/>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61771" y="197094"/>
            <a:ext cx="2530717" cy="2087841"/>
          </a:xfrm>
          <a:custGeom>
            <a:avLst/>
            <a:gdLst/>
            <a:ahLst/>
            <a:cxnLst/>
            <a:rect l="l" t="t" r="r" b="b"/>
            <a:pathLst>
              <a:path w="2530717" h="2087841">
                <a:moveTo>
                  <a:pt x="0" y="0"/>
                </a:moveTo>
                <a:lnTo>
                  <a:pt x="2530716" y="0"/>
                </a:lnTo>
                <a:lnTo>
                  <a:pt x="2530716" y="2087842"/>
                </a:lnTo>
                <a:lnTo>
                  <a:pt x="0" y="208784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447447" y="1715662"/>
            <a:ext cx="7696553" cy="816325"/>
          </a:xfrm>
          <a:prstGeom prst="rect">
            <a:avLst/>
          </a:prstGeom>
        </p:spPr>
        <p:txBody>
          <a:bodyPr lIns="0" tIns="0" rIns="0" bIns="0" rtlCol="0" anchor="t">
            <a:spAutoFit/>
          </a:bodyPr>
          <a:lstStyle/>
          <a:p>
            <a:pPr algn="ctr">
              <a:lnSpc>
                <a:spcPts val="5879"/>
              </a:lnSpc>
            </a:pPr>
            <a:r>
              <a:rPr lang="en-US" sz="5068" b="1">
                <a:solidFill>
                  <a:srgbClr val="004AAD"/>
                </a:solidFill>
                <a:latin typeface="The Seasons Bold"/>
                <a:ea typeface="The Seasons Bold"/>
                <a:cs typeface="The Seasons Bold"/>
                <a:sym typeface="The Seasons Bold"/>
              </a:rPr>
              <a:t>PRAYER REQUESTS</a:t>
            </a:r>
          </a:p>
        </p:txBody>
      </p:sp>
      <p:sp>
        <p:nvSpPr>
          <p:cNvPr id="14" name="TextBox 14"/>
          <p:cNvSpPr txBox="1"/>
          <p:nvPr/>
        </p:nvSpPr>
        <p:spPr>
          <a:xfrm>
            <a:off x="592386" y="2517488"/>
            <a:ext cx="9351773" cy="7150858"/>
          </a:xfrm>
          <a:prstGeom prst="rect">
            <a:avLst/>
          </a:prstGeom>
        </p:spPr>
        <p:txBody>
          <a:bodyPr lIns="0" tIns="0" rIns="0" bIns="0" rtlCol="0" anchor="t">
            <a:spAutoFit/>
          </a:bodyPr>
          <a:lstStyle/>
          <a:p>
            <a:pPr marL="485476" lvl="1" indent="-242738" algn="l">
              <a:lnSpc>
                <a:spcPts val="3148"/>
              </a:lnSpc>
              <a:buFont typeface="Arial"/>
              <a:buChar char="•"/>
            </a:pPr>
            <a:r>
              <a:rPr lang="en-US" sz="2248">
                <a:solidFill>
                  <a:srgbClr val="000000"/>
                </a:solidFill>
                <a:latin typeface="DM Sans"/>
                <a:ea typeface="DM Sans"/>
                <a:cs typeface="DM Sans"/>
                <a:sym typeface="DM Sans"/>
              </a:rPr>
              <a:t>Pray for our family and friends as we spend time apart </a:t>
            </a:r>
          </a:p>
          <a:p>
            <a:pPr marL="485476" lvl="1" indent="-242738" algn="l">
              <a:lnSpc>
                <a:spcPts val="3148"/>
              </a:lnSpc>
              <a:buFont typeface="Arial"/>
              <a:buChar char="•"/>
            </a:pPr>
            <a:r>
              <a:rPr lang="en-US" sz="2248">
                <a:solidFill>
                  <a:srgbClr val="000000"/>
                </a:solidFill>
                <a:latin typeface="DM Sans"/>
                <a:ea typeface="DM Sans"/>
                <a:cs typeface="DM Sans"/>
                <a:sym typeface="DM Sans"/>
              </a:rPr>
              <a:t>Pray for a deepening love for God and His people. </a:t>
            </a:r>
          </a:p>
          <a:p>
            <a:pPr marL="485476" lvl="1" indent="-242738" algn="l">
              <a:lnSpc>
                <a:spcPts val="3148"/>
              </a:lnSpc>
              <a:buFont typeface="Arial"/>
              <a:buChar char="•"/>
            </a:pPr>
            <a:r>
              <a:rPr lang="en-US" sz="2248">
                <a:solidFill>
                  <a:srgbClr val="000000"/>
                </a:solidFill>
                <a:latin typeface="DM Sans"/>
                <a:ea typeface="DM Sans"/>
                <a:cs typeface="DM Sans"/>
                <a:sym typeface="DM Sans"/>
              </a:rPr>
              <a:t>Pray for those we will minister with and to and those who will minister to us these three years. </a:t>
            </a:r>
          </a:p>
          <a:p>
            <a:pPr algn="l">
              <a:lnSpc>
                <a:spcPts val="3148"/>
              </a:lnSpc>
            </a:pPr>
            <a:endParaRPr lang="en-US" sz="2248">
              <a:solidFill>
                <a:srgbClr val="000000"/>
              </a:solidFill>
              <a:latin typeface="DM Sans"/>
              <a:ea typeface="DM Sans"/>
              <a:cs typeface="DM Sans"/>
              <a:sym typeface="DM Sans"/>
            </a:endParaRPr>
          </a:p>
          <a:p>
            <a:pPr algn="l">
              <a:lnSpc>
                <a:spcPts val="3148"/>
              </a:lnSpc>
            </a:pPr>
            <a:r>
              <a:rPr lang="en-US" sz="2248">
                <a:solidFill>
                  <a:srgbClr val="000000"/>
                </a:solidFill>
                <a:latin typeface="DM Sans"/>
                <a:ea typeface="DM Sans"/>
                <a:cs typeface="DM Sans"/>
                <a:sym typeface="DM Sans"/>
              </a:rPr>
              <a:t>Prayers of thanksgiving for</a:t>
            </a:r>
          </a:p>
          <a:p>
            <a:pPr marL="485476" lvl="1" indent="-242738" algn="l">
              <a:lnSpc>
                <a:spcPts val="3148"/>
              </a:lnSpc>
              <a:buFont typeface="Arial"/>
              <a:buChar char="•"/>
            </a:pPr>
            <a:r>
              <a:rPr lang="en-US" sz="2248">
                <a:solidFill>
                  <a:srgbClr val="000000"/>
                </a:solidFill>
                <a:latin typeface="DM Sans"/>
                <a:ea typeface="DM Sans"/>
                <a:cs typeface="DM Sans"/>
                <a:sym typeface="DM Sans"/>
              </a:rPr>
              <a:t>Safe travel to Tanzania </a:t>
            </a:r>
          </a:p>
          <a:p>
            <a:pPr marL="485476" lvl="1" indent="-242738" algn="l">
              <a:lnSpc>
                <a:spcPts val="3148"/>
              </a:lnSpc>
              <a:buFont typeface="Arial"/>
              <a:buChar char="•"/>
            </a:pPr>
            <a:r>
              <a:rPr lang="en-US" sz="2248">
                <a:solidFill>
                  <a:srgbClr val="000000"/>
                </a:solidFill>
                <a:latin typeface="DM Sans"/>
                <a:ea typeface="DM Sans"/>
                <a:cs typeface="DM Sans"/>
                <a:sym typeface="DM Sans"/>
              </a:rPr>
              <a:t>Successful and God glorifying Commissioning and Ordination weekend </a:t>
            </a:r>
          </a:p>
          <a:p>
            <a:pPr marL="485476" lvl="1" indent="-242738" algn="l">
              <a:lnSpc>
                <a:spcPts val="3148"/>
              </a:lnSpc>
              <a:buFont typeface="Arial"/>
              <a:buChar char="•"/>
            </a:pPr>
            <a:r>
              <a:rPr lang="en-US" sz="2248">
                <a:solidFill>
                  <a:srgbClr val="000000"/>
                </a:solidFill>
                <a:latin typeface="DM Sans"/>
                <a:ea typeface="DM Sans"/>
                <a:cs typeface="DM Sans"/>
                <a:sym typeface="DM Sans"/>
              </a:rPr>
              <a:t>Support from the Canada/Bermuda and Tanzania Territories and leadership. </a:t>
            </a:r>
          </a:p>
          <a:p>
            <a:pPr algn="l">
              <a:lnSpc>
                <a:spcPts val="3148"/>
              </a:lnSpc>
            </a:pPr>
            <a:endParaRPr lang="en-US" sz="2248">
              <a:solidFill>
                <a:srgbClr val="000000"/>
              </a:solidFill>
              <a:latin typeface="DM Sans"/>
              <a:ea typeface="DM Sans"/>
              <a:cs typeface="DM Sans"/>
              <a:sym typeface="DM Sans"/>
            </a:endParaRPr>
          </a:p>
          <a:p>
            <a:pPr algn="l">
              <a:lnSpc>
                <a:spcPts val="3148"/>
              </a:lnSpc>
            </a:pPr>
            <a:r>
              <a:rPr lang="en-US" sz="2248">
                <a:solidFill>
                  <a:srgbClr val="000000"/>
                </a:solidFill>
                <a:latin typeface="DM Sans"/>
                <a:ea typeface="DM Sans"/>
                <a:cs typeface="DM Sans"/>
                <a:sym typeface="DM Sans"/>
              </a:rPr>
              <a:t>Prayers for continuing ministry </a:t>
            </a:r>
          </a:p>
          <a:p>
            <a:pPr marL="485476" lvl="1" indent="-242738" algn="l">
              <a:lnSpc>
                <a:spcPts val="3148"/>
              </a:lnSpc>
              <a:buFont typeface="Arial"/>
              <a:buChar char="•"/>
            </a:pPr>
            <a:r>
              <a:rPr lang="en-US" sz="2248">
                <a:solidFill>
                  <a:srgbClr val="000000"/>
                </a:solidFill>
                <a:latin typeface="DM Sans"/>
                <a:ea typeface="DM Sans"/>
                <a:cs typeface="DM Sans"/>
                <a:sym typeface="DM Sans"/>
              </a:rPr>
              <a:t>Preparations and welcoming of a new session of Cadets </a:t>
            </a:r>
          </a:p>
          <a:p>
            <a:pPr marL="485476" lvl="1" indent="-242738" algn="l">
              <a:lnSpc>
                <a:spcPts val="3148"/>
              </a:lnSpc>
              <a:buFont typeface="Arial"/>
              <a:buChar char="•"/>
            </a:pPr>
            <a:r>
              <a:rPr lang="en-US" sz="2248">
                <a:solidFill>
                  <a:srgbClr val="000000"/>
                </a:solidFill>
                <a:latin typeface="DM Sans"/>
                <a:ea typeface="DM Sans"/>
                <a:cs typeface="DM Sans"/>
                <a:sym typeface="DM Sans"/>
              </a:rPr>
              <a:t>Communication challenges </a:t>
            </a:r>
          </a:p>
          <a:p>
            <a:pPr marL="485476" lvl="1" indent="-242738" algn="l">
              <a:lnSpc>
                <a:spcPts val="3148"/>
              </a:lnSpc>
              <a:buFont typeface="Arial"/>
              <a:buChar char="•"/>
            </a:pPr>
            <a:r>
              <a:rPr lang="en-US" sz="2248">
                <a:solidFill>
                  <a:srgbClr val="000000"/>
                </a:solidFill>
                <a:latin typeface="DM Sans"/>
                <a:ea typeface="DM Sans"/>
                <a:cs typeface="DM Sans"/>
                <a:sym typeface="DM Sans"/>
              </a:rPr>
              <a:t>Continued good health and strength </a:t>
            </a:r>
          </a:p>
          <a:p>
            <a:pPr marL="485476" lvl="1" indent="-242738" algn="l">
              <a:lnSpc>
                <a:spcPts val="3148"/>
              </a:lnSpc>
              <a:buFont typeface="Arial"/>
              <a:buChar char="•"/>
            </a:pPr>
            <a:r>
              <a:rPr lang="en-US" sz="2248">
                <a:solidFill>
                  <a:srgbClr val="000000"/>
                </a:solidFill>
                <a:latin typeface="DM Sans"/>
                <a:ea typeface="DM Sans"/>
                <a:cs typeface="DM Sans"/>
                <a:sym typeface="DM Sans"/>
              </a:rPr>
              <a:t>Family - ageing parents, separation from children </a:t>
            </a:r>
          </a:p>
          <a:p>
            <a:pPr marL="485476" lvl="1" indent="-242738" algn="l">
              <a:lnSpc>
                <a:spcPts val="3148"/>
              </a:lnSpc>
              <a:buFont typeface="Arial"/>
              <a:buChar char="•"/>
            </a:pPr>
            <a:r>
              <a:rPr lang="en-US" sz="2248">
                <a:solidFill>
                  <a:srgbClr val="000000"/>
                </a:solidFill>
                <a:latin typeface="DM Sans"/>
                <a:ea typeface="DM Sans"/>
                <a:cs typeface="DM Sans"/>
                <a:sym typeface="DM Sans"/>
              </a:rPr>
              <a:t>Adjusting to cultural norms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4">
              <a:alphaModFix amt="55000"/>
            </a:blip>
            <a:stretch>
              <a:fillRect/>
            </a:stretch>
          </a:blipFill>
        </p:spPr>
        <p:txBody>
          <a:bodyPr/>
          <a:lstStyle/>
          <a:p>
            <a:endParaRPr lang="en-US"/>
          </a:p>
        </p:txBody>
      </p:sp>
      <p:sp>
        <p:nvSpPr>
          <p:cNvPr id="4" name="Freeform 4"/>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5"/>
            <a:stretch>
              <a:fillRect/>
            </a:stretch>
          </a:blipFill>
        </p:spPr>
        <p:txBody>
          <a:bodyPr/>
          <a:lstStyle/>
          <a:p>
            <a:endParaRPr lang="en-US"/>
          </a:p>
        </p:txBody>
      </p:sp>
      <p:sp>
        <p:nvSpPr>
          <p:cNvPr id="5" name="Freeform 5"/>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794354" y="547153"/>
            <a:ext cx="4399132" cy="4399132"/>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7"/>
              <a:stretch>
                <a:fillRect l="-22279" t="-15773" r="-25891" b="-14693"/>
              </a:stretch>
            </a:blipFill>
            <a:ln w="38100" cap="sq">
              <a:solidFill>
                <a:srgbClr val="000000"/>
              </a:solidFill>
              <a:prstDash val="solid"/>
              <a:miter/>
            </a:ln>
          </p:spPr>
          <p:txBody>
            <a:bodyPr/>
            <a:lstStyle/>
            <a:p>
              <a:endParaRPr lang="en-US" dirty="0"/>
            </a:p>
          </p:txBody>
        </p:sp>
      </p:grpSp>
      <p:sp>
        <p:nvSpPr>
          <p:cNvPr id="8" name="Freeform 8"/>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grpSp>
        <p:nvGrpSpPr>
          <p:cNvPr id="9" name="Group 9"/>
          <p:cNvGrpSpPr/>
          <p:nvPr/>
        </p:nvGrpSpPr>
        <p:grpSpPr>
          <a:xfrm>
            <a:off x="6934200" y="2264738"/>
            <a:ext cx="9753600" cy="3792098"/>
            <a:chOff x="0" y="-38100"/>
            <a:chExt cx="2314920" cy="851437"/>
          </a:xfrm>
        </p:grpSpPr>
        <p:sp>
          <p:nvSpPr>
            <p:cNvPr id="10" name="Freeform 10"/>
            <p:cNvSpPr/>
            <p:nvPr/>
          </p:nvSpPr>
          <p:spPr>
            <a:xfrm>
              <a:off x="0" y="0"/>
              <a:ext cx="2314920" cy="813337"/>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1" name="TextBox 11"/>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7807040" y="2726780"/>
            <a:ext cx="7696553" cy="1846659"/>
          </a:xfrm>
          <a:prstGeom prst="rect">
            <a:avLst/>
          </a:prstGeom>
        </p:spPr>
        <p:txBody>
          <a:bodyPr lIns="0" tIns="0" rIns="0" bIns="0" rtlCol="0" anchor="t">
            <a:spAutoFit/>
          </a:bodyPr>
          <a:lstStyle/>
          <a:p>
            <a:pPr algn="ctr">
              <a:lnSpc>
                <a:spcPts val="4835"/>
              </a:lnSpc>
            </a:pPr>
            <a:r>
              <a:rPr lang="en-US" sz="4168" b="1" dirty="0">
                <a:solidFill>
                  <a:srgbClr val="FF914D"/>
                </a:solidFill>
                <a:latin typeface="The Seasons Bold"/>
                <a:ea typeface="The Seasons Bold"/>
                <a:cs typeface="The Seasons Bold"/>
                <a:sym typeface="The Seasons Bold"/>
              </a:rPr>
              <a:t>MAJORS COLIN</a:t>
            </a:r>
          </a:p>
          <a:p>
            <a:pPr algn="ctr">
              <a:lnSpc>
                <a:spcPts val="4835"/>
              </a:lnSpc>
            </a:pPr>
            <a:r>
              <a:rPr lang="en-US" sz="4168" b="1" dirty="0">
                <a:solidFill>
                  <a:srgbClr val="FF914D"/>
                </a:solidFill>
                <a:latin typeface="The Seasons Bold"/>
                <a:ea typeface="The Seasons Bold"/>
                <a:cs typeface="The Seasons Bold"/>
                <a:sym typeface="The Seasons Bold"/>
              </a:rPr>
              <a:t>AND</a:t>
            </a:r>
          </a:p>
          <a:p>
            <a:pPr algn="ctr">
              <a:lnSpc>
                <a:spcPts val="4835"/>
              </a:lnSpc>
            </a:pPr>
            <a:r>
              <a:rPr lang="en-US" sz="4168" b="1" dirty="0">
                <a:solidFill>
                  <a:srgbClr val="FF914D"/>
                </a:solidFill>
                <a:latin typeface="The Seasons Bold"/>
                <a:ea typeface="The Seasons Bold"/>
                <a:cs typeface="The Seasons Bold"/>
                <a:sym typeface="The Seasons Bold"/>
              </a:rPr>
              <a:t>MAUREEN BAIN</a:t>
            </a:r>
          </a:p>
        </p:txBody>
      </p:sp>
      <p:sp>
        <p:nvSpPr>
          <p:cNvPr id="13" name="TextBox 13"/>
          <p:cNvSpPr txBox="1"/>
          <p:nvPr/>
        </p:nvSpPr>
        <p:spPr>
          <a:xfrm>
            <a:off x="7851903" y="4793265"/>
            <a:ext cx="7606826" cy="1407794"/>
          </a:xfrm>
          <a:prstGeom prst="rect">
            <a:avLst/>
          </a:prstGeom>
        </p:spPr>
        <p:txBody>
          <a:bodyPr lIns="0" tIns="0" rIns="0" bIns="0" rtlCol="0" anchor="t">
            <a:spAutoFit/>
          </a:bodyPr>
          <a:lstStyle/>
          <a:p>
            <a:pPr algn="ctr">
              <a:lnSpc>
                <a:spcPts val="3780"/>
              </a:lnSpc>
            </a:pPr>
            <a:r>
              <a:rPr lang="en-US" sz="2700" dirty="0">
                <a:solidFill>
                  <a:srgbClr val="000000"/>
                </a:solidFill>
                <a:latin typeface="DM Sans"/>
                <a:ea typeface="DM Sans"/>
                <a:cs typeface="DM Sans"/>
                <a:sym typeface="DM Sans"/>
              </a:rPr>
              <a:t>Corps Officers</a:t>
            </a:r>
          </a:p>
          <a:p>
            <a:pPr algn="ctr">
              <a:lnSpc>
                <a:spcPts val="3780"/>
              </a:lnSpc>
            </a:pPr>
            <a:r>
              <a:rPr lang="en-US" sz="2700" dirty="0">
                <a:solidFill>
                  <a:srgbClr val="000000"/>
                </a:solidFill>
                <a:latin typeface="DM Sans"/>
                <a:ea typeface="DM Sans"/>
                <a:cs typeface="DM Sans"/>
                <a:sym typeface="DM Sans"/>
              </a:rPr>
              <a:t>Lurgan Corps, Ireland Division</a:t>
            </a:r>
          </a:p>
          <a:p>
            <a:pPr algn="ctr">
              <a:lnSpc>
                <a:spcPts val="3780"/>
              </a:lnSpc>
            </a:pPr>
            <a:endParaRPr lang="en-US" sz="2700" dirty="0">
              <a:solidFill>
                <a:srgbClr val="000000"/>
              </a:solidFill>
              <a:latin typeface="DM Sans"/>
              <a:ea typeface="DM Sans"/>
              <a:cs typeface="DM Sans"/>
              <a:sym typeface="DM Sans"/>
            </a:endParaRPr>
          </a:p>
        </p:txBody>
      </p:sp>
      <p:sp>
        <p:nvSpPr>
          <p:cNvPr id="14" name="Freeform 14"/>
          <p:cNvSpPr/>
          <p:nvPr/>
        </p:nvSpPr>
        <p:spPr>
          <a:xfrm>
            <a:off x="8805312" y="8948069"/>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TextBox 17"/>
          <p:cNvSpPr txBox="1"/>
          <p:nvPr/>
        </p:nvSpPr>
        <p:spPr>
          <a:xfrm>
            <a:off x="3332655" y="6326980"/>
            <a:ext cx="8789462" cy="2152673"/>
          </a:xfrm>
          <a:prstGeom prst="rect">
            <a:avLst/>
          </a:prstGeom>
        </p:spPr>
        <p:txBody>
          <a:bodyPr lIns="50800" tIns="50800" rIns="50800" bIns="50800" rtlCol="0" anchor="ctr"/>
          <a:lstStyle/>
          <a:p>
            <a:pPr algn="ctr">
              <a:lnSpc>
                <a:spcPts val="2659"/>
              </a:lnSpc>
              <a:spcBef>
                <a:spcPct val="0"/>
              </a:spcBef>
            </a:pPr>
            <a:endParaRPr/>
          </a:p>
        </p:txBody>
      </p:sp>
      <p:sp>
        <p:nvSpPr>
          <p:cNvPr id="20" name="TextBox 20"/>
          <p:cNvSpPr txBox="1"/>
          <p:nvPr/>
        </p:nvSpPr>
        <p:spPr>
          <a:xfrm>
            <a:off x="9271060" y="8918990"/>
            <a:ext cx="5548104" cy="455294"/>
          </a:xfrm>
          <a:prstGeom prst="rect">
            <a:avLst/>
          </a:prstGeom>
        </p:spPr>
        <p:txBody>
          <a:bodyPr lIns="0" tIns="0" rIns="0" bIns="0" rtlCol="0" anchor="t">
            <a:spAutoFit/>
          </a:bodyPr>
          <a:lstStyle/>
          <a:p>
            <a:pPr algn="l">
              <a:lnSpc>
                <a:spcPts val="3780"/>
              </a:lnSpc>
            </a:pPr>
            <a:r>
              <a:rPr lang="en-US" sz="2700" dirty="0">
                <a:solidFill>
                  <a:srgbClr val="000000"/>
                </a:solidFill>
                <a:latin typeface="DM Sans"/>
                <a:ea typeface="DM Sans"/>
                <a:cs typeface="DM Sans"/>
                <a:sym typeface="DM Sans"/>
              </a:rPr>
              <a:t>United Kingdom &amp; Ireland Territory</a:t>
            </a:r>
          </a:p>
        </p:txBody>
      </p:sp>
      <p:grpSp>
        <p:nvGrpSpPr>
          <p:cNvPr id="21" name="Group 21"/>
          <p:cNvGrpSpPr/>
          <p:nvPr/>
        </p:nvGrpSpPr>
        <p:grpSpPr>
          <a:xfrm>
            <a:off x="692590" y="5236335"/>
            <a:ext cx="4602659" cy="4603580"/>
            <a:chOff x="7947" y="99989"/>
            <a:chExt cx="6350000" cy="6351271"/>
          </a:xfrm>
        </p:grpSpPr>
        <p:sp>
          <p:nvSpPr>
            <p:cNvPr id="22" name="Freeform 22"/>
            <p:cNvSpPr/>
            <p:nvPr/>
          </p:nvSpPr>
          <p:spPr>
            <a:xfrm>
              <a:off x="7947" y="99989"/>
              <a:ext cx="6350000" cy="6351271"/>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11"/>
              <a:stretch>
                <a:fillRect l="-22593" t="-48834" r="-25620" b="-47504"/>
              </a:stretch>
            </a:blipFill>
            <a:ln w="38100" cap="sq">
              <a:solidFill>
                <a:srgbClr val="000000"/>
              </a:solidFill>
              <a:prstDash val="solid"/>
              <a:miter/>
            </a:ln>
          </p:spPr>
          <p:txBody>
            <a:bodyPr/>
            <a:lstStyle/>
            <a:p>
              <a:endParaRPr lang="en-US"/>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551475" y="3500693"/>
            <a:ext cx="9791154" cy="3285613"/>
            <a:chOff x="0" y="0"/>
            <a:chExt cx="2578740" cy="865347"/>
          </a:xfrm>
        </p:grpSpPr>
        <p:sp>
          <p:nvSpPr>
            <p:cNvPr id="5" name="Freeform 5"/>
            <p:cNvSpPr/>
            <p:nvPr/>
          </p:nvSpPr>
          <p:spPr>
            <a:xfrm>
              <a:off x="0" y="0"/>
              <a:ext cx="2578740" cy="865347"/>
            </a:xfrm>
            <a:custGeom>
              <a:avLst/>
              <a:gdLst/>
              <a:ahLst/>
              <a:cxnLst/>
              <a:rect l="l" t="t" r="r" b="b"/>
              <a:pathLst>
                <a:path w="2578740" h="865347">
                  <a:moveTo>
                    <a:pt x="40326" y="0"/>
                  </a:moveTo>
                  <a:lnTo>
                    <a:pt x="2538414" y="0"/>
                  </a:lnTo>
                  <a:cubicBezTo>
                    <a:pt x="2560686" y="0"/>
                    <a:pt x="2578740" y="18055"/>
                    <a:pt x="2578740" y="40326"/>
                  </a:cubicBezTo>
                  <a:lnTo>
                    <a:pt x="2578740" y="825021"/>
                  </a:lnTo>
                  <a:cubicBezTo>
                    <a:pt x="2578740" y="835716"/>
                    <a:pt x="2574491" y="845973"/>
                    <a:pt x="2566929" y="853535"/>
                  </a:cubicBezTo>
                  <a:cubicBezTo>
                    <a:pt x="2559366" y="861098"/>
                    <a:pt x="2549109" y="865347"/>
                    <a:pt x="2538414" y="865347"/>
                  </a:cubicBezTo>
                  <a:lnTo>
                    <a:pt x="40326" y="865347"/>
                  </a:lnTo>
                  <a:cubicBezTo>
                    <a:pt x="18055" y="865347"/>
                    <a:pt x="0" y="847292"/>
                    <a:pt x="0" y="825021"/>
                  </a:cubicBezTo>
                  <a:lnTo>
                    <a:pt x="0" y="40326"/>
                  </a:lnTo>
                  <a:cubicBezTo>
                    <a:pt x="0" y="18055"/>
                    <a:pt x="18055" y="0"/>
                    <a:pt x="40326" y="0"/>
                  </a:cubicBezTo>
                  <a:close/>
                </a:path>
              </a:pathLst>
            </a:custGeom>
            <a:solidFill>
              <a:srgbClr val="FFFFFF"/>
            </a:solidFill>
            <a:ln w="38100" cap="rnd">
              <a:solidFill>
                <a:srgbClr val="000000"/>
              </a:solidFill>
              <a:prstDash val="solid"/>
              <a:round/>
            </a:ln>
          </p:spPr>
          <p:txBody>
            <a:bodyPr/>
            <a:lstStyle/>
            <a:p>
              <a:endParaRPr lang="en-US"/>
            </a:p>
          </p:txBody>
        </p:sp>
        <p:sp>
          <p:nvSpPr>
            <p:cNvPr id="6" name="TextBox 6"/>
            <p:cNvSpPr txBox="1"/>
            <p:nvPr/>
          </p:nvSpPr>
          <p:spPr>
            <a:xfrm>
              <a:off x="0" y="-38100"/>
              <a:ext cx="2578740" cy="90344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3798045" y="-710454"/>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8" name="Freeform 8"/>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9" name="Freeform 9"/>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10" name="Freeform 10"/>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sp>
        <p:nvSpPr>
          <p:cNvPr id="11" name="Freeform 11"/>
          <p:cNvSpPr/>
          <p:nvPr/>
        </p:nvSpPr>
        <p:spPr>
          <a:xfrm>
            <a:off x="185838" y="2239220"/>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1725056" y="3879726"/>
            <a:ext cx="7696553" cy="816325"/>
          </a:xfrm>
          <a:prstGeom prst="rect">
            <a:avLst/>
          </a:prstGeom>
        </p:spPr>
        <p:txBody>
          <a:bodyPr lIns="0" tIns="0" rIns="0" bIns="0" rtlCol="0" anchor="t">
            <a:spAutoFit/>
          </a:bodyPr>
          <a:lstStyle/>
          <a:p>
            <a:pPr algn="ctr">
              <a:lnSpc>
                <a:spcPts val="5879"/>
              </a:lnSpc>
            </a:pPr>
            <a:r>
              <a:rPr lang="en-US" sz="5068" b="1">
                <a:solidFill>
                  <a:srgbClr val="FF914D"/>
                </a:solidFill>
                <a:latin typeface="The Seasons Bold"/>
                <a:ea typeface="The Seasons Bold"/>
                <a:cs typeface="The Seasons Bold"/>
                <a:sym typeface="The Seasons Bold"/>
              </a:rPr>
              <a:t>PRAYER REQUESTS</a:t>
            </a:r>
          </a:p>
        </p:txBody>
      </p:sp>
      <p:sp>
        <p:nvSpPr>
          <p:cNvPr id="13" name="TextBox 13"/>
          <p:cNvSpPr txBox="1"/>
          <p:nvPr/>
        </p:nvSpPr>
        <p:spPr>
          <a:xfrm>
            <a:off x="1268250" y="4915125"/>
            <a:ext cx="8357604" cy="1287219"/>
          </a:xfrm>
          <a:prstGeom prst="rect">
            <a:avLst/>
          </a:prstGeom>
        </p:spPr>
        <p:txBody>
          <a:bodyPr lIns="0" tIns="0" rIns="0" bIns="0" rtlCol="0" anchor="t">
            <a:spAutoFit/>
          </a:bodyPr>
          <a:lstStyle/>
          <a:p>
            <a:pPr algn="ctr">
              <a:lnSpc>
                <a:spcPts val="5179"/>
              </a:lnSpc>
            </a:pPr>
            <a:r>
              <a:rPr lang="en-US" sz="3699">
                <a:solidFill>
                  <a:srgbClr val="000000"/>
                </a:solidFill>
                <a:latin typeface="DM Sans"/>
                <a:ea typeface="DM Sans"/>
                <a:cs typeface="DM Sans"/>
                <a:sym typeface="DM Sans"/>
              </a:rPr>
              <a:t>We would appreciate prayers for our children and youth ministries</a:t>
            </a:r>
          </a:p>
        </p:txBody>
      </p:sp>
      <p:grpSp>
        <p:nvGrpSpPr>
          <p:cNvPr id="14" name="Group 14"/>
          <p:cNvGrpSpPr/>
          <p:nvPr/>
        </p:nvGrpSpPr>
        <p:grpSpPr>
          <a:xfrm>
            <a:off x="13292145" y="6047383"/>
            <a:ext cx="4047036" cy="4047036"/>
            <a:chOff x="0" y="0"/>
            <a:chExt cx="6350000" cy="6350000"/>
          </a:xfrm>
        </p:grpSpPr>
        <p:sp>
          <p:nvSpPr>
            <p:cNvPr id="15" name="Freeform 1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9"/>
              <a:stretch>
                <a:fillRect l="-22279" t="-15773" r="-25891" b="-14693"/>
              </a:stretch>
            </a:blipFill>
            <a:ln w="38100" cap="sq">
              <a:solidFill>
                <a:srgbClr val="000000"/>
              </a:solidFill>
              <a:prstDash val="solid"/>
              <a:miter/>
            </a:ln>
          </p:spPr>
          <p:txBody>
            <a:bodyPr/>
            <a:lstStyle/>
            <a:p>
              <a:endParaRPr lang="en-US"/>
            </a:p>
          </p:txBody>
        </p:sp>
      </p:grpSp>
      <p:grpSp>
        <p:nvGrpSpPr>
          <p:cNvPr id="16" name="Group 16"/>
          <p:cNvGrpSpPr/>
          <p:nvPr/>
        </p:nvGrpSpPr>
        <p:grpSpPr>
          <a:xfrm>
            <a:off x="10907583" y="1842381"/>
            <a:ext cx="4047036" cy="4047036"/>
            <a:chOff x="0" y="0"/>
            <a:chExt cx="6350000" cy="6350000"/>
          </a:xfrm>
        </p:grpSpPr>
        <p:sp>
          <p:nvSpPr>
            <p:cNvPr id="17" name="Freeform 1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10"/>
              <a:stretch>
                <a:fillRect l="-22593" t="-48834" r="-25620" b="-47504"/>
              </a:stretch>
            </a:blipFill>
            <a:ln w="38100" cap="sq">
              <a:solidFill>
                <a:srgbClr val="000000"/>
              </a:solidFill>
              <a:prstDash val="solid"/>
              <a:miter/>
            </a:ln>
          </p:spPr>
          <p:txBody>
            <a:bodyPr/>
            <a:lstStyle/>
            <a:p>
              <a:endParaRPr 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4">
              <a:alphaModFix amt="55000"/>
            </a:blip>
            <a:stretch>
              <a:fillRect/>
            </a:stretch>
          </a:blipFill>
        </p:spPr>
        <p:txBody>
          <a:bodyPr/>
          <a:lstStyle/>
          <a:p>
            <a:endParaRPr lang="en-US"/>
          </a:p>
        </p:txBody>
      </p:sp>
      <p:sp>
        <p:nvSpPr>
          <p:cNvPr id="4" name="Freeform 4"/>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5"/>
            <a:stretch>
              <a:fillRect/>
            </a:stretch>
          </a:blipFill>
        </p:spPr>
        <p:txBody>
          <a:bodyPr/>
          <a:lstStyle/>
          <a:p>
            <a:endParaRPr lang="en-US"/>
          </a:p>
        </p:txBody>
      </p:sp>
      <p:sp>
        <p:nvSpPr>
          <p:cNvPr id="5" name="Freeform 5"/>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12141475" y="4815122"/>
            <a:ext cx="5146778" cy="5146778"/>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7"/>
              <a:stretch>
                <a:fillRect t="-12534" b="-12534"/>
              </a:stretch>
            </a:blipFill>
            <a:ln w="38100" cap="sq">
              <a:solidFill>
                <a:srgbClr val="000000"/>
              </a:solidFill>
              <a:prstDash val="solid"/>
              <a:miter/>
            </a:ln>
          </p:spPr>
          <p:txBody>
            <a:bodyPr/>
            <a:lstStyle/>
            <a:p>
              <a:endParaRPr lang="en-US"/>
            </a:p>
          </p:txBody>
        </p:sp>
      </p:grpSp>
      <p:grpSp>
        <p:nvGrpSpPr>
          <p:cNvPr id="8" name="Group 8"/>
          <p:cNvGrpSpPr/>
          <p:nvPr/>
        </p:nvGrpSpPr>
        <p:grpSpPr>
          <a:xfrm>
            <a:off x="345883" y="443868"/>
            <a:ext cx="5146778" cy="5146778"/>
            <a:chOff x="0" y="0"/>
            <a:chExt cx="6350000" cy="635000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t="-12440" b="-12440"/>
              </a:stretch>
            </a:blipFill>
            <a:ln w="38100" cap="sq">
              <a:solidFill>
                <a:srgbClr val="000000"/>
              </a:solidFill>
              <a:prstDash val="solid"/>
              <a:miter/>
            </a:ln>
          </p:spPr>
          <p:txBody>
            <a:bodyPr/>
            <a:lstStyle/>
            <a:p>
              <a:endParaRPr lang="en-US"/>
            </a:p>
          </p:txBody>
        </p:sp>
      </p:grpSp>
      <p:sp>
        <p:nvSpPr>
          <p:cNvPr id="10" name="Freeform 10"/>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grpSp>
        <p:nvGrpSpPr>
          <p:cNvPr id="11" name="Group 11"/>
          <p:cNvGrpSpPr/>
          <p:nvPr/>
        </p:nvGrpSpPr>
        <p:grpSpPr>
          <a:xfrm>
            <a:off x="5925402" y="2280435"/>
            <a:ext cx="8789462" cy="2008012"/>
            <a:chOff x="0" y="0"/>
            <a:chExt cx="2314920" cy="528859"/>
          </a:xfrm>
        </p:grpSpPr>
        <p:sp>
          <p:nvSpPr>
            <p:cNvPr id="12" name="Freeform 12"/>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3" name="TextBox 13"/>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6227315" y="2721146"/>
            <a:ext cx="7696553" cy="680821"/>
          </a:xfrm>
          <a:prstGeom prst="rect">
            <a:avLst/>
          </a:prstGeom>
        </p:spPr>
        <p:txBody>
          <a:bodyPr lIns="0" tIns="0" rIns="0" bIns="0" rtlCol="0" anchor="t">
            <a:spAutoFit/>
          </a:bodyPr>
          <a:lstStyle/>
          <a:p>
            <a:pPr algn="ctr">
              <a:lnSpc>
                <a:spcPts val="4835"/>
              </a:lnSpc>
            </a:pPr>
            <a:r>
              <a:rPr lang="en-US" sz="4168" b="1">
                <a:solidFill>
                  <a:srgbClr val="004AAD"/>
                </a:solidFill>
                <a:latin typeface="The Seasons Bold"/>
                <a:ea typeface="The Seasons Bold"/>
                <a:cs typeface="The Seasons Bold"/>
                <a:sym typeface="The Seasons Bold"/>
              </a:rPr>
              <a:t>COLONEL EDDIE VINCENT</a:t>
            </a:r>
          </a:p>
        </p:txBody>
      </p:sp>
      <p:sp>
        <p:nvSpPr>
          <p:cNvPr id="15" name="TextBox 15"/>
          <p:cNvSpPr txBox="1"/>
          <p:nvPr/>
        </p:nvSpPr>
        <p:spPr>
          <a:xfrm>
            <a:off x="6806125" y="3354343"/>
            <a:ext cx="7606826"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Chief Secretary</a:t>
            </a:r>
          </a:p>
        </p:txBody>
      </p:sp>
      <p:sp>
        <p:nvSpPr>
          <p:cNvPr id="16" name="Freeform 16"/>
          <p:cNvSpPr/>
          <p:nvPr/>
        </p:nvSpPr>
        <p:spPr>
          <a:xfrm>
            <a:off x="675153" y="9350761"/>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7" name="Group 17"/>
          <p:cNvGrpSpPr/>
          <p:nvPr/>
        </p:nvGrpSpPr>
        <p:grpSpPr>
          <a:xfrm>
            <a:off x="2612710" y="6602170"/>
            <a:ext cx="8789462" cy="2008012"/>
            <a:chOff x="0" y="0"/>
            <a:chExt cx="2314920" cy="528859"/>
          </a:xfrm>
        </p:grpSpPr>
        <p:sp>
          <p:nvSpPr>
            <p:cNvPr id="18" name="Freeform 18"/>
            <p:cNvSpPr/>
            <p:nvPr/>
          </p:nvSpPr>
          <p:spPr>
            <a:xfrm>
              <a:off x="0" y="0"/>
              <a:ext cx="2314920" cy="528859"/>
            </a:xfrm>
            <a:custGeom>
              <a:avLst/>
              <a:gdLst/>
              <a:ahLst/>
              <a:cxnLst/>
              <a:rect l="l" t="t" r="r" b="b"/>
              <a:pathLst>
                <a:path w="2314920" h="528859">
                  <a:moveTo>
                    <a:pt x="44922" y="0"/>
                  </a:moveTo>
                  <a:lnTo>
                    <a:pt x="2269998" y="0"/>
                  </a:lnTo>
                  <a:cubicBezTo>
                    <a:pt x="2294808" y="0"/>
                    <a:pt x="2314920" y="20112"/>
                    <a:pt x="2314920" y="44922"/>
                  </a:cubicBezTo>
                  <a:lnTo>
                    <a:pt x="2314920" y="483938"/>
                  </a:lnTo>
                  <a:cubicBezTo>
                    <a:pt x="2314920" y="508747"/>
                    <a:pt x="2294808" y="528859"/>
                    <a:pt x="2269998" y="528859"/>
                  </a:cubicBezTo>
                  <a:lnTo>
                    <a:pt x="44922" y="528859"/>
                  </a:lnTo>
                  <a:cubicBezTo>
                    <a:pt x="20112" y="528859"/>
                    <a:pt x="0" y="508747"/>
                    <a:pt x="0" y="483938"/>
                  </a:cubicBezTo>
                  <a:lnTo>
                    <a:pt x="0" y="44922"/>
                  </a:lnTo>
                  <a:cubicBezTo>
                    <a:pt x="0" y="20112"/>
                    <a:pt x="20112" y="0"/>
                    <a:pt x="44922" y="0"/>
                  </a:cubicBezTo>
                  <a:close/>
                </a:path>
              </a:pathLst>
            </a:custGeom>
            <a:solidFill>
              <a:srgbClr val="FFFFFF"/>
            </a:solidFill>
            <a:ln w="38100" cap="rnd">
              <a:solidFill>
                <a:srgbClr val="000000"/>
              </a:solidFill>
              <a:prstDash val="solid"/>
              <a:round/>
            </a:ln>
          </p:spPr>
          <p:txBody>
            <a:bodyPr/>
            <a:lstStyle/>
            <a:p>
              <a:endParaRPr lang="en-US"/>
            </a:p>
          </p:txBody>
        </p:sp>
        <p:sp>
          <p:nvSpPr>
            <p:cNvPr id="19" name="TextBox 19"/>
            <p:cNvSpPr txBox="1"/>
            <p:nvPr/>
          </p:nvSpPr>
          <p:spPr>
            <a:xfrm>
              <a:off x="0" y="-38100"/>
              <a:ext cx="2314920" cy="566959"/>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3058911" y="6988092"/>
            <a:ext cx="7696553" cy="680821"/>
          </a:xfrm>
          <a:prstGeom prst="rect">
            <a:avLst/>
          </a:prstGeom>
        </p:spPr>
        <p:txBody>
          <a:bodyPr lIns="0" tIns="0" rIns="0" bIns="0" rtlCol="0" anchor="t">
            <a:spAutoFit/>
          </a:bodyPr>
          <a:lstStyle/>
          <a:p>
            <a:pPr algn="ctr">
              <a:lnSpc>
                <a:spcPts val="4835"/>
              </a:lnSpc>
            </a:pPr>
            <a:r>
              <a:rPr lang="en-US" sz="4168" b="1">
                <a:solidFill>
                  <a:srgbClr val="004AAD"/>
                </a:solidFill>
                <a:latin typeface="The Seasons Bold"/>
                <a:ea typeface="The Seasons Bold"/>
                <a:cs typeface="The Seasons Bold"/>
                <a:sym typeface="The Seasons Bold"/>
              </a:rPr>
              <a:t>COLONEL GENEVERA VINCENT</a:t>
            </a:r>
          </a:p>
        </p:txBody>
      </p:sp>
      <p:sp>
        <p:nvSpPr>
          <p:cNvPr id="21" name="TextBox 21"/>
          <p:cNvSpPr txBox="1"/>
          <p:nvPr/>
        </p:nvSpPr>
        <p:spPr>
          <a:xfrm>
            <a:off x="3161543" y="7730867"/>
            <a:ext cx="7606826"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Territorial Secretary for Women’s Ministries</a:t>
            </a:r>
          </a:p>
        </p:txBody>
      </p:sp>
      <p:sp>
        <p:nvSpPr>
          <p:cNvPr id="22" name="TextBox 22"/>
          <p:cNvSpPr txBox="1"/>
          <p:nvPr/>
        </p:nvSpPr>
        <p:spPr>
          <a:xfrm>
            <a:off x="1140901" y="9321682"/>
            <a:ext cx="4022490"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US Western Territory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24816" y="2364969"/>
            <a:ext cx="9712369" cy="5649561"/>
            <a:chOff x="0" y="0"/>
            <a:chExt cx="2557990" cy="1487950"/>
          </a:xfrm>
        </p:grpSpPr>
        <p:sp>
          <p:nvSpPr>
            <p:cNvPr id="4" name="Freeform 4"/>
            <p:cNvSpPr/>
            <p:nvPr/>
          </p:nvSpPr>
          <p:spPr>
            <a:xfrm>
              <a:off x="0" y="0"/>
              <a:ext cx="2557990" cy="1487950"/>
            </a:xfrm>
            <a:custGeom>
              <a:avLst/>
              <a:gdLst/>
              <a:ahLst/>
              <a:cxnLst/>
              <a:rect l="l" t="t" r="r" b="b"/>
              <a:pathLst>
                <a:path w="2557990" h="1487950">
                  <a:moveTo>
                    <a:pt x="40653" y="0"/>
                  </a:moveTo>
                  <a:lnTo>
                    <a:pt x="2517337" y="0"/>
                  </a:lnTo>
                  <a:cubicBezTo>
                    <a:pt x="2528119" y="0"/>
                    <a:pt x="2538459" y="4283"/>
                    <a:pt x="2546083" y="11907"/>
                  </a:cubicBezTo>
                  <a:cubicBezTo>
                    <a:pt x="2553707" y="19531"/>
                    <a:pt x="2557990" y="29871"/>
                    <a:pt x="2557990" y="40653"/>
                  </a:cubicBezTo>
                  <a:lnTo>
                    <a:pt x="2557990" y="1447297"/>
                  </a:lnTo>
                  <a:cubicBezTo>
                    <a:pt x="2557990" y="1458079"/>
                    <a:pt x="2553707" y="1468419"/>
                    <a:pt x="2546083" y="1476043"/>
                  </a:cubicBezTo>
                  <a:cubicBezTo>
                    <a:pt x="2538459" y="1483667"/>
                    <a:pt x="2528119" y="1487950"/>
                    <a:pt x="2517337" y="1487950"/>
                  </a:cubicBezTo>
                  <a:lnTo>
                    <a:pt x="40653" y="1487950"/>
                  </a:lnTo>
                  <a:cubicBezTo>
                    <a:pt x="29871" y="1487950"/>
                    <a:pt x="19531" y="1483667"/>
                    <a:pt x="11907" y="1476043"/>
                  </a:cubicBezTo>
                  <a:cubicBezTo>
                    <a:pt x="4283" y="1468419"/>
                    <a:pt x="0" y="1458079"/>
                    <a:pt x="0" y="1447297"/>
                  </a:cubicBezTo>
                  <a:lnTo>
                    <a:pt x="0" y="40653"/>
                  </a:lnTo>
                  <a:cubicBezTo>
                    <a:pt x="0" y="29871"/>
                    <a:pt x="4283" y="19531"/>
                    <a:pt x="11907" y="11907"/>
                  </a:cubicBezTo>
                  <a:cubicBezTo>
                    <a:pt x="19531" y="4283"/>
                    <a:pt x="29871" y="0"/>
                    <a:pt x="40653"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557990" cy="152605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798045" y="-1789745"/>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7" name="Freeform 7"/>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8" name="Freeform 8"/>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9" name="Freeform 9"/>
          <p:cNvSpPr/>
          <p:nvPr/>
        </p:nvSpPr>
        <p:spPr>
          <a:xfrm>
            <a:off x="202589" y="948197"/>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7"/>
            <a:stretch>
              <a:fillRect/>
            </a:stretch>
          </a:blipFill>
        </p:spPr>
        <p:txBody>
          <a:bodyPr/>
          <a:lstStyle/>
          <a:p>
            <a:endParaRPr lang="en-US"/>
          </a:p>
        </p:txBody>
      </p:sp>
      <p:sp>
        <p:nvSpPr>
          <p:cNvPr id="10" name="Freeform 10"/>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grpSp>
        <p:nvGrpSpPr>
          <p:cNvPr id="11" name="Group 11"/>
          <p:cNvGrpSpPr/>
          <p:nvPr/>
        </p:nvGrpSpPr>
        <p:grpSpPr>
          <a:xfrm>
            <a:off x="13890122" y="5991495"/>
            <a:ext cx="4046068" cy="4046068"/>
            <a:chOff x="0" y="0"/>
            <a:chExt cx="6350000" cy="6350000"/>
          </a:xfrm>
        </p:grpSpPr>
        <p:sp>
          <p:nvSpPr>
            <p:cNvPr id="12" name="Freeform 12"/>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9"/>
              <a:stretch>
                <a:fillRect t="-12534" b="-12534"/>
              </a:stretch>
            </a:blipFill>
            <a:ln w="38100" cap="sq">
              <a:solidFill>
                <a:srgbClr val="000000"/>
              </a:solidFill>
              <a:prstDash val="solid"/>
              <a:miter/>
            </a:ln>
          </p:spPr>
          <p:txBody>
            <a:bodyPr/>
            <a:lstStyle/>
            <a:p>
              <a:endParaRPr lang="en-US"/>
            </a:p>
          </p:txBody>
        </p:sp>
      </p:grpSp>
      <p:grpSp>
        <p:nvGrpSpPr>
          <p:cNvPr id="13" name="Group 13"/>
          <p:cNvGrpSpPr/>
          <p:nvPr/>
        </p:nvGrpSpPr>
        <p:grpSpPr>
          <a:xfrm>
            <a:off x="10840537" y="1849594"/>
            <a:ext cx="4046068" cy="4046068"/>
            <a:chOff x="0" y="0"/>
            <a:chExt cx="6350000" cy="6350000"/>
          </a:xfrm>
        </p:grpSpPr>
        <p:sp>
          <p:nvSpPr>
            <p:cNvPr id="14" name="Freeform 1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10"/>
              <a:stretch>
                <a:fillRect t="-12440" b="-12440"/>
              </a:stretch>
            </a:blipFill>
            <a:ln w="38100" cap="sq">
              <a:solidFill>
                <a:srgbClr val="000000"/>
              </a:solidFill>
              <a:prstDash val="solid"/>
              <a:miter/>
            </a:ln>
          </p:spPr>
          <p:txBody>
            <a:bodyPr/>
            <a:lstStyle/>
            <a:p>
              <a:endParaRPr lang="en-US"/>
            </a:p>
          </p:txBody>
        </p:sp>
      </p:grpSp>
      <p:sp>
        <p:nvSpPr>
          <p:cNvPr id="15" name="TextBox 15"/>
          <p:cNvSpPr txBox="1"/>
          <p:nvPr/>
        </p:nvSpPr>
        <p:spPr>
          <a:xfrm>
            <a:off x="1794626" y="2703407"/>
            <a:ext cx="7696553" cy="816325"/>
          </a:xfrm>
          <a:prstGeom prst="rect">
            <a:avLst/>
          </a:prstGeom>
        </p:spPr>
        <p:txBody>
          <a:bodyPr lIns="0" tIns="0" rIns="0" bIns="0" rtlCol="0" anchor="t">
            <a:spAutoFit/>
          </a:bodyPr>
          <a:lstStyle/>
          <a:p>
            <a:pPr algn="ctr">
              <a:lnSpc>
                <a:spcPts val="5879"/>
              </a:lnSpc>
            </a:pPr>
            <a:r>
              <a:rPr lang="en-US" sz="5068" b="1">
                <a:solidFill>
                  <a:srgbClr val="004AAD"/>
                </a:solidFill>
                <a:latin typeface="The Seasons Bold"/>
                <a:ea typeface="The Seasons Bold"/>
                <a:cs typeface="The Seasons Bold"/>
                <a:sym typeface="The Seasons Bold"/>
              </a:rPr>
              <a:t>PRAYER REQUESTS</a:t>
            </a:r>
          </a:p>
        </p:txBody>
      </p:sp>
      <p:sp>
        <p:nvSpPr>
          <p:cNvPr id="16" name="TextBox 16"/>
          <p:cNvSpPr txBox="1"/>
          <p:nvPr/>
        </p:nvSpPr>
        <p:spPr>
          <a:xfrm>
            <a:off x="965002" y="3692710"/>
            <a:ext cx="9355801" cy="3875613"/>
          </a:xfrm>
          <a:prstGeom prst="rect">
            <a:avLst/>
          </a:prstGeom>
        </p:spPr>
        <p:txBody>
          <a:bodyPr lIns="0" tIns="0" rIns="0" bIns="0" rtlCol="0" anchor="t">
            <a:spAutoFit/>
          </a:bodyPr>
          <a:lstStyle/>
          <a:p>
            <a:pPr marL="582935" lvl="1" indent="-291467" algn="l">
              <a:lnSpc>
                <a:spcPts val="3780"/>
              </a:lnSpc>
              <a:buFont typeface="Arial"/>
              <a:buChar char="•"/>
            </a:pPr>
            <a:r>
              <a:rPr lang="en-US" sz="2700" dirty="0">
                <a:solidFill>
                  <a:srgbClr val="000000"/>
                </a:solidFill>
                <a:latin typeface="DM Sans"/>
                <a:ea typeface="DM Sans"/>
                <a:cs typeface="DM Sans"/>
                <a:sym typeface="DM Sans"/>
              </a:rPr>
              <a:t>Grateful to God for His continued blessings and provision, and the joy of serving in the USA Western Territory</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Pray for health and safety during extensive travels across a vast territory</a:t>
            </a:r>
          </a:p>
          <a:p>
            <a:pPr marL="582935" lvl="1" indent="-291467" algn="l">
              <a:lnSpc>
                <a:spcPts val="3780"/>
              </a:lnSpc>
              <a:buFont typeface="Arial"/>
              <a:buChar char="•"/>
            </a:pPr>
            <a:r>
              <a:rPr lang="en-US" sz="2700" dirty="0">
                <a:solidFill>
                  <a:srgbClr val="000000"/>
                </a:solidFill>
                <a:latin typeface="DM Sans"/>
                <a:ea typeface="DM Sans"/>
                <a:cs typeface="DM Sans"/>
                <a:sym typeface="DM Sans"/>
              </a:rPr>
              <a:t>Pray for wisdom and strength in dealing with the complexities of leadership in a diverse territory and a challenging society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32496" t="-19122" r="-26559"/>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8" name="Freeform 8"/>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9" name="Freeform 9"/>
          <p:cNvSpPr/>
          <p:nvPr/>
        </p:nvSpPr>
        <p:spPr>
          <a:xfrm>
            <a:off x="12053364" y="7805723"/>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0" name="Group 10"/>
          <p:cNvGrpSpPr/>
          <p:nvPr/>
        </p:nvGrpSpPr>
        <p:grpSpPr>
          <a:xfrm>
            <a:off x="9382144" y="2481532"/>
            <a:ext cx="8594006" cy="2008012"/>
            <a:chOff x="0" y="0"/>
            <a:chExt cx="2263442" cy="528859"/>
          </a:xfrm>
        </p:grpSpPr>
        <p:sp>
          <p:nvSpPr>
            <p:cNvPr id="11" name="Freeform 11"/>
            <p:cNvSpPr/>
            <p:nvPr/>
          </p:nvSpPr>
          <p:spPr>
            <a:xfrm>
              <a:off x="0" y="0"/>
              <a:ext cx="2263442" cy="528859"/>
            </a:xfrm>
            <a:custGeom>
              <a:avLst/>
              <a:gdLst/>
              <a:ahLst/>
              <a:cxnLst/>
              <a:rect l="l" t="t" r="r" b="b"/>
              <a:pathLst>
                <a:path w="2263442" h="528859">
                  <a:moveTo>
                    <a:pt x="45943" y="0"/>
                  </a:moveTo>
                  <a:lnTo>
                    <a:pt x="2217499" y="0"/>
                  </a:lnTo>
                  <a:cubicBezTo>
                    <a:pt x="2242872" y="0"/>
                    <a:pt x="2263442" y="20570"/>
                    <a:pt x="2263442" y="45943"/>
                  </a:cubicBezTo>
                  <a:lnTo>
                    <a:pt x="2263442" y="482916"/>
                  </a:lnTo>
                  <a:cubicBezTo>
                    <a:pt x="2263442" y="495101"/>
                    <a:pt x="2258601" y="506787"/>
                    <a:pt x="2249985" y="515403"/>
                  </a:cubicBezTo>
                  <a:cubicBezTo>
                    <a:pt x="2241369" y="524019"/>
                    <a:pt x="2229683" y="528859"/>
                    <a:pt x="2217499" y="528859"/>
                  </a:cubicBezTo>
                  <a:lnTo>
                    <a:pt x="45943" y="528859"/>
                  </a:lnTo>
                  <a:cubicBezTo>
                    <a:pt x="33758" y="528859"/>
                    <a:pt x="22073" y="524019"/>
                    <a:pt x="13457" y="515403"/>
                  </a:cubicBezTo>
                  <a:cubicBezTo>
                    <a:pt x="4840" y="506787"/>
                    <a:pt x="0" y="495101"/>
                    <a:pt x="0" y="482916"/>
                  </a:cubicBezTo>
                  <a:lnTo>
                    <a:pt x="0" y="45943"/>
                  </a:lnTo>
                  <a:cubicBezTo>
                    <a:pt x="0" y="33758"/>
                    <a:pt x="4840" y="22073"/>
                    <a:pt x="13457" y="13457"/>
                  </a:cubicBezTo>
                  <a:cubicBezTo>
                    <a:pt x="22073" y="4840"/>
                    <a:pt x="33758" y="0"/>
                    <a:pt x="45943" y="0"/>
                  </a:cubicBezTo>
                  <a:close/>
                </a:path>
              </a:pathLst>
            </a:custGeom>
            <a:solidFill>
              <a:srgbClr val="FFFFFF"/>
            </a:solidFill>
            <a:ln w="38100" cap="rnd">
              <a:solidFill>
                <a:srgbClr val="000000"/>
              </a:solidFill>
              <a:prstDash val="solid"/>
              <a:round/>
            </a:ln>
          </p:spPr>
          <p:txBody>
            <a:bodyPr/>
            <a:lstStyle/>
            <a:p>
              <a:endParaRPr lang="en-US"/>
            </a:p>
          </p:txBody>
        </p:sp>
        <p:sp>
          <p:nvSpPr>
            <p:cNvPr id="12" name="TextBox 12"/>
            <p:cNvSpPr txBox="1"/>
            <p:nvPr/>
          </p:nvSpPr>
          <p:spPr>
            <a:xfrm>
              <a:off x="0" y="-38100"/>
              <a:ext cx="2263442" cy="566959"/>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9703736" y="2676480"/>
            <a:ext cx="7696553" cy="678403"/>
          </a:xfrm>
          <a:prstGeom prst="rect">
            <a:avLst/>
          </a:prstGeom>
        </p:spPr>
        <p:txBody>
          <a:bodyPr lIns="0" tIns="0" rIns="0" bIns="0" rtlCol="0" anchor="t">
            <a:spAutoFit/>
          </a:bodyPr>
          <a:lstStyle/>
          <a:p>
            <a:pPr algn="ctr">
              <a:lnSpc>
                <a:spcPts val="4835"/>
              </a:lnSpc>
            </a:pPr>
            <a:r>
              <a:rPr lang="en-US" sz="4168" b="1">
                <a:solidFill>
                  <a:srgbClr val="FF914D"/>
                </a:solidFill>
                <a:latin typeface="The Seasons Bold"/>
                <a:ea typeface="The Seasons Bold"/>
                <a:cs typeface="The Seasons Bold"/>
                <a:sym typeface="The Seasons Bold"/>
              </a:rPr>
              <a:t>LT. COLONEL BRENDA CRITCH</a:t>
            </a:r>
          </a:p>
        </p:txBody>
      </p:sp>
      <p:sp>
        <p:nvSpPr>
          <p:cNvPr id="14" name="TextBox 14"/>
          <p:cNvSpPr txBox="1"/>
          <p:nvPr/>
        </p:nvSpPr>
        <p:spPr>
          <a:xfrm>
            <a:off x="9703736" y="3371630"/>
            <a:ext cx="7606826" cy="93154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Spiritual Life Development Secretary and Mission Support and Emergency Officer </a:t>
            </a:r>
          </a:p>
        </p:txBody>
      </p:sp>
      <p:grpSp>
        <p:nvGrpSpPr>
          <p:cNvPr id="15" name="Group 15"/>
          <p:cNvGrpSpPr/>
          <p:nvPr/>
        </p:nvGrpSpPr>
        <p:grpSpPr>
          <a:xfrm>
            <a:off x="9382144" y="5356735"/>
            <a:ext cx="8594006" cy="2008012"/>
            <a:chOff x="0" y="0"/>
            <a:chExt cx="2263442" cy="528859"/>
          </a:xfrm>
        </p:grpSpPr>
        <p:sp>
          <p:nvSpPr>
            <p:cNvPr id="16" name="Freeform 16"/>
            <p:cNvSpPr/>
            <p:nvPr/>
          </p:nvSpPr>
          <p:spPr>
            <a:xfrm>
              <a:off x="0" y="0"/>
              <a:ext cx="2263442" cy="528859"/>
            </a:xfrm>
            <a:custGeom>
              <a:avLst/>
              <a:gdLst/>
              <a:ahLst/>
              <a:cxnLst/>
              <a:rect l="l" t="t" r="r" b="b"/>
              <a:pathLst>
                <a:path w="2263442" h="528859">
                  <a:moveTo>
                    <a:pt x="45943" y="0"/>
                  </a:moveTo>
                  <a:lnTo>
                    <a:pt x="2217499" y="0"/>
                  </a:lnTo>
                  <a:cubicBezTo>
                    <a:pt x="2242872" y="0"/>
                    <a:pt x="2263442" y="20570"/>
                    <a:pt x="2263442" y="45943"/>
                  </a:cubicBezTo>
                  <a:lnTo>
                    <a:pt x="2263442" y="482916"/>
                  </a:lnTo>
                  <a:cubicBezTo>
                    <a:pt x="2263442" y="495101"/>
                    <a:pt x="2258601" y="506787"/>
                    <a:pt x="2249985" y="515403"/>
                  </a:cubicBezTo>
                  <a:cubicBezTo>
                    <a:pt x="2241369" y="524019"/>
                    <a:pt x="2229683" y="528859"/>
                    <a:pt x="2217499" y="528859"/>
                  </a:cubicBezTo>
                  <a:lnTo>
                    <a:pt x="45943" y="528859"/>
                  </a:lnTo>
                  <a:cubicBezTo>
                    <a:pt x="33758" y="528859"/>
                    <a:pt x="22073" y="524019"/>
                    <a:pt x="13457" y="515403"/>
                  </a:cubicBezTo>
                  <a:cubicBezTo>
                    <a:pt x="4840" y="506787"/>
                    <a:pt x="0" y="495101"/>
                    <a:pt x="0" y="482916"/>
                  </a:cubicBezTo>
                  <a:lnTo>
                    <a:pt x="0" y="45943"/>
                  </a:lnTo>
                  <a:cubicBezTo>
                    <a:pt x="0" y="33758"/>
                    <a:pt x="4840" y="22073"/>
                    <a:pt x="13457" y="13457"/>
                  </a:cubicBezTo>
                  <a:cubicBezTo>
                    <a:pt x="22073" y="4840"/>
                    <a:pt x="33758" y="0"/>
                    <a:pt x="45943" y="0"/>
                  </a:cubicBezTo>
                  <a:close/>
                </a:path>
              </a:pathLst>
            </a:custGeom>
            <a:solidFill>
              <a:srgbClr val="FFFFFF"/>
            </a:solidFill>
            <a:ln w="38100" cap="rnd">
              <a:solidFill>
                <a:srgbClr val="000000"/>
              </a:solidFill>
              <a:prstDash val="solid"/>
              <a:round/>
            </a:ln>
          </p:spPr>
          <p:txBody>
            <a:bodyPr/>
            <a:lstStyle/>
            <a:p>
              <a:endParaRPr lang="en-US"/>
            </a:p>
          </p:txBody>
        </p:sp>
        <p:sp>
          <p:nvSpPr>
            <p:cNvPr id="17" name="TextBox 17"/>
            <p:cNvSpPr txBox="1"/>
            <p:nvPr/>
          </p:nvSpPr>
          <p:spPr>
            <a:xfrm>
              <a:off x="0" y="-38100"/>
              <a:ext cx="2263442" cy="56695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9703736" y="5742657"/>
            <a:ext cx="7696553" cy="678403"/>
          </a:xfrm>
          <a:prstGeom prst="rect">
            <a:avLst/>
          </a:prstGeom>
        </p:spPr>
        <p:txBody>
          <a:bodyPr lIns="0" tIns="0" rIns="0" bIns="0" rtlCol="0" anchor="t">
            <a:spAutoFit/>
          </a:bodyPr>
          <a:lstStyle/>
          <a:p>
            <a:pPr algn="ctr">
              <a:lnSpc>
                <a:spcPts val="4835"/>
              </a:lnSpc>
            </a:pPr>
            <a:r>
              <a:rPr lang="en-US" sz="4168" b="1">
                <a:solidFill>
                  <a:srgbClr val="FF914D"/>
                </a:solidFill>
                <a:latin typeface="The Seasons Bold"/>
                <a:ea typeface="The Seasons Bold"/>
                <a:cs typeface="The Seasons Bold"/>
                <a:sym typeface="The Seasons Bold"/>
              </a:rPr>
              <a:t>LT. COLONEL SHAWN CRITCH</a:t>
            </a:r>
          </a:p>
        </p:txBody>
      </p:sp>
      <p:sp>
        <p:nvSpPr>
          <p:cNvPr id="19" name="TextBox 19"/>
          <p:cNvSpPr txBox="1"/>
          <p:nvPr/>
        </p:nvSpPr>
        <p:spPr>
          <a:xfrm>
            <a:off x="9806368" y="6485431"/>
            <a:ext cx="7606826"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Territorial Secretary for Business Administration </a:t>
            </a:r>
          </a:p>
        </p:txBody>
      </p:sp>
      <p:sp>
        <p:nvSpPr>
          <p:cNvPr id="20" name="TextBox 20"/>
          <p:cNvSpPr txBox="1"/>
          <p:nvPr/>
        </p:nvSpPr>
        <p:spPr>
          <a:xfrm>
            <a:off x="12519112" y="7776644"/>
            <a:ext cx="2785818"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Zambia Territory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342629" y="2117860"/>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25538" t="-13239" r="-25660"/>
              </a:stretch>
            </a:blipFill>
            <a:ln w="38100" cap="sq">
              <a:solidFill>
                <a:srgbClr val="000000"/>
              </a:solidFill>
              <a:prstDash val="solid"/>
              <a:miter/>
            </a:ln>
          </p:spPr>
          <p:txBody>
            <a:bodyPr/>
            <a:lstStyle/>
            <a:p>
              <a:endParaRPr lang="en-US"/>
            </a:p>
          </p:txBody>
        </p:sp>
      </p:grpSp>
      <p:grpSp>
        <p:nvGrpSpPr>
          <p:cNvPr id="5" name="Group 5"/>
          <p:cNvGrpSpPr/>
          <p:nvPr/>
        </p:nvGrpSpPr>
        <p:grpSpPr>
          <a:xfrm>
            <a:off x="411937" y="2117860"/>
            <a:ext cx="9460638" cy="7162842"/>
            <a:chOff x="0" y="0"/>
            <a:chExt cx="2491691" cy="1886510"/>
          </a:xfrm>
        </p:grpSpPr>
        <p:sp>
          <p:nvSpPr>
            <p:cNvPr id="6" name="Freeform 6"/>
            <p:cNvSpPr/>
            <p:nvPr/>
          </p:nvSpPr>
          <p:spPr>
            <a:xfrm>
              <a:off x="0" y="0"/>
              <a:ext cx="2491691" cy="1886510"/>
            </a:xfrm>
            <a:custGeom>
              <a:avLst/>
              <a:gdLst/>
              <a:ahLst/>
              <a:cxnLst/>
              <a:rect l="l" t="t" r="r" b="b"/>
              <a:pathLst>
                <a:path w="2491691" h="1886510">
                  <a:moveTo>
                    <a:pt x="41735" y="0"/>
                  </a:moveTo>
                  <a:lnTo>
                    <a:pt x="2449956" y="0"/>
                  </a:lnTo>
                  <a:cubicBezTo>
                    <a:pt x="2461025" y="0"/>
                    <a:pt x="2471640" y="4397"/>
                    <a:pt x="2479467" y="12224"/>
                  </a:cubicBezTo>
                  <a:cubicBezTo>
                    <a:pt x="2487294" y="20051"/>
                    <a:pt x="2491691" y="30666"/>
                    <a:pt x="2491691" y="41735"/>
                  </a:cubicBezTo>
                  <a:lnTo>
                    <a:pt x="2491691" y="1844775"/>
                  </a:lnTo>
                  <a:cubicBezTo>
                    <a:pt x="2491691" y="1855844"/>
                    <a:pt x="2487294" y="1866459"/>
                    <a:pt x="2479467" y="1874286"/>
                  </a:cubicBezTo>
                  <a:cubicBezTo>
                    <a:pt x="2471640" y="1882113"/>
                    <a:pt x="2461025" y="1886510"/>
                    <a:pt x="2449956" y="1886510"/>
                  </a:cubicBezTo>
                  <a:lnTo>
                    <a:pt x="41735" y="1886510"/>
                  </a:lnTo>
                  <a:cubicBezTo>
                    <a:pt x="30666" y="1886510"/>
                    <a:pt x="20051" y="1882113"/>
                    <a:pt x="12224" y="1874286"/>
                  </a:cubicBezTo>
                  <a:cubicBezTo>
                    <a:pt x="4397" y="1866459"/>
                    <a:pt x="0" y="1855844"/>
                    <a:pt x="0" y="1844775"/>
                  </a:cubicBezTo>
                  <a:lnTo>
                    <a:pt x="0" y="41735"/>
                  </a:lnTo>
                  <a:cubicBezTo>
                    <a:pt x="0" y="30666"/>
                    <a:pt x="4397" y="20051"/>
                    <a:pt x="12224" y="12224"/>
                  </a:cubicBezTo>
                  <a:cubicBezTo>
                    <a:pt x="20051" y="4397"/>
                    <a:pt x="30666" y="0"/>
                    <a:pt x="41735"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491691" cy="192461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085885" y="-2112871"/>
            <a:ext cx="9653490" cy="8229600"/>
          </a:xfrm>
          <a:custGeom>
            <a:avLst/>
            <a:gdLst/>
            <a:ahLst/>
            <a:cxnLst/>
            <a:rect l="l" t="t" r="r" b="b"/>
            <a:pathLst>
              <a:path w="9653490" h="8229600">
                <a:moveTo>
                  <a:pt x="0" y="0"/>
                </a:moveTo>
                <a:lnTo>
                  <a:pt x="9653489" y="0"/>
                </a:lnTo>
                <a:lnTo>
                  <a:pt x="9653489"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207082" y="781211"/>
            <a:ext cx="2530717" cy="2087841"/>
          </a:xfrm>
          <a:custGeom>
            <a:avLst/>
            <a:gdLst/>
            <a:ahLst/>
            <a:cxnLst/>
            <a:rect l="l" t="t" r="r" b="b"/>
            <a:pathLst>
              <a:path w="2530717" h="2087841">
                <a:moveTo>
                  <a:pt x="0" y="0"/>
                </a:moveTo>
                <a:lnTo>
                  <a:pt x="2530717" y="0"/>
                </a:lnTo>
                <a:lnTo>
                  <a:pt x="2530717" y="2087842"/>
                </a:lnTo>
                <a:lnTo>
                  <a:pt x="0" y="208784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203587" y="2599346"/>
            <a:ext cx="7696553" cy="816325"/>
          </a:xfrm>
          <a:prstGeom prst="rect">
            <a:avLst/>
          </a:prstGeom>
        </p:spPr>
        <p:txBody>
          <a:bodyPr lIns="0" tIns="0" rIns="0" bIns="0" rtlCol="0" anchor="t">
            <a:spAutoFit/>
          </a:bodyPr>
          <a:lstStyle/>
          <a:p>
            <a:pPr algn="ctr">
              <a:lnSpc>
                <a:spcPts val="5879"/>
              </a:lnSpc>
            </a:pPr>
            <a:r>
              <a:rPr lang="en-US" sz="5068" b="1">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786579" y="3484019"/>
            <a:ext cx="8711353" cy="5217794"/>
          </a:xfrm>
          <a:prstGeom prst="rect">
            <a:avLst/>
          </a:prstGeom>
        </p:spPr>
        <p:txBody>
          <a:bodyPr lIns="0" tIns="0" rIns="0" bIns="0" rtlCol="0" anchor="t">
            <a:spAutoFit/>
          </a:bodyPr>
          <a:lstStyle/>
          <a:p>
            <a:pPr marL="582935" lvl="1" indent="-291467" algn="l">
              <a:lnSpc>
                <a:spcPts val="3780"/>
              </a:lnSpc>
              <a:buFont typeface="Arial"/>
              <a:buChar char="•"/>
            </a:pPr>
            <a:r>
              <a:rPr lang="en-US" sz="2700">
                <a:solidFill>
                  <a:srgbClr val="000000"/>
                </a:solidFill>
                <a:latin typeface="DM Sans"/>
                <a:ea typeface="DM Sans"/>
                <a:cs typeface="DM Sans"/>
                <a:sym typeface="DM Sans"/>
              </a:rPr>
              <a:t>Pray that in the early days of our transition to Zambia, we will have a smooth adjustment to the change in culture, work environment, climate, and home life</a:t>
            </a:r>
          </a:p>
          <a:p>
            <a:pPr marL="582935" lvl="1" indent="-291467" algn="l">
              <a:lnSpc>
                <a:spcPts val="3780"/>
              </a:lnSpc>
              <a:buFont typeface="Arial"/>
              <a:buChar char="•"/>
            </a:pPr>
            <a:r>
              <a:rPr lang="en-US" sz="2700">
                <a:solidFill>
                  <a:srgbClr val="000000"/>
                </a:solidFill>
                <a:latin typeface="DM Sans"/>
                <a:ea typeface="DM Sans"/>
                <a:cs typeface="DM Sans"/>
                <a:sym typeface="DM Sans"/>
              </a:rPr>
              <a:t>Pray that we will quickly build meaningful relationships with our Zambian colleagues and local Salvationists</a:t>
            </a:r>
          </a:p>
          <a:p>
            <a:pPr marL="582935" lvl="1" indent="-291467" algn="l">
              <a:lnSpc>
                <a:spcPts val="3780"/>
              </a:lnSpc>
              <a:buFont typeface="Arial"/>
              <a:buChar char="•"/>
            </a:pPr>
            <a:r>
              <a:rPr lang="en-US" sz="2700">
                <a:solidFill>
                  <a:srgbClr val="000000"/>
                </a:solidFill>
                <a:latin typeface="DM Sans"/>
                <a:ea typeface="DM Sans"/>
                <a:cs typeface="DM Sans"/>
                <a:sym typeface="DM Sans"/>
              </a:rPr>
              <a:t>Pray for God's wisdom and direction as we understand and support the new strategic priorities for the Zambia Territory</a:t>
            </a:r>
          </a:p>
          <a:p>
            <a:pPr marL="582935" lvl="1" indent="-291467" algn="l">
              <a:lnSpc>
                <a:spcPts val="3780"/>
              </a:lnSpc>
              <a:buFont typeface="Arial"/>
              <a:buChar char="•"/>
            </a:pPr>
            <a:r>
              <a:rPr lang="en-US" sz="2700">
                <a:solidFill>
                  <a:srgbClr val="000000"/>
                </a:solidFill>
                <a:latin typeface="DM Sans"/>
                <a:ea typeface="DM Sans"/>
                <a:cs typeface="DM Sans"/>
                <a:sym typeface="DM Sans"/>
              </a:rPr>
              <a:t>Pray for personal health and safety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247813-555A-207C-F4DD-C1FCF5F7CF7F}"/>
              </a:ext>
            </a:extLst>
          </p:cNvPr>
          <p:cNvPicPr>
            <a:picLocks noChangeAspect="1"/>
          </p:cNvPicPr>
          <p:nvPr/>
        </p:nvPicPr>
        <p:blipFill>
          <a:blip r:embed="rId2"/>
          <a:stretch>
            <a:fillRect/>
          </a:stretch>
        </p:blipFill>
        <p:spPr>
          <a:xfrm>
            <a:off x="-126998" y="-38100"/>
            <a:ext cx="18491198" cy="10401300"/>
          </a:xfrm>
          <a:prstGeom prst="rect">
            <a:avLst/>
          </a:prstGeom>
        </p:spPr>
      </p:pic>
    </p:spTree>
    <p:extLst>
      <p:ext uri="{BB962C8B-B14F-4D97-AF65-F5344CB8AC3E}">
        <p14:creationId xmlns:p14="http://schemas.microsoft.com/office/powerpoint/2010/main" val="189049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510115" y="3501810"/>
            <a:ext cx="8549543" cy="2664578"/>
            <a:chOff x="0" y="0"/>
            <a:chExt cx="2251731" cy="701782"/>
          </a:xfrm>
        </p:grpSpPr>
        <p:sp>
          <p:nvSpPr>
            <p:cNvPr id="4" name="Freeform 4"/>
            <p:cNvSpPr/>
            <p:nvPr/>
          </p:nvSpPr>
          <p:spPr>
            <a:xfrm>
              <a:off x="0" y="0"/>
              <a:ext cx="2251731" cy="701782"/>
            </a:xfrm>
            <a:custGeom>
              <a:avLst/>
              <a:gdLst/>
              <a:ahLst/>
              <a:cxnLst/>
              <a:rect l="l" t="t" r="r" b="b"/>
              <a:pathLst>
                <a:path w="2251731" h="701782">
                  <a:moveTo>
                    <a:pt x="46182" y="0"/>
                  </a:moveTo>
                  <a:lnTo>
                    <a:pt x="2205549" y="0"/>
                  </a:lnTo>
                  <a:cubicBezTo>
                    <a:pt x="2217797" y="0"/>
                    <a:pt x="2229544" y="4866"/>
                    <a:pt x="2238205" y="13526"/>
                  </a:cubicBezTo>
                  <a:cubicBezTo>
                    <a:pt x="2246866" y="22187"/>
                    <a:pt x="2251731" y="33934"/>
                    <a:pt x="2251731" y="46182"/>
                  </a:cubicBezTo>
                  <a:lnTo>
                    <a:pt x="2251731" y="655600"/>
                  </a:lnTo>
                  <a:cubicBezTo>
                    <a:pt x="2251731" y="667848"/>
                    <a:pt x="2246866" y="679595"/>
                    <a:pt x="2238205" y="688255"/>
                  </a:cubicBezTo>
                  <a:cubicBezTo>
                    <a:pt x="2229544" y="696916"/>
                    <a:pt x="2217797" y="701782"/>
                    <a:pt x="2205549" y="701782"/>
                  </a:cubicBezTo>
                  <a:lnTo>
                    <a:pt x="46182" y="701782"/>
                  </a:lnTo>
                  <a:cubicBezTo>
                    <a:pt x="20677" y="701782"/>
                    <a:pt x="0" y="681105"/>
                    <a:pt x="0" y="655600"/>
                  </a:cubicBezTo>
                  <a:lnTo>
                    <a:pt x="0" y="46182"/>
                  </a:lnTo>
                  <a:cubicBezTo>
                    <a:pt x="0" y="33934"/>
                    <a:pt x="4866" y="22187"/>
                    <a:pt x="13526" y="13526"/>
                  </a:cubicBezTo>
                  <a:cubicBezTo>
                    <a:pt x="22187" y="4866"/>
                    <a:pt x="33934" y="0"/>
                    <a:pt x="4618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251731" cy="73988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466" y="668233"/>
            <a:ext cx="8950534" cy="8950534"/>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13681" b="-13681"/>
              </a:stretch>
            </a:blipFill>
            <a:ln w="38100" cap="sq">
              <a:solidFill>
                <a:srgbClr val="000000"/>
              </a:solidFill>
              <a:prstDash val="solid"/>
              <a:miter/>
            </a:ln>
          </p:spPr>
          <p:txBody>
            <a:bodyPr/>
            <a:lstStyle/>
            <a:p>
              <a:endParaRPr lang="en-US"/>
            </a:p>
          </p:txBody>
        </p:sp>
      </p:grpSp>
      <p:sp>
        <p:nvSpPr>
          <p:cNvPr id="8" name="Freeform 8"/>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9" name="Freeform 9"/>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10" name="Freeform 10"/>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10125887" y="3774785"/>
            <a:ext cx="7318000" cy="1520590"/>
          </a:xfrm>
          <a:prstGeom prst="rect">
            <a:avLst/>
          </a:prstGeom>
        </p:spPr>
        <p:txBody>
          <a:bodyPr lIns="0" tIns="0" rIns="0" bIns="0" rtlCol="0" anchor="t">
            <a:spAutoFit/>
          </a:bodyPr>
          <a:lstStyle/>
          <a:p>
            <a:pPr algn="ctr">
              <a:lnSpc>
                <a:spcPts val="5710"/>
              </a:lnSpc>
            </a:pPr>
            <a:r>
              <a:rPr lang="en-US" sz="4923" b="1">
                <a:solidFill>
                  <a:srgbClr val="004AAD"/>
                </a:solidFill>
                <a:latin typeface="The Seasons Bold"/>
                <a:ea typeface="The Seasons Bold"/>
                <a:cs typeface="The Seasons Bold"/>
                <a:sym typeface="The Seasons Bold"/>
              </a:rPr>
              <a:t>LT. COLONEL </a:t>
            </a:r>
          </a:p>
          <a:p>
            <a:pPr algn="ctr">
              <a:lnSpc>
                <a:spcPts val="5710"/>
              </a:lnSpc>
            </a:pPr>
            <a:r>
              <a:rPr lang="en-US" sz="4923" b="1">
                <a:solidFill>
                  <a:srgbClr val="004AAD"/>
                </a:solidFill>
                <a:latin typeface="The Seasons Bold"/>
                <a:ea typeface="The Seasons Bold"/>
                <a:cs typeface="The Seasons Bold"/>
                <a:sym typeface="The Seasons Bold"/>
              </a:rPr>
              <a:t>ELIZABETH NELSON</a:t>
            </a:r>
          </a:p>
        </p:txBody>
      </p:sp>
      <p:sp>
        <p:nvSpPr>
          <p:cNvPr id="12" name="TextBox 12"/>
          <p:cNvSpPr txBox="1"/>
          <p:nvPr/>
        </p:nvSpPr>
        <p:spPr>
          <a:xfrm>
            <a:off x="11877683" y="5447456"/>
            <a:ext cx="3963177" cy="455294"/>
          </a:xfrm>
          <a:prstGeom prst="rect">
            <a:avLst/>
          </a:prstGeom>
        </p:spPr>
        <p:txBody>
          <a:bodyPr lIns="0" tIns="0" rIns="0" bIns="0" rtlCol="0" anchor="t">
            <a:spAutoFit/>
          </a:bodyPr>
          <a:lstStyle/>
          <a:p>
            <a:pPr algn="just">
              <a:lnSpc>
                <a:spcPts val="3780"/>
              </a:lnSpc>
            </a:pPr>
            <a:r>
              <a:rPr lang="en-US" sz="2700">
                <a:solidFill>
                  <a:srgbClr val="000000"/>
                </a:solidFill>
                <a:latin typeface="DM Sans"/>
                <a:ea typeface="DM Sans"/>
                <a:cs typeface="DM Sans"/>
                <a:sym typeface="DM Sans"/>
              </a:rPr>
              <a:t>Territorial Commander</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1717753" y="6695486"/>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2183501" y="6666406"/>
            <a:ext cx="3427870"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Bangladesh Territory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644961" y="2173811"/>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13681" b="-13681"/>
              </a:stretch>
            </a:blipFill>
            <a:ln w="38100" cap="sq">
              <a:solidFill>
                <a:srgbClr val="000000"/>
              </a:solidFill>
              <a:prstDash val="solid"/>
              <a:miter/>
            </a:ln>
          </p:spPr>
          <p:txBody>
            <a:bodyPr/>
            <a:lstStyle/>
            <a:p>
              <a:endParaRPr lang="en-US"/>
            </a:p>
          </p:txBody>
        </p:sp>
      </p:grpSp>
      <p:grpSp>
        <p:nvGrpSpPr>
          <p:cNvPr id="5" name="Group 5"/>
          <p:cNvGrpSpPr/>
          <p:nvPr/>
        </p:nvGrpSpPr>
        <p:grpSpPr>
          <a:xfrm>
            <a:off x="916620" y="2680284"/>
            <a:ext cx="9426009" cy="5547393"/>
            <a:chOff x="0" y="0"/>
            <a:chExt cx="2482570" cy="1461042"/>
          </a:xfrm>
        </p:grpSpPr>
        <p:sp>
          <p:nvSpPr>
            <p:cNvPr id="6" name="Freeform 6"/>
            <p:cNvSpPr/>
            <p:nvPr/>
          </p:nvSpPr>
          <p:spPr>
            <a:xfrm>
              <a:off x="0" y="0"/>
              <a:ext cx="2482570" cy="1461042"/>
            </a:xfrm>
            <a:custGeom>
              <a:avLst/>
              <a:gdLst/>
              <a:ahLst/>
              <a:cxnLst/>
              <a:rect l="l" t="t" r="r" b="b"/>
              <a:pathLst>
                <a:path w="2482570" h="1461042">
                  <a:moveTo>
                    <a:pt x="41888" y="0"/>
                  </a:moveTo>
                  <a:lnTo>
                    <a:pt x="2440682" y="0"/>
                  </a:lnTo>
                  <a:cubicBezTo>
                    <a:pt x="2463816" y="0"/>
                    <a:pt x="2482570" y="18754"/>
                    <a:pt x="2482570" y="41888"/>
                  </a:cubicBezTo>
                  <a:lnTo>
                    <a:pt x="2482570" y="1419154"/>
                  </a:lnTo>
                  <a:cubicBezTo>
                    <a:pt x="2482570" y="1442288"/>
                    <a:pt x="2463816" y="1461042"/>
                    <a:pt x="2440682" y="1461042"/>
                  </a:cubicBezTo>
                  <a:lnTo>
                    <a:pt x="41888" y="1461042"/>
                  </a:lnTo>
                  <a:cubicBezTo>
                    <a:pt x="18754" y="1461042"/>
                    <a:pt x="0" y="1442288"/>
                    <a:pt x="0" y="1419154"/>
                  </a:cubicBezTo>
                  <a:lnTo>
                    <a:pt x="0" y="41888"/>
                  </a:lnTo>
                  <a:cubicBezTo>
                    <a:pt x="0" y="18754"/>
                    <a:pt x="18754" y="0"/>
                    <a:pt x="41888"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482570" cy="14991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798045" y="-1527941"/>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12421" y="1343140"/>
            <a:ext cx="2530717" cy="2087841"/>
          </a:xfrm>
          <a:custGeom>
            <a:avLst/>
            <a:gdLst/>
            <a:ahLst/>
            <a:cxnLst/>
            <a:rect l="l" t="t" r="r" b="b"/>
            <a:pathLst>
              <a:path w="2530717" h="2087841">
                <a:moveTo>
                  <a:pt x="0" y="0"/>
                </a:moveTo>
                <a:lnTo>
                  <a:pt x="2530717" y="0"/>
                </a:lnTo>
                <a:lnTo>
                  <a:pt x="2530717" y="2087842"/>
                </a:lnTo>
                <a:lnTo>
                  <a:pt x="0" y="208784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695738" y="3217614"/>
            <a:ext cx="7696553" cy="816325"/>
          </a:xfrm>
          <a:prstGeom prst="rect">
            <a:avLst/>
          </a:prstGeom>
        </p:spPr>
        <p:txBody>
          <a:bodyPr lIns="0" tIns="0" rIns="0" bIns="0" rtlCol="0" anchor="t">
            <a:spAutoFit/>
          </a:bodyPr>
          <a:lstStyle/>
          <a:p>
            <a:pPr algn="ctr">
              <a:lnSpc>
                <a:spcPts val="5879"/>
              </a:lnSpc>
            </a:pPr>
            <a:r>
              <a:rPr lang="en-US" sz="5068" b="1">
                <a:solidFill>
                  <a:srgbClr val="004AAD"/>
                </a:solidFill>
                <a:latin typeface="The Seasons Bold"/>
                <a:ea typeface="The Seasons Bold"/>
                <a:cs typeface="The Seasons Bold"/>
                <a:sym typeface="The Seasons Bold"/>
              </a:rPr>
              <a:t>PRAYER REQUESTS</a:t>
            </a:r>
          </a:p>
        </p:txBody>
      </p:sp>
      <p:sp>
        <p:nvSpPr>
          <p:cNvPr id="14" name="TextBox 14"/>
          <p:cNvSpPr txBox="1"/>
          <p:nvPr/>
        </p:nvSpPr>
        <p:spPr>
          <a:xfrm>
            <a:off x="1564781" y="4206347"/>
            <a:ext cx="7958467" cy="4098587"/>
          </a:xfrm>
          <a:prstGeom prst="rect">
            <a:avLst/>
          </a:prstGeom>
        </p:spPr>
        <p:txBody>
          <a:bodyPr lIns="0" tIns="0" rIns="0" bIns="0" rtlCol="0" anchor="t">
            <a:spAutoFit/>
          </a:bodyPr>
          <a:lstStyle/>
          <a:p>
            <a:pPr marL="626114" lvl="1" indent="-313057" algn="l">
              <a:lnSpc>
                <a:spcPts val="4060"/>
              </a:lnSpc>
              <a:buFont typeface="Arial"/>
              <a:buChar char="•"/>
            </a:pPr>
            <a:r>
              <a:rPr lang="en-US" sz="2900">
                <a:solidFill>
                  <a:srgbClr val="000000"/>
                </a:solidFill>
                <a:latin typeface="DM Sans"/>
                <a:ea typeface="DM Sans"/>
                <a:cs typeface="DM Sans"/>
                <a:sym typeface="DM Sans"/>
              </a:rPr>
              <a:t>For the spiritual and physical health of our officers and soldiers </a:t>
            </a:r>
          </a:p>
          <a:p>
            <a:pPr marL="626114" lvl="1" indent="-313057" algn="l">
              <a:lnSpc>
                <a:spcPts val="4060"/>
              </a:lnSpc>
              <a:buFont typeface="Arial"/>
              <a:buChar char="•"/>
            </a:pPr>
            <a:r>
              <a:rPr lang="en-US" sz="2900">
                <a:solidFill>
                  <a:srgbClr val="000000"/>
                </a:solidFill>
                <a:latin typeface="DM Sans"/>
                <a:ea typeface="DM Sans"/>
                <a:cs typeface="DM Sans"/>
                <a:sym typeface="DM Sans"/>
              </a:rPr>
              <a:t>For the political stability of the country </a:t>
            </a:r>
          </a:p>
          <a:p>
            <a:pPr marL="626114" lvl="1" indent="-313057" algn="l">
              <a:lnSpc>
                <a:spcPts val="4060"/>
              </a:lnSpc>
              <a:buFont typeface="Arial"/>
              <a:buChar char="•"/>
            </a:pPr>
            <a:r>
              <a:rPr lang="en-US" sz="2900">
                <a:solidFill>
                  <a:srgbClr val="000000"/>
                </a:solidFill>
                <a:latin typeface="DM Sans"/>
                <a:ea typeface="DM Sans"/>
                <a:cs typeface="DM Sans"/>
                <a:sym typeface="DM Sans"/>
              </a:rPr>
              <a:t>For the financial health of the territory </a:t>
            </a:r>
          </a:p>
          <a:p>
            <a:pPr marL="626114" lvl="1" indent="-313057" algn="l">
              <a:lnSpc>
                <a:spcPts val="4060"/>
              </a:lnSpc>
              <a:buFont typeface="Arial"/>
              <a:buChar char="•"/>
            </a:pPr>
            <a:r>
              <a:rPr lang="en-US" sz="2900">
                <a:solidFill>
                  <a:srgbClr val="000000"/>
                </a:solidFill>
                <a:latin typeface="DM Sans"/>
                <a:ea typeface="DM Sans"/>
                <a:cs typeface="DM Sans"/>
                <a:sym typeface="DM Sans"/>
              </a:rPr>
              <a:t>For more ‘hands’. There is much to do and not enough hands that have the capacity to get the work done </a:t>
            </a:r>
          </a:p>
          <a:p>
            <a:pPr algn="l">
              <a:lnSpc>
                <a:spcPts val="4060"/>
              </a:lnSpc>
            </a:pPr>
            <a:endParaRPr lang="en-US" sz="2900">
              <a:solidFill>
                <a:srgbClr val="000000"/>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93466" y="668233"/>
            <a:ext cx="8950534" cy="895053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0" r="-10"/>
              </a:stretch>
            </a:blipFill>
            <a:ln w="38100" cap="sq">
              <a:solidFill>
                <a:srgbClr val="000000"/>
              </a:solidFill>
              <a:prstDash val="solid"/>
              <a:miter/>
            </a:ln>
          </p:spPr>
          <p:txBody>
            <a:bodyPr/>
            <a:lstStyle/>
            <a:p>
              <a:endParaRPr lang="en-US"/>
            </a:p>
          </p:txBody>
        </p:sp>
      </p:grpSp>
      <p:sp>
        <p:nvSpPr>
          <p:cNvPr id="5" name="Freeform 5"/>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5">
              <a:alphaModFix amt="55000"/>
            </a:blip>
            <a:stretch>
              <a:fillRect/>
            </a:stretch>
          </a:blipFill>
        </p:spPr>
        <p:txBody>
          <a:bodyPr/>
          <a:lstStyle/>
          <a:p>
            <a:endParaRPr lang="en-US"/>
          </a:p>
        </p:txBody>
      </p:sp>
      <p:sp>
        <p:nvSpPr>
          <p:cNvPr id="6" name="Freeform 6"/>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6"/>
            <a:stretch>
              <a:fillRect/>
            </a:stretch>
          </a:blipFill>
        </p:spPr>
        <p:txBody>
          <a:bodyPr/>
          <a:lstStyle/>
          <a:p>
            <a:endParaRPr lang="en-US"/>
          </a:p>
        </p:txBody>
      </p:sp>
      <p:sp>
        <p:nvSpPr>
          <p:cNvPr id="7" name="Freeform 7"/>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grpSp>
        <p:nvGrpSpPr>
          <p:cNvPr id="8" name="Group 8"/>
          <p:cNvGrpSpPr/>
          <p:nvPr/>
        </p:nvGrpSpPr>
        <p:grpSpPr>
          <a:xfrm>
            <a:off x="9386648" y="2587503"/>
            <a:ext cx="8549543" cy="3733800"/>
            <a:chOff x="0" y="0"/>
            <a:chExt cx="2251731" cy="983388"/>
          </a:xfrm>
        </p:grpSpPr>
        <p:sp>
          <p:nvSpPr>
            <p:cNvPr id="9" name="Freeform 9"/>
            <p:cNvSpPr/>
            <p:nvPr/>
          </p:nvSpPr>
          <p:spPr>
            <a:xfrm>
              <a:off x="0" y="0"/>
              <a:ext cx="2251731" cy="983388"/>
            </a:xfrm>
            <a:custGeom>
              <a:avLst/>
              <a:gdLst/>
              <a:ahLst/>
              <a:cxnLst/>
              <a:rect l="l" t="t" r="r" b="b"/>
              <a:pathLst>
                <a:path w="2251731" h="983388">
                  <a:moveTo>
                    <a:pt x="46182" y="0"/>
                  </a:moveTo>
                  <a:lnTo>
                    <a:pt x="2205549" y="0"/>
                  </a:lnTo>
                  <a:cubicBezTo>
                    <a:pt x="2217797" y="0"/>
                    <a:pt x="2229544" y="4866"/>
                    <a:pt x="2238205" y="13526"/>
                  </a:cubicBezTo>
                  <a:cubicBezTo>
                    <a:pt x="2246866" y="22187"/>
                    <a:pt x="2251731" y="33934"/>
                    <a:pt x="2251731" y="46182"/>
                  </a:cubicBezTo>
                  <a:lnTo>
                    <a:pt x="2251731" y="937205"/>
                  </a:lnTo>
                  <a:cubicBezTo>
                    <a:pt x="2251731" y="949454"/>
                    <a:pt x="2246866" y="961200"/>
                    <a:pt x="2238205" y="969861"/>
                  </a:cubicBezTo>
                  <a:cubicBezTo>
                    <a:pt x="2229544" y="978522"/>
                    <a:pt x="2217797" y="983388"/>
                    <a:pt x="2205549" y="983388"/>
                  </a:cubicBezTo>
                  <a:lnTo>
                    <a:pt x="46182" y="983388"/>
                  </a:lnTo>
                  <a:cubicBezTo>
                    <a:pt x="20677" y="983388"/>
                    <a:pt x="0" y="962711"/>
                    <a:pt x="0" y="937205"/>
                  </a:cubicBezTo>
                  <a:lnTo>
                    <a:pt x="0" y="46182"/>
                  </a:lnTo>
                  <a:cubicBezTo>
                    <a:pt x="0" y="33934"/>
                    <a:pt x="4866" y="22187"/>
                    <a:pt x="13526" y="13526"/>
                  </a:cubicBezTo>
                  <a:cubicBezTo>
                    <a:pt x="22187" y="4866"/>
                    <a:pt x="33934" y="0"/>
                    <a:pt x="46182"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2251731" cy="1021488"/>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0010995" y="2861502"/>
            <a:ext cx="7696553" cy="1846659"/>
          </a:xfrm>
          <a:prstGeom prst="rect">
            <a:avLst/>
          </a:prstGeom>
        </p:spPr>
        <p:txBody>
          <a:bodyPr lIns="0" tIns="0" rIns="0" bIns="0" rtlCol="0" anchor="t">
            <a:spAutoFit/>
          </a:bodyPr>
          <a:lstStyle/>
          <a:p>
            <a:pPr algn="ctr">
              <a:lnSpc>
                <a:spcPts val="4835"/>
              </a:lnSpc>
            </a:pPr>
            <a:r>
              <a:rPr lang="en-US" sz="4168" b="1" dirty="0">
                <a:solidFill>
                  <a:srgbClr val="FF914D"/>
                </a:solidFill>
                <a:latin typeface="The Seasons Bold"/>
                <a:ea typeface="The Seasons Bold"/>
                <a:cs typeface="The Seasons Bold"/>
                <a:sym typeface="The Seasons Bold"/>
              </a:rPr>
              <a:t>LT.COLONELS DAVID </a:t>
            </a:r>
          </a:p>
          <a:p>
            <a:pPr algn="ctr">
              <a:lnSpc>
                <a:spcPts val="4835"/>
              </a:lnSpc>
            </a:pPr>
            <a:r>
              <a:rPr lang="en-US" sz="4168" b="1" dirty="0">
                <a:solidFill>
                  <a:srgbClr val="FF914D"/>
                </a:solidFill>
                <a:latin typeface="The Seasons Bold"/>
                <a:ea typeface="The Seasons Bold"/>
                <a:cs typeface="The Seasons Bold"/>
                <a:sym typeface="The Seasons Bold"/>
              </a:rPr>
              <a:t>AND </a:t>
            </a:r>
          </a:p>
          <a:p>
            <a:pPr algn="ctr">
              <a:lnSpc>
                <a:spcPts val="4835"/>
              </a:lnSpc>
            </a:pPr>
            <a:r>
              <a:rPr lang="en-US" sz="4168" b="1" dirty="0">
                <a:solidFill>
                  <a:srgbClr val="FF914D"/>
                </a:solidFill>
                <a:latin typeface="The Seasons Bold"/>
                <a:ea typeface="The Seasons Bold"/>
                <a:cs typeface="The Seasons Bold"/>
                <a:sym typeface="The Seasons Bold"/>
              </a:rPr>
              <a:t>MARSHA-JEAN BOWLES</a:t>
            </a:r>
          </a:p>
        </p:txBody>
      </p:sp>
      <p:sp>
        <p:nvSpPr>
          <p:cNvPr id="12" name="TextBox 12"/>
          <p:cNvSpPr txBox="1"/>
          <p:nvPr/>
        </p:nvSpPr>
        <p:spPr>
          <a:xfrm>
            <a:off x="9858006" y="5052110"/>
            <a:ext cx="7606826" cy="93154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Corps Officers </a:t>
            </a:r>
          </a:p>
          <a:p>
            <a:pPr algn="ctr">
              <a:lnSpc>
                <a:spcPts val="3780"/>
              </a:lnSpc>
            </a:pPr>
            <a:r>
              <a:rPr lang="en-US" sz="2700">
                <a:solidFill>
                  <a:srgbClr val="000000"/>
                </a:solidFill>
                <a:latin typeface="DM Sans"/>
                <a:ea typeface="DM Sans"/>
                <a:cs typeface="DM Sans"/>
                <a:sym typeface="DM Sans"/>
              </a:rPr>
              <a:t> Berlin South-West</a:t>
            </a:r>
          </a:p>
        </p:txBody>
      </p:sp>
      <p:sp>
        <p:nvSpPr>
          <p:cNvPr id="13" name="Freeform 13"/>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8"/>
            <a:stretch>
              <a:fillRect/>
            </a:stretch>
          </a:blipFill>
        </p:spPr>
        <p:txBody>
          <a:bodyPr/>
          <a:lstStyle/>
          <a:p>
            <a:endParaRPr lang="en-US"/>
          </a:p>
        </p:txBody>
      </p:sp>
      <p:sp>
        <p:nvSpPr>
          <p:cNvPr id="14" name="Freeform 14"/>
          <p:cNvSpPr/>
          <p:nvPr/>
        </p:nvSpPr>
        <p:spPr>
          <a:xfrm>
            <a:off x="10116652" y="6981748"/>
            <a:ext cx="292490" cy="426215"/>
          </a:xfrm>
          <a:custGeom>
            <a:avLst/>
            <a:gdLst/>
            <a:ahLst/>
            <a:cxnLst/>
            <a:rect l="l" t="t" r="r" b="b"/>
            <a:pathLst>
              <a:path w="292490" h="426215">
                <a:moveTo>
                  <a:pt x="0" y="0"/>
                </a:moveTo>
                <a:lnTo>
                  <a:pt x="292490" y="0"/>
                </a:lnTo>
                <a:lnTo>
                  <a:pt x="292490" y="426215"/>
                </a:lnTo>
                <a:lnTo>
                  <a:pt x="0" y="426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0746497" y="6998314"/>
            <a:ext cx="6459689" cy="409649"/>
          </a:xfrm>
          <a:prstGeom prst="rect">
            <a:avLst/>
          </a:prstGeom>
        </p:spPr>
        <p:txBody>
          <a:bodyPr lIns="0" tIns="0" rIns="0" bIns="0" rtlCol="0" anchor="t">
            <a:spAutoFit/>
          </a:bodyPr>
          <a:lstStyle/>
          <a:p>
            <a:pPr algn="l">
              <a:lnSpc>
                <a:spcPts val="3240"/>
              </a:lnSpc>
            </a:pPr>
            <a:r>
              <a:rPr lang="en-US" sz="2700">
                <a:solidFill>
                  <a:srgbClr val="000000"/>
                </a:solidFill>
                <a:latin typeface="DM Sans"/>
                <a:ea typeface="DM Sans"/>
                <a:cs typeface="DM Sans"/>
                <a:sym typeface="DM Sans"/>
              </a:rPr>
              <a:t>Germany, Lithuania and Poland Territory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461870" y="1992118"/>
            <a:ext cx="7162842" cy="7162842"/>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10" r="-10"/>
              </a:stretch>
            </a:blipFill>
            <a:ln w="38100" cap="sq">
              <a:solidFill>
                <a:srgbClr val="000000"/>
              </a:solidFill>
              <a:prstDash val="solid"/>
              <a:miter/>
            </a:ln>
          </p:spPr>
          <p:txBody>
            <a:bodyPr/>
            <a:lstStyle/>
            <a:p>
              <a:endParaRPr lang="en-US"/>
            </a:p>
          </p:txBody>
        </p:sp>
      </p:grpSp>
      <p:grpSp>
        <p:nvGrpSpPr>
          <p:cNvPr id="5" name="Group 5"/>
          <p:cNvGrpSpPr/>
          <p:nvPr/>
        </p:nvGrpSpPr>
        <p:grpSpPr>
          <a:xfrm>
            <a:off x="333011" y="1992118"/>
            <a:ext cx="9776334" cy="7289438"/>
            <a:chOff x="0" y="0"/>
            <a:chExt cx="2574837" cy="1919852"/>
          </a:xfrm>
        </p:grpSpPr>
        <p:sp>
          <p:nvSpPr>
            <p:cNvPr id="6" name="Freeform 6"/>
            <p:cNvSpPr/>
            <p:nvPr/>
          </p:nvSpPr>
          <p:spPr>
            <a:xfrm>
              <a:off x="0" y="0"/>
              <a:ext cx="2574837" cy="1919852"/>
            </a:xfrm>
            <a:custGeom>
              <a:avLst/>
              <a:gdLst/>
              <a:ahLst/>
              <a:cxnLst/>
              <a:rect l="l" t="t" r="r" b="b"/>
              <a:pathLst>
                <a:path w="2574837" h="1919852">
                  <a:moveTo>
                    <a:pt x="40387" y="0"/>
                  </a:moveTo>
                  <a:lnTo>
                    <a:pt x="2534450" y="0"/>
                  </a:lnTo>
                  <a:cubicBezTo>
                    <a:pt x="2556755" y="0"/>
                    <a:pt x="2574837" y="18082"/>
                    <a:pt x="2574837" y="40387"/>
                  </a:cubicBezTo>
                  <a:lnTo>
                    <a:pt x="2574837" y="1879465"/>
                  </a:lnTo>
                  <a:cubicBezTo>
                    <a:pt x="2574837" y="1901770"/>
                    <a:pt x="2556755" y="1919852"/>
                    <a:pt x="2534450" y="1919852"/>
                  </a:cubicBezTo>
                  <a:lnTo>
                    <a:pt x="40387" y="1919852"/>
                  </a:lnTo>
                  <a:cubicBezTo>
                    <a:pt x="18082" y="1919852"/>
                    <a:pt x="0" y="1901770"/>
                    <a:pt x="0" y="1879465"/>
                  </a:cubicBezTo>
                  <a:lnTo>
                    <a:pt x="0" y="40387"/>
                  </a:lnTo>
                  <a:cubicBezTo>
                    <a:pt x="0" y="18082"/>
                    <a:pt x="18082" y="0"/>
                    <a:pt x="40387"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2574837" cy="195795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468188" y="-1520051"/>
            <a:ext cx="8239691" cy="7024336"/>
          </a:xfrm>
          <a:custGeom>
            <a:avLst/>
            <a:gdLst/>
            <a:ahLst/>
            <a:cxnLst/>
            <a:rect l="l" t="t" r="r" b="b"/>
            <a:pathLst>
              <a:path w="8239691" h="7024336">
                <a:moveTo>
                  <a:pt x="0" y="0"/>
                </a:moveTo>
                <a:lnTo>
                  <a:pt x="8239690" y="0"/>
                </a:lnTo>
                <a:lnTo>
                  <a:pt x="8239690" y="7024337"/>
                </a:lnTo>
                <a:lnTo>
                  <a:pt x="0" y="7024337"/>
                </a:lnTo>
                <a:lnTo>
                  <a:pt x="0" y="0"/>
                </a:lnTo>
                <a:close/>
              </a:path>
            </a:pathLst>
          </a:custGeom>
          <a:blipFill>
            <a:blip r:embed="rId5"/>
            <a:stretch>
              <a:fillRect/>
            </a:stretch>
          </a:blipFill>
        </p:spPr>
        <p:txBody>
          <a:bodyPr/>
          <a:lstStyle/>
          <a:p>
            <a:endParaRPr lang="en-US"/>
          </a:p>
        </p:txBody>
      </p:sp>
      <p:sp>
        <p:nvSpPr>
          <p:cNvPr id="9" name="Freeform 9"/>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6"/>
            <a:stretch>
              <a:fillRect/>
            </a:stretch>
          </a:blipFill>
        </p:spPr>
        <p:txBody>
          <a:bodyPr/>
          <a:lstStyle/>
          <a:p>
            <a:endParaRPr lang="en-US"/>
          </a:p>
        </p:txBody>
      </p:sp>
      <p:sp>
        <p:nvSpPr>
          <p:cNvPr id="10" name="Freeform 10"/>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7"/>
            <a:stretch>
              <a:fillRect/>
            </a:stretch>
          </a:blipFill>
        </p:spPr>
        <p:txBody>
          <a:bodyPr/>
          <a:lstStyle/>
          <a:p>
            <a:endParaRPr lang="en-US"/>
          </a:p>
        </p:txBody>
      </p:sp>
      <p:sp>
        <p:nvSpPr>
          <p:cNvPr id="11" name="Freeform 11"/>
          <p:cNvSpPr/>
          <p:nvPr/>
        </p:nvSpPr>
        <p:spPr>
          <a:xfrm>
            <a:off x="0" y="576290"/>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372902" y="2414265"/>
            <a:ext cx="7696553" cy="816325"/>
          </a:xfrm>
          <a:prstGeom prst="rect">
            <a:avLst/>
          </a:prstGeom>
        </p:spPr>
        <p:txBody>
          <a:bodyPr lIns="0" tIns="0" rIns="0" bIns="0" rtlCol="0" anchor="t">
            <a:spAutoFit/>
          </a:bodyPr>
          <a:lstStyle/>
          <a:p>
            <a:pPr algn="ctr">
              <a:lnSpc>
                <a:spcPts val="5879"/>
              </a:lnSpc>
            </a:pPr>
            <a:r>
              <a:rPr lang="en-US" sz="5068" b="1">
                <a:solidFill>
                  <a:srgbClr val="FF914D"/>
                </a:solidFill>
                <a:latin typeface="The Seasons Bold"/>
                <a:ea typeface="The Seasons Bold"/>
                <a:cs typeface="The Seasons Bold"/>
                <a:sym typeface="The Seasons Bold"/>
              </a:rPr>
              <a:t>PRAYER REQUESTS</a:t>
            </a:r>
          </a:p>
        </p:txBody>
      </p:sp>
      <p:sp>
        <p:nvSpPr>
          <p:cNvPr id="14" name="TextBox 14"/>
          <p:cNvSpPr txBox="1"/>
          <p:nvPr/>
        </p:nvSpPr>
        <p:spPr>
          <a:xfrm>
            <a:off x="651657" y="3371399"/>
            <a:ext cx="9139042" cy="5433511"/>
          </a:xfrm>
          <a:prstGeom prst="rect">
            <a:avLst/>
          </a:prstGeom>
        </p:spPr>
        <p:txBody>
          <a:bodyPr lIns="0" tIns="0" rIns="0" bIns="0" rtlCol="0" anchor="t">
            <a:spAutoFit/>
          </a:bodyPr>
          <a:lstStyle/>
          <a:p>
            <a:pPr marL="604524" lvl="1" indent="-302262" algn="l">
              <a:lnSpc>
                <a:spcPts val="3920"/>
              </a:lnSpc>
              <a:buFont typeface="Arial"/>
              <a:buChar char="•"/>
            </a:pPr>
            <a:r>
              <a:rPr lang="en-US" sz="2800">
                <a:solidFill>
                  <a:srgbClr val="000000"/>
                </a:solidFill>
                <a:latin typeface="DM Sans"/>
                <a:ea typeface="DM Sans"/>
                <a:cs typeface="DM Sans"/>
                <a:sym typeface="DM Sans"/>
              </a:rPr>
              <a:t>Growth in the joy of my salvation</a:t>
            </a:r>
          </a:p>
          <a:p>
            <a:pPr marL="604524" lvl="1" indent="-302262" algn="l">
              <a:lnSpc>
                <a:spcPts val="3920"/>
              </a:lnSpc>
              <a:buFont typeface="Arial"/>
              <a:buChar char="•"/>
            </a:pPr>
            <a:r>
              <a:rPr lang="en-US" sz="2800">
                <a:solidFill>
                  <a:srgbClr val="000000"/>
                </a:solidFill>
                <a:latin typeface="DM Sans"/>
                <a:ea typeface="DM Sans"/>
                <a:cs typeface="DM Sans"/>
                <a:sym typeface="DM Sans"/>
              </a:rPr>
              <a:t>Bringing unsaved into the Kingdom</a:t>
            </a:r>
          </a:p>
          <a:p>
            <a:pPr marL="604524" lvl="1" indent="-302262" algn="l">
              <a:lnSpc>
                <a:spcPts val="3920"/>
              </a:lnSpc>
              <a:buFont typeface="Arial"/>
              <a:buChar char="•"/>
            </a:pPr>
            <a:r>
              <a:rPr lang="en-US" sz="2800">
                <a:solidFill>
                  <a:srgbClr val="000000"/>
                </a:solidFill>
                <a:latin typeface="DM Sans"/>
                <a:ea typeface="DM Sans"/>
                <a:cs typeface="DM Sans"/>
                <a:sym typeface="DM Sans"/>
              </a:rPr>
              <a:t>Deepening relationships with new families attending family-oriented activities; that the unsaved will find the joy of salvation in Christ</a:t>
            </a:r>
          </a:p>
          <a:p>
            <a:pPr marL="604524" lvl="1" indent="-302262" algn="l">
              <a:lnSpc>
                <a:spcPts val="3920"/>
              </a:lnSpc>
              <a:buFont typeface="Arial"/>
              <a:buChar char="•"/>
            </a:pPr>
            <a:r>
              <a:rPr lang="en-US" sz="2800">
                <a:solidFill>
                  <a:srgbClr val="000000"/>
                </a:solidFill>
                <a:latin typeface="DM Sans"/>
                <a:ea typeface="DM Sans"/>
                <a:cs typeface="DM Sans"/>
                <a:sym typeface="DM Sans"/>
              </a:rPr>
              <a:t>Our Family (Kids, 4+4 &amp; Grandkids, 6); Leipzig GER, Manchester UK, Mayne Island BC</a:t>
            </a:r>
          </a:p>
          <a:p>
            <a:pPr marL="604524" lvl="1" indent="-302262" algn="l">
              <a:lnSpc>
                <a:spcPts val="3920"/>
              </a:lnSpc>
              <a:buFont typeface="Arial"/>
              <a:buChar char="•"/>
            </a:pPr>
            <a:r>
              <a:rPr lang="en-US" sz="2800">
                <a:solidFill>
                  <a:srgbClr val="000000"/>
                </a:solidFill>
                <a:latin typeface="DM Sans"/>
                <a:ea typeface="DM Sans"/>
                <a:cs typeface="DM Sans"/>
                <a:sym typeface="DM Sans"/>
              </a:rPr>
              <a:t>Healing for our son Luke; thanks to God for the Church family who are praying and supporting and for the positive change we are seeing; for our family as we each cope with his illness individually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098257" y="443215"/>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309729" y="1851604"/>
            <a:ext cx="8549543" cy="2664578"/>
            <a:chOff x="0" y="0"/>
            <a:chExt cx="2251731" cy="701782"/>
          </a:xfrm>
        </p:grpSpPr>
        <p:sp>
          <p:nvSpPr>
            <p:cNvPr id="4" name="Freeform 4"/>
            <p:cNvSpPr/>
            <p:nvPr/>
          </p:nvSpPr>
          <p:spPr>
            <a:xfrm>
              <a:off x="0" y="0"/>
              <a:ext cx="2251731" cy="701782"/>
            </a:xfrm>
            <a:custGeom>
              <a:avLst/>
              <a:gdLst/>
              <a:ahLst/>
              <a:cxnLst/>
              <a:rect l="l" t="t" r="r" b="b"/>
              <a:pathLst>
                <a:path w="2251731" h="701782">
                  <a:moveTo>
                    <a:pt x="46182" y="0"/>
                  </a:moveTo>
                  <a:lnTo>
                    <a:pt x="2205549" y="0"/>
                  </a:lnTo>
                  <a:cubicBezTo>
                    <a:pt x="2217797" y="0"/>
                    <a:pt x="2229544" y="4866"/>
                    <a:pt x="2238205" y="13526"/>
                  </a:cubicBezTo>
                  <a:cubicBezTo>
                    <a:pt x="2246866" y="22187"/>
                    <a:pt x="2251731" y="33934"/>
                    <a:pt x="2251731" y="46182"/>
                  </a:cubicBezTo>
                  <a:lnTo>
                    <a:pt x="2251731" y="655600"/>
                  </a:lnTo>
                  <a:cubicBezTo>
                    <a:pt x="2251731" y="667848"/>
                    <a:pt x="2246866" y="679595"/>
                    <a:pt x="2238205" y="688255"/>
                  </a:cubicBezTo>
                  <a:cubicBezTo>
                    <a:pt x="2229544" y="696916"/>
                    <a:pt x="2217797" y="701782"/>
                    <a:pt x="2205549" y="701782"/>
                  </a:cubicBezTo>
                  <a:lnTo>
                    <a:pt x="46182" y="701782"/>
                  </a:lnTo>
                  <a:cubicBezTo>
                    <a:pt x="20677" y="701782"/>
                    <a:pt x="0" y="681105"/>
                    <a:pt x="0" y="655600"/>
                  </a:cubicBezTo>
                  <a:lnTo>
                    <a:pt x="0" y="46182"/>
                  </a:lnTo>
                  <a:cubicBezTo>
                    <a:pt x="0" y="33934"/>
                    <a:pt x="4866" y="22187"/>
                    <a:pt x="13526" y="13526"/>
                  </a:cubicBezTo>
                  <a:cubicBezTo>
                    <a:pt x="22187" y="4866"/>
                    <a:pt x="33934" y="0"/>
                    <a:pt x="46182"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251731" cy="73988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6539916" flipH="1">
            <a:off x="14667418" y="4717751"/>
            <a:ext cx="8229600" cy="8229600"/>
          </a:xfrm>
          <a:custGeom>
            <a:avLst/>
            <a:gdLst/>
            <a:ahLst/>
            <a:cxnLst/>
            <a:rect l="l" t="t" r="r" b="b"/>
            <a:pathLst>
              <a:path w="8229600" h="8229600">
                <a:moveTo>
                  <a:pt x="8229600" y="0"/>
                </a:moveTo>
                <a:lnTo>
                  <a:pt x="0" y="0"/>
                </a:lnTo>
                <a:lnTo>
                  <a:pt x="0" y="8229600"/>
                </a:lnTo>
                <a:lnTo>
                  <a:pt x="8229600" y="8229600"/>
                </a:lnTo>
                <a:lnTo>
                  <a:pt x="8229600" y="0"/>
                </a:lnTo>
                <a:close/>
              </a:path>
            </a:pathLst>
          </a:custGeom>
          <a:blipFill>
            <a:blip r:embed="rId4">
              <a:alphaModFix amt="55000"/>
            </a:blip>
            <a:stretch>
              <a:fillRect/>
            </a:stretch>
          </a:blipFill>
        </p:spPr>
        <p:txBody>
          <a:bodyPr/>
          <a:lstStyle/>
          <a:p>
            <a:endParaRPr lang="en-US"/>
          </a:p>
        </p:txBody>
      </p:sp>
      <p:sp>
        <p:nvSpPr>
          <p:cNvPr id="7" name="Freeform 7"/>
          <p:cNvSpPr/>
          <p:nvPr/>
        </p:nvSpPr>
        <p:spPr>
          <a:xfrm rot="-1321057">
            <a:off x="13281563" y="9192574"/>
            <a:ext cx="7464947" cy="3321901"/>
          </a:xfrm>
          <a:custGeom>
            <a:avLst/>
            <a:gdLst/>
            <a:ahLst/>
            <a:cxnLst/>
            <a:rect l="l" t="t" r="r" b="b"/>
            <a:pathLst>
              <a:path w="7464947" h="3321901">
                <a:moveTo>
                  <a:pt x="0" y="0"/>
                </a:moveTo>
                <a:lnTo>
                  <a:pt x="7464947" y="0"/>
                </a:lnTo>
                <a:lnTo>
                  <a:pt x="7464947" y="3321902"/>
                </a:lnTo>
                <a:lnTo>
                  <a:pt x="0" y="3321902"/>
                </a:lnTo>
                <a:lnTo>
                  <a:pt x="0" y="0"/>
                </a:lnTo>
                <a:close/>
              </a:path>
            </a:pathLst>
          </a:custGeom>
          <a:blipFill>
            <a:blip r:embed="rId5"/>
            <a:stretch>
              <a:fillRect/>
            </a:stretch>
          </a:blipFill>
        </p:spPr>
        <p:txBody>
          <a:bodyPr/>
          <a:lstStyle/>
          <a:p>
            <a:endParaRPr lang="en-US"/>
          </a:p>
        </p:txBody>
      </p:sp>
      <p:sp>
        <p:nvSpPr>
          <p:cNvPr id="8" name="Freeform 8"/>
          <p:cNvSpPr/>
          <p:nvPr/>
        </p:nvSpPr>
        <p:spPr>
          <a:xfrm rot="-1595754">
            <a:off x="13839107" y="9318276"/>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3892192" y="6167973"/>
            <a:ext cx="8549543" cy="2664578"/>
            <a:chOff x="0" y="0"/>
            <a:chExt cx="2251731" cy="701782"/>
          </a:xfrm>
        </p:grpSpPr>
        <p:sp>
          <p:nvSpPr>
            <p:cNvPr id="10" name="Freeform 10"/>
            <p:cNvSpPr/>
            <p:nvPr/>
          </p:nvSpPr>
          <p:spPr>
            <a:xfrm>
              <a:off x="0" y="0"/>
              <a:ext cx="2251731" cy="701782"/>
            </a:xfrm>
            <a:custGeom>
              <a:avLst/>
              <a:gdLst/>
              <a:ahLst/>
              <a:cxnLst/>
              <a:rect l="l" t="t" r="r" b="b"/>
              <a:pathLst>
                <a:path w="2251731" h="701782">
                  <a:moveTo>
                    <a:pt x="46182" y="0"/>
                  </a:moveTo>
                  <a:lnTo>
                    <a:pt x="2205549" y="0"/>
                  </a:lnTo>
                  <a:cubicBezTo>
                    <a:pt x="2217797" y="0"/>
                    <a:pt x="2229544" y="4866"/>
                    <a:pt x="2238205" y="13526"/>
                  </a:cubicBezTo>
                  <a:cubicBezTo>
                    <a:pt x="2246866" y="22187"/>
                    <a:pt x="2251731" y="33934"/>
                    <a:pt x="2251731" y="46182"/>
                  </a:cubicBezTo>
                  <a:lnTo>
                    <a:pt x="2251731" y="655600"/>
                  </a:lnTo>
                  <a:cubicBezTo>
                    <a:pt x="2251731" y="667848"/>
                    <a:pt x="2246866" y="679595"/>
                    <a:pt x="2238205" y="688255"/>
                  </a:cubicBezTo>
                  <a:cubicBezTo>
                    <a:pt x="2229544" y="696916"/>
                    <a:pt x="2217797" y="701782"/>
                    <a:pt x="2205549" y="701782"/>
                  </a:cubicBezTo>
                  <a:lnTo>
                    <a:pt x="46182" y="701782"/>
                  </a:lnTo>
                  <a:cubicBezTo>
                    <a:pt x="20677" y="701782"/>
                    <a:pt x="0" y="681105"/>
                    <a:pt x="0" y="655600"/>
                  </a:cubicBezTo>
                  <a:lnTo>
                    <a:pt x="0" y="46182"/>
                  </a:lnTo>
                  <a:cubicBezTo>
                    <a:pt x="0" y="33934"/>
                    <a:pt x="4866" y="22187"/>
                    <a:pt x="13526" y="13526"/>
                  </a:cubicBezTo>
                  <a:cubicBezTo>
                    <a:pt x="22187" y="4866"/>
                    <a:pt x="33934" y="0"/>
                    <a:pt x="46182" y="0"/>
                  </a:cubicBezTo>
                  <a:close/>
                </a:path>
              </a:pathLst>
            </a:custGeom>
            <a:solidFill>
              <a:srgbClr val="FFFFFF"/>
            </a:solidFill>
            <a:ln w="38100" cap="rnd">
              <a:solidFill>
                <a:srgbClr val="000000"/>
              </a:solidFill>
              <a:prstDash val="solid"/>
              <a:round/>
            </a:ln>
          </p:spPr>
          <p:txBody>
            <a:bodyPr/>
            <a:lstStyle/>
            <a:p>
              <a:endParaRPr lang="en-US"/>
            </a:p>
          </p:txBody>
        </p:sp>
        <p:sp>
          <p:nvSpPr>
            <p:cNvPr id="11" name="TextBox 11"/>
            <p:cNvSpPr txBox="1"/>
            <p:nvPr/>
          </p:nvSpPr>
          <p:spPr>
            <a:xfrm>
              <a:off x="0" y="-38100"/>
              <a:ext cx="2251731" cy="739882"/>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3005674" y="6718248"/>
            <a:ext cx="10322579" cy="788519"/>
          </a:xfrm>
          <a:prstGeom prst="rect">
            <a:avLst/>
          </a:prstGeom>
        </p:spPr>
        <p:txBody>
          <a:bodyPr lIns="0" tIns="0" rIns="0" bIns="0" rtlCol="0" anchor="t">
            <a:spAutoFit/>
          </a:bodyPr>
          <a:lstStyle/>
          <a:p>
            <a:pPr algn="ctr">
              <a:lnSpc>
                <a:spcPts val="5615"/>
              </a:lnSpc>
            </a:pPr>
            <a:r>
              <a:rPr lang="en-US" sz="4841" b="1">
                <a:solidFill>
                  <a:srgbClr val="004AAD"/>
                </a:solidFill>
                <a:latin typeface="The Seasons Bold"/>
                <a:ea typeface="The Seasons Bold"/>
                <a:cs typeface="The Seasons Bold"/>
                <a:sym typeface="The Seasons Bold"/>
              </a:rPr>
              <a:t>MAJOR DAVID ALLEN</a:t>
            </a:r>
          </a:p>
        </p:txBody>
      </p:sp>
      <p:sp>
        <p:nvSpPr>
          <p:cNvPr id="13" name="TextBox 13"/>
          <p:cNvSpPr txBox="1"/>
          <p:nvPr/>
        </p:nvSpPr>
        <p:spPr>
          <a:xfrm>
            <a:off x="4139790" y="7459142"/>
            <a:ext cx="7606826" cy="455294"/>
          </a:xfrm>
          <a:prstGeom prst="rect">
            <a:avLst/>
          </a:prstGeom>
        </p:spPr>
        <p:txBody>
          <a:bodyPr lIns="0" tIns="0" rIns="0" bIns="0" rtlCol="0" anchor="t">
            <a:spAutoFit/>
          </a:bodyPr>
          <a:lstStyle/>
          <a:p>
            <a:pPr algn="ctr">
              <a:lnSpc>
                <a:spcPts val="3780"/>
              </a:lnSpc>
            </a:pPr>
            <a:r>
              <a:rPr lang="en-US" sz="2700">
                <a:solidFill>
                  <a:srgbClr val="000000"/>
                </a:solidFill>
                <a:latin typeface="DM Sans"/>
                <a:ea typeface="DM Sans"/>
                <a:cs typeface="DM Sans"/>
                <a:sym typeface="DM Sans"/>
              </a:rPr>
              <a:t> Secretary for Training and Officer Development</a:t>
            </a:r>
          </a:p>
        </p:txBody>
      </p:sp>
      <p:sp>
        <p:nvSpPr>
          <p:cNvPr id="14" name="Freeform 14"/>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grpSp>
        <p:nvGrpSpPr>
          <p:cNvPr id="15" name="Group 15"/>
          <p:cNvGrpSpPr/>
          <p:nvPr/>
        </p:nvGrpSpPr>
        <p:grpSpPr>
          <a:xfrm>
            <a:off x="229395" y="642154"/>
            <a:ext cx="4742335" cy="4742335"/>
            <a:chOff x="0" y="0"/>
            <a:chExt cx="6350000" cy="6350000"/>
          </a:xfrm>
        </p:grpSpPr>
        <p:sp>
          <p:nvSpPr>
            <p:cNvPr id="16" name="Freeform 1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l="-100854" t="-1309" b="-20685"/>
              </a:stretch>
            </a:blipFill>
            <a:ln w="38100" cap="sq">
              <a:solidFill>
                <a:srgbClr val="000000"/>
              </a:solidFill>
              <a:prstDash val="solid"/>
              <a:miter/>
            </a:ln>
          </p:spPr>
          <p:txBody>
            <a:bodyPr/>
            <a:lstStyle/>
            <a:p>
              <a:endParaRPr lang="en-US"/>
            </a:p>
          </p:txBody>
        </p:sp>
      </p:grpSp>
      <p:grpSp>
        <p:nvGrpSpPr>
          <p:cNvPr id="17" name="Group 17"/>
          <p:cNvGrpSpPr/>
          <p:nvPr/>
        </p:nvGrpSpPr>
        <p:grpSpPr>
          <a:xfrm>
            <a:off x="12931101" y="5040057"/>
            <a:ext cx="4742335" cy="4742335"/>
            <a:chOff x="0" y="0"/>
            <a:chExt cx="6350000" cy="6350000"/>
          </a:xfrm>
        </p:grpSpPr>
        <p:sp>
          <p:nvSpPr>
            <p:cNvPr id="18" name="Freeform 1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9"/>
              <a:stretch>
                <a:fillRect t="-108" b="-108"/>
              </a:stretch>
            </a:blipFill>
            <a:ln w="38100" cap="sq">
              <a:solidFill>
                <a:srgbClr val="000000"/>
              </a:solidFill>
              <a:prstDash val="solid"/>
              <a:miter/>
            </a:ln>
          </p:spPr>
          <p:txBody>
            <a:bodyPr/>
            <a:lstStyle/>
            <a:p>
              <a:endParaRPr lang="en-US"/>
            </a:p>
          </p:txBody>
        </p:sp>
      </p:grpSp>
      <p:sp>
        <p:nvSpPr>
          <p:cNvPr id="19" name="TextBox 19"/>
          <p:cNvSpPr txBox="1"/>
          <p:nvPr/>
        </p:nvSpPr>
        <p:spPr>
          <a:xfrm>
            <a:off x="4497280" y="2508734"/>
            <a:ext cx="9903470" cy="758051"/>
          </a:xfrm>
          <a:prstGeom prst="rect">
            <a:avLst/>
          </a:prstGeom>
        </p:spPr>
        <p:txBody>
          <a:bodyPr lIns="0" tIns="0" rIns="0" bIns="0" rtlCol="0" anchor="t">
            <a:spAutoFit/>
          </a:bodyPr>
          <a:lstStyle/>
          <a:p>
            <a:pPr algn="ctr">
              <a:lnSpc>
                <a:spcPts val="5387"/>
              </a:lnSpc>
            </a:pPr>
            <a:r>
              <a:rPr lang="en-US" sz="4644" b="1">
                <a:solidFill>
                  <a:srgbClr val="004AAD"/>
                </a:solidFill>
                <a:latin typeface="The Seasons Bold"/>
                <a:ea typeface="The Seasons Bold"/>
                <a:cs typeface="The Seasons Bold"/>
                <a:sym typeface="The Seasons Bold"/>
              </a:rPr>
              <a:t>MAJOR BRENDA ALLEN</a:t>
            </a:r>
          </a:p>
        </p:txBody>
      </p:sp>
      <p:sp>
        <p:nvSpPr>
          <p:cNvPr id="20" name="TextBox 20"/>
          <p:cNvSpPr txBox="1"/>
          <p:nvPr/>
        </p:nvSpPr>
        <p:spPr>
          <a:xfrm>
            <a:off x="4773050" y="3269319"/>
            <a:ext cx="9226691" cy="551632"/>
          </a:xfrm>
          <a:prstGeom prst="rect">
            <a:avLst/>
          </a:prstGeom>
        </p:spPr>
        <p:txBody>
          <a:bodyPr lIns="0" tIns="0" rIns="0" bIns="0" rtlCol="0" anchor="t">
            <a:spAutoFit/>
          </a:bodyPr>
          <a:lstStyle/>
          <a:p>
            <a:pPr algn="ctr">
              <a:lnSpc>
                <a:spcPts val="4584"/>
              </a:lnSpc>
            </a:pPr>
            <a:r>
              <a:rPr lang="en-US" sz="3274">
                <a:solidFill>
                  <a:srgbClr val="000000"/>
                </a:solidFill>
                <a:latin typeface="DM Sans"/>
                <a:ea typeface="DM Sans"/>
                <a:cs typeface="DM Sans"/>
                <a:sym typeface="DM Sans"/>
              </a:rPr>
              <a:t> EQUIP Coordinator</a:t>
            </a:r>
          </a:p>
        </p:txBody>
      </p:sp>
      <p:sp>
        <p:nvSpPr>
          <p:cNvPr id="21" name="Freeform 21"/>
          <p:cNvSpPr/>
          <p:nvPr/>
        </p:nvSpPr>
        <p:spPr>
          <a:xfrm>
            <a:off x="875368" y="9451801"/>
            <a:ext cx="292490" cy="426215"/>
          </a:xfrm>
          <a:custGeom>
            <a:avLst/>
            <a:gdLst/>
            <a:ahLst/>
            <a:cxnLst/>
            <a:rect l="l" t="t" r="r" b="b"/>
            <a:pathLst>
              <a:path w="292490" h="426215">
                <a:moveTo>
                  <a:pt x="0" y="0"/>
                </a:moveTo>
                <a:lnTo>
                  <a:pt x="292489" y="0"/>
                </a:lnTo>
                <a:lnTo>
                  <a:pt x="292489" y="426215"/>
                </a:lnTo>
                <a:lnTo>
                  <a:pt x="0" y="4262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TextBox 22"/>
          <p:cNvSpPr txBox="1"/>
          <p:nvPr/>
        </p:nvSpPr>
        <p:spPr>
          <a:xfrm>
            <a:off x="1341115" y="9422721"/>
            <a:ext cx="4509120" cy="455294"/>
          </a:xfrm>
          <a:prstGeom prst="rect">
            <a:avLst/>
          </a:prstGeom>
        </p:spPr>
        <p:txBody>
          <a:bodyPr lIns="0" tIns="0" rIns="0" bIns="0" rtlCol="0" anchor="t">
            <a:spAutoFit/>
          </a:bodyPr>
          <a:lstStyle/>
          <a:p>
            <a:pPr algn="l">
              <a:lnSpc>
                <a:spcPts val="3780"/>
              </a:lnSpc>
            </a:pPr>
            <a:r>
              <a:rPr lang="en-US" sz="2700">
                <a:solidFill>
                  <a:srgbClr val="000000"/>
                </a:solidFill>
                <a:latin typeface="DM Sans"/>
                <a:ea typeface="DM Sans"/>
                <a:cs typeface="DM Sans"/>
                <a:sym typeface="DM Sans"/>
              </a:rPr>
              <a:t>International Headquarters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767752" y="576290"/>
            <a:ext cx="19511451" cy="11080878"/>
          </a:xfrm>
          <a:custGeom>
            <a:avLst/>
            <a:gdLst/>
            <a:ahLst/>
            <a:cxnLst/>
            <a:rect l="l" t="t" r="r" b="b"/>
            <a:pathLst>
              <a:path w="19511451" h="11080878">
                <a:moveTo>
                  <a:pt x="0" y="0"/>
                </a:moveTo>
                <a:lnTo>
                  <a:pt x="19511451" y="0"/>
                </a:lnTo>
                <a:lnTo>
                  <a:pt x="19511451" y="11080878"/>
                </a:lnTo>
                <a:lnTo>
                  <a:pt x="0" y="11080878"/>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10508" y="1581227"/>
            <a:ext cx="9765079" cy="7526723"/>
            <a:chOff x="0" y="0"/>
            <a:chExt cx="2571873" cy="1982347"/>
          </a:xfrm>
        </p:grpSpPr>
        <p:sp>
          <p:nvSpPr>
            <p:cNvPr id="4" name="Freeform 4"/>
            <p:cNvSpPr/>
            <p:nvPr/>
          </p:nvSpPr>
          <p:spPr>
            <a:xfrm>
              <a:off x="0" y="0"/>
              <a:ext cx="2571873" cy="1982347"/>
            </a:xfrm>
            <a:custGeom>
              <a:avLst/>
              <a:gdLst/>
              <a:ahLst/>
              <a:cxnLst/>
              <a:rect l="l" t="t" r="r" b="b"/>
              <a:pathLst>
                <a:path w="2571873" h="1982347">
                  <a:moveTo>
                    <a:pt x="40434" y="0"/>
                  </a:moveTo>
                  <a:lnTo>
                    <a:pt x="2531439" y="0"/>
                  </a:lnTo>
                  <a:cubicBezTo>
                    <a:pt x="2553770" y="0"/>
                    <a:pt x="2571873" y="18103"/>
                    <a:pt x="2571873" y="40434"/>
                  </a:cubicBezTo>
                  <a:lnTo>
                    <a:pt x="2571873" y="1941913"/>
                  </a:lnTo>
                  <a:cubicBezTo>
                    <a:pt x="2571873" y="1964244"/>
                    <a:pt x="2553770" y="1982347"/>
                    <a:pt x="2531439" y="1982347"/>
                  </a:cubicBezTo>
                  <a:lnTo>
                    <a:pt x="40434" y="1982347"/>
                  </a:lnTo>
                  <a:cubicBezTo>
                    <a:pt x="29710" y="1982347"/>
                    <a:pt x="19426" y="1978087"/>
                    <a:pt x="11843" y="1970504"/>
                  </a:cubicBezTo>
                  <a:cubicBezTo>
                    <a:pt x="4260" y="1962921"/>
                    <a:pt x="0" y="1952637"/>
                    <a:pt x="0" y="1941913"/>
                  </a:cubicBezTo>
                  <a:lnTo>
                    <a:pt x="0" y="40434"/>
                  </a:lnTo>
                  <a:cubicBezTo>
                    <a:pt x="0" y="18103"/>
                    <a:pt x="18103" y="0"/>
                    <a:pt x="40434" y="0"/>
                  </a:cubicBezTo>
                  <a:close/>
                </a:path>
              </a:pathLst>
            </a:custGeom>
            <a:solidFill>
              <a:srgbClr val="FFFFFF"/>
            </a:solidFill>
            <a:ln w="38100" cap="rnd">
              <a:solidFill>
                <a:srgbClr val="000000"/>
              </a:solidFill>
              <a:prstDash val="solid"/>
              <a:round/>
            </a:ln>
          </p:spPr>
          <p:txBody>
            <a:bodyPr/>
            <a:lstStyle/>
            <a:p>
              <a:endParaRPr lang="en-US"/>
            </a:p>
          </p:txBody>
        </p:sp>
        <p:sp>
          <p:nvSpPr>
            <p:cNvPr id="5" name="TextBox 5"/>
            <p:cNvSpPr txBox="1"/>
            <p:nvPr/>
          </p:nvSpPr>
          <p:spPr>
            <a:xfrm>
              <a:off x="0" y="-38100"/>
              <a:ext cx="2571873" cy="202044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4016237" y="-2122682"/>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4"/>
            <a:stretch>
              <a:fillRect/>
            </a:stretch>
          </a:blipFill>
        </p:spPr>
        <p:txBody>
          <a:bodyPr/>
          <a:lstStyle/>
          <a:p>
            <a:endParaRPr lang="en-US"/>
          </a:p>
        </p:txBody>
      </p:sp>
      <p:sp>
        <p:nvSpPr>
          <p:cNvPr id="7" name="Freeform 7"/>
          <p:cNvSpPr/>
          <p:nvPr/>
        </p:nvSpPr>
        <p:spPr>
          <a:xfrm rot="-1045642">
            <a:off x="-1880388" y="-2371405"/>
            <a:ext cx="7464947" cy="3321901"/>
          </a:xfrm>
          <a:custGeom>
            <a:avLst/>
            <a:gdLst/>
            <a:ahLst/>
            <a:cxnLst/>
            <a:rect l="l" t="t" r="r" b="b"/>
            <a:pathLst>
              <a:path w="7464947" h="3321901">
                <a:moveTo>
                  <a:pt x="0" y="0"/>
                </a:moveTo>
                <a:lnTo>
                  <a:pt x="7464947" y="0"/>
                </a:lnTo>
                <a:lnTo>
                  <a:pt x="7464947" y="3321901"/>
                </a:lnTo>
                <a:lnTo>
                  <a:pt x="0" y="3321901"/>
                </a:lnTo>
                <a:lnTo>
                  <a:pt x="0" y="0"/>
                </a:lnTo>
                <a:close/>
              </a:path>
            </a:pathLst>
          </a:custGeom>
          <a:blipFill>
            <a:blip r:embed="rId5"/>
            <a:stretch>
              <a:fillRect/>
            </a:stretch>
          </a:blipFill>
        </p:spPr>
        <p:txBody>
          <a:bodyPr/>
          <a:lstStyle/>
          <a:p>
            <a:endParaRPr lang="en-US"/>
          </a:p>
        </p:txBody>
      </p:sp>
      <p:sp>
        <p:nvSpPr>
          <p:cNvPr id="8" name="Freeform 8"/>
          <p:cNvSpPr/>
          <p:nvPr/>
        </p:nvSpPr>
        <p:spPr>
          <a:xfrm rot="-1178665">
            <a:off x="-1355222" y="-362645"/>
            <a:ext cx="5117618" cy="1119479"/>
          </a:xfrm>
          <a:custGeom>
            <a:avLst/>
            <a:gdLst/>
            <a:ahLst/>
            <a:cxnLst/>
            <a:rect l="l" t="t" r="r" b="b"/>
            <a:pathLst>
              <a:path w="5117618" h="1119479">
                <a:moveTo>
                  <a:pt x="0" y="0"/>
                </a:moveTo>
                <a:lnTo>
                  <a:pt x="5117618" y="0"/>
                </a:lnTo>
                <a:lnTo>
                  <a:pt x="5117618" y="1119479"/>
                </a:lnTo>
                <a:lnTo>
                  <a:pt x="0" y="1119479"/>
                </a:lnTo>
                <a:lnTo>
                  <a:pt x="0" y="0"/>
                </a:lnTo>
                <a:close/>
              </a:path>
            </a:pathLst>
          </a:custGeom>
          <a:blipFill>
            <a:blip r:embed="rId6"/>
            <a:stretch>
              <a:fillRect/>
            </a:stretch>
          </a:blipFill>
        </p:spPr>
        <p:txBody>
          <a:bodyPr/>
          <a:lstStyle/>
          <a:p>
            <a:endParaRPr lang="en-US"/>
          </a:p>
        </p:txBody>
      </p:sp>
      <p:sp>
        <p:nvSpPr>
          <p:cNvPr id="9" name="Freeform 9"/>
          <p:cNvSpPr/>
          <p:nvPr/>
        </p:nvSpPr>
        <p:spPr>
          <a:xfrm>
            <a:off x="12931101" y="303638"/>
            <a:ext cx="5005090" cy="1450123"/>
          </a:xfrm>
          <a:custGeom>
            <a:avLst/>
            <a:gdLst/>
            <a:ahLst/>
            <a:cxnLst/>
            <a:rect l="l" t="t" r="r" b="b"/>
            <a:pathLst>
              <a:path w="5005090" h="1450123">
                <a:moveTo>
                  <a:pt x="0" y="0"/>
                </a:moveTo>
                <a:lnTo>
                  <a:pt x="5005090" y="0"/>
                </a:lnTo>
                <a:lnTo>
                  <a:pt x="5005090" y="1450124"/>
                </a:lnTo>
                <a:lnTo>
                  <a:pt x="0" y="1450124"/>
                </a:lnTo>
                <a:lnTo>
                  <a:pt x="0" y="0"/>
                </a:lnTo>
                <a:close/>
              </a:path>
            </a:pathLst>
          </a:custGeom>
          <a:blipFill>
            <a:blip r:embed="rId7"/>
            <a:stretch>
              <a:fillRect/>
            </a:stretch>
          </a:blipFill>
        </p:spPr>
        <p:txBody>
          <a:bodyPr/>
          <a:lstStyle/>
          <a:p>
            <a:endParaRPr lang="en-US"/>
          </a:p>
        </p:txBody>
      </p:sp>
      <p:grpSp>
        <p:nvGrpSpPr>
          <p:cNvPr id="10" name="Group 10"/>
          <p:cNvGrpSpPr/>
          <p:nvPr/>
        </p:nvGrpSpPr>
        <p:grpSpPr>
          <a:xfrm>
            <a:off x="11125231" y="2399569"/>
            <a:ext cx="6272709" cy="6272709"/>
            <a:chOff x="0" y="0"/>
            <a:chExt cx="6350000" cy="6350000"/>
          </a:xfrm>
        </p:grpSpPr>
        <p:sp>
          <p:nvSpPr>
            <p:cNvPr id="11" name="Freeform 1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l="-100854" t="-1309" b="-20685"/>
              </a:stretch>
            </a:blipFill>
            <a:ln w="38100" cap="sq">
              <a:solidFill>
                <a:srgbClr val="000000"/>
              </a:solidFill>
              <a:prstDash val="solid"/>
              <a:miter/>
            </a:ln>
          </p:spPr>
          <p:txBody>
            <a:bodyPr/>
            <a:lstStyle/>
            <a:p>
              <a:endParaRPr lang="en-US"/>
            </a:p>
          </p:txBody>
        </p:sp>
      </p:grpSp>
      <p:sp>
        <p:nvSpPr>
          <p:cNvPr id="12" name="Freeform 12"/>
          <p:cNvSpPr/>
          <p:nvPr/>
        </p:nvSpPr>
        <p:spPr>
          <a:xfrm>
            <a:off x="111594" y="537307"/>
            <a:ext cx="2530717" cy="2087841"/>
          </a:xfrm>
          <a:custGeom>
            <a:avLst/>
            <a:gdLst/>
            <a:ahLst/>
            <a:cxnLst/>
            <a:rect l="l" t="t" r="r" b="b"/>
            <a:pathLst>
              <a:path w="2530717" h="2087841">
                <a:moveTo>
                  <a:pt x="0" y="0"/>
                </a:moveTo>
                <a:lnTo>
                  <a:pt x="2530717" y="0"/>
                </a:lnTo>
                <a:lnTo>
                  <a:pt x="2530717" y="2087841"/>
                </a:lnTo>
                <a:lnTo>
                  <a:pt x="0" y="2087841"/>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1028700" y="3344949"/>
            <a:ext cx="9282040" cy="5188887"/>
          </a:xfrm>
          <a:prstGeom prst="rect">
            <a:avLst/>
          </a:prstGeom>
        </p:spPr>
        <p:txBody>
          <a:bodyPr lIns="0" tIns="0" rIns="0" bIns="0" rtlCol="0" anchor="t">
            <a:spAutoFit/>
          </a:bodyPr>
          <a:lstStyle/>
          <a:p>
            <a:pPr marL="496577" lvl="1" indent="-248289" algn="l">
              <a:lnSpc>
                <a:spcPts val="3220"/>
              </a:lnSpc>
              <a:buFont typeface="Arial"/>
              <a:buChar char="•"/>
            </a:pPr>
            <a:r>
              <a:rPr lang="en-US" sz="2300">
                <a:solidFill>
                  <a:srgbClr val="000000"/>
                </a:solidFill>
                <a:latin typeface="DM Sans"/>
                <a:ea typeface="DM Sans"/>
                <a:cs typeface="DM Sans"/>
                <a:sym typeface="DM Sans"/>
              </a:rPr>
              <a:t>I celebrate how the Lord has provided a digital consultant who does an incredible ministry creating the online content and how engagement with the Equip platform continues to increase worldwide The Salvation Army International – Equip </a:t>
            </a:r>
          </a:p>
          <a:p>
            <a:pPr marL="496577" lvl="1" indent="-248289" algn="l">
              <a:lnSpc>
                <a:spcPts val="3220"/>
              </a:lnSpc>
              <a:buFont typeface="Arial"/>
              <a:buChar char="•"/>
            </a:pPr>
            <a:r>
              <a:rPr lang="en-US" sz="2300">
                <a:solidFill>
                  <a:srgbClr val="000000"/>
                </a:solidFill>
                <a:latin typeface="DM Sans"/>
                <a:ea typeface="DM Sans"/>
                <a:cs typeface="DM Sans"/>
                <a:sym typeface="DM Sans"/>
              </a:rPr>
              <a:t>For the students (officers, leaders, soldiers, volunteers) who are engaging the learning – may they be committed to the journey and transformed through their learning, in support of Salvation Army mission. </a:t>
            </a:r>
          </a:p>
          <a:p>
            <a:pPr marL="496577" lvl="1" indent="-248289" algn="l">
              <a:lnSpc>
                <a:spcPts val="3220"/>
              </a:lnSpc>
              <a:buFont typeface="Arial"/>
              <a:buChar char="•"/>
            </a:pPr>
            <a:r>
              <a:rPr lang="en-US" sz="2300">
                <a:solidFill>
                  <a:srgbClr val="000000"/>
                </a:solidFill>
                <a:latin typeface="DM Sans"/>
                <a:ea typeface="DM Sans"/>
                <a:cs typeface="DM Sans"/>
                <a:sym typeface="DM Sans"/>
              </a:rPr>
              <a:t>The development of systems to support worldwide learners, being attentive to their varying needs. </a:t>
            </a:r>
          </a:p>
          <a:p>
            <a:pPr marL="496577" lvl="1" indent="-248289" algn="l">
              <a:lnSpc>
                <a:spcPts val="3220"/>
              </a:lnSpc>
              <a:buFont typeface="Arial"/>
              <a:buChar char="•"/>
            </a:pPr>
            <a:r>
              <a:rPr lang="en-US" sz="2300">
                <a:solidFill>
                  <a:srgbClr val="000000"/>
                </a:solidFill>
                <a:latin typeface="DM Sans"/>
                <a:ea typeface="DM Sans"/>
                <a:cs typeface="DM Sans"/>
                <a:sym typeface="DM Sans"/>
              </a:rPr>
              <a:t>Wisdom in how to support territories with internet challenges, fewer resources, and needs for translation. </a:t>
            </a:r>
          </a:p>
          <a:p>
            <a:pPr marL="496577" lvl="1" indent="-248289" algn="l">
              <a:lnSpc>
                <a:spcPts val="3220"/>
              </a:lnSpc>
              <a:buFont typeface="Arial"/>
              <a:buChar char="•"/>
            </a:pPr>
            <a:r>
              <a:rPr lang="en-US" sz="2300">
                <a:solidFill>
                  <a:srgbClr val="000000"/>
                </a:solidFill>
                <a:latin typeface="DM Sans"/>
                <a:ea typeface="DM Sans"/>
                <a:cs typeface="DM Sans"/>
                <a:sym typeface="DM Sans"/>
              </a:rPr>
              <a:t>Continued opportunities to share kingdom joy with those I meet </a:t>
            </a:r>
          </a:p>
        </p:txBody>
      </p:sp>
      <p:sp>
        <p:nvSpPr>
          <p:cNvPr id="14" name="TextBox 14"/>
          <p:cNvSpPr txBox="1"/>
          <p:nvPr/>
        </p:nvSpPr>
        <p:spPr>
          <a:xfrm>
            <a:off x="1821444" y="1846548"/>
            <a:ext cx="7696553" cy="1766708"/>
          </a:xfrm>
          <a:prstGeom prst="rect">
            <a:avLst/>
          </a:prstGeom>
        </p:spPr>
        <p:txBody>
          <a:bodyPr lIns="0" tIns="0" rIns="0" bIns="0" rtlCol="0" anchor="t">
            <a:spAutoFit/>
          </a:bodyPr>
          <a:lstStyle/>
          <a:p>
            <a:pPr algn="ctr">
              <a:lnSpc>
                <a:spcPts val="5879"/>
              </a:lnSpc>
            </a:pPr>
            <a:r>
              <a:rPr lang="en-US" sz="5068" b="1">
                <a:solidFill>
                  <a:srgbClr val="004AAD"/>
                </a:solidFill>
                <a:latin typeface="The Seasons Bold"/>
                <a:ea typeface="The Seasons Bold"/>
                <a:cs typeface="The Seasons Bold"/>
                <a:sym typeface="The Seasons Bold"/>
              </a:rPr>
              <a:t>PRAYER REQUESTS</a:t>
            </a:r>
          </a:p>
          <a:p>
            <a:pPr algn="ctr">
              <a:lnSpc>
                <a:spcPts val="3791"/>
              </a:lnSpc>
            </a:pPr>
            <a:r>
              <a:rPr lang="en-US" sz="3268" b="1">
                <a:solidFill>
                  <a:srgbClr val="004AAD"/>
                </a:solidFill>
                <a:latin typeface="The Seasons Bold"/>
                <a:ea typeface="The Seasons Bold"/>
                <a:cs typeface="The Seasons Bold"/>
                <a:sym typeface="The Seasons Bold"/>
              </a:rPr>
              <a:t>FOR MAJOR BRENDA ALLEN</a:t>
            </a:r>
          </a:p>
          <a:p>
            <a:pPr algn="ctr">
              <a:lnSpc>
                <a:spcPts val="3791"/>
              </a:lnSpc>
            </a:pPr>
            <a:endParaRPr lang="en-US" sz="3268" b="1">
              <a:solidFill>
                <a:srgbClr val="004AAD"/>
              </a:solidFill>
              <a:latin typeface="The Seasons Bold"/>
              <a:ea typeface="The Seasons Bold"/>
              <a:cs typeface="The Seasons Bold"/>
              <a:sym typeface="The Seasons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1838</Words>
  <Application>Microsoft Office PowerPoint</Application>
  <PresentationFormat>Custom</PresentationFormat>
  <Paragraphs>196</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The Seasons Bold</vt:lpstr>
      <vt:lpstr>Calibri</vt:lpstr>
      <vt:lpstr>The Seasons</vt:lpstr>
      <vt:lpstr>DM Sans</vt:lpstr>
      <vt:lpstr>Bebas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Canadians serving internationally</dc:title>
  <dc:creator>Kyle Mangio</dc:creator>
  <cp:lastModifiedBy>Kyle Mangio</cp:lastModifiedBy>
  <cp:revision>6</cp:revision>
  <dcterms:created xsi:type="dcterms:W3CDTF">2006-08-16T00:00:00Z</dcterms:created>
  <dcterms:modified xsi:type="dcterms:W3CDTF">2024-12-13T15:24:20Z</dcterms:modified>
  <dc:identifier>DAGYQOcHaMw</dc:identifier>
</cp:coreProperties>
</file>