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57" r:id="rId3"/>
    <p:sldId id="265" r:id="rId4"/>
    <p:sldId id="261" r:id="rId5"/>
    <p:sldId id="259" r:id="rId6"/>
    <p:sldId id="266" r:id="rId7"/>
    <p:sldId id="260" r:id="rId8"/>
    <p:sldId id="267" r:id="rId9"/>
    <p:sldId id="262" r:id="rId10"/>
    <p:sldId id="263" r:id="rId11"/>
    <p:sldId id="264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7A7F9-9F40-4DCB-8276-8D591E3708D7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EA981-2637-4BEC-8532-C1095380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20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971C-E8E8-4B8E-AEF6-25EC5B6E3D2B}" type="datetimeFigureOut">
              <a:rPr lang="en-US" smtClean="0"/>
              <a:t>06-Jan-17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46671-6FD5-4901-8F86-E934B6769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25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42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9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31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73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73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44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22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32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46671-6FD5-4901-8F86-E934B67699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5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1304"/>
      </p:ext>
    </p:extLst>
  </p:cSld>
  <p:clrMapOvr>
    <a:masterClrMapping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1387"/>
      </p:ext>
    </p:extLst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95016"/>
      </p:ext>
    </p:extLst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64642"/>
      </p:ext>
    </p:extLst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68905"/>
      </p:ext>
    </p:extLst>
  </p:cSld>
  <p:clrMapOvr>
    <a:masterClrMapping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6278"/>
      </p:ext>
    </p:extLst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41133"/>
      </p:ext>
    </p:extLst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00667"/>
      </p:ext>
    </p:extLst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1426"/>
      </p:ext>
    </p:extLst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11383"/>
      </p:ext>
    </p:extLst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91525"/>
      </p:ext>
    </p:extLst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77C9B-E77E-49B5-961C-DB89F1C5E22B}" type="datetimeFigureOut">
              <a:rPr lang="en-US" smtClean="0"/>
              <a:t>05-Jan-17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EF64D-89A6-4F61-9E29-3A834F5E1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9810503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479" y="5029200"/>
            <a:ext cx="868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</a:rPr>
              <a:t>Help us </a:t>
            </a:r>
            <a:r>
              <a:rPr lang="en-US" sz="54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</a:rPr>
              <a:t>reach our goal of </a:t>
            </a:r>
            <a:endParaRPr lang="en-US" sz="5400" b="1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5400" b="1" dirty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</a:rPr>
              <a:t>$2.25 Million</a:t>
            </a:r>
          </a:p>
        </p:txBody>
      </p:sp>
    </p:spTree>
    <p:extLst>
      <p:ext uri="{BB962C8B-B14F-4D97-AF65-F5344CB8AC3E}">
        <p14:creationId xmlns:p14="http://schemas.microsoft.com/office/powerpoint/2010/main" val="175902053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81" y="2687368"/>
            <a:ext cx="10366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376828"/>
            <a:ext cx="929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</a:rPr>
              <a:t>Thank you for supporting the </a:t>
            </a:r>
          </a:p>
          <a:p>
            <a:pPr algn="ctr"/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</a:rPr>
              <a:t>Partners in Mission Campaign!</a:t>
            </a:r>
            <a:endParaRPr lang="en-US" sz="4000" b="1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5920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THQ World Missions\Photos\South Asia Zone\Sri Lanka\2017 Partners in Mission Photos - Joel Johnson - May 2016\PIM Picks Combined\TSA Sri Lanka 2016-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4875"/>
            <a:ext cx="2402378" cy="343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4191000"/>
            <a:ext cx="8229600" cy="228599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CA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This fundraising campaign </a:t>
            </a:r>
            <a:r>
              <a:rPr lang="en-C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provides</a:t>
            </a:r>
            <a:r>
              <a:rPr lang="en-CA" sz="25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 </a:t>
            </a:r>
            <a:r>
              <a:rPr lang="en-CA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the </a:t>
            </a:r>
            <a:r>
              <a:rPr lang="en-C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necessary finances </a:t>
            </a:r>
            <a:r>
              <a:rPr lang="en-CA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to carry out the </a:t>
            </a:r>
            <a:r>
              <a:rPr lang="en-C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ministry</a:t>
            </a:r>
            <a:r>
              <a:rPr lang="en-CA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 </a:t>
            </a:r>
            <a:r>
              <a:rPr lang="en-CA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of</a:t>
            </a:r>
            <a:r>
              <a:rPr lang="en-CA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 </a:t>
            </a:r>
            <a:r>
              <a:rPr lang="en-C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The Salvation Army worldwide</a:t>
            </a:r>
            <a:r>
              <a:rPr lang="en-CA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. </a:t>
            </a:r>
            <a:r>
              <a:rPr lang="en-CA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These funds ensure that the </a:t>
            </a:r>
            <a:r>
              <a:rPr lang="en-C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Army</a:t>
            </a:r>
            <a:r>
              <a:rPr lang="en-CA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 </a:t>
            </a:r>
            <a:r>
              <a:rPr lang="en-CA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continues to be a </a:t>
            </a:r>
            <a:r>
              <a:rPr lang="en-C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beacon of hope </a:t>
            </a:r>
            <a:r>
              <a:rPr lang="en-CA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in countries </a:t>
            </a:r>
            <a:r>
              <a:rPr lang="en-C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devastated by poverty</a:t>
            </a:r>
            <a:r>
              <a:rPr lang="en-CA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, illness and natural disasters – countries where much of the population</a:t>
            </a:r>
            <a:r>
              <a:rPr lang="en-CA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 </a:t>
            </a:r>
            <a:r>
              <a:rPr lang="en-CA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Britannic Bold" panose="020B0903060703020204" pitchFamily="34" charset="0"/>
              </a:rPr>
              <a:t>lives on less than $2 a day.</a:t>
            </a:r>
            <a:endParaRPr lang="en-US" dirty="0">
              <a:latin typeface="Britannic Bold" panose="020B0903060703020204" pitchFamily="34" charset="0"/>
            </a:endParaRPr>
          </a:p>
        </p:txBody>
      </p:sp>
      <p:pic>
        <p:nvPicPr>
          <p:cNvPr id="2054" name="Picture 6" descr="R:\THQ World Missions\Photos\Europe Zone\Germany &amp; Lithuania\2017 Partners in Mission picks - Germany &amp; Poland\PIM Picks Combined\Starachowice - gir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73014"/>
            <a:ext cx="4213555" cy="316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70694"/>
      </p:ext>
    </p:extLst>
  </p:cSld>
  <p:clrMapOvr>
    <a:masterClrMapping/>
  </p:clrMapOvr>
  <p:transition spd="slow" advClick="0" advTm="1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rved Up Arrow 10"/>
          <p:cNvSpPr/>
          <p:nvPr/>
        </p:nvSpPr>
        <p:spPr>
          <a:xfrm rot="3181297">
            <a:off x="4601571" y="5352022"/>
            <a:ext cx="1874057" cy="778697"/>
          </a:xfrm>
          <a:prstGeom prst="curved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8177">
            <a:off x="3215326" y="3321351"/>
            <a:ext cx="2254665" cy="800667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2990326"/>
            <a:ext cx="3276600" cy="21852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3200" dirty="0" smtClean="0"/>
              <a:t>Canada and Bermuda Territory</a:t>
            </a:r>
          </a:p>
          <a:p>
            <a:pPr algn="ctr"/>
            <a:r>
              <a:rPr lang="en-CA" sz="2400" dirty="0" smtClean="0"/>
              <a:t>In partnership with </a:t>
            </a:r>
            <a:r>
              <a:rPr lang="en-CA" sz="2400" dirty="0" smtClean="0"/>
              <a:t>all other territories and commands</a:t>
            </a:r>
            <a:endParaRPr lang="en-C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535673" y="4351508"/>
            <a:ext cx="2556918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CA" sz="3200" dirty="0" smtClean="0"/>
              <a:t>International</a:t>
            </a:r>
          </a:p>
          <a:p>
            <a:pPr algn="ctr"/>
            <a:r>
              <a:rPr lang="en-CA" sz="3200" dirty="0" smtClean="0"/>
              <a:t>Headquarters</a:t>
            </a:r>
            <a:endParaRPr lang="en-CA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5428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pic>
        <p:nvPicPr>
          <p:cNvPr id="1026" name="Picture 2" descr="C:\Users\Brenda_Murray\AppData\Local\Microsoft\Windows\Temporary Internet Files\Content.IE5\8T21TCGB\large-world-globe-surrounded-by-people-holding-hands-0-8677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61926"/>
            <a:ext cx="2332779" cy="249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66800" y="21336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Cambria" panose="02040503050406030204" pitchFamily="18" charset="0"/>
              </a:rPr>
              <a:t>How Self-Denial funding flows…</a:t>
            </a:r>
            <a:endParaRPr lang="en-US" sz="3200" b="1" dirty="0">
              <a:ln w="190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22238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>
            <a:spLocks noChangeAspect="1"/>
          </p:cNvSpPr>
          <p:nvPr/>
        </p:nvSpPr>
        <p:spPr>
          <a:xfrm>
            <a:off x="2743200" y="1859581"/>
            <a:ext cx="3516387" cy="19240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£20,492,683!</a:t>
            </a:r>
            <a:endParaRPr lang="en-US" sz="3000" b="1" dirty="0"/>
          </a:p>
          <a:p>
            <a:pPr algn="ctr"/>
            <a:r>
              <a:rPr lang="en-US" sz="3000" b="1" dirty="0" smtClean="0"/>
              <a:t>(CDN $41,594,044) </a:t>
            </a:r>
            <a:endParaRPr lang="en-US" sz="3000" b="1" dirty="0"/>
          </a:p>
        </p:txBody>
      </p:sp>
      <p:pic>
        <p:nvPicPr>
          <p:cNvPr id="5128" name="Picture 8" descr="R:\THQ World Missions\Photos\Africa Zone\Joel's Photos July 2015 KYW MAL\Joel Johnson Africa Photos 2015\Kenya\Kakamega Central Corps\Salvation Army Kenya West-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51" y="0"/>
            <a:ext cx="2495951" cy="1660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9" name="Picture 9" descr="R:\THQ World Missions\Photos\Americas &amp; Caribbean Zone\Latin America North\Partners in Mission 2016\LAN Photos\031115Day3_Managua-KM21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0"/>
            <a:ext cx="2468880" cy="164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0" name="Picture 10" descr="R:\THQ World Missions\Photos\Europe Zone\Germany &amp; Lithuania\2017 Partners in Mission picks - Germany &amp; Poland\PIM Picks Combined\Warsaw - Offic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90"/>
            <a:ext cx="2493020" cy="1402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2" name="Picture 12" descr="C:\Users\Bayardo_Gonzalez\Desktop\Misc Retouched pics\OTC Banglades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69" y="4572000"/>
            <a:ext cx="2212848" cy="1709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33" name="Picture 13" descr="R:\THQ World Missions\Photos\South Pacific &amp; East Asia Zone\Indonesia\Bali 2015\CIMG18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40" y="4221480"/>
            <a:ext cx="2194560" cy="164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TextBox 16"/>
          <p:cNvSpPr txBox="1"/>
          <p:nvPr/>
        </p:nvSpPr>
        <p:spPr>
          <a:xfrm>
            <a:off x="2362200" y="222795"/>
            <a:ext cx="4436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In 2016</a:t>
            </a:r>
          </a:p>
          <a:p>
            <a:pPr algn="ctr"/>
            <a:r>
              <a:rPr lang="en-US" sz="3200" b="1" dirty="0" smtClean="0">
                <a:latin typeface="+mj-lt"/>
              </a:rPr>
              <a:t>International Self-Denial </a:t>
            </a:r>
          </a:p>
          <a:p>
            <a:pPr algn="ctr"/>
            <a:r>
              <a:rPr lang="en-US" sz="3200" b="1" dirty="0" smtClean="0">
                <a:latin typeface="+mj-lt"/>
              </a:rPr>
              <a:t>Raised…</a:t>
            </a:r>
            <a:endParaRPr lang="en-US" sz="32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947" y="1754028"/>
            <a:ext cx="126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Africa Zone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82475" y="1828800"/>
            <a:ext cx="1680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Americas </a:t>
            </a:r>
            <a:r>
              <a:rPr lang="en-US" b="1" dirty="0" smtClean="0"/>
              <a:t>and</a:t>
            </a:r>
          </a:p>
          <a:p>
            <a:r>
              <a:rPr lang="en-US" b="1" dirty="0" smtClean="0"/>
              <a:t>Caribbean </a:t>
            </a:r>
            <a:r>
              <a:rPr lang="en-US" b="1" dirty="0" smtClean="0"/>
              <a:t>Zone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89345" y="6097262"/>
            <a:ext cx="138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Europe Zone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581400" y="6383547"/>
            <a:ext cx="172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 Asia Zone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033244" y="6014214"/>
            <a:ext cx="187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South Pacific and </a:t>
            </a:r>
          </a:p>
          <a:p>
            <a:r>
              <a:rPr lang="en-US" b="1" dirty="0" smtClean="0"/>
              <a:t>East Asia Zone</a:t>
            </a:r>
            <a:endParaRPr lang="en-US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2438400" y="1576426"/>
            <a:ext cx="381002" cy="362270"/>
          </a:xfrm>
          <a:prstGeom prst="straightConnector1">
            <a:avLst/>
          </a:prstGeom>
          <a:ln w="31750">
            <a:solidFill>
              <a:srgbClr val="F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172200" y="1576426"/>
            <a:ext cx="502920" cy="362268"/>
          </a:xfrm>
          <a:prstGeom prst="straightConnector1">
            <a:avLst/>
          </a:prstGeom>
          <a:ln w="31750">
            <a:solidFill>
              <a:srgbClr val="F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438400" y="3688010"/>
            <a:ext cx="402580" cy="73159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43400" y="3783642"/>
            <a:ext cx="0" cy="788358"/>
          </a:xfrm>
          <a:prstGeom prst="straightConnector1">
            <a:avLst/>
          </a:prstGeom>
          <a:ln w="31750">
            <a:solidFill>
              <a:srgbClr val="F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172200" y="3688010"/>
            <a:ext cx="701040" cy="579190"/>
          </a:xfrm>
          <a:prstGeom prst="straightConnector1">
            <a:avLst/>
          </a:prstGeom>
          <a:ln w="31750">
            <a:solidFill>
              <a:srgbClr val="F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32692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7200906"/>
      </p:ext>
    </p:extLst>
  </p:cSld>
  <p:clrMapOvr>
    <a:masterClrMapping/>
  </p:clrMapOvr>
  <p:transition spd="slow" advClick="0" advTm="14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26440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5334"/>
      </p:ext>
    </p:extLst>
  </p:cSld>
  <p:clrMapOvr>
    <a:masterClrMapping/>
  </p:clrMapOvr>
  <p:transition spd="slow" advClick="0" advTm="1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754717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endParaRPr lang="en-CA" sz="44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CA" sz="4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Videos</a:t>
            </a:r>
            <a:r>
              <a:rPr lang="en-CA" sz="4400" dirty="0">
                <a:solidFill>
                  <a:prstClr val="black"/>
                </a:solidFill>
                <a:latin typeface="Cambria" panose="02040503050406030204" pitchFamily="18" charset="0"/>
              </a:rPr>
              <a:t>, photos, sermon resources and </a:t>
            </a:r>
            <a:r>
              <a:rPr lang="en-CA" sz="4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more can be found online </a:t>
            </a:r>
            <a:r>
              <a:rPr lang="en-CA" sz="4400" dirty="0">
                <a:solidFill>
                  <a:prstClr val="black"/>
                </a:solidFill>
                <a:latin typeface="Cambria" panose="02040503050406030204" pitchFamily="18" charset="0"/>
              </a:rPr>
              <a:t>at </a:t>
            </a:r>
            <a:r>
              <a:rPr lang="en-CA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www.saworldmissions.ca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5832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3348</TotalTime>
  <Words>151</Words>
  <Application>Microsoft Office PowerPoint</Application>
  <PresentationFormat>On-screen Show (4:3)</PresentationFormat>
  <Paragraphs>35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Bayardo Gonzalez</dc:creator>
  <cp:lastModifiedBy>Bayardo Gonzalez</cp:lastModifiedBy>
  <cp:revision>44</cp:revision>
  <cp:lastPrinted>2017-01-06T18:20:56Z</cp:lastPrinted>
  <dcterms:created xsi:type="dcterms:W3CDTF">2017-01-03T15:59:36Z</dcterms:created>
  <dcterms:modified xsi:type="dcterms:W3CDTF">2017-01-06T21:14:30Z</dcterms:modified>
</cp:coreProperties>
</file>