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handoutMasterIdLst>
    <p:handoutMasterId r:id="rId131"/>
  </p:handoutMasterIdLst>
  <p:sldIdLst>
    <p:sldId id="256" r:id="rId2"/>
    <p:sldId id="257" r:id="rId3"/>
    <p:sldId id="258" r:id="rId4"/>
    <p:sldId id="259" r:id="rId5"/>
    <p:sldId id="260" r:id="rId6"/>
    <p:sldId id="261" r:id="rId7"/>
    <p:sldId id="262" r:id="rId8"/>
    <p:sldId id="263" r:id="rId9"/>
    <p:sldId id="264" r:id="rId10"/>
    <p:sldId id="35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60" r:id="rId24"/>
    <p:sldId id="277" r:id="rId25"/>
    <p:sldId id="376" r:id="rId26"/>
    <p:sldId id="377" r:id="rId27"/>
    <p:sldId id="378" r:id="rId28"/>
    <p:sldId id="379" r:id="rId29"/>
    <p:sldId id="380" r:id="rId30"/>
    <p:sldId id="278" r:id="rId31"/>
    <p:sldId id="279" r:id="rId32"/>
    <p:sldId id="280" r:id="rId33"/>
    <p:sldId id="373" r:id="rId34"/>
    <p:sldId id="281" r:id="rId35"/>
    <p:sldId id="282" r:id="rId36"/>
    <p:sldId id="361" r:id="rId37"/>
    <p:sldId id="283" r:id="rId38"/>
    <p:sldId id="363" r:id="rId39"/>
    <p:sldId id="362" r:id="rId40"/>
    <p:sldId id="381" r:id="rId41"/>
    <p:sldId id="284" r:id="rId42"/>
    <p:sldId id="382" r:id="rId43"/>
    <p:sldId id="285" r:id="rId44"/>
    <p:sldId id="383" r:id="rId45"/>
    <p:sldId id="384" r:id="rId46"/>
    <p:sldId id="385" r:id="rId47"/>
    <p:sldId id="364" r:id="rId48"/>
    <p:sldId id="286" r:id="rId49"/>
    <p:sldId id="287" r:id="rId50"/>
    <p:sldId id="288" r:id="rId51"/>
    <p:sldId id="289" r:id="rId52"/>
    <p:sldId id="386" r:id="rId53"/>
    <p:sldId id="387" r:id="rId54"/>
    <p:sldId id="388" r:id="rId55"/>
    <p:sldId id="365" r:id="rId56"/>
    <p:sldId id="366" r:id="rId57"/>
    <p:sldId id="367" r:id="rId58"/>
    <p:sldId id="290" r:id="rId59"/>
    <p:sldId id="291" r:id="rId60"/>
    <p:sldId id="292" r:id="rId61"/>
    <p:sldId id="293" r:id="rId62"/>
    <p:sldId id="294" r:id="rId63"/>
    <p:sldId id="306" r:id="rId64"/>
    <p:sldId id="295" r:id="rId65"/>
    <p:sldId id="296" r:id="rId66"/>
    <p:sldId id="297" r:id="rId67"/>
    <p:sldId id="298" r:id="rId68"/>
    <p:sldId id="299" r:id="rId69"/>
    <p:sldId id="300" r:id="rId70"/>
    <p:sldId id="301" r:id="rId71"/>
    <p:sldId id="302" r:id="rId72"/>
    <p:sldId id="303" r:id="rId73"/>
    <p:sldId id="305"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69" r:id="rId90"/>
    <p:sldId id="341" r:id="rId91"/>
    <p:sldId id="342" r:id="rId92"/>
    <p:sldId id="322" r:id="rId93"/>
    <p:sldId id="368" r:id="rId94"/>
    <p:sldId id="323" r:id="rId95"/>
    <p:sldId id="324" r:id="rId96"/>
    <p:sldId id="358" r:id="rId97"/>
    <p:sldId id="325" r:id="rId98"/>
    <p:sldId id="326" r:id="rId99"/>
    <p:sldId id="327" r:id="rId100"/>
    <p:sldId id="328" r:id="rId101"/>
    <p:sldId id="329" r:id="rId102"/>
    <p:sldId id="330" r:id="rId103"/>
    <p:sldId id="331" r:id="rId104"/>
    <p:sldId id="370" r:id="rId105"/>
    <p:sldId id="332" r:id="rId106"/>
    <p:sldId id="333" r:id="rId107"/>
    <p:sldId id="334" r:id="rId108"/>
    <p:sldId id="371" r:id="rId109"/>
    <p:sldId id="335" r:id="rId110"/>
    <p:sldId id="336" r:id="rId111"/>
    <p:sldId id="389" r:id="rId112"/>
    <p:sldId id="337" r:id="rId113"/>
    <p:sldId id="338" r:id="rId114"/>
    <p:sldId id="339" r:id="rId115"/>
    <p:sldId id="340" r:id="rId116"/>
    <p:sldId id="372" r:id="rId117"/>
    <p:sldId id="343" r:id="rId118"/>
    <p:sldId id="344" r:id="rId119"/>
    <p:sldId id="345" r:id="rId120"/>
    <p:sldId id="390" r:id="rId121"/>
    <p:sldId id="391" r:id="rId122"/>
    <p:sldId id="346" r:id="rId123"/>
    <p:sldId id="347" r:id="rId124"/>
    <p:sldId id="357" r:id="rId125"/>
    <p:sldId id="348" r:id="rId126"/>
    <p:sldId id="349" r:id="rId127"/>
    <p:sldId id="374" r:id="rId128"/>
    <p:sldId id="375" r:id="rId1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hristian Passover" id="{67D70658-7F82-48B4-B9C0-A392AF67E8F0}">
          <p14:sldIdLst>
            <p14:sldId id="256"/>
            <p14:sldId id="257"/>
            <p14:sldId id="258"/>
            <p14:sldId id="259"/>
            <p14:sldId id="260"/>
            <p14:sldId id="261"/>
            <p14:sldId id="262"/>
            <p14:sldId id="263"/>
            <p14:sldId id="264"/>
            <p14:sldId id="359"/>
            <p14:sldId id="265"/>
            <p14:sldId id="266"/>
            <p14:sldId id="267"/>
            <p14:sldId id="268"/>
            <p14:sldId id="269"/>
            <p14:sldId id="270"/>
            <p14:sldId id="271"/>
            <p14:sldId id="272"/>
            <p14:sldId id="273"/>
            <p14:sldId id="274"/>
            <p14:sldId id="275"/>
            <p14:sldId id="276"/>
            <p14:sldId id="360"/>
            <p14:sldId id="277"/>
            <p14:sldId id="376"/>
            <p14:sldId id="377"/>
            <p14:sldId id="378"/>
            <p14:sldId id="379"/>
            <p14:sldId id="380"/>
            <p14:sldId id="278"/>
            <p14:sldId id="279"/>
            <p14:sldId id="280"/>
            <p14:sldId id="373"/>
            <p14:sldId id="281"/>
            <p14:sldId id="282"/>
            <p14:sldId id="361"/>
            <p14:sldId id="283"/>
            <p14:sldId id="363"/>
            <p14:sldId id="362"/>
            <p14:sldId id="381"/>
            <p14:sldId id="284"/>
            <p14:sldId id="382"/>
            <p14:sldId id="285"/>
            <p14:sldId id="383"/>
            <p14:sldId id="384"/>
            <p14:sldId id="385"/>
            <p14:sldId id="364"/>
            <p14:sldId id="286"/>
            <p14:sldId id="287"/>
            <p14:sldId id="288"/>
            <p14:sldId id="289"/>
            <p14:sldId id="386"/>
            <p14:sldId id="387"/>
            <p14:sldId id="388"/>
            <p14:sldId id="365"/>
            <p14:sldId id="366"/>
            <p14:sldId id="367"/>
            <p14:sldId id="290"/>
            <p14:sldId id="291"/>
            <p14:sldId id="292"/>
            <p14:sldId id="293"/>
            <p14:sldId id="294"/>
            <p14:sldId id="306"/>
            <p14:sldId id="295"/>
            <p14:sldId id="296"/>
            <p14:sldId id="297"/>
            <p14:sldId id="298"/>
            <p14:sldId id="299"/>
            <p14:sldId id="300"/>
            <p14:sldId id="301"/>
            <p14:sldId id="302"/>
            <p14:sldId id="303"/>
            <p14:sldId id="305"/>
            <p14:sldId id="307"/>
            <p14:sldId id="308"/>
            <p14:sldId id="309"/>
            <p14:sldId id="310"/>
            <p14:sldId id="311"/>
            <p14:sldId id="312"/>
            <p14:sldId id="313"/>
            <p14:sldId id="314"/>
            <p14:sldId id="315"/>
            <p14:sldId id="316"/>
            <p14:sldId id="317"/>
            <p14:sldId id="318"/>
            <p14:sldId id="319"/>
            <p14:sldId id="320"/>
            <p14:sldId id="321"/>
            <p14:sldId id="369"/>
            <p14:sldId id="341"/>
            <p14:sldId id="342"/>
            <p14:sldId id="322"/>
            <p14:sldId id="368"/>
            <p14:sldId id="323"/>
            <p14:sldId id="324"/>
            <p14:sldId id="358"/>
            <p14:sldId id="325"/>
            <p14:sldId id="326"/>
            <p14:sldId id="327"/>
            <p14:sldId id="328"/>
            <p14:sldId id="329"/>
            <p14:sldId id="330"/>
            <p14:sldId id="331"/>
            <p14:sldId id="370"/>
            <p14:sldId id="332"/>
            <p14:sldId id="333"/>
            <p14:sldId id="334"/>
            <p14:sldId id="371"/>
            <p14:sldId id="335"/>
            <p14:sldId id="336"/>
            <p14:sldId id="389"/>
            <p14:sldId id="337"/>
            <p14:sldId id="338"/>
            <p14:sldId id="339"/>
            <p14:sldId id="340"/>
            <p14:sldId id="372"/>
            <p14:sldId id="343"/>
            <p14:sldId id="344"/>
            <p14:sldId id="345"/>
            <p14:sldId id="390"/>
            <p14:sldId id="391"/>
            <p14:sldId id="346"/>
            <p14:sldId id="347"/>
            <p14:sldId id="357"/>
            <p14:sldId id="348"/>
            <p14:sldId id="349"/>
            <p14:sldId id="374"/>
            <p14:sldId id="3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4B36"/>
    <a:srgbClr val="DEA900"/>
    <a:srgbClr val="DABD42"/>
    <a:srgbClr val="3D1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0" autoAdjust="0"/>
    <p:restoredTop sz="77987" autoAdjust="0"/>
  </p:normalViewPr>
  <p:slideViewPr>
    <p:cSldViewPr>
      <p:cViewPr varScale="1">
        <p:scale>
          <a:sx n="85" d="100"/>
          <a:sy n="85" d="100"/>
        </p:scale>
        <p:origin x="-7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B8818-A02C-42BB-AEA8-B166358EC48C}" type="datetimeFigureOut">
              <a:rPr lang="en-CA" smtClean="0"/>
              <a:t>18/03/2013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9CA9F-832F-48DD-89C5-952116CC75A7}" type="slidenum">
              <a:rPr lang="en-CA" smtClean="0"/>
              <a:t>‹#›</a:t>
            </a:fld>
            <a:endParaRPr lang="en-CA"/>
          </a:p>
        </p:txBody>
      </p:sp>
    </p:spTree>
    <p:extLst>
      <p:ext uri="{BB962C8B-B14F-4D97-AF65-F5344CB8AC3E}">
        <p14:creationId xmlns:p14="http://schemas.microsoft.com/office/powerpoint/2010/main" val="1094568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F4D28-6237-47DD-9807-245893D238A9}" type="datetimeFigureOut">
              <a:rPr lang="en-CA" smtClean="0"/>
              <a:t>18/03/2013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4AA28-1F25-408A-829A-815E5BFE88AA}" type="slidenum">
              <a:rPr lang="en-CA" smtClean="0"/>
              <a:t>‹#›</a:t>
            </a:fld>
            <a:endParaRPr lang="en-CA"/>
          </a:p>
        </p:txBody>
      </p:sp>
    </p:spTree>
    <p:extLst>
      <p:ext uri="{BB962C8B-B14F-4D97-AF65-F5344CB8AC3E}">
        <p14:creationId xmlns:p14="http://schemas.microsoft.com/office/powerpoint/2010/main" val="25403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Adapted from the book</a:t>
            </a:r>
            <a:r>
              <a:rPr lang="en-CA" b="1" baseline="0" dirty="0" smtClean="0"/>
              <a:t> “Let us break bread together, A Passover </a:t>
            </a:r>
            <a:r>
              <a:rPr lang="en-CA" b="1" baseline="0" dirty="0" err="1" smtClean="0"/>
              <a:t>Haggadah</a:t>
            </a:r>
            <a:r>
              <a:rPr lang="en-CA" b="1" baseline="0" dirty="0" smtClean="0"/>
              <a:t> for Christians By Pastor Michael Smith and Rabbi Rami Shapiro.</a:t>
            </a:r>
            <a:endParaRPr lang="en-CA" b="1" dirty="0"/>
          </a:p>
        </p:txBody>
      </p:sp>
      <p:sp>
        <p:nvSpPr>
          <p:cNvPr id="4" name="Slide Number Placeholder 3"/>
          <p:cNvSpPr>
            <a:spLocks noGrp="1"/>
          </p:cNvSpPr>
          <p:nvPr>
            <p:ph type="sldNum" sz="quarter" idx="10"/>
          </p:nvPr>
        </p:nvSpPr>
        <p:spPr/>
        <p:txBody>
          <a:bodyPr/>
          <a:lstStyle/>
          <a:p>
            <a:fld id="{E084AA28-1F25-408A-829A-815E5BFE88AA}" type="slidenum">
              <a:rPr lang="en-CA" smtClean="0"/>
              <a:t>1</a:t>
            </a:fld>
            <a:endParaRPr lang="en-CA"/>
          </a:p>
        </p:txBody>
      </p:sp>
    </p:spTree>
    <p:extLst>
      <p:ext uri="{BB962C8B-B14F-4D97-AF65-F5344CB8AC3E}">
        <p14:creationId xmlns:p14="http://schemas.microsoft.com/office/powerpoint/2010/main" val="428591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10</a:t>
            </a:fld>
            <a:endParaRPr lang="en-CA"/>
          </a:p>
        </p:txBody>
      </p:sp>
    </p:spTree>
    <p:extLst>
      <p:ext uri="{BB962C8B-B14F-4D97-AF65-F5344CB8AC3E}">
        <p14:creationId xmlns:p14="http://schemas.microsoft.com/office/powerpoint/2010/main" val="98312049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Make &amp; eat a small sandwich of </a:t>
            </a:r>
            <a:r>
              <a:rPr lang="en-CA" dirty="0" err="1" smtClean="0"/>
              <a:t>matzah</a:t>
            </a:r>
            <a:r>
              <a:rPr lang="en-CA" dirty="0" smtClean="0"/>
              <a:t>,</a:t>
            </a:r>
            <a:r>
              <a:rPr lang="en-CA" baseline="0" dirty="0" smtClean="0"/>
              <a:t> </a:t>
            </a:r>
            <a:r>
              <a:rPr lang="en-CA" baseline="0" dirty="0" err="1" smtClean="0"/>
              <a:t>maror</a:t>
            </a:r>
            <a:r>
              <a:rPr lang="en-CA" baseline="0" dirty="0" smtClean="0"/>
              <a:t>, and </a:t>
            </a:r>
            <a:r>
              <a:rPr lang="en-CA" baseline="0" dirty="0" err="1" smtClean="0"/>
              <a:t>charoset</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Matzah</a:t>
            </a:r>
            <a:r>
              <a:rPr lang="en-CA" dirty="0" smtClean="0"/>
              <a:t> ball soup</a:t>
            </a:r>
            <a:r>
              <a:rPr lang="en-CA" baseline="0" dirty="0" smtClean="0"/>
              <a:t> and </a:t>
            </a:r>
            <a:r>
              <a:rPr lang="en-CA" dirty="0" smtClean="0"/>
              <a:t>lamb balls are served</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When the </a:t>
            </a:r>
            <a:r>
              <a:rPr lang="en-CA" dirty="0" err="1" smtClean="0"/>
              <a:t>afikomen</a:t>
            </a:r>
            <a:r>
              <a:rPr lang="en-CA" dirty="0" smtClean="0"/>
              <a:t> is found,</a:t>
            </a:r>
            <a:r>
              <a:rPr lang="en-CA" baseline="0" dirty="0" smtClean="0"/>
              <a:t> a monetary reward is pledged to a charity of the child’s choosing. It is appropriate to let the child announce where he/she wishes the money sent. We eat the dessert </a:t>
            </a:r>
            <a:r>
              <a:rPr lang="en-CA" baseline="0" dirty="0" err="1" smtClean="0"/>
              <a:t>motzah</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Drink the third cup of wine.</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We have finished eating. Why add another glass of wine or grape juice?</a:t>
            </a:r>
          </a:p>
          <a:p>
            <a:endParaRPr lang="en-CA" dirty="0" smtClean="0"/>
          </a:p>
          <a:p>
            <a:r>
              <a:rPr lang="en-CA" dirty="0" smtClean="0"/>
              <a:t>A. There are two reasons. First, our Passover meal satisfied our stomach, but our souls still yearn for God. The courage to which we pledge ourselves with this third cup of wine or grape juice is the courage to satisfy not only the needs of the body but also the needs of the soul.</a:t>
            </a:r>
          </a:p>
          <a:p>
            <a:r>
              <a:rPr lang="en-CA" dirty="0" smtClean="0"/>
              <a:t>Second, if we fully engaged each other in the spirit of Passover, recognizing our places of enslavement, we may have slipped into another kind of enslavement: prideful and judgmental thinking. We must now free ourselves from those traps and regain the greater solidarity our table fellowship is meant to create. We drink together to reaffirm the importance of people gathering together in God's name.</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109</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11</a:t>
            </a:fld>
            <a:endParaRPr lang="en-CA"/>
          </a:p>
        </p:txBody>
      </p:sp>
    </p:spTree>
    <p:extLst>
      <p:ext uri="{BB962C8B-B14F-4D97-AF65-F5344CB8AC3E}">
        <p14:creationId xmlns:p14="http://schemas.microsoft.com/office/powerpoint/2010/main" val="392783929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bread table (some communities have a cup at every table) has an empty cup set aside for Elijah,</a:t>
            </a:r>
            <a:r>
              <a:rPr lang="en-CA" baseline="0" dirty="0" smtClean="0"/>
              <a:t> the prophet of peace and herald of the messiah. The cup is passed around as each guest pours some wine into Elijah’s cup. The cup is then set in the center of the table.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doors of the room are opened</a:t>
            </a:r>
            <a:r>
              <a:rPr lang="en-CA" baseline="0" dirty="0" smtClean="0"/>
              <a:t> to the outdoors, inviting Elijah to join the </a:t>
            </a:r>
            <a:r>
              <a:rPr lang="en-CA" baseline="0" dirty="0" err="1" smtClean="0"/>
              <a:t>seder</a:t>
            </a:r>
            <a:r>
              <a:rPr lang="en-CA" baseline="0" dirty="0" smtClean="0"/>
              <a:t>.) </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E084AA28-1F25-408A-829A-815E5BFE88AA}" type="slidenum">
              <a:rPr lang="en-CA" smtClean="0"/>
              <a:t>110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do we fill Elijah's Cup from our own?</a:t>
            </a:r>
          </a:p>
          <a:p>
            <a:endParaRPr lang="en-CA" dirty="0" smtClean="0"/>
          </a:p>
          <a:p>
            <a:r>
              <a:rPr lang="en-CA" dirty="0" smtClean="0"/>
              <a:t>A. Some two thousand years ago Rabbi </a:t>
            </a:r>
            <a:r>
              <a:rPr lang="en-CA" dirty="0" err="1" smtClean="0"/>
              <a:t>Naftali</a:t>
            </a:r>
            <a:r>
              <a:rPr lang="en-CA" dirty="0" smtClean="0"/>
              <a:t> introduced this custom saying. "Elijah is the herald of redemption, but we are the vehicles for redemption. Only when we are willing to work for the healing of the world will the prophet come and announce that the time for healing has come.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It is customary to sing a hymn of welcome to Elijah. Any</a:t>
            </a:r>
            <a:r>
              <a:rPr lang="en-CA" baseline="0" dirty="0" smtClean="0"/>
              <a:t> song of healing and reconciliation would be appropriate. While the song is sung, the children are invited to come and watch the cup of Elijah and see if the prophet does not take a sip from the cup to let all of us know that he is here and the kingdom of God is at hand. </a:t>
            </a:r>
            <a:endParaRPr lang="en-CA" dirty="0" smtClean="0"/>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Drink</a:t>
            </a:r>
            <a:r>
              <a:rPr lang="en-CA" baseline="0" dirty="0" smtClean="0"/>
              <a:t> fourth cup of wine.</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King David wrote, "Seek peace and pursue it"(Psalm 34:14). Why did he say both seek and pursue? What is the difference between these?</a:t>
            </a:r>
          </a:p>
          <a:p>
            <a:endParaRPr lang="en-CA" dirty="0" smtClean="0"/>
          </a:p>
          <a:p>
            <a:r>
              <a:rPr lang="en-CA" dirty="0" smtClean="0"/>
              <a:t>A. The ancient rabbis taught that we are to seek peace when peace seems near at hand, and pursue peace when peace seems far away.</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119</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2">
                    <a:lumMod val="25000"/>
                  </a:schemeClr>
                </a:solidFill>
                <a:latin typeface="Times New Roman" pitchFamily="18" charset="0"/>
                <a:cs typeface="Times New Roman" pitchFamily="18" charset="0"/>
              </a:rPr>
              <a:t>(The candles are let while the participants eyes are closed.)</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a:t>
            </a:fld>
            <a:endParaRPr lang="en-CA"/>
          </a:p>
        </p:txBody>
      </p:sp>
    </p:spTree>
    <p:extLst>
      <p:ext uri="{BB962C8B-B14F-4D97-AF65-F5344CB8AC3E}">
        <p14:creationId xmlns:p14="http://schemas.microsoft.com/office/powerpoint/2010/main" val="5677091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do we seek peace?</a:t>
            </a:r>
          </a:p>
          <a:p>
            <a:endParaRPr lang="en-CA" dirty="0" smtClean="0"/>
          </a:p>
          <a:p>
            <a:r>
              <a:rPr lang="en-CA" dirty="0" smtClean="0"/>
              <a:t>A. We seek peace when we invite those whom we struggle to sit at our table and share food and fellowship.</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do we pursue peace?</a:t>
            </a:r>
          </a:p>
          <a:p>
            <a:endParaRPr lang="en-CA" dirty="0" smtClean="0"/>
          </a:p>
          <a:p>
            <a:r>
              <a:rPr lang="en-CA" dirty="0" smtClean="0"/>
              <a:t>A.</a:t>
            </a:r>
            <a:r>
              <a:rPr lang="en-CA" baseline="0" dirty="0" smtClean="0"/>
              <a:t> We pursue peace when we leave the safety of our table and meet the other halfway. We pursue peace when, like Jesus, we go even further and seek out the estranged where they live.</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128</a:t>
            </a:fld>
            <a:endParaRPr lang="en-CA"/>
          </a:p>
        </p:txBody>
      </p:sp>
    </p:spTree>
    <p:extLst>
      <p:ext uri="{BB962C8B-B14F-4D97-AF65-F5344CB8AC3E}">
        <p14:creationId xmlns:p14="http://schemas.microsoft.com/office/powerpoint/2010/main" val="112024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13</a:t>
            </a:fld>
            <a:endParaRPr lang="en-CA"/>
          </a:p>
        </p:txBody>
      </p:sp>
    </p:spTree>
    <p:extLst>
      <p:ext uri="{BB962C8B-B14F-4D97-AF65-F5344CB8AC3E}">
        <p14:creationId xmlns:p14="http://schemas.microsoft.com/office/powerpoint/2010/main" val="189485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does it mean to be free? Is freedom simply a matter of doing what we wish whenever we wish?</a:t>
            </a:r>
          </a:p>
          <a:p>
            <a:endParaRPr lang="en-CA" dirty="0" smtClean="0"/>
          </a:p>
          <a:p>
            <a:r>
              <a:rPr lang="en-CA" dirty="0" smtClean="0"/>
              <a:t>A. There is a difference between independence and freedom. As a child matures he/she learns to say no to the will of others. This is the beginning of their independence. As they grow they add to this no a yes affirming their desires and will. Many of us never mature beyond this point. We call this freedom, but this is only independence. True freedom comes when we can also say no to our own desires and yes to the needs and desires of others. True freedom arises not when we do our will but when we do God's will; doing justly; acting compassionately, </a:t>
            </a:r>
          </a:p>
          <a:p>
            <a:r>
              <a:rPr lang="en-CA" dirty="0" smtClean="0"/>
              <a:t>and walking humbly. Micah 6:8</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14</a:t>
            </a:fld>
            <a:endParaRPr lang="en-CA"/>
          </a:p>
        </p:txBody>
      </p:sp>
    </p:spTree>
    <p:extLst>
      <p:ext uri="{BB962C8B-B14F-4D97-AF65-F5344CB8AC3E}">
        <p14:creationId xmlns:p14="http://schemas.microsoft.com/office/powerpoint/2010/main" val="106941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roasted shank bone?</a:t>
            </a:r>
          </a:p>
          <a:p>
            <a:endParaRPr lang="en-CA" dirty="0" smtClean="0"/>
          </a:p>
          <a:p>
            <a:r>
              <a:rPr lang="en-CA" dirty="0" smtClean="0"/>
              <a:t>A. The shank bone, called </a:t>
            </a:r>
            <a:r>
              <a:rPr lang="en-CA" dirty="0" err="1" smtClean="0"/>
              <a:t>zeroa</a:t>
            </a:r>
            <a:r>
              <a:rPr lang="en-CA" dirty="0" smtClean="0"/>
              <a:t>, reminds us of the paschal lamb offered to God by the Jews. For us Christians it calls to mind the significance of Jesus, whom we remember as God's Paschal Lamb offered on our behalf.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15</a:t>
            </a:fld>
            <a:endParaRPr lang="en-CA"/>
          </a:p>
        </p:txBody>
      </p:sp>
    </p:spTree>
    <p:extLst>
      <p:ext uri="{BB962C8B-B14F-4D97-AF65-F5344CB8AC3E}">
        <p14:creationId xmlns:p14="http://schemas.microsoft.com/office/powerpoint/2010/main" val="254540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boiled egg?</a:t>
            </a:r>
          </a:p>
          <a:p>
            <a:endParaRPr lang="en-CA" dirty="0" smtClean="0"/>
          </a:p>
          <a:p>
            <a:r>
              <a:rPr lang="en-CA" dirty="0" smtClean="0"/>
              <a:t>A. For many Jews and Christians the egg, </a:t>
            </a:r>
            <a:r>
              <a:rPr lang="en-CA" dirty="0" err="1" smtClean="0"/>
              <a:t>baytza</a:t>
            </a:r>
            <a:r>
              <a:rPr lang="en-CA" dirty="0" smtClean="0"/>
              <a:t> in Hebrew, symbolizes the circle of life and death and the turning of the seasons. Passover, like Easter, is a spring holy day. In the Jewish tradition, Passover marks the renewal of life in the natural world. Christians inevitably are reminded of the resurrection of Jesus. In Judaism he egg is also considered a sign of mourning, reminding us to honor the suffering of those trapped in slavery, both the enslaved and the enslaver's, and as Christians, to honor the Passion of our Lord whose suffering was the key to our liberation.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16</a:t>
            </a:fld>
            <a:endParaRPr lang="en-CA"/>
          </a:p>
        </p:txBody>
      </p:sp>
    </p:spTree>
    <p:extLst>
      <p:ext uri="{BB962C8B-B14F-4D97-AF65-F5344CB8AC3E}">
        <p14:creationId xmlns:p14="http://schemas.microsoft.com/office/powerpoint/2010/main" val="35295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bitter herbs?</a:t>
            </a:r>
          </a:p>
          <a:p>
            <a:endParaRPr lang="en-CA" dirty="0" smtClean="0"/>
          </a:p>
          <a:p>
            <a:r>
              <a:rPr lang="en-CA" dirty="0" smtClean="0"/>
              <a:t>A. The herbs are called </a:t>
            </a:r>
            <a:r>
              <a:rPr lang="en-CA" dirty="0" err="1" smtClean="0"/>
              <a:t>maror</a:t>
            </a:r>
            <a:r>
              <a:rPr lang="en-CA" dirty="0" smtClean="0"/>
              <a:t>, "bitter" and are eaten to remind us of the bitter taste of slavery in all its forms. </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17</a:t>
            </a:fld>
            <a:endParaRPr lang="en-CA"/>
          </a:p>
        </p:txBody>
      </p:sp>
    </p:spTree>
    <p:extLst>
      <p:ext uri="{BB962C8B-B14F-4D97-AF65-F5344CB8AC3E}">
        <p14:creationId xmlns:p14="http://schemas.microsoft.com/office/powerpoint/2010/main" val="417286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mixture of nuts, apple and spices?</a:t>
            </a:r>
          </a:p>
          <a:p>
            <a:endParaRPr lang="en-CA" dirty="0" smtClean="0"/>
          </a:p>
          <a:p>
            <a:r>
              <a:rPr lang="en-CA" dirty="0" smtClean="0"/>
              <a:t>A. This is </a:t>
            </a:r>
            <a:r>
              <a:rPr lang="en-CA" dirty="0" err="1" smtClean="0"/>
              <a:t>charoset</a:t>
            </a:r>
            <a:r>
              <a:rPr lang="en-CA" dirty="0" smtClean="0"/>
              <a:t> and symbolizes the mortar the Hebrew slaves used to build the pyramids of Egypt. It reminds us all of the great yet ultimately futile works to which so many individuals and societies are enslaved.</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18</a:t>
            </a:fld>
            <a:endParaRPr lang="en-CA"/>
          </a:p>
        </p:txBody>
      </p:sp>
    </p:spTree>
    <p:extLst>
      <p:ext uri="{BB962C8B-B14F-4D97-AF65-F5344CB8AC3E}">
        <p14:creationId xmlns:p14="http://schemas.microsoft.com/office/powerpoint/2010/main" val="350434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parsley on our </a:t>
            </a:r>
            <a:r>
              <a:rPr lang="en-CA" dirty="0" err="1" smtClean="0"/>
              <a:t>seder</a:t>
            </a:r>
            <a:r>
              <a:rPr lang="en-CA" dirty="0" smtClean="0"/>
              <a:t> plate?</a:t>
            </a:r>
          </a:p>
          <a:p>
            <a:endParaRPr lang="en-CA" dirty="0" smtClean="0"/>
          </a:p>
          <a:p>
            <a:r>
              <a:rPr lang="en-CA" dirty="0" smtClean="0"/>
              <a:t>A. This is called </a:t>
            </a:r>
            <a:r>
              <a:rPr lang="en-CA" dirty="0" err="1" smtClean="0"/>
              <a:t>karpas</a:t>
            </a:r>
            <a:r>
              <a:rPr lang="en-CA" dirty="0" smtClean="0"/>
              <a:t> and represents hope. Later in our </a:t>
            </a:r>
            <a:r>
              <a:rPr lang="en-CA" dirty="0" err="1" smtClean="0"/>
              <a:t>seder</a:t>
            </a:r>
            <a:r>
              <a:rPr lang="en-CA" dirty="0" smtClean="0"/>
              <a:t> we will dip the </a:t>
            </a:r>
            <a:r>
              <a:rPr lang="en-CA" dirty="0" err="1" smtClean="0"/>
              <a:t>karpas</a:t>
            </a:r>
            <a:r>
              <a:rPr lang="en-CA" dirty="0" smtClean="0"/>
              <a:t> in saltwater, symbolizing the sadness of slavery, the joy of liberation, and the effort needed to move from the first to the second hope must lead to action if our desire for liberation is to become the reality of freedom.</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19</a:t>
            </a:fld>
            <a:endParaRPr lang="en-CA"/>
          </a:p>
        </p:txBody>
      </p:sp>
    </p:spTree>
    <p:extLst>
      <p:ext uri="{BB962C8B-B14F-4D97-AF65-F5344CB8AC3E}">
        <p14:creationId xmlns:p14="http://schemas.microsoft.com/office/powerpoint/2010/main" val="2083171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2</a:t>
            </a:fld>
            <a:endParaRPr lang="en-CA"/>
          </a:p>
        </p:txBody>
      </p:sp>
    </p:spTree>
    <p:extLst>
      <p:ext uri="{BB962C8B-B14F-4D97-AF65-F5344CB8AC3E}">
        <p14:creationId xmlns:p14="http://schemas.microsoft.com/office/powerpoint/2010/main" val="244017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unleavened bread?</a:t>
            </a:r>
          </a:p>
          <a:p>
            <a:endParaRPr lang="en-CA" dirty="0" smtClean="0"/>
          </a:p>
          <a:p>
            <a:r>
              <a:rPr lang="en-CA" dirty="0" smtClean="0"/>
              <a:t>A. </a:t>
            </a:r>
            <a:r>
              <a:rPr lang="en-CA" dirty="0" err="1" smtClean="0"/>
              <a:t>Matzah</a:t>
            </a:r>
            <a:r>
              <a:rPr lang="en-CA" dirty="0" smtClean="0"/>
              <a:t> has many meanings. It is called the "bread of affliction" reminding us when we eat it of the suffering of the poor. It is flat to remind us not to become puffed up but instead to remain simple and humble. It is dry to remind us that we cannot live by bread alone, that we need the water of life that is God. </a:t>
            </a:r>
            <a:r>
              <a:rPr lang="en-CA" dirty="0" err="1" smtClean="0"/>
              <a:t>Matzah</a:t>
            </a:r>
            <a:r>
              <a:rPr lang="en-CA" dirty="0" smtClean="0"/>
              <a:t> for Passover is prepared under strict supervision of rabbis whose job is to make sure the dough does not sour and rise. For this reason when we eat </a:t>
            </a:r>
            <a:r>
              <a:rPr lang="en-CA" dirty="0" err="1" smtClean="0"/>
              <a:t>matzah</a:t>
            </a:r>
            <a:r>
              <a:rPr lang="en-CA" dirty="0" smtClean="0"/>
              <a:t> we are reminded to root out the sourness in our lives and the sourness we bring to the lives of others.</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20</a:t>
            </a:fld>
            <a:endParaRPr lang="en-CA"/>
          </a:p>
        </p:txBody>
      </p:sp>
    </p:spTree>
    <p:extLst>
      <p:ext uri="{BB962C8B-B14F-4D97-AF65-F5344CB8AC3E}">
        <p14:creationId xmlns:p14="http://schemas.microsoft.com/office/powerpoint/2010/main" val="3587629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are there three </a:t>
            </a:r>
            <a:r>
              <a:rPr lang="en-CA" dirty="0" err="1" smtClean="0"/>
              <a:t>matzot</a:t>
            </a:r>
            <a:r>
              <a:rPr lang="en-CA" dirty="0" smtClean="0"/>
              <a:t> on the table?</a:t>
            </a:r>
          </a:p>
          <a:p>
            <a:endParaRPr lang="en-CA" dirty="0" smtClean="0"/>
          </a:p>
          <a:p>
            <a:r>
              <a:rPr lang="en-CA" dirty="0" smtClean="0"/>
              <a:t>A. The number three is sacred in both Judaism and Christianity. In Judaism it may represent the three pillars of Judaism: God, Torah, and Israel; the three pillars of civilization: revelation, divine worship, and acts of loving kindness; and thought word and deed what Judaism refers to as the "Three Garments of the Soul" the three primary ways we engage each other and the world. For Christians, the three </a:t>
            </a:r>
            <a:r>
              <a:rPr lang="en-CA" dirty="0" err="1" smtClean="0"/>
              <a:t>matzot</a:t>
            </a:r>
            <a:r>
              <a:rPr lang="en-CA" dirty="0" smtClean="0"/>
              <a:t> may symbolize the completeness on God's saving work: the calling out our God's special people, the extension of God's grace to the Gentiles, and the promise of a new heaven and earth in which God's people will dwell. The number is also special to Christians as a representation of the three persons of the Trinity: God the Father, God the Son, and God the Holy Spirit.</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21</a:t>
            </a:fld>
            <a:endParaRPr lang="en-CA"/>
          </a:p>
        </p:txBody>
      </p:sp>
    </p:spTree>
    <p:extLst>
      <p:ext uri="{BB962C8B-B14F-4D97-AF65-F5344CB8AC3E}">
        <p14:creationId xmlns:p14="http://schemas.microsoft.com/office/powerpoint/2010/main" val="34577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is so much wine or grape juice needed?</a:t>
            </a:r>
          </a:p>
          <a:p>
            <a:endParaRPr lang="en-CA" dirty="0" smtClean="0"/>
          </a:p>
          <a:p>
            <a:r>
              <a:rPr lang="en-CA" dirty="0" smtClean="0"/>
              <a:t>A. It is traditional for guests to drink four cups of wine or grape juice at a </a:t>
            </a:r>
            <a:r>
              <a:rPr lang="en-CA" dirty="0" err="1" smtClean="0"/>
              <a:t>seder</a:t>
            </a:r>
            <a:r>
              <a:rPr lang="en-CA" dirty="0" smtClean="0"/>
              <a:t>. The number four reminds us of four aspects of liberation mentioned by God in Exodus 6:6-7: "I shall take you from under your burdens" I shall rescue you, I shall redeem you, and I shall take you unto myself.</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22</a:t>
            </a:fld>
            <a:endParaRPr lang="en-CA"/>
          </a:p>
        </p:txBody>
      </p:sp>
    </p:spTree>
    <p:extLst>
      <p:ext uri="{BB962C8B-B14F-4D97-AF65-F5344CB8AC3E}">
        <p14:creationId xmlns:p14="http://schemas.microsoft.com/office/powerpoint/2010/main" val="2056644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23</a:t>
            </a:fld>
            <a:endParaRPr lang="en-CA"/>
          </a:p>
        </p:txBody>
      </p:sp>
    </p:spTree>
    <p:extLst>
      <p:ext uri="{BB962C8B-B14F-4D97-AF65-F5344CB8AC3E}">
        <p14:creationId xmlns:p14="http://schemas.microsoft.com/office/powerpoint/2010/main" val="2057962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might we understand I shall take you from under your burdens?</a:t>
            </a:r>
          </a:p>
          <a:p>
            <a:endParaRPr lang="en-CA" dirty="0" smtClean="0"/>
          </a:p>
          <a:p>
            <a:r>
              <a:rPr lang="en-CA" dirty="0" smtClean="0"/>
              <a:t>A. Some burdens are so heavy as to leave us feeling crushed. We cannot push them away. Only God can snatch us safely from beneath such burdens.</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24</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might we understand "I shall rescue you"?</a:t>
            </a:r>
          </a:p>
          <a:p>
            <a:endParaRPr lang="en-CA" dirty="0" smtClean="0"/>
          </a:p>
          <a:p>
            <a:r>
              <a:rPr lang="en-CA" dirty="0" smtClean="0"/>
              <a:t>A. Our attachments are sometimes so strong we cannot pull ourselves loose. It is then that we must await God's rescue, allowing His power to replace our own.</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25</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might we understand "I shall redeem you"?</a:t>
            </a:r>
          </a:p>
          <a:p>
            <a:endParaRPr lang="en-CA" dirty="0" smtClean="0"/>
          </a:p>
          <a:p>
            <a:r>
              <a:rPr lang="en-CA" dirty="0" smtClean="0"/>
              <a:t>A. Our enslavement to wrongful habits robs us of joy and hope. We cannot redeem ourselves because it is to ourselves that we are enslaved. Only God can redeem us and free us from captivity.</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26</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might we understand "I shall take you unto myself"?</a:t>
            </a:r>
          </a:p>
          <a:p>
            <a:endParaRPr lang="en-CA" dirty="0" smtClean="0"/>
          </a:p>
          <a:p>
            <a:r>
              <a:rPr lang="en-CA" dirty="0" smtClean="0"/>
              <a:t>A. Our primary enslavement is to self and selfishness. True freedom comes when we surrender our small self to God and allow God to </a:t>
            </a:r>
            <a:r>
              <a:rPr lang="en-CA" dirty="0" err="1" smtClean="0"/>
              <a:t>tkae</a:t>
            </a:r>
            <a:r>
              <a:rPr lang="en-CA" dirty="0" smtClean="0"/>
              <a:t> us into His far greater self.</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27</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purpose of the extra empty wine cup"?</a:t>
            </a:r>
          </a:p>
          <a:p>
            <a:endParaRPr lang="en-CA" dirty="0" smtClean="0"/>
          </a:p>
          <a:p>
            <a:r>
              <a:rPr lang="en-CA" dirty="0" smtClean="0"/>
              <a:t>A. This is called </a:t>
            </a:r>
            <a:r>
              <a:rPr lang="en-CA" i="1" dirty="0" smtClean="0"/>
              <a:t>Kos </a:t>
            </a:r>
            <a:r>
              <a:rPr lang="en-CA" i="1" dirty="0" err="1" smtClean="0"/>
              <a:t>Eilyahu</a:t>
            </a:r>
            <a:r>
              <a:rPr lang="en-CA" dirty="0" smtClean="0"/>
              <a:t>, the cup of the prophet Elijah. The Bible tells us that Elijah never died, but was taken directly to heaven. Jewish tradition says Elijah returns to earth regularly to help people in need. On Passover it is said he visits every </a:t>
            </a:r>
            <a:r>
              <a:rPr lang="en-CA" dirty="0" err="1" smtClean="0"/>
              <a:t>seder</a:t>
            </a:r>
            <a:r>
              <a:rPr lang="en-CA" dirty="0" smtClean="0"/>
              <a:t> and shares a bit of drink with the guests to remind us that God never abandons us. Elijah is also the prophet of peace who will herald the coming of the Messiah. For Jews this will be seen as the first coming of the Messiah, for Christians it will be seen as the second coming. Offering a place at our table for Elijah reminds us to offer a place in our hearts for redemption.</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28</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meaning of the saltwater?</a:t>
            </a:r>
          </a:p>
          <a:p>
            <a:endParaRPr lang="en-CA" dirty="0" smtClean="0"/>
          </a:p>
          <a:p>
            <a:pPr marL="228600" indent="-228600">
              <a:buAutoNum type="alphaUcPeriod"/>
            </a:pPr>
            <a:r>
              <a:rPr lang="en-CA" dirty="0" smtClean="0"/>
              <a:t>The saltwater has three meanings: </a:t>
            </a:r>
          </a:p>
          <a:p>
            <a:pPr marL="0" indent="0">
              <a:buNone/>
            </a:pPr>
            <a:r>
              <a:rPr lang="en-CA" dirty="0" smtClean="0"/>
              <a:t>- First it represents</a:t>
            </a:r>
            <a:r>
              <a:rPr lang="en-CA" baseline="0" dirty="0" smtClean="0"/>
              <a:t> </a:t>
            </a:r>
            <a:r>
              <a:rPr lang="en-CA" dirty="0" smtClean="0"/>
              <a:t>the tears of sadness that are shed in slavery. </a:t>
            </a:r>
          </a:p>
          <a:p>
            <a:pPr marL="0" indent="0">
              <a:buNone/>
            </a:pPr>
            <a:r>
              <a:rPr lang="en-CA" dirty="0" smtClean="0"/>
              <a:t>- Second, it symbolizes the tears of joy that flow at the moment of liberation. </a:t>
            </a:r>
          </a:p>
          <a:p>
            <a:pPr marL="0" indent="0">
              <a:buNone/>
            </a:pPr>
            <a:r>
              <a:rPr lang="en-CA" dirty="0" smtClean="0"/>
              <a:t>- Third, it reminds us of the effort and sweat that go into moving from the first to the second.</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29</a:t>
            </a:fld>
            <a:endParaRPr lang="en-CA"/>
          </a:p>
        </p:txBody>
      </p:sp>
    </p:spTree>
    <p:extLst>
      <p:ext uri="{BB962C8B-B14F-4D97-AF65-F5344CB8AC3E}">
        <p14:creationId xmlns:p14="http://schemas.microsoft.com/office/powerpoint/2010/main" val="2906805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a:t>
            </a:fld>
            <a:endParaRPr lang="en-CA"/>
          </a:p>
        </p:txBody>
      </p:sp>
    </p:spTree>
    <p:extLst>
      <p:ext uri="{BB962C8B-B14F-4D97-AF65-F5344CB8AC3E}">
        <p14:creationId xmlns:p14="http://schemas.microsoft.com/office/powerpoint/2010/main" val="4291234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30</a:t>
            </a:fld>
            <a:endParaRPr lang="en-CA"/>
          </a:p>
        </p:txBody>
      </p:sp>
    </p:spTree>
    <p:extLst>
      <p:ext uri="{BB962C8B-B14F-4D97-AF65-F5344CB8AC3E}">
        <p14:creationId xmlns:p14="http://schemas.microsoft.com/office/powerpoint/2010/main" val="2564908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31</a:t>
            </a:fld>
            <a:endParaRPr lang="en-CA"/>
          </a:p>
        </p:txBody>
      </p:sp>
    </p:spTree>
    <p:extLst>
      <p:ext uri="{BB962C8B-B14F-4D97-AF65-F5344CB8AC3E}">
        <p14:creationId xmlns:p14="http://schemas.microsoft.com/office/powerpoint/2010/main" val="177179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32</a:t>
            </a:fld>
            <a:endParaRPr lang="en-CA"/>
          </a:p>
        </p:txBody>
      </p:sp>
    </p:spTree>
    <p:extLst>
      <p:ext uri="{BB962C8B-B14F-4D97-AF65-F5344CB8AC3E}">
        <p14:creationId xmlns:p14="http://schemas.microsoft.com/office/powerpoint/2010/main" val="321665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33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do we fill each other's glasses and not our own?</a:t>
            </a:r>
          </a:p>
          <a:p>
            <a:endParaRPr lang="en-CA" dirty="0" smtClean="0"/>
          </a:p>
          <a:p>
            <a:r>
              <a:rPr lang="en-CA" dirty="0" smtClean="0"/>
              <a:t>A. The rabbis teach: what is the difference between heaven and hell? In both the souls of the departed sit at long tables lavishly prepared with </a:t>
            </a:r>
          </a:p>
          <a:p>
            <a:r>
              <a:rPr lang="en-CA" dirty="0" smtClean="0"/>
              <a:t>the finest foods. In both, the departed are made to eat with forks to long to allow them to feed themselves. In hell each soul struggles alone to </a:t>
            </a:r>
          </a:p>
          <a:p>
            <a:r>
              <a:rPr lang="en-CA" dirty="0" smtClean="0"/>
              <a:t>ease a growing hunger. In heaven each soul feeds the soul sitting across the table and in this way all souls are full. Filling each other's glasses </a:t>
            </a:r>
          </a:p>
          <a:p>
            <a:r>
              <a:rPr lang="en-CA" dirty="0" smtClean="0"/>
              <a:t>brings a taste of heaven to our table; it is a way of welcoming each other and affirming our desire to welcome all humanity to our table-fellowship. It is also a reminder of God's commandment to love our neighbor as ourselves. Lev19:18; Mt 19:19</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34</a:t>
            </a:fld>
            <a:endParaRPr lang="en-CA"/>
          </a:p>
        </p:txBody>
      </p:sp>
    </p:spTree>
    <p:extLst>
      <p:ext uri="{BB962C8B-B14F-4D97-AF65-F5344CB8AC3E}">
        <p14:creationId xmlns:p14="http://schemas.microsoft.com/office/powerpoint/2010/main" val="1886790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35</a:t>
            </a:fld>
            <a:endParaRPr lang="en-CA"/>
          </a:p>
        </p:txBody>
      </p:sp>
    </p:spTree>
    <p:extLst>
      <p:ext uri="{BB962C8B-B14F-4D97-AF65-F5344CB8AC3E}">
        <p14:creationId xmlns:p14="http://schemas.microsoft.com/office/powerpoint/2010/main" val="2625933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36</a:t>
            </a:fld>
            <a:endParaRPr lang="en-CA"/>
          </a:p>
        </p:txBody>
      </p:sp>
    </p:spTree>
    <p:extLst>
      <p:ext uri="{BB962C8B-B14F-4D97-AF65-F5344CB8AC3E}">
        <p14:creationId xmlns:p14="http://schemas.microsoft.com/office/powerpoint/2010/main" val="1900149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2">
                    <a:lumMod val="25000"/>
                  </a:schemeClr>
                </a:solidFill>
                <a:latin typeface="Times New Roman" pitchFamily="18" charset="0"/>
                <a:cs typeface="Times New Roman" pitchFamily="18" charset="0"/>
              </a:rPr>
              <a:t>A pitcher and basin, as well as a small towel is available at each table. A leader will guide you at each table. </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37</a:t>
            </a:fld>
            <a:endParaRPr lang="en-CA"/>
          </a:p>
        </p:txBody>
      </p:sp>
    </p:spTree>
    <p:extLst>
      <p:ext uri="{BB962C8B-B14F-4D97-AF65-F5344CB8AC3E}">
        <p14:creationId xmlns:p14="http://schemas.microsoft.com/office/powerpoint/2010/main" val="1097790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2">
                    <a:lumMod val="25000"/>
                  </a:schemeClr>
                </a:solidFill>
                <a:latin typeface="Times New Roman" pitchFamily="18" charset="0"/>
                <a:cs typeface="Times New Roman" pitchFamily="18" charset="0"/>
              </a:rPr>
              <a:t>A pitcher and basin, as well as a small towel is available at each table. A leader will guide you at each table. </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38</a:t>
            </a:fld>
            <a:endParaRPr lang="en-CA"/>
          </a:p>
        </p:txBody>
      </p:sp>
    </p:spTree>
    <p:extLst>
      <p:ext uri="{BB962C8B-B14F-4D97-AF65-F5344CB8AC3E}">
        <p14:creationId xmlns:p14="http://schemas.microsoft.com/office/powerpoint/2010/main" val="1097790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tx2">
                    <a:lumMod val="25000"/>
                  </a:schemeClr>
                </a:solidFill>
                <a:latin typeface="Times New Roman" pitchFamily="18" charset="0"/>
                <a:cs typeface="Times New Roman" pitchFamily="18" charset="0"/>
              </a:rPr>
              <a:t>A pitcher and basin, as well as a small towel is available at each table. A leader will guide you at each table. </a:t>
            </a:r>
          </a:p>
          <a:p>
            <a:endParaRPr lang="en-CA" dirty="0" smtClean="0"/>
          </a:p>
          <a:p>
            <a:r>
              <a:rPr lang="en-CA" dirty="0" smtClean="0"/>
              <a:t>(The</a:t>
            </a:r>
            <a:r>
              <a:rPr lang="en-CA" baseline="0" dirty="0" smtClean="0"/>
              <a:t> leader washes the hands of those at their table on behalf of the community as a symbolic act of preparation for leading the community through the </a:t>
            </a:r>
            <a:r>
              <a:rPr lang="en-CA" baseline="0" dirty="0" err="1" smtClean="0"/>
              <a:t>seder</a:t>
            </a:r>
            <a:r>
              <a:rPr lang="en-CA" baseline="0" dirty="0" smtClean="0"/>
              <a:t> meal.)</a:t>
            </a:r>
          </a:p>
          <a:p>
            <a:endParaRPr lang="en-CA" baseline="0" dirty="0" smtClean="0"/>
          </a:p>
        </p:txBody>
      </p:sp>
      <p:sp>
        <p:nvSpPr>
          <p:cNvPr id="4" name="Slide Number Placeholder 3"/>
          <p:cNvSpPr>
            <a:spLocks noGrp="1"/>
          </p:cNvSpPr>
          <p:nvPr>
            <p:ph type="sldNum" sz="quarter" idx="10"/>
          </p:nvPr>
        </p:nvSpPr>
        <p:spPr/>
        <p:txBody>
          <a:bodyPr/>
          <a:lstStyle/>
          <a:p>
            <a:fld id="{E084AA28-1F25-408A-829A-815E5BFE88AA}" type="slidenum">
              <a:rPr lang="en-CA" smtClean="0"/>
              <a:t>39</a:t>
            </a:fld>
            <a:endParaRPr lang="en-CA"/>
          </a:p>
        </p:txBody>
      </p:sp>
    </p:spTree>
    <p:extLst>
      <p:ext uri="{BB962C8B-B14F-4D97-AF65-F5344CB8AC3E}">
        <p14:creationId xmlns:p14="http://schemas.microsoft.com/office/powerpoint/2010/main" val="109779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4</a:t>
            </a:fld>
            <a:endParaRPr lang="en-CA"/>
          </a:p>
        </p:txBody>
      </p:sp>
    </p:spTree>
    <p:extLst>
      <p:ext uri="{BB962C8B-B14F-4D97-AF65-F5344CB8AC3E}">
        <p14:creationId xmlns:p14="http://schemas.microsoft.com/office/powerpoint/2010/main" val="3404979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Q. Why do we wash our hands before continuing with our </a:t>
            </a:r>
            <a:r>
              <a:rPr lang="en-CA" baseline="0" dirty="0" err="1" smtClean="0"/>
              <a:t>seder</a:t>
            </a:r>
            <a:r>
              <a:rPr lang="en-CA" baseline="0" dirty="0" smtClean="0"/>
              <a:t>?</a:t>
            </a:r>
          </a:p>
          <a:p>
            <a:endParaRPr lang="en-CA" baseline="0" dirty="0" smtClean="0"/>
          </a:p>
          <a:p>
            <a:r>
              <a:rPr lang="en-CA" baseline="0" dirty="0" smtClean="0"/>
              <a:t>A. Washing the hands reminds us that we are entering a sacred space. The rabbis taught that with the destruction of the Temple in Jerusalem and the ending of sacrifice, the dinner table became the new altar, the central place of communing with God. Jesus too, made Table-Fellowship a central act of His ministry. This banquet, each table around which we sit, is a tabernacle of God. Let us cleanse our hearts</a:t>
            </a:r>
          </a:p>
          <a:p>
            <a:r>
              <a:rPr lang="en-CA" baseline="0" dirty="0" smtClean="0"/>
              <a:t>and minds even as we cleanse our hands.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40</a:t>
            </a:fld>
            <a:endParaRPr lang="en-CA"/>
          </a:p>
        </p:txBody>
      </p:sp>
    </p:spTree>
    <p:extLst>
      <p:ext uri="{BB962C8B-B14F-4D97-AF65-F5344CB8AC3E}">
        <p14:creationId xmlns:p14="http://schemas.microsoft.com/office/powerpoint/2010/main" val="1097790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41</a:t>
            </a:fld>
            <a:endParaRPr lang="en-CA"/>
          </a:p>
        </p:txBody>
      </p:sp>
    </p:spTree>
    <p:extLst>
      <p:ext uri="{BB962C8B-B14F-4D97-AF65-F5344CB8AC3E}">
        <p14:creationId xmlns:p14="http://schemas.microsoft.com/office/powerpoint/2010/main" val="3593217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1" dirty="0" smtClean="0">
                <a:solidFill>
                  <a:schemeClr val="tx2">
                    <a:lumMod val="25000"/>
                  </a:schemeClr>
                </a:solidFill>
                <a:latin typeface="Times New Roman" pitchFamily="18" charset="0"/>
                <a:cs typeface="Times New Roman" pitchFamily="18" charset="0"/>
              </a:rPr>
              <a:t>(Dip the parsley in the saltwater, but do not eat it.)</a:t>
            </a:r>
          </a:p>
          <a:p>
            <a:endParaRPr lang="en-CA" dirty="0" smtClean="0"/>
          </a:p>
          <a:p>
            <a:r>
              <a:rPr lang="en-CA" dirty="0" smtClean="0"/>
              <a:t>Q. Why is the parsley dipped in the saltwater?</a:t>
            </a:r>
          </a:p>
          <a:p>
            <a:endParaRPr lang="en-CA" dirty="0" smtClean="0"/>
          </a:p>
          <a:p>
            <a:r>
              <a:rPr lang="en-CA" dirty="0" smtClean="0"/>
              <a:t>A. </a:t>
            </a:r>
            <a:r>
              <a:rPr lang="en-CA" dirty="0" err="1" smtClean="0"/>
              <a:t>Karpas</a:t>
            </a:r>
            <a:r>
              <a:rPr lang="en-CA" dirty="0" smtClean="0"/>
              <a:t>, or green vegetable, symbolizes hope and renewal. The saltwater reminds us of the sweat of the brow, the hard work required if our hopes are to be realized in our lives. The first food we taste at our </a:t>
            </a:r>
            <a:r>
              <a:rPr lang="en-CA" dirty="0" err="1" smtClean="0"/>
              <a:t>seder</a:t>
            </a:r>
            <a:r>
              <a:rPr lang="en-CA" dirty="0" smtClean="0"/>
              <a:t> is the food of hope and work.</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42</a:t>
            </a:fld>
            <a:endParaRPr lang="en-CA"/>
          </a:p>
        </p:txBody>
      </p:sp>
    </p:spTree>
    <p:extLst>
      <p:ext uri="{BB962C8B-B14F-4D97-AF65-F5344CB8AC3E}">
        <p14:creationId xmlns:p14="http://schemas.microsoft.com/office/powerpoint/2010/main" val="3593217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Times New Roman" pitchFamily="18" charset="0"/>
                <a:cs typeface="Times New Roman" pitchFamily="18" charset="0"/>
              </a:rPr>
              <a:t>One participant</a:t>
            </a:r>
            <a:r>
              <a:rPr lang="en-CA" sz="1200" baseline="0" dirty="0" smtClean="0">
                <a:latin typeface="Times New Roman" pitchFamily="18" charset="0"/>
                <a:cs typeface="Times New Roman" pitchFamily="18" charset="0"/>
              </a:rPr>
              <a:t> at each table, or l</a:t>
            </a:r>
            <a:r>
              <a:rPr lang="en-CA" sz="1200" dirty="0" smtClean="0">
                <a:latin typeface="Times New Roman" pitchFamily="18" charset="0"/>
                <a:cs typeface="Times New Roman" pitchFamily="18" charset="0"/>
              </a:rPr>
              <a:t>eader at the head table takes the middle of the three pieces of </a:t>
            </a:r>
            <a:r>
              <a:rPr lang="en-CA" sz="1200" dirty="0" err="1" smtClean="0">
                <a:latin typeface="Times New Roman" pitchFamily="18" charset="0"/>
                <a:cs typeface="Times New Roman" pitchFamily="18" charset="0"/>
              </a:rPr>
              <a:t>matzah</a:t>
            </a:r>
            <a:r>
              <a:rPr lang="en-CA" sz="1200" dirty="0" smtClean="0">
                <a:latin typeface="Times New Roman" pitchFamily="18" charset="0"/>
                <a:cs typeface="Times New Roman" pitchFamily="18" charset="0"/>
              </a:rPr>
              <a:t> and breaks it in two.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Times New Roman" pitchFamily="18" charset="0"/>
                <a:cs typeface="Times New Roman" pitchFamily="18" charset="0"/>
              </a:rPr>
              <a:t>Replace the smaller piece between the two</a:t>
            </a:r>
            <a:r>
              <a:rPr lang="en-CA" sz="1200" baseline="0" dirty="0" smtClean="0">
                <a:latin typeface="Times New Roman" pitchFamily="18" charset="0"/>
                <a:cs typeface="Times New Roman" pitchFamily="18" charset="0"/>
              </a:rPr>
              <a:t> unbroken pieces.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latin typeface="Times New Roman" pitchFamily="18" charset="0"/>
                <a:cs typeface="Times New Roman" pitchFamily="18" charset="0"/>
              </a:rPr>
              <a:t>Wrap the larger piece in a napkin. This will serve as the </a:t>
            </a:r>
            <a:r>
              <a:rPr lang="en-CA" sz="1200" baseline="0" dirty="0" err="1" smtClean="0">
                <a:latin typeface="Times New Roman" pitchFamily="18" charset="0"/>
                <a:cs typeface="Times New Roman" pitchFamily="18" charset="0"/>
              </a:rPr>
              <a:t>afikomen</a:t>
            </a:r>
            <a:r>
              <a:rPr lang="en-CA" sz="1200" baseline="0" dirty="0" smtClean="0">
                <a:latin typeface="Times New Roman" pitchFamily="18" charset="0"/>
                <a:cs typeface="Times New Roman" pitchFamily="18" charset="0"/>
              </a:rPr>
              <a:t>, the “dessert.”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aseline="0" dirty="0" smtClean="0">
                <a:latin typeface="Times New Roman" pitchFamily="18" charset="0"/>
                <a:cs typeface="Times New Roman" pitchFamily="18" charset="0"/>
              </a:rPr>
              <a:t>At some point during the </a:t>
            </a:r>
            <a:r>
              <a:rPr lang="en-CA" sz="1200" baseline="0" dirty="0" err="1" smtClean="0">
                <a:latin typeface="Times New Roman" pitchFamily="18" charset="0"/>
                <a:cs typeface="Times New Roman" pitchFamily="18" charset="0"/>
              </a:rPr>
              <a:t>seder</a:t>
            </a:r>
            <a:r>
              <a:rPr lang="en-CA" sz="1200" baseline="0" dirty="0" smtClean="0">
                <a:latin typeface="Times New Roman" pitchFamily="18" charset="0"/>
                <a:cs typeface="Times New Roman" pitchFamily="18" charset="0"/>
              </a:rPr>
              <a:t> the </a:t>
            </a:r>
            <a:r>
              <a:rPr lang="en-CA" sz="1200" baseline="0" dirty="0" err="1" smtClean="0">
                <a:latin typeface="Times New Roman" pitchFamily="18" charset="0"/>
                <a:cs typeface="Times New Roman" pitchFamily="18" charset="0"/>
              </a:rPr>
              <a:t>afikomen</a:t>
            </a:r>
            <a:r>
              <a:rPr lang="en-CA" sz="1200" baseline="0" dirty="0" smtClean="0">
                <a:latin typeface="Times New Roman" pitchFamily="18" charset="0"/>
                <a:cs typeface="Times New Roman" pitchFamily="18" charset="0"/>
              </a:rPr>
              <a:t> is hidden for the children to find. The </a:t>
            </a:r>
            <a:r>
              <a:rPr lang="en-CA" sz="1200" baseline="0" dirty="0" err="1" smtClean="0">
                <a:latin typeface="Times New Roman" pitchFamily="18" charset="0"/>
                <a:cs typeface="Times New Roman" pitchFamily="18" charset="0"/>
              </a:rPr>
              <a:t>afikomen</a:t>
            </a:r>
            <a:r>
              <a:rPr lang="en-CA" sz="1200" baseline="0" dirty="0" smtClean="0">
                <a:latin typeface="Times New Roman" pitchFamily="18" charset="0"/>
                <a:cs typeface="Times New Roman" pitchFamily="18" charset="0"/>
              </a:rPr>
              <a:t> is eaten at the conclusion of the meal.</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43</a:t>
            </a:fld>
            <a:endParaRPr lang="en-CA"/>
          </a:p>
        </p:txBody>
      </p:sp>
    </p:spTree>
    <p:extLst>
      <p:ext uri="{BB962C8B-B14F-4D97-AF65-F5344CB8AC3E}">
        <p14:creationId xmlns:p14="http://schemas.microsoft.com/office/powerpoint/2010/main" val="1170712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Q. Why do we use three pieces of </a:t>
            </a:r>
            <a:r>
              <a:rPr lang="en-CA" dirty="0" err="1" smtClean="0"/>
              <a:t>matzah</a:t>
            </a:r>
            <a:r>
              <a:rPr lang="en-CA" dirty="0" smtClean="0"/>
              <a:t> at our Passover </a:t>
            </a:r>
            <a:r>
              <a:rPr lang="en-CA" dirty="0" err="1" smtClean="0"/>
              <a:t>seder</a:t>
            </a:r>
            <a:r>
              <a:rPr lang="en-CA"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 The number three is sacred in both Judaism and Christianity. For Jews it refers to the three pillars of Judaism: God, Torah, and Israel;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three pillars of civilization: wisdom, worship, and love; and the three pillars of human individuality: thought word and deed. For Christians,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number three symbolizes the Holy Trinity of Father, Son, and Holy Spirit; and the completeness on God's saving work: the calling out of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His special people, the extension of His grace to the Gentiles, and the promise of a new heaven and earth in which God's people will dwell.</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44</a:t>
            </a:fld>
            <a:endParaRPr lang="en-CA"/>
          </a:p>
        </p:txBody>
      </p:sp>
    </p:spTree>
    <p:extLst>
      <p:ext uri="{BB962C8B-B14F-4D97-AF65-F5344CB8AC3E}">
        <p14:creationId xmlns:p14="http://schemas.microsoft.com/office/powerpoint/2010/main" val="1170712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Q. Why is the middle </a:t>
            </a:r>
            <a:r>
              <a:rPr lang="en-CA" dirty="0" err="1" smtClean="0"/>
              <a:t>matzah</a:t>
            </a:r>
            <a:r>
              <a:rPr lang="en-CA" dirty="0" smtClean="0"/>
              <a:t> broken?</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 For the Jews the broken </a:t>
            </a:r>
            <a:r>
              <a:rPr lang="en-CA" dirty="0" err="1" smtClean="0"/>
              <a:t>matzah</a:t>
            </a:r>
            <a:r>
              <a:rPr lang="en-CA" dirty="0" smtClean="0"/>
              <a:t> is the </a:t>
            </a:r>
            <a:r>
              <a:rPr lang="en-CA" dirty="0" err="1" smtClean="0"/>
              <a:t>matzah</a:t>
            </a:r>
            <a:r>
              <a:rPr lang="en-CA" dirty="0" smtClean="0"/>
              <a:t> of speech. It is broken because our words are often used to hurt rather than heal and make whole. For Christians the broken </a:t>
            </a:r>
            <a:r>
              <a:rPr lang="en-CA" dirty="0" err="1" smtClean="0"/>
              <a:t>matzah</a:t>
            </a:r>
            <a:r>
              <a:rPr lang="en-CA" dirty="0" smtClean="0"/>
              <a:t> is the Son, who died on the cross that we might be saved.</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45</a:t>
            </a:fld>
            <a:endParaRPr lang="en-CA"/>
          </a:p>
        </p:txBody>
      </p:sp>
    </p:spTree>
    <p:extLst>
      <p:ext uri="{BB962C8B-B14F-4D97-AF65-F5344CB8AC3E}">
        <p14:creationId xmlns:p14="http://schemas.microsoft.com/office/powerpoint/2010/main" val="1170712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Q. Why do we hide this broken </a:t>
            </a:r>
            <a:r>
              <a:rPr lang="en-CA" dirty="0" err="1" smtClean="0"/>
              <a:t>matzah</a:t>
            </a:r>
            <a:r>
              <a:rPr lang="en-CA"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 There are two reasons. First, we hide half  the </a:t>
            </a:r>
            <a:r>
              <a:rPr lang="en-CA" dirty="0" err="1" smtClean="0"/>
              <a:t>matzah</a:t>
            </a:r>
            <a:r>
              <a:rPr lang="en-CA" dirty="0" smtClean="0"/>
              <a:t> to remind ourselves how difficult it can be to find the right words to heal the hurts we create in our own and in other's hearts. Second, we hide it in order to remind us to seek God whenever we ourselves are feeling broken and lost. Our hope is that by sharing this meal with each other we begin to find the words of healing and to support each other's search for God.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46</a:t>
            </a:fld>
            <a:endParaRPr lang="en-CA"/>
          </a:p>
        </p:txBody>
      </p:sp>
    </p:spTree>
    <p:extLst>
      <p:ext uri="{BB962C8B-B14F-4D97-AF65-F5344CB8AC3E}">
        <p14:creationId xmlns:p14="http://schemas.microsoft.com/office/powerpoint/2010/main" val="1170712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47</a:t>
            </a:fld>
            <a:endParaRPr lang="en-CA"/>
          </a:p>
        </p:txBody>
      </p:sp>
    </p:spTree>
    <p:extLst>
      <p:ext uri="{BB962C8B-B14F-4D97-AF65-F5344CB8AC3E}">
        <p14:creationId xmlns:p14="http://schemas.microsoft.com/office/powerpoint/2010/main" val="117071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48</a:t>
            </a:fld>
            <a:endParaRPr lang="en-CA"/>
          </a:p>
        </p:txBody>
      </p:sp>
    </p:spTree>
    <p:extLst>
      <p:ext uri="{BB962C8B-B14F-4D97-AF65-F5344CB8AC3E}">
        <p14:creationId xmlns:p14="http://schemas.microsoft.com/office/powerpoint/2010/main" val="18829918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Uncover the </a:t>
            </a:r>
            <a:r>
              <a:rPr lang="en-CA" dirty="0" err="1" smtClean="0"/>
              <a:t>matzah</a:t>
            </a:r>
            <a:r>
              <a:rPr lang="en-CA" baseline="0" dirty="0" smtClean="0"/>
              <a:t> and lift the plate before the guests. </a:t>
            </a:r>
            <a:endParaRPr lang="en-CA" b="1" dirty="0"/>
          </a:p>
        </p:txBody>
      </p:sp>
      <p:sp>
        <p:nvSpPr>
          <p:cNvPr id="4" name="Slide Number Placeholder 3"/>
          <p:cNvSpPr>
            <a:spLocks noGrp="1"/>
          </p:cNvSpPr>
          <p:nvPr>
            <p:ph type="sldNum" sz="quarter" idx="10"/>
          </p:nvPr>
        </p:nvSpPr>
        <p:spPr/>
        <p:txBody>
          <a:bodyPr/>
          <a:lstStyle/>
          <a:p>
            <a:fld id="{E084AA28-1F25-408A-829A-815E5BFE88AA}" type="slidenum">
              <a:rPr lang="en-CA" smtClean="0"/>
              <a:t>49</a:t>
            </a:fld>
            <a:endParaRPr lang="en-CA"/>
          </a:p>
        </p:txBody>
      </p:sp>
    </p:spTree>
    <p:extLst>
      <p:ext uri="{BB962C8B-B14F-4D97-AF65-F5344CB8AC3E}">
        <p14:creationId xmlns:p14="http://schemas.microsoft.com/office/powerpoint/2010/main" val="4028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5</a:t>
            </a:fld>
            <a:endParaRPr lang="en-CA"/>
          </a:p>
        </p:txBody>
      </p:sp>
    </p:spTree>
    <p:extLst>
      <p:ext uri="{BB962C8B-B14F-4D97-AF65-F5344CB8AC3E}">
        <p14:creationId xmlns:p14="http://schemas.microsoft.com/office/powerpoint/2010/main" val="2839207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50</a:t>
            </a:fld>
            <a:endParaRPr lang="en-CA"/>
          </a:p>
        </p:txBody>
      </p:sp>
    </p:spTree>
    <p:extLst>
      <p:ext uri="{BB962C8B-B14F-4D97-AF65-F5344CB8AC3E}">
        <p14:creationId xmlns:p14="http://schemas.microsoft.com/office/powerpoint/2010/main" val="2283681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does the word </a:t>
            </a:r>
            <a:r>
              <a:rPr lang="en-CA" dirty="0" err="1" smtClean="0"/>
              <a:t>Mitzraim</a:t>
            </a:r>
            <a:r>
              <a:rPr lang="en-CA" dirty="0" smtClean="0"/>
              <a:t> mean?</a:t>
            </a:r>
          </a:p>
          <a:p>
            <a:endParaRPr lang="en-CA" dirty="0" smtClean="0"/>
          </a:p>
          <a:p>
            <a:r>
              <a:rPr lang="en-CA" dirty="0" smtClean="0"/>
              <a:t>A. </a:t>
            </a:r>
            <a:r>
              <a:rPr lang="en-CA" dirty="0" err="1" smtClean="0"/>
              <a:t>Mitzraim</a:t>
            </a:r>
            <a:r>
              <a:rPr lang="en-CA" dirty="0" smtClean="0"/>
              <a:t> is the Hebrew word for </a:t>
            </a:r>
            <a:r>
              <a:rPr lang="en-CA" dirty="0" err="1" smtClean="0"/>
              <a:t>Eygpt</a:t>
            </a:r>
            <a:r>
              <a:rPr lang="en-CA" dirty="0" smtClean="0"/>
              <a:t>, but it means much more than that. In Hebrew </a:t>
            </a:r>
            <a:r>
              <a:rPr lang="en-CA" dirty="0" err="1" smtClean="0"/>
              <a:t>mitzraim</a:t>
            </a:r>
            <a:r>
              <a:rPr lang="en-CA" dirty="0" smtClean="0"/>
              <a:t> literally means  "the narrow places"; Egypt is symbolic of the narrow places in which we find ourselves enslaved.</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51</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Can one who is a Christian be enslaved?</a:t>
            </a:r>
          </a:p>
          <a:p>
            <a:endParaRPr lang="en-CA" dirty="0" smtClean="0"/>
          </a:p>
          <a:p>
            <a:r>
              <a:rPr lang="en-CA" dirty="0" smtClean="0"/>
              <a:t>A. Yes! Jesus said, "you cannot serve God and wealth" (Mt 6:24), and yet so many of us try to do so. To the extent we serve God we are free; to the extent we serve wealth we are enslaved. There is always a place of enslavement, always a narrow place from which we need to free ourselves. Sharing the bread of enslavement as part of this feast of freedom reminds us that liberation is not once and for all, but is instead an ongoing effort.</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52</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How are we to invite all who are hungry to share in this meal?</a:t>
            </a:r>
          </a:p>
          <a:p>
            <a:endParaRPr lang="en-CA" dirty="0" smtClean="0"/>
          </a:p>
          <a:p>
            <a:r>
              <a:rPr lang="en-CA" dirty="0" smtClean="0"/>
              <a:t>A.</a:t>
            </a:r>
            <a:r>
              <a:rPr lang="en-CA" baseline="0" dirty="0" smtClean="0"/>
              <a:t> The call to feed the hungry is a call to action. Our meal is filled with symbols, but is </a:t>
            </a:r>
            <a:r>
              <a:rPr lang="en-CA" baseline="0" dirty="0" err="1" smtClean="0"/>
              <a:t>is</a:t>
            </a:r>
            <a:r>
              <a:rPr lang="en-CA" baseline="0" dirty="0" smtClean="0"/>
              <a:t> not itself symbolic. We eat real food and fill real stomachs. At this point in our service, we remind ourselves of the hunger that plagues so many in the world. But it is not enough to remember; we must also act. This is why we were asked to bring canned goods with us to our </a:t>
            </a:r>
            <a:r>
              <a:rPr lang="en-CA" baseline="0" dirty="0" err="1" smtClean="0"/>
              <a:t>seder</a:t>
            </a:r>
            <a:r>
              <a:rPr lang="en-CA" baseline="0" dirty="0" smtClean="0"/>
              <a:t> that we might help feed those in need.</a:t>
            </a:r>
            <a:endParaRPr lang="en-CA" dirty="0" smtClean="0"/>
          </a:p>
          <a:p>
            <a:endParaRPr lang="en-CA" dirty="0" smtClean="0"/>
          </a:p>
          <a:p>
            <a:r>
              <a:rPr lang="en-CA" dirty="0" smtClean="0"/>
              <a:t>After question 24 is answered we shall place our canned</a:t>
            </a:r>
            <a:r>
              <a:rPr lang="en-CA" baseline="0" dirty="0" smtClean="0"/>
              <a:t> goods in the donation box!</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53</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Why do we mention both the hungry and the needy?</a:t>
            </a:r>
          </a:p>
          <a:p>
            <a:endParaRPr lang="en-CA" dirty="0" smtClean="0"/>
          </a:p>
          <a:p>
            <a:r>
              <a:rPr lang="en-CA" dirty="0" smtClean="0"/>
              <a:t>A. There is physical hunger and spiritual hunger. Even if our stomachs are filled, our hearts may be empty. This is why Jesus said people shall "not live by bread alone</a:t>
            </a:r>
            <a:r>
              <a:rPr lang="en-CA" smtClean="0"/>
              <a:t>" (t </a:t>
            </a:r>
            <a:r>
              <a:rPr lang="en-CA" dirty="0" smtClean="0"/>
              <a:t>4:4 quoting </a:t>
            </a:r>
            <a:r>
              <a:rPr lang="en-CA" dirty="0" err="1" smtClean="0"/>
              <a:t>Deut</a:t>
            </a:r>
            <a:r>
              <a:rPr lang="en-CA" dirty="0" smtClean="0"/>
              <a:t> 8:3). Many of us hunger for love, companionship, community, or meaning? Just as we share our food, let us share our hearts as well, taking care to turn our talk to matters of the spirit.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54</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question 24 is answered we shall place our canned</a:t>
            </a:r>
            <a:r>
              <a:rPr lang="en-CA" baseline="0" dirty="0" smtClean="0"/>
              <a:t> goods in the donation box!</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55</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question 24 is answered we shall place our canned</a:t>
            </a:r>
            <a:r>
              <a:rPr lang="en-CA" baseline="0" dirty="0" smtClean="0"/>
              <a:t> goods in the donation box!</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56</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question 24 is answered we shall place our canned</a:t>
            </a:r>
            <a:r>
              <a:rPr lang="en-CA" baseline="0" dirty="0" smtClean="0"/>
              <a:t> goods in the donation box!</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57</a:t>
            </a:fld>
            <a:endParaRPr lang="en-CA"/>
          </a:p>
        </p:txBody>
      </p:sp>
    </p:spTree>
    <p:extLst>
      <p:ext uri="{BB962C8B-B14F-4D97-AF65-F5344CB8AC3E}">
        <p14:creationId xmlns:p14="http://schemas.microsoft.com/office/powerpoint/2010/main" val="1209174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Times New Roman" pitchFamily="18" charset="0"/>
                <a:cs typeface="Times New Roman" pitchFamily="18" charset="0"/>
              </a:rPr>
              <a:t>The reader</a:t>
            </a:r>
            <a:r>
              <a:rPr lang="en-CA" sz="1200" baseline="0" dirty="0" smtClean="0">
                <a:latin typeface="Times New Roman" pitchFamily="18" charset="0"/>
                <a:cs typeface="Times New Roman" pitchFamily="18" charset="0"/>
              </a:rPr>
              <a:t> asks the </a:t>
            </a:r>
            <a:r>
              <a:rPr lang="en-CA" sz="1200" dirty="0" smtClean="0">
                <a:latin typeface="Times New Roman" pitchFamily="18" charset="0"/>
                <a:cs typeface="Times New Roman" pitchFamily="18" charset="0"/>
              </a:rPr>
              <a:t>four questions:</a:t>
            </a:r>
          </a:p>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58</a:t>
            </a:fld>
            <a:endParaRPr lang="en-CA"/>
          </a:p>
        </p:txBody>
      </p:sp>
    </p:spTree>
    <p:extLst>
      <p:ext uri="{BB962C8B-B14F-4D97-AF65-F5344CB8AC3E}">
        <p14:creationId xmlns:p14="http://schemas.microsoft.com/office/powerpoint/2010/main" val="1364552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59</a:t>
            </a:fld>
            <a:endParaRPr lang="en-CA"/>
          </a:p>
        </p:txBody>
      </p:sp>
    </p:spTree>
    <p:extLst>
      <p:ext uri="{BB962C8B-B14F-4D97-AF65-F5344CB8AC3E}">
        <p14:creationId xmlns:p14="http://schemas.microsoft.com/office/powerpoint/2010/main" val="1193456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6</a:t>
            </a:fld>
            <a:endParaRPr lang="en-CA"/>
          </a:p>
        </p:txBody>
      </p:sp>
    </p:spTree>
    <p:extLst>
      <p:ext uri="{BB962C8B-B14F-4D97-AF65-F5344CB8AC3E}">
        <p14:creationId xmlns:p14="http://schemas.microsoft.com/office/powerpoint/2010/main" val="3772693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60</a:t>
            </a:fld>
            <a:endParaRPr lang="en-CA"/>
          </a:p>
        </p:txBody>
      </p:sp>
    </p:spTree>
    <p:extLst>
      <p:ext uri="{BB962C8B-B14F-4D97-AF65-F5344CB8AC3E}">
        <p14:creationId xmlns:p14="http://schemas.microsoft.com/office/powerpoint/2010/main" val="41648177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Place a Pillow</a:t>
            </a:r>
            <a:r>
              <a:rPr lang="en-CA" baseline="0" dirty="0" smtClean="0"/>
              <a:t> on the table (s</a:t>
            </a:r>
            <a:r>
              <a:rPr lang="en-CA" dirty="0" smtClean="0"/>
              <a:t>ymbolic purpose only)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four questioners.</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Story of the Exodus</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69</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7</a:t>
            </a:fld>
            <a:endParaRPr lang="en-CA"/>
          </a:p>
        </p:txBody>
      </p:sp>
    </p:spTree>
    <p:extLst>
      <p:ext uri="{BB962C8B-B14F-4D97-AF65-F5344CB8AC3E}">
        <p14:creationId xmlns:p14="http://schemas.microsoft.com/office/powerpoint/2010/main" val="33152131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79</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8</a:t>
            </a:fld>
            <a:endParaRPr lang="en-CA"/>
          </a:p>
        </p:txBody>
      </p:sp>
    </p:spTree>
    <p:extLst>
      <p:ext uri="{BB962C8B-B14F-4D97-AF65-F5344CB8AC3E}">
        <p14:creationId xmlns:p14="http://schemas.microsoft.com/office/powerpoint/2010/main" val="12378410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the Plagues are read aloud, and using the pinky of your right hand you</a:t>
            </a:r>
            <a:r>
              <a:rPr lang="en-CA" baseline="0" dirty="0" smtClean="0"/>
              <a:t> will</a:t>
            </a:r>
            <a:r>
              <a:rPr lang="en-CA" dirty="0" smtClean="0"/>
              <a:t> remove drops</a:t>
            </a:r>
            <a:r>
              <a:rPr lang="en-CA" baseline="0" dirty="0" smtClean="0"/>
              <a:t> of wine from your cup and sprinkle them on a separate plate or napkin. 1.Blood 2.Frogs 3. Lice 4.Beasts 5.Mad Cow 6.Boils 7.Hail 8.Locusts 9.Darkness 10.Death of the firstborn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Dayyenu</a:t>
            </a:r>
            <a:r>
              <a:rPr lang="en-CA" dirty="0" smtClean="0"/>
              <a:t> pronounced die-ay-nu affirms that any gift from God is sufficient and that</a:t>
            </a:r>
            <a:r>
              <a:rPr lang="en-CA" baseline="0" dirty="0" smtClean="0"/>
              <a:t> we do not ask anything from God but that which God desires us to have. The leader will say each verse and the community will respond with </a:t>
            </a:r>
            <a:r>
              <a:rPr lang="en-CA" baseline="0" dirty="0" err="1" smtClean="0"/>
              <a:t>dayyenu</a:t>
            </a:r>
            <a:r>
              <a:rPr lang="en-CA" i="1" baseline="0" dirty="0" smtClean="0"/>
              <a:t>, “it is enough” </a:t>
            </a:r>
            <a:r>
              <a:rPr lang="en-CA" i="0" baseline="0" dirty="0" smtClean="0"/>
              <a:t> </a:t>
            </a:r>
            <a:endParaRPr lang="en-CA" i="1" dirty="0"/>
          </a:p>
        </p:txBody>
      </p:sp>
      <p:sp>
        <p:nvSpPr>
          <p:cNvPr id="4" name="Slide Number Placeholder 3"/>
          <p:cNvSpPr>
            <a:spLocks noGrp="1"/>
          </p:cNvSpPr>
          <p:nvPr>
            <p:ph type="sldNum" sz="quarter" idx="10"/>
          </p:nvPr>
        </p:nvSpPr>
        <p:spPr/>
        <p:txBody>
          <a:bodyPr/>
          <a:lstStyle/>
          <a:p>
            <a:fld id="{E084AA28-1F25-408A-829A-815E5BFE88AA}" type="slidenum">
              <a:rPr lang="en-CA" smtClean="0"/>
              <a:t>82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89</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084AA28-1F25-408A-829A-815E5BFE88AA}" type="slidenum">
              <a:rPr lang="en-CA" smtClean="0"/>
              <a:t>9</a:t>
            </a:fld>
            <a:endParaRPr lang="en-CA"/>
          </a:p>
        </p:txBody>
      </p:sp>
    </p:spTree>
    <p:extLst>
      <p:ext uri="{BB962C8B-B14F-4D97-AF65-F5344CB8AC3E}">
        <p14:creationId xmlns:p14="http://schemas.microsoft.com/office/powerpoint/2010/main" val="3678708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90</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91</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92</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93</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Drink the second cup of wine.</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94</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95</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 What is the significance of </a:t>
            </a:r>
            <a:r>
              <a:rPr lang="en-CA" dirty="0" err="1" smtClean="0"/>
              <a:t>matzah</a:t>
            </a:r>
            <a:r>
              <a:rPr lang="en-CA" dirty="0" smtClean="0"/>
              <a:t>? </a:t>
            </a:r>
          </a:p>
          <a:p>
            <a:endParaRPr lang="en-CA" dirty="0" smtClean="0"/>
          </a:p>
          <a:p>
            <a:r>
              <a:rPr lang="en-CA" dirty="0" smtClean="0"/>
              <a:t>A. </a:t>
            </a:r>
            <a:r>
              <a:rPr lang="en-CA" dirty="0" err="1" smtClean="0"/>
              <a:t>Matzah</a:t>
            </a:r>
            <a:r>
              <a:rPr lang="en-CA" dirty="0" smtClean="0"/>
              <a:t> is unleavened bread. In ancient times leaven was made from sour dough. </a:t>
            </a:r>
            <a:r>
              <a:rPr lang="en-CA" dirty="0" err="1" smtClean="0"/>
              <a:t>Matzah</a:t>
            </a:r>
            <a:r>
              <a:rPr lang="en-CA" dirty="0" smtClean="0"/>
              <a:t> is bread without sourness. During the week long observance of Passover, Jews abstain from all leavened products, called </a:t>
            </a:r>
            <a:r>
              <a:rPr lang="en-CA" dirty="0" err="1" smtClean="0"/>
              <a:t>chumetz</a:t>
            </a:r>
            <a:r>
              <a:rPr lang="en-CA" dirty="0" smtClean="0"/>
              <a:t>. </a:t>
            </a:r>
            <a:r>
              <a:rPr lang="en-CA" dirty="0" err="1" smtClean="0"/>
              <a:t>Chumetz</a:t>
            </a:r>
            <a:r>
              <a:rPr lang="en-CA" dirty="0" smtClean="0"/>
              <a:t> symbolizes sourness and the selfishness that causes it. We eat </a:t>
            </a:r>
            <a:r>
              <a:rPr lang="en-CA" dirty="0" err="1" smtClean="0"/>
              <a:t>matzah</a:t>
            </a:r>
            <a:r>
              <a:rPr lang="en-CA" dirty="0" smtClean="0"/>
              <a:t> as a reminder to examine our lives that we might stay free from sourness. The unexamined life is leavened by self-importance, self-righteousness, and self-satisfaction. We honor Passover by seeking to free ourselves from these acts of </a:t>
            </a:r>
            <a:r>
              <a:rPr lang="en-CA" dirty="0" err="1" smtClean="0"/>
              <a:t>chumetz</a:t>
            </a:r>
            <a:r>
              <a:rPr lang="en-CA" dirty="0" smtClean="0"/>
              <a:t>. Indeed, we Christians may find this focus a natural conclusion to the long season of Lent, with its call to discern and repent of the sins that enslave us to evil. </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96</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small piece of </a:t>
            </a:r>
            <a:r>
              <a:rPr lang="en-CA" dirty="0" err="1" smtClean="0"/>
              <a:t>matzah</a:t>
            </a:r>
            <a:r>
              <a:rPr lang="en-CA" baseline="0" dirty="0" smtClean="0"/>
              <a:t> is eaten.</a:t>
            </a:r>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97</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98</a:t>
            </a:fld>
            <a:endParaRPr lang="en-CA"/>
          </a:p>
        </p:txBody>
      </p:sp>
    </p:spTree>
    <p:extLst>
      <p:ext uri="{BB962C8B-B14F-4D97-AF65-F5344CB8AC3E}">
        <p14:creationId xmlns:p14="http://schemas.microsoft.com/office/powerpoint/2010/main" val="30093036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084AA28-1F25-408A-829A-815E5BFE88AA}" type="slidenum">
              <a:rPr lang="en-CA" smtClean="0"/>
              <a:t>99</a:t>
            </a:fld>
            <a:endParaRPr lang="en-CA"/>
          </a:p>
        </p:txBody>
      </p:sp>
    </p:spTree>
    <p:extLst>
      <p:ext uri="{BB962C8B-B14F-4D97-AF65-F5344CB8AC3E}">
        <p14:creationId xmlns:p14="http://schemas.microsoft.com/office/powerpoint/2010/main" val="300930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0A391B8-FF1A-4627-B099-3CE5F15726F3}" type="datetimeFigureOut">
              <a:rPr lang="en-CA" smtClean="0"/>
              <a:t>18/03/2013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162811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A391B8-FF1A-4627-B099-3CE5F15726F3}" type="datetimeFigureOut">
              <a:rPr lang="en-CA" smtClean="0"/>
              <a:t>18/03/2013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404908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A391B8-FF1A-4627-B099-3CE5F15726F3}" type="datetimeFigureOut">
              <a:rPr lang="en-CA" smtClean="0"/>
              <a:t>18/03/2013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1129606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0A391B8-FF1A-4627-B099-3CE5F15726F3}" type="datetimeFigureOut">
              <a:rPr lang="en-CA" smtClean="0"/>
              <a:t>18/03/2013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379404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391B8-FF1A-4627-B099-3CE5F15726F3}" type="datetimeFigureOut">
              <a:rPr lang="en-CA" smtClean="0"/>
              <a:t>18/03/2013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377886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0A391B8-FF1A-4627-B099-3CE5F15726F3}" type="datetimeFigureOut">
              <a:rPr lang="en-CA" smtClean="0"/>
              <a:t>18/03/2013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139931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0A391B8-FF1A-4627-B099-3CE5F15726F3}" type="datetimeFigureOut">
              <a:rPr lang="en-CA" smtClean="0"/>
              <a:t>18/03/2013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3666537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0A391B8-FF1A-4627-B099-3CE5F15726F3}" type="datetimeFigureOut">
              <a:rPr lang="en-CA" smtClean="0"/>
              <a:t>18/03/2013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75982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391B8-FF1A-4627-B099-3CE5F15726F3}" type="datetimeFigureOut">
              <a:rPr lang="en-CA" smtClean="0"/>
              <a:t>18/03/2013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118644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391B8-FF1A-4627-B099-3CE5F15726F3}" type="datetimeFigureOut">
              <a:rPr lang="en-CA" smtClean="0"/>
              <a:t>18/03/2013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336983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391B8-FF1A-4627-B099-3CE5F15726F3}" type="datetimeFigureOut">
              <a:rPr lang="en-CA" smtClean="0"/>
              <a:t>18/03/2013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D0F22F3-512D-47BF-A0AD-CF39127256EF}" type="slidenum">
              <a:rPr lang="en-CA" smtClean="0"/>
              <a:t>‹#›</a:t>
            </a:fld>
            <a:endParaRPr lang="en-CA"/>
          </a:p>
        </p:txBody>
      </p:sp>
    </p:spTree>
    <p:extLst>
      <p:ext uri="{BB962C8B-B14F-4D97-AF65-F5344CB8AC3E}">
        <p14:creationId xmlns:p14="http://schemas.microsoft.com/office/powerpoint/2010/main" val="335920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976">
              <a:srgbClr val="56271D"/>
            </a:gs>
            <a:gs pos="99953">
              <a:srgbClr val="57281E"/>
            </a:gs>
            <a:gs pos="99906">
              <a:srgbClr val="58291F"/>
            </a:gs>
            <a:gs pos="99812">
              <a:srgbClr val="5A2C22"/>
            </a:gs>
            <a:gs pos="99625">
              <a:srgbClr val="5F3228"/>
            </a:gs>
            <a:gs pos="99250">
              <a:srgbClr val="683D33"/>
            </a:gs>
            <a:gs pos="98500">
              <a:srgbClr val="7B534A"/>
            </a:gs>
            <a:gs pos="97000">
              <a:srgbClr val="A08078"/>
            </a:gs>
            <a:gs pos="91000">
              <a:srgbClr val="EBDAD4"/>
            </a:gs>
            <a:gs pos="97000">
              <a:srgbClr val="55261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91B8-FF1A-4627-B099-3CE5F15726F3}" type="datetimeFigureOut">
              <a:rPr lang="en-CA" smtClean="0"/>
              <a:t>18/03/2013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F22F3-512D-47BF-A0AD-CF39127256EF}" type="slidenum">
              <a:rPr lang="en-CA" smtClean="0"/>
              <a:t>‹#›</a:t>
            </a:fld>
            <a:endParaRPr lang="en-CA"/>
          </a:p>
        </p:txBody>
      </p:sp>
    </p:spTree>
    <p:extLst>
      <p:ext uri="{BB962C8B-B14F-4D97-AF65-F5344CB8AC3E}">
        <p14:creationId xmlns:p14="http://schemas.microsoft.com/office/powerpoint/2010/main" val="19938607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tore.lds.org/images/estore/products/eng/958_62063000_p_600.jpg"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07704" y="908720"/>
            <a:ext cx="3600401" cy="936104"/>
          </a:xfrm>
        </p:spPr>
        <p:txBody>
          <a:bodyPr>
            <a:noAutofit/>
          </a:bodyPr>
          <a:lstStyle/>
          <a:p>
            <a:r>
              <a:rPr lang="en-CA" sz="8800" b="1" i="1" dirty="0" smtClean="0">
                <a:solidFill>
                  <a:schemeClr val="tx2">
                    <a:lumMod val="75000"/>
                  </a:schemeClr>
                </a:solidFill>
                <a:latin typeface="ABIGAIL" pitchFamily="2" charset="2"/>
              </a:rPr>
              <a:t/>
            </a:r>
            <a:br>
              <a:rPr lang="en-CA" sz="8800" b="1" i="1" dirty="0" smtClean="0">
                <a:solidFill>
                  <a:schemeClr val="tx2">
                    <a:lumMod val="75000"/>
                  </a:schemeClr>
                </a:solidFill>
                <a:latin typeface="ABIGAIL" pitchFamily="2" charset="2"/>
              </a:rPr>
            </a:br>
            <a:r>
              <a:rPr lang="en-CA" sz="8800" b="1" i="1" dirty="0" smtClean="0">
                <a:solidFill>
                  <a:schemeClr val="tx2">
                    <a:lumMod val="75000"/>
                  </a:schemeClr>
                </a:solidFill>
                <a:latin typeface="ABIGAIL" pitchFamily="2" charset="2"/>
              </a:rPr>
              <a:t>Christian</a:t>
            </a:r>
            <a:endParaRPr lang="en-CA" sz="8800" b="1" i="1" dirty="0">
              <a:solidFill>
                <a:schemeClr val="tx2">
                  <a:lumMod val="75000"/>
                </a:schemeClr>
              </a:solidFill>
              <a:latin typeface="ABIGAIL" pitchFamily="2" charset="2"/>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00808"/>
            <a:ext cx="5184576" cy="4392488"/>
          </a:xfrm>
          <a:prstGeom prst="rect">
            <a:avLst/>
          </a:prstGeom>
          <a:noFill/>
          <a:ln>
            <a:noFill/>
          </a:ln>
        </p:spPr>
      </p:pic>
      <p:sp>
        <p:nvSpPr>
          <p:cNvPr id="2" name="TextBox 1"/>
          <p:cNvSpPr txBox="1"/>
          <p:nvPr/>
        </p:nvSpPr>
        <p:spPr>
          <a:xfrm>
            <a:off x="467544" y="6093296"/>
            <a:ext cx="8280920" cy="523220"/>
          </a:xfrm>
          <a:prstGeom prst="rect">
            <a:avLst/>
          </a:prstGeom>
          <a:noFill/>
        </p:spPr>
        <p:txBody>
          <a:bodyPr wrap="square" rtlCol="0">
            <a:spAutoFit/>
          </a:bodyPr>
          <a:lstStyle/>
          <a:p>
            <a:pPr algn="ctr"/>
            <a:r>
              <a:rPr lang="en-US" sz="2800" dirty="0" smtClean="0">
                <a:solidFill>
                  <a:schemeClr val="tx2">
                    <a:lumMod val="75000"/>
                  </a:schemeClr>
                </a:solidFill>
                <a:effectLst>
                  <a:glow rad="63500">
                    <a:schemeClr val="bg1">
                      <a:alpha val="40000"/>
                    </a:schemeClr>
                  </a:glow>
                </a:effectLst>
              </a:rPr>
              <a:t>Contributed by: Michelle Blake (BC Division)</a:t>
            </a:r>
            <a:endParaRPr lang="en-US" sz="2800" dirty="0">
              <a:solidFill>
                <a:schemeClr val="tx2">
                  <a:lumMod val="75000"/>
                </a:schemeClr>
              </a:solidFill>
              <a:effectLst>
                <a:glow rad="63500">
                  <a:schemeClr val="bg1">
                    <a:alpha val="40000"/>
                  </a:schemeClr>
                </a:glow>
              </a:effectLst>
            </a:endParaRPr>
          </a:p>
        </p:txBody>
      </p:sp>
    </p:spTree>
    <p:extLst>
      <p:ext uri="{BB962C8B-B14F-4D97-AF65-F5344CB8AC3E}">
        <p14:creationId xmlns:p14="http://schemas.microsoft.com/office/powerpoint/2010/main" val="2069142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260648"/>
            <a:ext cx="7772400" cy="577228"/>
          </a:xfrm>
        </p:spPr>
        <p:txBody>
          <a:bodyPr>
            <a:normAutofit fontScale="90000"/>
          </a:bodyPr>
          <a:lstStyle/>
          <a:p>
            <a:r>
              <a:rPr lang="en-CA" b="1" u="sng" dirty="0" smtClean="0">
                <a:solidFill>
                  <a:srgbClr val="684B36"/>
                </a:solidFill>
              </a:rPr>
              <a:t>And I thank God for the lighthouse</a:t>
            </a:r>
            <a:endParaRPr lang="en-CA" b="1" u="sng" dirty="0">
              <a:solidFill>
                <a:srgbClr val="684B36"/>
              </a:solidFill>
            </a:endParaRPr>
          </a:p>
        </p:txBody>
      </p:sp>
      <p:sp>
        <p:nvSpPr>
          <p:cNvPr id="2" name="Subtitle 1"/>
          <p:cNvSpPr>
            <a:spLocks noGrp="1"/>
          </p:cNvSpPr>
          <p:nvPr>
            <p:ph type="subTitle" idx="1"/>
          </p:nvPr>
        </p:nvSpPr>
        <p:spPr>
          <a:xfrm>
            <a:off x="395536" y="836712"/>
            <a:ext cx="8352928" cy="5688632"/>
          </a:xfrm>
        </p:spPr>
        <p:txBody>
          <a:bodyPr>
            <a:normAutofit lnSpcReduction="10000"/>
          </a:bodyPr>
          <a:lstStyle/>
          <a:p>
            <a:r>
              <a:rPr lang="en-CA" sz="4000" dirty="0" smtClean="0">
                <a:solidFill>
                  <a:srgbClr val="684B36"/>
                </a:solidFill>
                <a:latin typeface="Times New Roman" pitchFamily="18" charset="0"/>
                <a:cs typeface="Times New Roman" pitchFamily="18" charset="0"/>
              </a:rPr>
              <a:t>And I thank God for the lighthouse</a:t>
            </a:r>
          </a:p>
          <a:p>
            <a:r>
              <a:rPr lang="en-CA" sz="4000" dirty="0" smtClean="0">
                <a:solidFill>
                  <a:srgbClr val="684B36"/>
                </a:solidFill>
                <a:latin typeface="Times New Roman" pitchFamily="18" charset="0"/>
                <a:cs typeface="Times New Roman" pitchFamily="18" charset="0"/>
              </a:rPr>
              <a:t>I owe my life to Him</a:t>
            </a:r>
            <a:r>
              <a:rPr lang="en-CA" sz="4000" dirty="0">
                <a:solidFill>
                  <a:srgbClr val="684B36"/>
                </a:solidFill>
                <a:latin typeface="Times New Roman" pitchFamily="18" charset="0"/>
                <a:cs typeface="Times New Roman" pitchFamily="18" charset="0"/>
              </a:rPr>
              <a:t>,</a:t>
            </a:r>
            <a:endParaRPr lang="en-CA" sz="4000" dirty="0" smtClean="0">
              <a:solidFill>
                <a:srgbClr val="684B36"/>
              </a:solidFill>
              <a:latin typeface="Times New Roman" pitchFamily="18" charset="0"/>
              <a:cs typeface="Times New Roman" pitchFamily="18" charset="0"/>
            </a:endParaRPr>
          </a:p>
          <a:p>
            <a:r>
              <a:rPr lang="en-CA" sz="4000" dirty="0" smtClean="0">
                <a:solidFill>
                  <a:srgbClr val="684B36"/>
                </a:solidFill>
                <a:latin typeface="Times New Roman" pitchFamily="18" charset="0"/>
                <a:cs typeface="Times New Roman" pitchFamily="18" charset="0"/>
              </a:rPr>
              <a:t>For Jesus is the lighthouse </a:t>
            </a:r>
          </a:p>
          <a:p>
            <a:r>
              <a:rPr lang="en-CA" sz="4000" dirty="0" smtClean="0">
                <a:solidFill>
                  <a:srgbClr val="684B36"/>
                </a:solidFill>
                <a:latin typeface="Times New Roman" pitchFamily="18" charset="0"/>
                <a:cs typeface="Times New Roman" pitchFamily="18" charset="0"/>
              </a:rPr>
              <a:t>And from the rocks of sin</a:t>
            </a:r>
          </a:p>
          <a:p>
            <a:r>
              <a:rPr lang="en-CA" sz="4000" dirty="0" smtClean="0">
                <a:solidFill>
                  <a:srgbClr val="684B36"/>
                </a:solidFill>
                <a:latin typeface="Times New Roman" pitchFamily="18" charset="0"/>
                <a:cs typeface="Times New Roman" pitchFamily="18" charset="0"/>
              </a:rPr>
              <a:t>He has shone the light around me,</a:t>
            </a:r>
          </a:p>
          <a:p>
            <a:r>
              <a:rPr lang="en-CA" sz="4000" dirty="0" smtClean="0">
                <a:solidFill>
                  <a:srgbClr val="684B36"/>
                </a:solidFill>
                <a:latin typeface="Times New Roman" pitchFamily="18" charset="0"/>
                <a:cs typeface="Times New Roman" pitchFamily="18" charset="0"/>
              </a:rPr>
              <a:t>That I may clearly see</a:t>
            </a:r>
          </a:p>
          <a:p>
            <a:r>
              <a:rPr lang="en-CA" sz="4000" dirty="0" smtClean="0">
                <a:solidFill>
                  <a:srgbClr val="684B36"/>
                </a:solidFill>
                <a:latin typeface="Times New Roman" pitchFamily="18" charset="0"/>
                <a:cs typeface="Times New Roman" pitchFamily="18" charset="0"/>
              </a:rPr>
              <a:t>If it wasn’t for the lighthouse</a:t>
            </a:r>
          </a:p>
          <a:p>
            <a:r>
              <a:rPr lang="en-CA" sz="4000" dirty="0" smtClean="0">
                <a:solidFill>
                  <a:srgbClr val="684B36"/>
                </a:solidFill>
                <a:latin typeface="Times New Roman" pitchFamily="18" charset="0"/>
                <a:cs typeface="Times New Roman" pitchFamily="18" charset="0"/>
              </a:rPr>
              <a:t>Where would this ship be.</a:t>
            </a:r>
          </a:p>
          <a:p>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122" name="Picture 2" descr="http://www.alighthouse.com/files/beacongraph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57" y="5445224"/>
            <a:ext cx="1474699" cy="11511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ighthouse.com/files/beacongraph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364" y="5438013"/>
            <a:ext cx="1474699" cy="115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30375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Maror</a:t>
            </a:r>
            <a:r>
              <a:rPr lang="en-CA" sz="3800" b="1" u="sng" dirty="0">
                <a:solidFill>
                  <a:srgbClr val="684B36"/>
                </a:solidFill>
              </a:rPr>
              <a:t>: Bitter Herbs</a:t>
            </a:r>
          </a:p>
        </p:txBody>
      </p:sp>
      <p:sp>
        <p:nvSpPr>
          <p:cNvPr id="2" name="Subtitle 1"/>
          <p:cNvSpPr>
            <a:spLocks noGrp="1"/>
          </p:cNvSpPr>
          <p:nvPr>
            <p:ph type="subTitle" idx="1"/>
          </p:nvPr>
        </p:nvSpPr>
        <p:spPr>
          <a:xfrm>
            <a:off x="395536" y="836712"/>
            <a:ext cx="8441705" cy="5760640"/>
          </a:xfrm>
        </p:spPr>
        <p:txBody>
          <a:bodyPr>
            <a:normAutofit fontScale="92500"/>
          </a:bodyPr>
          <a:lstStyle/>
          <a:p>
            <a:pPr algn="l"/>
            <a:r>
              <a:rPr lang="en-CA" sz="4000" b="1" dirty="0">
                <a:solidFill>
                  <a:schemeClr val="accent6"/>
                </a:solidFill>
                <a:latin typeface="Times New Roman" pitchFamily="18" charset="0"/>
                <a:cs typeface="Times New Roman" pitchFamily="18" charset="0"/>
              </a:rPr>
              <a:t>Community: </a:t>
            </a:r>
            <a:r>
              <a:rPr lang="en-CA" sz="4000" dirty="0">
                <a:solidFill>
                  <a:schemeClr val="accent6"/>
                </a:solidFill>
                <a:latin typeface="Times New Roman" pitchFamily="18" charset="0"/>
                <a:cs typeface="Times New Roman" pitchFamily="18" charset="0"/>
              </a:rPr>
              <a:t>Bless you, Abba, Sovereign of all life</a:t>
            </a:r>
            <a:r>
              <a:rPr lang="en-CA" sz="4000" dirty="0" smtClean="0">
                <a:solidFill>
                  <a:schemeClr val="accent6"/>
                </a:solidFill>
                <a:latin typeface="Times New Roman" pitchFamily="18" charset="0"/>
                <a:cs typeface="Times New Roman" pitchFamily="18" charset="0"/>
              </a:rPr>
              <a:t>, who provides us with the opportunity to taste the bitterness of slavery that we might struggle for the sweetness of freedom. May the meal we are about to share deepen our friendship with each other and with God. And may the meal be one among many as we labor to reveal the Kingdom of God on earth through the sharing of our food.</a:t>
            </a:r>
            <a:endParaRPr lang="en-CA" sz="4000" dirty="0">
              <a:solidFill>
                <a:schemeClr val="accent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9688674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432047"/>
          </a:xfrm>
        </p:spPr>
        <p:txBody>
          <a:bodyPr>
            <a:noAutofit/>
          </a:bodyPr>
          <a:lstStyle/>
          <a:p>
            <a:r>
              <a:rPr lang="en-CA" sz="3800" b="1" u="sng" dirty="0" err="1" smtClean="0">
                <a:solidFill>
                  <a:srgbClr val="684B36"/>
                </a:solidFill>
              </a:rPr>
              <a:t>Shulchan</a:t>
            </a:r>
            <a:r>
              <a:rPr lang="en-CA" sz="3800" b="1" u="sng" dirty="0" smtClean="0">
                <a:solidFill>
                  <a:srgbClr val="684B36"/>
                </a:solidFill>
              </a:rPr>
              <a:t> </a:t>
            </a:r>
            <a:r>
              <a:rPr lang="en-CA" sz="3800" b="1" u="sng" dirty="0" err="1" smtClean="0">
                <a:solidFill>
                  <a:srgbClr val="684B36"/>
                </a:solidFill>
              </a:rPr>
              <a:t>Aruch</a:t>
            </a:r>
            <a:r>
              <a:rPr lang="en-CA" sz="3800" b="1" u="sng" dirty="0" smtClean="0">
                <a:solidFill>
                  <a:srgbClr val="684B36"/>
                </a:solidFill>
              </a:rPr>
              <a:t>: Dinner </a:t>
            </a:r>
            <a:r>
              <a:rPr lang="en-CA" sz="3800" b="1" u="sng" dirty="0">
                <a:solidFill>
                  <a:srgbClr val="684B36"/>
                </a:solidFill>
              </a:rPr>
              <a:t>I</a:t>
            </a:r>
            <a:r>
              <a:rPr lang="en-CA" sz="3800" b="1" u="sng" dirty="0" smtClean="0">
                <a:solidFill>
                  <a:srgbClr val="684B36"/>
                </a:solidFill>
              </a:rPr>
              <a:t>s Served</a:t>
            </a:r>
            <a:endParaRPr lang="en-CA" sz="3800" b="1" u="sng" dirty="0">
              <a:solidFill>
                <a:srgbClr val="684B36"/>
              </a:solidFill>
            </a:endParaRPr>
          </a:p>
        </p:txBody>
      </p:sp>
      <p:sp>
        <p:nvSpPr>
          <p:cNvPr id="2" name="Subtitle 1"/>
          <p:cNvSpPr>
            <a:spLocks noGrp="1"/>
          </p:cNvSpPr>
          <p:nvPr>
            <p:ph type="subTitle" idx="1"/>
          </p:nvPr>
        </p:nvSpPr>
        <p:spPr>
          <a:xfrm>
            <a:off x="395537" y="620688"/>
            <a:ext cx="8319840" cy="2112417"/>
          </a:xfrm>
        </p:spPr>
        <p:txBody>
          <a:bodyPr>
            <a:noAutofit/>
          </a:bodyPr>
          <a:lstStyle/>
          <a:p>
            <a:pPr>
              <a:spcBef>
                <a:spcPts val="600"/>
              </a:spcBef>
            </a:pPr>
            <a:r>
              <a:rPr lang="en-CA" sz="3300" b="1" kern="1000" dirty="0" smtClean="0">
                <a:solidFill>
                  <a:schemeClr val="tx2">
                    <a:lumMod val="25000"/>
                  </a:schemeClr>
                </a:solidFill>
                <a:latin typeface="Times New Roman" pitchFamily="18" charset="0"/>
                <a:cs typeface="Times New Roman" pitchFamily="18" charset="0"/>
              </a:rPr>
              <a:t>Please remember this is a sacred meal,               and our conversation should include    discussions around the themes of           Passover: enslavement and freedom</a:t>
            </a:r>
            <a:r>
              <a:rPr lang="en-CA" sz="3400" b="1" kern="1000" dirty="0" smtClean="0">
                <a:solidFill>
                  <a:schemeClr val="tx2">
                    <a:lumMod val="25000"/>
                  </a:schemeClr>
                </a:solidFill>
                <a:latin typeface="Times New Roman" pitchFamily="18" charset="0"/>
                <a:cs typeface="Times New Roman" pitchFamily="18" charset="0"/>
              </a:rPr>
              <a:t>. </a:t>
            </a:r>
            <a:endParaRPr lang="en-CA" sz="3400" b="1" kern="1000" dirty="0">
              <a:solidFill>
                <a:schemeClr val="tx2">
                  <a:lumMod val="25000"/>
                </a:schemeClr>
              </a:solidFill>
              <a:latin typeface="Times New Roman" pitchFamily="18" charset="0"/>
              <a:cs typeface="Times New Roman" pitchFamily="18" charset="0"/>
            </a:endParaRPr>
          </a:p>
        </p:txBody>
      </p:sp>
      <p:sp>
        <p:nvSpPr>
          <p:cNvPr id="7" name="Title 3"/>
          <p:cNvSpPr txBox="1">
            <a:spLocks/>
          </p:cNvSpPr>
          <p:nvPr/>
        </p:nvSpPr>
        <p:spPr>
          <a:xfrm>
            <a:off x="395536" y="909885"/>
            <a:ext cx="8441705" cy="5544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6386" name="Picture 2" descr="https://qmyimage.com/sfa/products/large/this-is-my-body-by-james-seward-full-image-5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84" y="2733105"/>
            <a:ext cx="8319841" cy="388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6743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smtClean="0">
                <a:solidFill>
                  <a:srgbClr val="684B36"/>
                </a:solidFill>
              </a:rPr>
              <a:t>Tzafon</a:t>
            </a:r>
            <a:r>
              <a:rPr lang="en-CA" sz="3800" b="1" u="sng" dirty="0" smtClean="0">
                <a:solidFill>
                  <a:srgbClr val="684B36"/>
                </a:solidFill>
              </a:rPr>
              <a:t>: Finding The Hidden  </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Earlier in our service we hid the </a:t>
            </a:r>
            <a:r>
              <a:rPr lang="en-CA" sz="4000" dirty="0" err="1" smtClean="0">
                <a:solidFill>
                  <a:srgbClr val="684B36"/>
                </a:solidFill>
                <a:latin typeface="Times New Roman" pitchFamily="18" charset="0"/>
                <a:cs typeface="Times New Roman" pitchFamily="18" charset="0"/>
              </a:rPr>
              <a:t>a</a:t>
            </a:r>
            <a:r>
              <a:rPr lang="en-CA" sz="4000" i="1" dirty="0" err="1" smtClean="0">
                <a:solidFill>
                  <a:srgbClr val="684B36"/>
                </a:solidFill>
                <a:latin typeface="Times New Roman" pitchFamily="18" charset="0"/>
                <a:cs typeface="Times New Roman" pitchFamily="18" charset="0"/>
              </a:rPr>
              <a:t>fikomen</a:t>
            </a:r>
            <a:r>
              <a:rPr lang="en-CA" sz="4000" dirty="0" smtClean="0">
                <a:solidFill>
                  <a:srgbClr val="684B36"/>
                </a:solidFill>
                <a:latin typeface="Times New Roman" pitchFamily="18" charset="0"/>
                <a:cs typeface="Times New Roman" pitchFamily="18" charset="0"/>
              </a:rPr>
              <a:t>, the broken piece of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representing our sense of </a:t>
            </a:r>
            <a:r>
              <a:rPr lang="en-CA" sz="4000" dirty="0" err="1" smtClean="0">
                <a:solidFill>
                  <a:srgbClr val="684B36"/>
                </a:solidFill>
                <a:latin typeface="Times New Roman" pitchFamily="18" charset="0"/>
                <a:cs typeface="Times New Roman" pitchFamily="18" charset="0"/>
              </a:rPr>
              <a:t>brokeness</a:t>
            </a:r>
            <a:r>
              <a:rPr lang="en-CA" sz="4000" dirty="0" smtClean="0">
                <a:solidFill>
                  <a:srgbClr val="684B36"/>
                </a:solidFill>
                <a:latin typeface="Times New Roman" pitchFamily="18" charset="0"/>
                <a:cs typeface="Times New Roman" pitchFamily="18" charset="0"/>
              </a:rPr>
              <a:t> and imperfection. Now is the time for us to reclaim what is lost and move toward wholeness. We invite our younger children to hunt for and find the hidden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5362" name="Picture 2" descr="http://articles.aish.com.s3.amazonaws.com/afikomenba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5224845"/>
            <a:ext cx="896888" cy="134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8674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260648"/>
            <a:ext cx="8379643" cy="432048"/>
          </a:xfrm>
        </p:spPr>
        <p:txBody>
          <a:bodyPr>
            <a:noAutofit/>
          </a:bodyPr>
          <a:lstStyle/>
          <a:p>
            <a:r>
              <a:rPr lang="en-CA" sz="3800" b="1" u="sng" dirty="0" err="1">
                <a:solidFill>
                  <a:srgbClr val="684B36"/>
                </a:solidFill>
              </a:rPr>
              <a:t>Tzafon</a:t>
            </a:r>
            <a:r>
              <a:rPr lang="en-CA" sz="3800" b="1" u="sng" dirty="0">
                <a:solidFill>
                  <a:srgbClr val="684B36"/>
                </a:solidFill>
              </a:rPr>
              <a:t>: Finding The Hidden </a:t>
            </a:r>
          </a:p>
        </p:txBody>
      </p:sp>
      <p:sp>
        <p:nvSpPr>
          <p:cNvPr id="2" name="Subtitle 1"/>
          <p:cNvSpPr>
            <a:spLocks noGrp="1"/>
          </p:cNvSpPr>
          <p:nvPr>
            <p:ph type="subTitle" idx="1"/>
          </p:nvPr>
        </p:nvSpPr>
        <p:spPr>
          <a:xfrm>
            <a:off x="395536" y="764704"/>
            <a:ext cx="8441705" cy="5904656"/>
          </a:xfrm>
        </p:spPr>
        <p:txBody>
          <a:bodyPr>
            <a:normAutofit/>
          </a:bodyPr>
          <a:lstStyle/>
          <a:p>
            <a:pPr algn="l"/>
            <a:r>
              <a:rPr lang="en-CA" sz="3800" dirty="0" smtClean="0">
                <a:solidFill>
                  <a:srgbClr val="684B36"/>
                </a:solidFill>
                <a:latin typeface="Times New Roman" pitchFamily="18" charset="0"/>
                <a:cs typeface="Times New Roman" pitchFamily="18" charset="0"/>
              </a:rPr>
              <a:t>Jesus said, </a:t>
            </a:r>
            <a:r>
              <a:rPr lang="en-CA" sz="3800" b="1" i="1" dirty="0" smtClean="0">
                <a:solidFill>
                  <a:srgbClr val="684B36"/>
                </a:solidFill>
                <a:latin typeface="Times New Roman" pitchFamily="18" charset="0"/>
                <a:cs typeface="Times New Roman" pitchFamily="18" charset="0"/>
              </a:rPr>
              <a:t>“Ask, and it will be given you; search, and you will find; knock and the door will be opened for you. </a:t>
            </a:r>
            <a:r>
              <a:rPr lang="en-CA" sz="3800" dirty="0" smtClean="0">
                <a:solidFill>
                  <a:srgbClr val="684B36"/>
                </a:solidFill>
                <a:latin typeface="Times New Roman" pitchFamily="18" charset="0"/>
                <a:cs typeface="Times New Roman" pitchFamily="18" charset="0"/>
              </a:rPr>
              <a:t>Matthew 7:7. While our children hunt for the </a:t>
            </a:r>
            <a:r>
              <a:rPr lang="en-CA" sz="3800" i="1" dirty="0" err="1" smtClean="0">
                <a:solidFill>
                  <a:srgbClr val="684B36"/>
                </a:solidFill>
                <a:latin typeface="Times New Roman" pitchFamily="18" charset="0"/>
                <a:cs typeface="Times New Roman" pitchFamily="18" charset="0"/>
              </a:rPr>
              <a:t>afikomen</a:t>
            </a:r>
            <a:r>
              <a:rPr lang="en-CA" sz="3800" dirty="0" smtClean="0">
                <a:solidFill>
                  <a:srgbClr val="684B36"/>
                </a:solidFill>
                <a:latin typeface="Times New Roman" pitchFamily="18" charset="0"/>
                <a:cs typeface="Times New Roman" pitchFamily="18" charset="0"/>
              </a:rPr>
              <a:t>, ask God for whatever it is you need. Seek out the truth, but don’t seek only find as well. Knock on your own hardened heart that it might be opened to you and to the love of and from God that is God’s freely flowing grace. </a:t>
            </a:r>
            <a:endParaRPr lang="en-CA" sz="38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smtClean="0">
                <a:solidFill>
                  <a:srgbClr val="684B36"/>
                </a:solidFill>
              </a:rPr>
              <a:t>He poured in the oil and the wine</a:t>
            </a:r>
            <a:endParaRPr lang="en-CA" b="1" u="sng" dirty="0">
              <a:solidFill>
                <a:srgbClr val="684B36"/>
              </a:solidFill>
            </a:endParaRPr>
          </a:p>
        </p:txBody>
      </p:sp>
      <p:sp>
        <p:nvSpPr>
          <p:cNvPr id="2" name="Subtitle 1"/>
          <p:cNvSpPr>
            <a:spLocks noGrp="1"/>
          </p:cNvSpPr>
          <p:nvPr>
            <p:ph type="subTitle" idx="1"/>
          </p:nvPr>
        </p:nvSpPr>
        <p:spPr>
          <a:xfrm>
            <a:off x="395537" y="836712"/>
            <a:ext cx="8352928" cy="5724566"/>
          </a:xfrm>
        </p:spPr>
        <p:txBody>
          <a:bodyPr>
            <a:normAutofit/>
          </a:bodyPr>
          <a:lstStyle/>
          <a:p>
            <a:r>
              <a:rPr lang="en-CA" sz="4000" dirty="0" smtClean="0">
                <a:solidFill>
                  <a:srgbClr val="684B36"/>
                </a:solidFill>
                <a:latin typeface="Times New Roman" pitchFamily="18" charset="0"/>
                <a:cs typeface="Times New Roman" pitchFamily="18" charset="0"/>
              </a:rPr>
              <a:t>He poured in the oil and the wine</a:t>
            </a:r>
          </a:p>
          <a:p>
            <a:r>
              <a:rPr lang="en-CA" sz="4000" dirty="0" smtClean="0">
                <a:solidFill>
                  <a:srgbClr val="684B36"/>
                </a:solidFill>
                <a:latin typeface="Times New Roman" pitchFamily="18" charset="0"/>
                <a:cs typeface="Times New Roman" pitchFamily="18" charset="0"/>
              </a:rPr>
              <a:t>The kind that </a:t>
            </a:r>
            <a:r>
              <a:rPr lang="en-CA" sz="4000" dirty="0" err="1" smtClean="0">
                <a:solidFill>
                  <a:srgbClr val="684B36"/>
                </a:solidFill>
                <a:latin typeface="Times New Roman" pitchFamily="18" charset="0"/>
                <a:cs typeface="Times New Roman" pitchFamily="18" charset="0"/>
              </a:rPr>
              <a:t>restoreth</a:t>
            </a:r>
            <a:r>
              <a:rPr lang="en-CA" sz="4000" dirty="0" smtClean="0">
                <a:solidFill>
                  <a:srgbClr val="684B36"/>
                </a:solidFill>
                <a:latin typeface="Times New Roman" pitchFamily="18" charset="0"/>
                <a:cs typeface="Times New Roman" pitchFamily="18" charset="0"/>
              </a:rPr>
              <a:t> my soul</a:t>
            </a:r>
          </a:p>
          <a:p>
            <a:r>
              <a:rPr lang="en-CA" sz="4000" dirty="0" smtClean="0">
                <a:solidFill>
                  <a:srgbClr val="684B36"/>
                </a:solidFill>
                <a:latin typeface="Times New Roman" pitchFamily="18" charset="0"/>
                <a:cs typeface="Times New Roman" pitchFamily="18" charset="0"/>
              </a:rPr>
              <a:t>He found me bleeding and dying </a:t>
            </a:r>
          </a:p>
          <a:p>
            <a:r>
              <a:rPr lang="en-CA" sz="4000" dirty="0" smtClean="0">
                <a:solidFill>
                  <a:srgbClr val="684B36"/>
                </a:solidFill>
                <a:latin typeface="Times New Roman" pitchFamily="18" charset="0"/>
                <a:cs typeface="Times New Roman" pitchFamily="18" charset="0"/>
              </a:rPr>
              <a:t>On the Jericho road </a:t>
            </a:r>
          </a:p>
          <a:p>
            <a:r>
              <a:rPr lang="en-CA" sz="4000" dirty="0" smtClean="0">
                <a:solidFill>
                  <a:srgbClr val="684B36"/>
                </a:solidFill>
                <a:latin typeface="Times New Roman" pitchFamily="18" charset="0"/>
                <a:cs typeface="Times New Roman" pitchFamily="18" charset="0"/>
              </a:rPr>
              <a:t>And He poured in the oil and the wine.</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437112"/>
            <a:ext cx="191029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978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432047"/>
          </a:xfrm>
        </p:spPr>
        <p:txBody>
          <a:bodyPr>
            <a:noAutofit/>
          </a:bodyPr>
          <a:lstStyle/>
          <a:p>
            <a:r>
              <a:rPr lang="en-CA" sz="3800" b="1" u="sng" dirty="0" err="1">
                <a:solidFill>
                  <a:srgbClr val="684B36"/>
                </a:solidFill>
              </a:rPr>
              <a:t>Tzafon</a:t>
            </a:r>
            <a:r>
              <a:rPr lang="en-CA" sz="3800" b="1" u="sng" dirty="0">
                <a:solidFill>
                  <a:srgbClr val="684B36"/>
                </a:solidFill>
              </a:rPr>
              <a:t>: Finding The Hidden </a:t>
            </a:r>
          </a:p>
        </p:txBody>
      </p:sp>
      <p:sp>
        <p:nvSpPr>
          <p:cNvPr id="2" name="Subtitle 1"/>
          <p:cNvSpPr>
            <a:spLocks noGrp="1"/>
          </p:cNvSpPr>
          <p:nvPr>
            <p:ph type="subTitle" idx="1"/>
          </p:nvPr>
        </p:nvSpPr>
        <p:spPr>
          <a:xfrm>
            <a:off x="395536" y="764704"/>
            <a:ext cx="8441705" cy="2160240"/>
          </a:xfrm>
        </p:spPr>
        <p:txBody>
          <a:bodyPr>
            <a:normAutofit lnSpcReduction="10000"/>
          </a:bodyPr>
          <a:lstStyle/>
          <a:p>
            <a:endParaRPr lang="en-CA" sz="4000" b="1" dirty="0" smtClean="0">
              <a:solidFill>
                <a:srgbClr val="7030A0"/>
              </a:solidFill>
              <a:latin typeface="Times New Roman" pitchFamily="18" charset="0"/>
              <a:cs typeface="Times New Roman" pitchFamily="18" charset="0"/>
            </a:endParaRPr>
          </a:p>
          <a:p>
            <a:r>
              <a:rPr lang="en-CA" sz="4000" b="1" dirty="0" smtClean="0">
                <a:solidFill>
                  <a:srgbClr val="7030A0"/>
                </a:solidFill>
                <a:latin typeface="Times New Roman" pitchFamily="18" charset="0"/>
                <a:cs typeface="Times New Roman" pitchFamily="18" charset="0"/>
              </a:rPr>
              <a:t>The Third Cup Of Wine</a:t>
            </a:r>
          </a:p>
          <a:p>
            <a:r>
              <a:rPr lang="en-CA" sz="4000" dirty="0" smtClean="0">
                <a:solidFill>
                  <a:srgbClr val="7030A0"/>
                </a:solidFill>
                <a:latin typeface="Times New Roman" pitchFamily="18" charset="0"/>
                <a:cs typeface="Times New Roman" pitchFamily="18" charset="0"/>
              </a:rPr>
              <a:t>(guests fill each other’s cup)</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924944"/>
            <a:ext cx="2808312" cy="317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a:solidFill>
                  <a:srgbClr val="684B36"/>
                </a:solidFill>
              </a:rPr>
              <a:t>Tzafon</a:t>
            </a:r>
            <a:r>
              <a:rPr lang="en-CA" sz="3800" b="1" u="sng" dirty="0">
                <a:solidFill>
                  <a:srgbClr val="684B36"/>
                </a:solidFill>
              </a:rPr>
              <a:t>: Finding The Hidden </a:t>
            </a:r>
          </a:p>
        </p:txBody>
      </p:sp>
      <p:sp>
        <p:nvSpPr>
          <p:cNvPr id="2" name="Subtitle 1"/>
          <p:cNvSpPr>
            <a:spLocks noGrp="1"/>
          </p:cNvSpPr>
          <p:nvPr>
            <p:ph type="subTitle" idx="1"/>
          </p:nvPr>
        </p:nvSpPr>
        <p:spPr>
          <a:xfrm>
            <a:off x="395536" y="764704"/>
            <a:ext cx="8441705" cy="5832648"/>
          </a:xfrm>
        </p:spPr>
        <p:txBody>
          <a:bodyPr>
            <a:normAutofit/>
          </a:bodyPr>
          <a:lstStyle/>
          <a:p>
            <a:pPr algn="l"/>
            <a:r>
              <a:rPr lang="en-CA" sz="4000" b="1" dirty="0">
                <a:solidFill>
                  <a:srgbClr val="684B36"/>
                </a:solidFill>
                <a:latin typeface="Times New Roman" pitchFamily="18" charset="0"/>
                <a:cs typeface="Times New Roman" pitchFamily="18" charset="0"/>
              </a:rPr>
              <a:t>Leader: </a:t>
            </a:r>
            <a:r>
              <a:rPr lang="en-CA" sz="4000" dirty="0">
                <a:solidFill>
                  <a:srgbClr val="684B36"/>
                </a:solidFill>
                <a:latin typeface="Times New Roman" pitchFamily="18" charset="0"/>
                <a:cs typeface="Times New Roman" pitchFamily="18" charset="0"/>
              </a:rPr>
              <a:t>We drank the first cup in honor of fellowship, and the second cup in honor of freedom. We now drink our third cup in honor of courage: the courage to wage peace as well as war, the courage to reach out with </a:t>
            </a:r>
            <a:r>
              <a:rPr lang="en-CA" sz="4000" dirty="0" smtClean="0">
                <a:solidFill>
                  <a:srgbClr val="684B36"/>
                </a:solidFill>
                <a:latin typeface="Times New Roman" pitchFamily="18" charset="0"/>
                <a:cs typeface="Times New Roman" pitchFamily="18" charset="0"/>
              </a:rPr>
              <a:t>open hands </a:t>
            </a:r>
            <a:r>
              <a:rPr lang="en-CA" sz="4000" dirty="0">
                <a:solidFill>
                  <a:srgbClr val="684B36"/>
                </a:solidFill>
                <a:latin typeface="Times New Roman" pitchFamily="18" charset="0"/>
                <a:cs typeface="Times New Roman" pitchFamily="18" charset="0"/>
              </a:rPr>
              <a:t>rather than clenched fists, </a:t>
            </a:r>
            <a:endParaRPr lang="en-CA" sz="4000" dirty="0" smtClean="0">
              <a:solidFill>
                <a:srgbClr val="684B36"/>
              </a:solidFill>
              <a:latin typeface="Times New Roman" pitchFamily="18" charset="0"/>
              <a:cs typeface="Times New Roman" pitchFamily="18" charset="0"/>
            </a:endParaRPr>
          </a:p>
          <a:p>
            <a:pPr algn="l"/>
            <a:r>
              <a:rPr lang="en-CA" sz="4000" dirty="0" smtClean="0">
                <a:solidFill>
                  <a:srgbClr val="684B36"/>
                </a:solidFill>
                <a:latin typeface="Times New Roman" pitchFamily="18" charset="0"/>
                <a:cs typeface="Times New Roman" pitchFamily="18" charset="0"/>
              </a:rPr>
              <a:t>the courage to love not only our </a:t>
            </a:r>
          </a:p>
          <a:p>
            <a:pPr algn="l"/>
            <a:r>
              <a:rPr lang="en-CA" sz="4000" dirty="0" smtClean="0">
                <a:solidFill>
                  <a:srgbClr val="684B36"/>
                </a:solidFill>
                <a:latin typeface="Times New Roman" pitchFamily="18" charset="0"/>
                <a:cs typeface="Times New Roman" pitchFamily="18" charset="0"/>
              </a:rPr>
              <a:t>Friends, but our enemies as well.</a:t>
            </a:r>
            <a:r>
              <a:rPr lang="en-CA" sz="4000" dirty="0" smtClean="0">
                <a:solidFill>
                  <a:schemeClr val="tx1"/>
                </a:solidFill>
                <a:latin typeface="Times New Roman" pitchFamily="18" charset="0"/>
                <a:cs typeface="Times New Roman" pitchFamily="18" charset="0"/>
              </a:rPr>
              <a:t>  </a:t>
            </a:r>
            <a:endParaRPr lang="en-CA" sz="4000" dirty="0">
              <a:solidFill>
                <a:schemeClr val="tx1"/>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346" y="4648066"/>
            <a:ext cx="1663632" cy="188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Tzafon</a:t>
            </a:r>
            <a:r>
              <a:rPr lang="en-CA" sz="3800" b="1" u="sng" dirty="0">
                <a:solidFill>
                  <a:srgbClr val="684B36"/>
                </a:solidFill>
              </a:rPr>
              <a:t>: Finding The Hidden </a:t>
            </a: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Jesus practiced such courage and calls us to do the same.</a:t>
            </a:r>
          </a:p>
          <a:p>
            <a:r>
              <a:rPr lang="en-CA" sz="4000" b="1" dirty="0" smtClean="0">
                <a:solidFill>
                  <a:schemeClr val="accent6"/>
                </a:solidFill>
                <a:latin typeface="Times New Roman" pitchFamily="18" charset="0"/>
                <a:cs typeface="Times New Roman" pitchFamily="18" charset="0"/>
              </a:rPr>
              <a:t>Question #27</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#27</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288" y="3150096"/>
            <a:ext cx="1800200" cy="203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smtClean="0">
                <a:solidFill>
                  <a:srgbClr val="684B36"/>
                </a:solidFill>
              </a:rPr>
              <a:t>Courage to love Him</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r>
              <a:rPr lang="en-CA" sz="3800" b="1" dirty="0" smtClean="0">
                <a:solidFill>
                  <a:srgbClr val="684B36"/>
                </a:solidFill>
                <a:latin typeface="Times New Roman" pitchFamily="18" charset="0"/>
                <a:cs typeface="Times New Roman" pitchFamily="18" charset="0"/>
              </a:rPr>
              <a:t>Courage to love Him </a:t>
            </a:r>
          </a:p>
          <a:p>
            <a:r>
              <a:rPr lang="en-CA" sz="3800" b="1" dirty="0" smtClean="0">
                <a:solidFill>
                  <a:srgbClr val="684B36"/>
                </a:solidFill>
                <a:latin typeface="Times New Roman" pitchFamily="18" charset="0"/>
                <a:cs typeface="Times New Roman" pitchFamily="18" charset="0"/>
              </a:rPr>
              <a:t>Courage to serve Him</a:t>
            </a:r>
          </a:p>
          <a:p>
            <a:r>
              <a:rPr lang="en-CA" sz="3800" b="1" dirty="0" smtClean="0">
                <a:solidFill>
                  <a:srgbClr val="684B36"/>
                </a:solidFill>
                <a:latin typeface="Times New Roman" pitchFamily="18" charset="0"/>
                <a:cs typeface="Times New Roman" pitchFamily="18" charset="0"/>
              </a:rPr>
              <a:t>Courage to come to </a:t>
            </a:r>
          </a:p>
          <a:p>
            <a:r>
              <a:rPr lang="en-CA" sz="3800" b="1" dirty="0" smtClean="0">
                <a:solidFill>
                  <a:srgbClr val="684B36"/>
                </a:solidFill>
                <a:latin typeface="Times New Roman" pitchFamily="18" charset="0"/>
                <a:cs typeface="Times New Roman" pitchFamily="18" charset="0"/>
              </a:rPr>
              <a:t>His footstool and bow</a:t>
            </a:r>
          </a:p>
          <a:p>
            <a:r>
              <a:rPr lang="en-CA" sz="3800" b="1" dirty="0" smtClean="0">
                <a:solidFill>
                  <a:srgbClr val="684B36"/>
                </a:solidFill>
                <a:latin typeface="Times New Roman" pitchFamily="18" charset="0"/>
                <a:cs typeface="Times New Roman" pitchFamily="18" charset="0"/>
              </a:rPr>
              <a:t>Show me the heart </a:t>
            </a:r>
          </a:p>
          <a:p>
            <a:r>
              <a:rPr lang="en-CA" sz="3800" b="1" dirty="0" smtClean="0">
                <a:solidFill>
                  <a:srgbClr val="684B36"/>
                </a:solidFill>
                <a:latin typeface="Times New Roman" pitchFamily="18" charset="0"/>
                <a:cs typeface="Times New Roman" pitchFamily="18" charset="0"/>
              </a:rPr>
              <a:t>that gladly will answer</a:t>
            </a:r>
          </a:p>
          <a:p>
            <a:r>
              <a:rPr lang="en-CA" sz="3800" b="1" dirty="0" smtClean="0">
                <a:solidFill>
                  <a:srgbClr val="684B36"/>
                </a:solidFill>
                <a:latin typeface="Times New Roman" pitchFamily="18" charset="0"/>
                <a:cs typeface="Times New Roman" pitchFamily="18" charset="0"/>
              </a:rPr>
              <a:t>I will take courage </a:t>
            </a:r>
          </a:p>
          <a:p>
            <a:r>
              <a:rPr lang="en-CA" sz="3800" b="1" dirty="0" smtClean="0">
                <a:solidFill>
                  <a:srgbClr val="684B36"/>
                </a:solidFill>
                <a:latin typeface="Times New Roman" pitchFamily="18" charset="0"/>
                <a:cs typeface="Times New Roman" pitchFamily="18" charset="0"/>
              </a:rPr>
              <a:t>And come to Him now.</a:t>
            </a:r>
            <a:endParaRPr lang="en-CA" sz="3800" b="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42" name="Picture 2" descr="http://3.bp.blogspot.com/_ETxkVjvML_0/S7Oo1acYpWI/AAAAAAAACxE/vPwjOmut-Vg/s400/jesus+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65" y="260648"/>
            <a:ext cx="1788713" cy="14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3.bp.blogspot.com/_ETxkVjvML_0/S7Oo1acYpWI/AAAAAAAACxE/vPwjOmut-Vg/s400/jesus+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0" y="260648"/>
            <a:ext cx="1789915" cy="1481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3.bp.blogspot.com/_ETxkVjvML_0/S7Oo1acYpWI/AAAAAAAACxE/vPwjOmut-Vg/s400/jesus+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65" y="5149942"/>
            <a:ext cx="1788713" cy="1480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3.bp.blogspot.com/_ETxkVjvML_0/S7Oo1acYpWI/AAAAAAAACxE/vPwjOmut-Vg/s400/jesus+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1" y="5149942"/>
            <a:ext cx="1788711" cy="148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42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Tzafon</a:t>
            </a:r>
            <a:r>
              <a:rPr lang="en-CA" sz="3800" b="1" u="sng" dirty="0">
                <a:solidFill>
                  <a:srgbClr val="684B36"/>
                </a:solidFill>
              </a:rPr>
              <a:t>: Finding The Hidden </a:t>
            </a:r>
          </a:p>
        </p:txBody>
      </p:sp>
      <p:sp>
        <p:nvSpPr>
          <p:cNvPr id="2" name="Subtitle 1"/>
          <p:cNvSpPr>
            <a:spLocks noGrp="1"/>
          </p:cNvSpPr>
          <p:nvPr>
            <p:ph type="subTitle" idx="1"/>
          </p:nvPr>
        </p:nvSpPr>
        <p:spPr>
          <a:xfrm>
            <a:off x="395536" y="909885"/>
            <a:ext cx="8441705" cy="5687467"/>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Bless you, Abba, Sovereign of all life, who births the fruit of the vine.</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4338" name="Picture 2" descr="http://articles.aish.com.s3.amazonaws.com/afikomenba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80928"/>
            <a:ext cx="2520280"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wildolive.co.uk/IMAGES/SED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838804"/>
            <a:ext cx="1208830" cy="16865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60648"/>
            <a:ext cx="7772400" cy="577228"/>
          </a:xfrm>
        </p:spPr>
        <p:txBody>
          <a:bodyPr>
            <a:normAutofit fontScale="90000"/>
          </a:bodyPr>
          <a:lstStyle/>
          <a:p>
            <a:r>
              <a:rPr lang="en-CA" b="1" u="sng" dirty="0" smtClean="0">
                <a:solidFill>
                  <a:srgbClr val="684B36"/>
                </a:solidFill>
              </a:rPr>
              <a:t>Candle Lighting</a:t>
            </a:r>
            <a:endParaRPr lang="en-CA" b="1" u="sng" dirty="0">
              <a:solidFill>
                <a:srgbClr val="684B36"/>
              </a:solidFill>
            </a:endParaRPr>
          </a:p>
        </p:txBody>
      </p:sp>
      <p:sp>
        <p:nvSpPr>
          <p:cNvPr id="2" name="Subtitle 1"/>
          <p:cNvSpPr>
            <a:spLocks noGrp="1"/>
          </p:cNvSpPr>
          <p:nvPr>
            <p:ph type="subTitle" idx="1"/>
          </p:nvPr>
        </p:nvSpPr>
        <p:spPr>
          <a:xfrm>
            <a:off x="395536" y="836712"/>
            <a:ext cx="8352928" cy="5688632"/>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b="1" i="1" dirty="0" smtClean="0">
                <a:solidFill>
                  <a:srgbClr val="684B36"/>
                </a:solidFill>
                <a:latin typeface="Times New Roman" pitchFamily="18" charset="0"/>
                <a:cs typeface="Times New Roman" pitchFamily="18" charset="0"/>
              </a:rPr>
              <a:t>“Let your light shine before others, so that they may see your good works and give glory to your Father in heaven.” Matthew </a:t>
            </a:r>
            <a:r>
              <a:rPr lang="en-CA" sz="4000" b="1" i="1" dirty="0" smtClean="0">
                <a:solidFill>
                  <a:srgbClr val="684B36"/>
                </a:solidFill>
                <a:latin typeface="Times New Roman" pitchFamily="18" charset="0"/>
                <a:cs typeface="Times New Roman" pitchFamily="18" charset="0"/>
              </a:rPr>
              <a:t>5:16 </a:t>
            </a:r>
            <a:r>
              <a:rPr lang="en-CA" b="1" i="1" dirty="0" smtClean="0">
                <a:solidFill>
                  <a:srgbClr val="684B36"/>
                </a:solidFill>
                <a:latin typeface="Times New Roman" pitchFamily="18" charset="0"/>
                <a:cs typeface="Times New Roman" pitchFamily="18" charset="0"/>
              </a:rPr>
              <a:t>(ESVUK)</a:t>
            </a:r>
            <a:endParaRPr lang="en-CA" b="1" i="1" dirty="0" smtClean="0">
              <a:solidFill>
                <a:srgbClr val="684B36"/>
              </a:solidFill>
              <a:latin typeface="Times New Roman" pitchFamily="18" charset="0"/>
              <a:cs typeface="Times New Roman" pitchFamily="18" charset="0"/>
            </a:endParaRPr>
          </a:p>
          <a:p>
            <a:pPr algn="l"/>
            <a:endParaRPr lang="en-CA" sz="4000" b="1" i="1" dirty="0">
              <a:latin typeface="Times New Roman" pitchFamily="18" charset="0"/>
              <a:cs typeface="Times New Roman" pitchFamily="18" charset="0"/>
            </a:endParaRPr>
          </a:p>
          <a:p>
            <a:pPr algn="l"/>
            <a:r>
              <a:rPr lang="en-CA" sz="4000" b="1" i="1" dirty="0" smtClean="0">
                <a:solidFill>
                  <a:srgbClr val="684B36"/>
                </a:solidFill>
                <a:latin typeface="Times New Roman" pitchFamily="18" charset="0"/>
                <a:cs typeface="Times New Roman" pitchFamily="18" charset="0"/>
              </a:rPr>
              <a:t>We begin our </a:t>
            </a:r>
            <a:r>
              <a:rPr lang="en-CA" sz="4000" b="1" i="1" dirty="0" err="1" smtClean="0">
                <a:solidFill>
                  <a:srgbClr val="684B36"/>
                </a:solidFill>
                <a:latin typeface="Times New Roman" pitchFamily="18" charset="0"/>
                <a:cs typeface="Times New Roman" pitchFamily="18" charset="0"/>
              </a:rPr>
              <a:t>seder</a:t>
            </a:r>
            <a:r>
              <a:rPr lang="en-CA" sz="4000" b="1" i="1" dirty="0" smtClean="0">
                <a:solidFill>
                  <a:srgbClr val="684B36"/>
                </a:solidFill>
                <a:latin typeface="Times New Roman" pitchFamily="18" charset="0"/>
                <a:cs typeface="Times New Roman" pitchFamily="18" charset="0"/>
              </a:rPr>
              <a:t> with the making </a:t>
            </a:r>
          </a:p>
          <a:p>
            <a:pPr algn="l"/>
            <a:r>
              <a:rPr lang="en-CA" sz="4000" b="1" i="1" dirty="0" smtClean="0">
                <a:solidFill>
                  <a:srgbClr val="684B36"/>
                </a:solidFill>
                <a:latin typeface="Times New Roman" pitchFamily="18" charset="0"/>
                <a:cs typeface="Times New Roman" pitchFamily="18" charset="0"/>
              </a:rPr>
              <a:t>of light. Yet light makes sense </a:t>
            </a:r>
          </a:p>
          <a:p>
            <a:pPr algn="l"/>
            <a:r>
              <a:rPr lang="en-CA" sz="4000" b="1" i="1" dirty="0" smtClean="0">
                <a:solidFill>
                  <a:srgbClr val="684B36"/>
                </a:solidFill>
                <a:latin typeface="Times New Roman" pitchFamily="18" charset="0"/>
                <a:cs typeface="Times New Roman" pitchFamily="18" charset="0"/>
              </a:rPr>
              <a:t>only In contrast to darkness.</a:t>
            </a:r>
            <a:endParaRPr lang="en-CA" sz="4000" b="1" i="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smtClean="0">
                <a:solidFill>
                  <a:srgbClr val="684B36"/>
                </a:solidFill>
              </a:rPr>
              <a:t>Elijah’s Cup</a:t>
            </a:r>
            <a:endParaRPr lang="en-CA" sz="3800" b="1" u="sng" dirty="0">
              <a:solidFill>
                <a:srgbClr val="684B36"/>
              </a:solidFill>
            </a:endParaRPr>
          </a:p>
        </p:txBody>
      </p:sp>
      <p:sp>
        <p:nvSpPr>
          <p:cNvPr id="2" name="Subtitle 1"/>
          <p:cNvSpPr>
            <a:spLocks noGrp="1"/>
          </p:cNvSpPr>
          <p:nvPr>
            <p:ph type="subTitle" idx="1"/>
          </p:nvPr>
        </p:nvSpPr>
        <p:spPr>
          <a:xfrm>
            <a:off x="395536" y="836712"/>
            <a:ext cx="8441705" cy="5760640"/>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This is the cup of Elijah, the prophet of redemption.</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4" descr="http://www.thegalileeexperience.com/store/images/uploads/YHP010/YHP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312" y="2943454"/>
            <a:ext cx="1368152" cy="18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smtClean="0">
                <a:solidFill>
                  <a:srgbClr val="684B36"/>
                </a:solidFill>
              </a:rPr>
              <a:t>Elijah’s Cup</a:t>
            </a:r>
            <a:endParaRPr lang="en-CA" sz="3800" b="1" u="sng" dirty="0">
              <a:solidFill>
                <a:srgbClr val="684B36"/>
              </a:solidFill>
            </a:endParaRPr>
          </a:p>
        </p:txBody>
      </p:sp>
      <p:sp>
        <p:nvSpPr>
          <p:cNvPr id="2" name="Subtitle 1"/>
          <p:cNvSpPr>
            <a:spLocks noGrp="1"/>
          </p:cNvSpPr>
          <p:nvPr>
            <p:ph type="subTitle" idx="1"/>
          </p:nvPr>
        </p:nvSpPr>
        <p:spPr>
          <a:xfrm>
            <a:off x="395536" y="836712"/>
            <a:ext cx="8441705" cy="5760640"/>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#28</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#28</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4" descr="http://www.thegalileeexperience.com/store/images/uploads/YHP010/YHP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312" y="2943454"/>
            <a:ext cx="1368152" cy="18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804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a:solidFill>
                  <a:srgbClr val="684B36"/>
                </a:solidFill>
              </a:rPr>
              <a:t>Elijah’s Cup</a:t>
            </a: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Lo, I will send you the prophet Elijah before the great and terrible day of the Lord comes. He will turn the hearts of parents to their children and the hearts of children to their parents. Malachi 4:5-6.</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4" descr="http://www.thegalileeexperience.com/store/images/uploads/YHP010/YHP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68064"/>
            <a:ext cx="1368152" cy="18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432047"/>
          </a:xfrm>
        </p:spPr>
        <p:txBody>
          <a:bodyPr>
            <a:noAutofit/>
          </a:bodyPr>
          <a:lstStyle/>
          <a:p>
            <a:r>
              <a:rPr lang="en-CA" sz="3800" b="1" u="sng" dirty="0">
                <a:solidFill>
                  <a:srgbClr val="684B36"/>
                </a:solidFill>
              </a:rPr>
              <a:t>Elijah’s Cup</a:t>
            </a:r>
          </a:p>
        </p:txBody>
      </p:sp>
      <p:sp>
        <p:nvSpPr>
          <p:cNvPr id="2" name="Subtitle 1"/>
          <p:cNvSpPr>
            <a:spLocks noGrp="1"/>
          </p:cNvSpPr>
          <p:nvPr>
            <p:ph type="subTitle" idx="1"/>
          </p:nvPr>
        </p:nvSpPr>
        <p:spPr>
          <a:xfrm>
            <a:off x="395536" y="764704"/>
            <a:ext cx="8441705" cy="5832648"/>
          </a:xfrm>
        </p:spPr>
        <p:txBody>
          <a:bodyPr>
            <a:normAutofit lnSpcReduction="10000"/>
          </a:bodyPr>
          <a:lstStyle/>
          <a:p>
            <a:pPr algn="l"/>
            <a:r>
              <a:rPr lang="en-CA" sz="4000" dirty="0">
                <a:solidFill>
                  <a:srgbClr val="684B36"/>
                </a:solidFill>
                <a:latin typeface="Times New Roman" pitchFamily="18" charset="0"/>
                <a:cs typeface="Times New Roman" pitchFamily="18" charset="0"/>
              </a:rPr>
              <a:t>As we invite Elijah to our fellowship meal we invite parents to hug their children and children to hug their parents</a:t>
            </a:r>
            <a:r>
              <a:rPr lang="en-CA" sz="4000" dirty="0" smtClean="0">
                <a:solidFill>
                  <a:srgbClr val="684B36"/>
                </a:solidFill>
                <a:latin typeface="Times New Roman" pitchFamily="18" charset="0"/>
                <a:cs typeface="Times New Roman" pitchFamily="18" charset="0"/>
              </a:rPr>
              <a:t>, offering each other the gift of love and forgiveness. </a:t>
            </a:r>
            <a:r>
              <a:rPr lang="en-CA" sz="4000" b="1" i="1" dirty="0" smtClean="0">
                <a:solidFill>
                  <a:srgbClr val="684B36"/>
                </a:solidFill>
                <a:latin typeface="Times New Roman" pitchFamily="18" charset="0"/>
                <a:cs typeface="Times New Roman" pitchFamily="18" charset="0"/>
              </a:rPr>
              <a:t>As Jesus said, “if you forgive others their trespasses, your heavenly Father will also forgive you; but if you do not forgive others, </a:t>
            </a:r>
          </a:p>
          <a:p>
            <a:pPr algn="l"/>
            <a:r>
              <a:rPr lang="en-CA" sz="4000" b="1" i="1" dirty="0" smtClean="0">
                <a:solidFill>
                  <a:srgbClr val="684B36"/>
                </a:solidFill>
                <a:latin typeface="Times New Roman" pitchFamily="18" charset="0"/>
                <a:cs typeface="Times New Roman" pitchFamily="18" charset="0"/>
              </a:rPr>
              <a:t>neither will your Father forgive </a:t>
            </a:r>
          </a:p>
          <a:p>
            <a:pPr algn="l"/>
            <a:r>
              <a:rPr lang="en-CA" sz="4000" b="1" i="1" dirty="0" smtClean="0">
                <a:solidFill>
                  <a:srgbClr val="684B36"/>
                </a:solidFill>
                <a:latin typeface="Times New Roman" pitchFamily="18" charset="0"/>
                <a:cs typeface="Times New Roman" pitchFamily="18" charset="0"/>
              </a:rPr>
              <a:t>your trespasses.”</a:t>
            </a:r>
            <a:r>
              <a:rPr lang="en-CA" sz="4000" dirty="0" smtClean="0">
                <a:solidFill>
                  <a:srgbClr val="684B36"/>
                </a:solidFill>
                <a:latin typeface="Times New Roman" pitchFamily="18" charset="0"/>
                <a:cs typeface="Times New Roman" pitchFamily="18" charset="0"/>
              </a:rPr>
              <a:t> Matthew 6:14.</a:t>
            </a:r>
            <a:endParaRPr lang="en-CA" sz="4000" dirty="0">
              <a:solidFill>
                <a:srgbClr val="684B3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 name="Picture 5" descr="http://www.thegalileeexperience.com/store/images/uploads/YHP010/YHP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260" y="5229200"/>
            <a:ext cx="1015204" cy="135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smtClean="0">
                <a:solidFill>
                  <a:srgbClr val="684B36"/>
                </a:solidFill>
              </a:rPr>
              <a:t>Boraych</a:t>
            </a:r>
            <a:r>
              <a:rPr lang="en-CA" sz="3800" b="1" u="sng" dirty="0" smtClean="0">
                <a:solidFill>
                  <a:srgbClr val="684B36"/>
                </a:solidFill>
              </a:rPr>
              <a:t>: Grace After The Meal</a:t>
            </a:r>
            <a:endParaRPr lang="en-CA" sz="3800" b="1" u="sng" dirty="0">
              <a:solidFill>
                <a:srgbClr val="684B36"/>
              </a:solidFill>
            </a:endParaRPr>
          </a:p>
        </p:txBody>
      </p:sp>
      <p:sp>
        <p:nvSpPr>
          <p:cNvPr id="2" name="Subtitle 1"/>
          <p:cNvSpPr>
            <a:spLocks noGrp="1"/>
          </p:cNvSpPr>
          <p:nvPr>
            <p:ph type="subTitle" idx="1"/>
          </p:nvPr>
        </p:nvSpPr>
        <p:spPr>
          <a:xfrm>
            <a:off x="395536" y="764704"/>
            <a:ext cx="8441705" cy="5832648"/>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Leader: We praise God and give thanks for this fellowship, this meal, and this opportunity to draw closer to God.</a:t>
            </a:r>
          </a:p>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We praise the source of life and devote our lives to enhancing life. </a:t>
            </a:r>
          </a:p>
          <a:p>
            <a:pPr algn="l"/>
            <a:r>
              <a:rPr lang="en-CA" sz="4000" dirty="0" smtClean="0">
                <a:solidFill>
                  <a:schemeClr val="accent6"/>
                </a:solidFill>
                <a:latin typeface="Times New Roman" pitchFamily="18" charset="0"/>
                <a:cs typeface="Times New Roman" pitchFamily="18" charset="0"/>
              </a:rPr>
              <a:t>We praise the source of justice </a:t>
            </a:r>
          </a:p>
          <a:p>
            <a:pPr algn="l"/>
            <a:r>
              <a:rPr lang="en-CA" sz="4000" dirty="0" smtClean="0">
                <a:solidFill>
                  <a:schemeClr val="accent6"/>
                </a:solidFill>
                <a:latin typeface="Times New Roman" pitchFamily="18" charset="0"/>
                <a:cs typeface="Times New Roman" pitchFamily="18" charset="0"/>
              </a:rPr>
              <a:t>and devote ourselves to doing </a:t>
            </a:r>
          </a:p>
          <a:p>
            <a:pPr algn="l"/>
            <a:r>
              <a:rPr lang="en-CA" sz="4000" dirty="0" smtClean="0">
                <a:solidFill>
                  <a:schemeClr val="accent6"/>
                </a:solidFill>
                <a:latin typeface="Times New Roman" pitchFamily="18" charset="0"/>
                <a:cs typeface="Times New Roman" pitchFamily="18" charset="0"/>
              </a:rPr>
              <a:t>justly. </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7410" name="Picture 2" descr="http://religiousquotes.files.wordpress.com/2008/03/jesus_praying_c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48264" y="4408199"/>
            <a:ext cx="1800200" cy="216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836712"/>
            <a:ext cx="8441705" cy="5760640"/>
          </a:xfrm>
        </p:spPr>
        <p:txBody>
          <a:bodyPr>
            <a:normAutofit/>
          </a:bodyPr>
          <a:lstStyle/>
          <a:p>
            <a:pPr algn="l"/>
            <a:r>
              <a:rPr lang="en-CA" sz="4000" dirty="0">
                <a:solidFill>
                  <a:schemeClr val="accent6"/>
                </a:solidFill>
                <a:latin typeface="Times New Roman" pitchFamily="18" charset="0"/>
                <a:cs typeface="Times New Roman" pitchFamily="18" charset="0"/>
              </a:rPr>
              <a:t>We praise the source of kindness and devote ourselves to acting kindly</a:t>
            </a:r>
            <a:r>
              <a:rPr lang="en-CA" sz="4000" dirty="0" smtClean="0">
                <a:solidFill>
                  <a:schemeClr val="accent6"/>
                </a:solidFill>
                <a:latin typeface="Times New Roman" pitchFamily="18" charset="0"/>
                <a:cs typeface="Times New Roman" pitchFamily="18" charset="0"/>
              </a:rPr>
              <a:t>.</a:t>
            </a:r>
          </a:p>
          <a:p>
            <a:pPr algn="l"/>
            <a:r>
              <a:rPr lang="en-CA" sz="4000" dirty="0" smtClean="0">
                <a:solidFill>
                  <a:schemeClr val="accent6"/>
                </a:solidFill>
                <a:latin typeface="Times New Roman" pitchFamily="18" charset="0"/>
                <a:cs typeface="Times New Roman" pitchFamily="18" charset="0"/>
              </a:rPr>
              <a:t>We praise the source of forgiveness and devote ourselves to forgiving others.</a:t>
            </a:r>
          </a:p>
          <a:p>
            <a:pPr algn="l"/>
            <a:r>
              <a:rPr lang="en-CA" sz="4000" dirty="0" smtClean="0">
                <a:solidFill>
                  <a:schemeClr val="accent6"/>
                </a:solidFill>
                <a:latin typeface="Times New Roman" pitchFamily="18" charset="0"/>
                <a:cs typeface="Times New Roman" pitchFamily="18" charset="0"/>
              </a:rPr>
              <a:t>We praise the source of hope and promise never to abandon hope..</a:t>
            </a:r>
            <a:endParaRPr lang="en-CA" sz="4000" dirty="0">
              <a:solidFill>
                <a:schemeClr val="accent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religiousquotes.files.wordpress.com/2008/03/jesus_praying_ch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20272" y="4494718"/>
            <a:ext cx="1728192"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6248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smtClean="0">
                <a:solidFill>
                  <a:srgbClr val="684B36"/>
                </a:solidFill>
              </a:rPr>
              <a:t>He poured in the oil and the wine</a:t>
            </a:r>
            <a:endParaRPr lang="en-CA" b="1" u="sng" dirty="0">
              <a:solidFill>
                <a:srgbClr val="684B36"/>
              </a:solidFill>
            </a:endParaRPr>
          </a:p>
        </p:txBody>
      </p:sp>
      <p:sp>
        <p:nvSpPr>
          <p:cNvPr id="2" name="Subtitle 1"/>
          <p:cNvSpPr>
            <a:spLocks noGrp="1"/>
          </p:cNvSpPr>
          <p:nvPr>
            <p:ph type="subTitle" idx="1"/>
          </p:nvPr>
        </p:nvSpPr>
        <p:spPr>
          <a:xfrm>
            <a:off x="395537" y="836712"/>
            <a:ext cx="8352928" cy="5724566"/>
          </a:xfrm>
        </p:spPr>
        <p:txBody>
          <a:bodyPr>
            <a:normAutofit/>
          </a:bodyPr>
          <a:lstStyle/>
          <a:p>
            <a:r>
              <a:rPr lang="en-CA" sz="4000" dirty="0" smtClean="0">
                <a:solidFill>
                  <a:srgbClr val="684B36"/>
                </a:solidFill>
                <a:latin typeface="Times New Roman" pitchFamily="18" charset="0"/>
                <a:cs typeface="Times New Roman" pitchFamily="18" charset="0"/>
              </a:rPr>
              <a:t>He poured in the oil and the wine</a:t>
            </a:r>
          </a:p>
          <a:p>
            <a:r>
              <a:rPr lang="en-CA" sz="4000" dirty="0" smtClean="0">
                <a:solidFill>
                  <a:srgbClr val="684B36"/>
                </a:solidFill>
                <a:latin typeface="Times New Roman" pitchFamily="18" charset="0"/>
                <a:cs typeface="Times New Roman" pitchFamily="18" charset="0"/>
              </a:rPr>
              <a:t>The kind that </a:t>
            </a:r>
            <a:r>
              <a:rPr lang="en-CA" sz="4000" dirty="0" err="1" smtClean="0">
                <a:solidFill>
                  <a:srgbClr val="684B36"/>
                </a:solidFill>
                <a:latin typeface="Times New Roman" pitchFamily="18" charset="0"/>
                <a:cs typeface="Times New Roman" pitchFamily="18" charset="0"/>
              </a:rPr>
              <a:t>restoreth</a:t>
            </a:r>
            <a:r>
              <a:rPr lang="en-CA" sz="4000" dirty="0" smtClean="0">
                <a:solidFill>
                  <a:srgbClr val="684B36"/>
                </a:solidFill>
                <a:latin typeface="Times New Roman" pitchFamily="18" charset="0"/>
                <a:cs typeface="Times New Roman" pitchFamily="18" charset="0"/>
              </a:rPr>
              <a:t> my soul</a:t>
            </a:r>
          </a:p>
          <a:p>
            <a:r>
              <a:rPr lang="en-CA" sz="4000" dirty="0" smtClean="0">
                <a:solidFill>
                  <a:srgbClr val="684B36"/>
                </a:solidFill>
                <a:latin typeface="Times New Roman" pitchFamily="18" charset="0"/>
                <a:cs typeface="Times New Roman" pitchFamily="18" charset="0"/>
              </a:rPr>
              <a:t>He found me bleeding and dying </a:t>
            </a:r>
          </a:p>
          <a:p>
            <a:r>
              <a:rPr lang="en-CA" sz="4000" dirty="0" smtClean="0">
                <a:solidFill>
                  <a:srgbClr val="684B36"/>
                </a:solidFill>
                <a:latin typeface="Times New Roman" pitchFamily="18" charset="0"/>
                <a:cs typeface="Times New Roman" pitchFamily="18" charset="0"/>
              </a:rPr>
              <a:t>On the Jericho road </a:t>
            </a:r>
          </a:p>
          <a:p>
            <a:r>
              <a:rPr lang="en-CA" sz="4000" dirty="0" smtClean="0">
                <a:solidFill>
                  <a:srgbClr val="684B36"/>
                </a:solidFill>
                <a:latin typeface="Times New Roman" pitchFamily="18" charset="0"/>
                <a:cs typeface="Times New Roman" pitchFamily="18" charset="0"/>
              </a:rPr>
              <a:t>And He poured in the oil and the wine.</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437112"/>
            <a:ext cx="191029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667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764704"/>
            <a:ext cx="8441705" cy="5832648"/>
          </a:xfrm>
        </p:spPr>
        <p:txBody>
          <a:bodyPr>
            <a:normAutofit/>
          </a:bodyPr>
          <a:lstStyle/>
          <a:p>
            <a:endParaRPr lang="en-CA" sz="4000" dirty="0" smtClean="0">
              <a:latin typeface="Times New Roman" pitchFamily="18" charset="0"/>
              <a:cs typeface="Times New Roman" pitchFamily="18" charset="0"/>
            </a:endParaRPr>
          </a:p>
          <a:p>
            <a:r>
              <a:rPr lang="en-CA" sz="4000" b="1" dirty="0" smtClean="0">
                <a:solidFill>
                  <a:srgbClr val="7030A0"/>
                </a:solidFill>
                <a:latin typeface="Times New Roman" pitchFamily="18" charset="0"/>
                <a:cs typeface="Times New Roman" pitchFamily="18" charset="0"/>
              </a:rPr>
              <a:t>The Fourth Cup Of Wine</a:t>
            </a:r>
          </a:p>
          <a:p>
            <a:r>
              <a:rPr lang="en-CA" sz="4000" i="1" dirty="0" smtClean="0">
                <a:solidFill>
                  <a:srgbClr val="7030A0"/>
                </a:solidFill>
                <a:latin typeface="Times New Roman" pitchFamily="18" charset="0"/>
                <a:cs typeface="Times New Roman" pitchFamily="18" charset="0"/>
              </a:rPr>
              <a:t>(guests fill each other’s cup)</a:t>
            </a:r>
            <a:endParaRPr lang="en-CA" sz="4000" i="1" dirty="0">
              <a:solidFill>
                <a:srgbClr val="7030A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924944"/>
            <a:ext cx="2610735"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037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836712"/>
            <a:ext cx="8441705" cy="5760640"/>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We drink the fourth and final cup of wine in honor of peace. The Hebrew word for peace is </a:t>
            </a:r>
            <a:r>
              <a:rPr lang="en-CA" sz="4000" i="1" dirty="0" smtClean="0">
                <a:solidFill>
                  <a:srgbClr val="684B36"/>
                </a:solidFill>
                <a:latin typeface="Times New Roman" pitchFamily="18" charset="0"/>
                <a:cs typeface="Times New Roman" pitchFamily="18" charset="0"/>
              </a:rPr>
              <a:t>shalom</a:t>
            </a:r>
            <a:r>
              <a:rPr lang="en-CA" sz="4000" dirty="0" smtClean="0">
                <a:solidFill>
                  <a:srgbClr val="684B36"/>
                </a:solidFill>
                <a:latin typeface="Times New Roman" pitchFamily="18" charset="0"/>
                <a:cs typeface="Times New Roman" pitchFamily="18" charset="0"/>
              </a:rPr>
              <a:t> from the root </a:t>
            </a:r>
            <a:r>
              <a:rPr lang="en-CA" sz="4000" i="1" dirty="0" err="1" smtClean="0">
                <a:solidFill>
                  <a:srgbClr val="684B36"/>
                </a:solidFill>
                <a:latin typeface="Times New Roman" pitchFamily="18" charset="0"/>
                <a:cs typeface="Times New Roman" pitchFamily="18" charset="0"/>
              </a:rPr>
              <a:t>shalem</a:t>
            </a:r>
            <a:r>
              <a:rPr lang="en-CA" sz="4000" dirty="0" smtClean="0">
                <a:solidFill>
                  <a:srgbClr val="684B36"/>
                </a:solidFill>
                <a:latin typeface="Times New Roman" pitchFamily="18" charset="0"/>
                <a:cs typeface="Times New Roman" pitchFamily="18" charset="0"/>
              </a:rPr>
              <a:t> meaning </a:t>
            </a:r>
            <a:r>
              <a:rPr lang="en-CA" sz="4000" i="1" dirty="0" smtClean="0">
                <a:solidFill>
                  <a:srgbClr val="684B36"/>
                </a:solidFill>
                <a:latin typeface="Times New Roman" pitchFamily="18" charset="0"/>
                <a:cs typeface="Times New Roman" pitchFamily="18" charset="0"/>
              </a:rPr>
              <a:t>“wholeness.” </a:t>
            </a:r>
            <a:r>
              <a:rPr lang="en-CA" sz="4000" dirty="0" smtClean="0">
                <a:solidFill>
                  <a:srgbClr val="684B36"/>
                </a:solidFill>
                <a:latin typeface="Times New Roman" pitchFamily="18" charset="0"/>
                <a:cs typeface="Times New Roman" pitchFamily="18" charset="0"/>
              </a:rPr>
              <a:t>Peace is not the absence of strife but the ability to engage even an enemy without losing sight of the truth that even </a:t>
            </a:r>
          </a:p>
          <a:p>
            <a:pPr algn="l"/>
            <a:r>
              <a:rPr lang="en-CA" sz="4000" dirty="0" smtClean="0">
                <a:solidFill>
                  <a:srgbClr val="684B36"/>
                </a:solidFill>
                <a:latin typeface="Times New Roman" pitchFamily="18" charset="0"/>
                <a:cs typeface="Times New Roman" pitchFamily="18" charset="0"/>
              </a:rPr>
              <a:t>one’s enemy is part of the </a:t>
            </a:r>
          </a:p>
          <a:p>
            <a:pPr algn="l"/>
            <a:r>
              <a:rPr lang="en-CA" sz="4000" dirty="0" smtClean="0">
                <a:solidFill>
                  <a:srgbClr val="684B36"/>
                </a:solidFill>
                <a:latin typeface="Times New Roman" pitchFamily="18" charset="0"/>
                <a:cs typeface="Times New Roman" pitchFamily="18" charset="0"/>
              </a:rPr>
              <a:t>human family of God.</a:t>
            </a:r>
            <a:endParaRPr lang="en-CA" sz="4000" i="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713031"/>
            <a:ext cx="1602623" cy="181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0379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836712"/>
            <a:ext cx="8441705" cy="5760640"/>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#29</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#29</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4100" name="Picture 4" descr="http://3.bp.blogspot.com/-DQONTzUJ62E/TvBriAnJJQI/AAAAAAAAARQ/hLUSPmkjO5Q/s1600/seek+peace+and+pursu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104" y="2499676"/>
            <a:ext cx="6244568" cy="24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03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260648"/>
            <a:ext cx="7772400" cy="577229"/>
          </a:xfrm>
        </p:spPr>
        <p:txBody>
          <a:bodyPr>
            <a:normAutofit fontScale="90000"/>
          </a:bodyPr>
          <a:lstStyle/>
          <a:p>
            <a:r>
              <a:rPr lang="en-CA" b="1" u="sng" dirty="0" smtClean="0">
                <a:solidFill>
                  <a:srgbClr val="684B36"/>
                </a:solidFill>
              </a:rPr>
              <a:t>Candle Lighting</a:t>
            </a:r>
            <a:endParaRPr lang="en-CA" b="1" u="sng" dirty="0">
              <a:solidFill>
                <a:srgbClr val="684B36"/>
              </a:solidFill>
            </a:endParaRPr>
          </a:p>
        </p:txBody>
      </p:sp>
      <p:sp>
        <p:nvSpPr>
          <p:cNvPr id="2" name="Subtitle 1"/>
          <p:cNvSpPr>
            <a:spLocks noGrp="1"/>
          </p:cNvSpPr>
          <p:nvPr>
            <p:ph type="subTitle" idx="1"/>
          </p:nvPr>
        </p:nvSpPr>
        <p:spPr>
          <a:xfrm>
            <a:off x="379089" y="765286"/>
            <a:ext cx="8369375" cy="5760058"/>
          </a:xfrm>
        </p:spPr>
        <p:txBody>
          <a:bodyPr>
            <a:normAutofit fontScale="92500" lnSpcReduction="10000"/>
          </a:bodyPr>
          <a:lstStyle/>
          <a:p>
            <a:pPr algn="l"/>
            <a:r>
              <a:rPr lang="en-CA" sz="4100" dirty="0" smtClean="0">
                <a:solidFill>
                  <a:srgbClr val="684B36"/>
                </a:solidFill>
                <a:latin typeface="Times New Roman" pitchFamily="18" charset="0"/>
                <a:cs typeface="Times New Roman" pitchFamily="18" charset="0"/>
              </a:rPr>
              <a:t>Take a moment close your eyes recall and embrace the dark times of your life: times of confusion, depression, and loss. Allow yourself to feel the “Dark Night of the Soul” not as punishment for sin but </a:t>
            </a:r>
            <a:r>
              <a:rPr lang="en-CA" sz="4100" dirty="0" smtClean="0">
                <a:solidFill>
                  <a:srgbClr val="684B36"/>
                </a:solidFill>
                <a:latin typeface="Times New Roman" pitchFamily="18" charset="0"/>
                <a:cs typeface="Times New Roman" pitchFamily="18" charset="0"/>
              </a:rPr>
              <a:t>as a </a:t>
            </a:r>
            <a:r>
              <a:rPr lang="en-CA" sz="4100" dirty="0" smtClean="0">
                <a:solidFill>
                  <a:srgbClr val="684B36"/>
                </a:solidFill>
                <a:latin typeface="Times New Roman" pitchFamily="18" charset="0"/>
                <a:cs typeface="Times New Roman" pitchFamily="18" charset="0"/>
              </a:rPr>
              <a:t>prelude to salvation: </a:t>
            </a:r>
          </a:p>
          <a:p>
            <a:pPr algn="l"/>
            <a:endParaRPr lang="en-CA" sz="4000" dirty="0" smtClean="0">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a:p>
            <a:r>
              <a:rPr lang="en-CA" sz="4300" b="1" i="1" dirty="0" smtClean="0">
                <a:solidFill>
                  <a:srgbClr val="684B36"/>
                </a:solidFill>
                <a:latin typeface="Times New Roman" pitchFamily="18" charset="0"/>
                <a:cs typeface="Times New Roman" pitchFamily="18" charset="0"/>
              </a:rPr>
              <a:t>“There was evening, there was morning, a first day” Genesis 1:5</a:t>
            </a:r>
            <a:endParaRPr lang="en-CA" sz="4300" b="1" i="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4578" name="Picture 2" descr="http://www.alighthouse.com/creativehands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429000"/>
            <a:ext cx="165690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836712"/>
            <a:ext cx="8441705" cy="5760640"/>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#30</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#30</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4100" name="Picture 4" descr="http://3.bp.blogspot.com/-DQONTzUJ62E/TvBriAnJJQI/AAAAAAAAARQ/hLUSPmkjO5Q/s1600/seek+peace+and+pursu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104" y="2499676"/>
            <a:ext cx="6244568" cy="24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7719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Boraych</a:t>
            </a:r>
            <a:r>
              <a:rPr lang="en-CA" sz="3800" b="1" u="sng" dirty="0">
                <a:solidFill>
                  <a:srgbClr val="684B36"/>
                </a:solidFill>
              </a:rPr>
              <a:t>: Grace After The Meal</a:t>
            </a:r>
          </a:p>
        </p:txBody>
      </p:sp>
      <p:sp>
        <p:nvSpPr>
          <p:cNvPr id="2" name="Subtitle 1"/>
          <p:cNvSpPr>
            <a:spLocks noGrp="1"/>
          </p:cNvSpPr>
          <p:nvPr>
            <p:ph type="subTitle" idx="1"/>
          </p:nvPr>
        </p:nvSpPr>
        <p:spPr>
          <a:xfrm>
            <a:off x="395536" y="836712"/>
            <a:ext cx="8441705" cy="5760640"/>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#31</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#31</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4100" name="Picture 4" descr="http://3.bp.blogspot.com/-DQONTzUJ62E/TvBriAnJJQI/AAAAAAAAARQ/hLUSPmkjO5Q/s1600/seek+peace+and+pursu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104" y="2499676"/>
            <a:ext cx="6244568" cy="24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7746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smtClean="0">
                <a:solidFill>
                  <a:srgbClr val="684B36"/>
                </a:solidFill>
              </a:rPr>
              <a:t>Boraych</a:t>
            </a:r>
            <a:r>
              <a:rPr lang="en-CA" sz="3800" b="1" u="sng" dirty="0" smtClean="0">
                <a:solidFill>
                  <a:srgbClr val="684B36"/>
                </a:solidFill>
              </a:rPr>
              <a:t>: Grace After The Meal</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Bless you, Abba, Sovereign of all life, who births the </a:t>
            </a:r>
          </a:p>
          <a:p>
            <a:pPr algn="l"/>
            <a:r>
              <a:rPr lang="en-CA" sz="4000" dirty="0" smtClean="0">
                <a:solidFill>
                  <a:schemeClr val="accent6"/>
                </a:solidFill>
                <a:latin typeface="Times New Roman" pitchFamily="18" charset="0"/>
                <a:cs typeface="Times New Roman" pitchFamily="18" charset="0"/>
              </a:rPr>
              <a:t>fruit of the vine.</a:t>
            </a:r>
            <a:endParaRPr lang="en-CA" sz="4000"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19126"/>
            <a:ext cx="2039382" cy="230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0379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542038"/>
            <a:ext cx="1669579" cy="2051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395535" y="260649"/>
            <a:ext cx="8379643" cy="504055"/>
          </a:xfrm>
        </p:spPr>
        <p:txBody>
          <a:bodyPr>
            <a:noAutofit/>
          </a:bodyPr>
          <a:lstStyle/>
          <a:p>
            <a:r>
              <a:rPr lang="en-CA" sz="3800" b="1" u="sng" dirty="0" err="1" smtClean="0">
                <a:solidFill>
                  <a:srgbClr val="684B36"/>
                </a:solidFill>
              </a:rPr>
              <a:t>Nirtzah</a:t>
            </a:r>
            <a:r>
              <a:rPr lang="en-CA" sz="3800" b="1" u="sng" dirty="0" smtClean="0">
                <a:solidFill>
                  <a:srgbClr val="684B36"/>
                </a:solidFill>
              </a:rPr>
              <a:t>: Conclusion</a:t>
            </a:r>
            <a:endParaRPr lang="en-CA" sz="3800" b="1" u="sng" dirty="0">
              <a:solidFill>
                <a:srgbClr val="684B36"/>
              </a:solidFill>
            </a:endParaRPr>
          </a:p>
        </p:txBody>
      </p:sp>
      <p:sp>
        <p:nvSpPr>
          <p:cNvPr id="2" name="Subtitle 1"/>
          <p:cNvSpPr>
            <a:spLocks noGrp="1"/>
          </p:cNvSpPr>
          <p:nvPr>
            <p:ph type="subTitle" idx="1"/>
          </p:nvPr>
        </p:nvSpPr>
        <p:spPr>
          <a:xfrm>
            <a:off x="395536" y="764704"/>
            <a:ext cx="8441705" cy="5832648"/>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For thousands of years the Jewish people have remembered and listened to the call of liberation. Tonight we too, are honored to hear that call.</a:t>
            </a:r>
          </a:p>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Tonight we remember the bitterness of slavery. Not only the enslavement of the Hebrews to </a:t>
            </a:r>
          </a:p>
          <a:p>
            <a:pPr algn="l"/>
            <a:r>
              <a:rPr lang="en-CA" sz="4000" dirty="0" smtClean="0">
                <a:solidFill>
                  <a:schemeClr val="accent6"/>
                </a:solidFill>
                <a:latin typeface="Times New Roman" pitchFamily="18" charset="0"/>
                <a:cs typeface="Times New Roman" pitchFamily="18" charset="0"/>
              </a:rPr>
              <a:t>Pharaoh, </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21229202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smtClean="0">
                <a:solidFill>
                  <a:srgbClr val="684B36"/>
                </a:solidFill>
              </a:rPr>
              <a:t>Nirtzah</a:t>
            </a:r>
            <a:r>
              <a:rPr lang="en-CA" sz="3800" b="1" u="sng" dirty="0" smtClean="0">
                <a:solidFill>
                  <a:srgbClr val="684B36"/>
                </a:solidFill>
              </a:rPr>
              <a:t>: Conclusion</a:t>
            </a:r>
            <a:endParaRPr lang="en-CA" sz="3800" b="1" u="sng" dirty="0">
              <a:solidFill>
                <a:srgbClr val="684B36"/>
              </a:solidFill>
            </a:endParaRPr>
          </a:p>
        </p:txBody>
      </p:sp>
      <p:sp>
        <p:nvSpPr>
          <p:cNvPr id="2" name="Subtitle 1"/>
          <p:cNvSpPr>
            <a:spLocks noGrp="1"/>
          </p:cNvSpPr>
          <p:nvPr>
            <p:ph type="subTitle" idx="1"/>
          </p:nvPr>
        </p:nvSpPr>
        <p:spPr>
          <a:xfrm>
            <a:off x="395536" y="764704"/>
            <a:ext cx="8441705" cy="5832648"/>
          </a:xfrm>
        </p:spPr>
        <p:txBody>
          <a:bodyPr>
            <a:normAutofit/>
          </a:bodyPr>
          <a:lstStyle/>
          <a:p>
            <a:pPr algn="l"/>
            <a:r>
              <a:rPr lang="en-CA" sz="4000" dirty="0" smtClean="0">
                <a:solidFill>
                  <a:schemeClr val="accent6"/>
                </a:solidFill>
                <a:latin typeface="Times New Roman" pitchFamily="18" charset="0"/>
                <a:cs typeface="Times New Roman" pitchFamily="18" charset="0"/>
              </a:rPr>
              <a:t>but our own enslavement to power, greed, and pride; to labels, logos, and manufactured needs; and to sour habits of thought, word, and deed that rob us of dignity and incite us to rob others of the same. </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811" y="4149080"/>
            <a:ext cx="1989429" cy="244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7286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04055"/>
          </a:xfrm>
        </p:spPr>
        <p:txBody>
          <a:bodyPr>
            <a:noAutofit/>
          </a:bodyPr>
          <a:lstStyle/>
          <a:p>
            <a:r>
              <a:rPr lang="en-CA" sz="3800" b="1" u="sng" dirty="0" err="1">
                <a:solidFill>
                  <a:srgbClr val="684B36"/>
                </a:solidFill>
              </a:rPr>
              <a:t>Nirtzah</a:t>
            </a:r>
            <a:r>
              <a:rPr lang="en-CA" sz="3800" b="1" u="sng" dirty="0">
                <a:solidFill>
                  <a:srgbClr val="684B36"/>
                </a:solidFill>
              </a:rPr>
              <a:t>: Conclusion</a:t>
            </a:r>
          </a:p>
        </p:txBody>
      </p:sp>
      <p:sp>
        <p:nvSpPr>
          <p:cNvPr id="2" name="Subtitle 1"/>
          <p:cNvSpPr>
            <a:spLocks noGrp="1"/>
          </p:cNvSpPr>
          <p:nvPr>
            <p:ph type="subTitle" idx="1"/>
          </p:nvPr>
        </p:nvSpPr>
        <p:spPr>
          <a:xfrm>
            <a:off x="395536" y="764704"/>
            <a:ext cx="8441705" cy="5832648"/>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Let </a:t>
            </a:r>
            <a:r>
              <a:rPr lang="en-CA" sz="4000" dirty="0">
                <a:solidFill>
                  <a:srgbClr val="684B36"/>
                </a:solidFill>
                <a:latin typeface="Times New Roman" pitchFamily="18" charset="0"/>
                <a:cs typeface="Times New Roman" pitchFamily="18" charset="0"/>
              </a:rPr>
              <a:t>us stand, join hands and hearts, and honor the call of Passover: the call to accept God’s gift of freedom. </a:t>
            </a:r>
            <a:r>
              <a:rPr lang="en-CA" sz="4000" dirty="0" smtClean="0">
                <a:solidFill>
                  <a:srgbClr val="684B36"/>
                </a:solidFill>
                <a:latin typeface="Times New Roman" pitchFamily="18" charset="0"/>
                <a:cs typeface="Times New Roman" pitchFamily="18" charset="0"/>
              </a:rPr>
              <a:t>Let us rise up with courage and grasp hold of freedom that we might fashion a world more strongly committed to justice, kindness, and humility which was and is the way of the </a:t>
            </a:r>
          </a:p>
          <a:p>
            <a:pPr algn="l"/>
            <a:r>
              <a:rPr lang="en-CA" sz="4000" dirty="0" smtClean="0">
                <a:solidFill>
                  <a:srgbClr val="684B36"/>
                </a:solidFill>
                <a:latin typeface="Times New Roman" pitchFamily="18" charset="0"/>
                <a:cs typeface="Times New Roman" pitchFamily="18" charset="0"/>
              </a:rPr>
              <a:t>prophets and of Jesus.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8434" name="Picture 2" descr="http://1.bp.blogspot.com/-O8ojDXdQCEo/TnQzB2IB2aI/AAAAAAAAA8Y/hINbNVaM_L4/s1600/Circle+of+Friends.jpg"/>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776187" y="5085184"/>
            <a:ext cx="2005869" cy="146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9202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willows95988.typepad.com/photos/uncategorized/img_3780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7" y="5162110"/>
            <a:ext cx="1960984" cy="147073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04055"/>
          </a:xfrm>
        </p:spPr>
        <p:txBody>
          <a:bodyPr>
            <a:noAutofit/>
          </a:bodyPr>
          <a:lstStyle/>
          <a:p>
            <a:r>
              <a:rPr lang="en-CA" sz="3800" b="1" u="sng" dirty="0" err="1">
                <a:solidFill>
                  <a:srgbClr val="684B36"/>
                </a:solidFill>
              </a:rPr>
              <a:t>Nirtzah</a:t>
            </a:r>
            <a:r>
              <a:rPr lang="en-CA" sz="3800" b="1" u="sng" dirty="0">
                <a:solidFill>
                  <a:srgbClr val="684B36"/>
                </a:solidFill>
              </a:rPr>
              <a:t>: Conclusion</a:t>
            </a:r>
          </a:p>
        </p:txBody>
      </p:sp>
      <p:sp>
        <p:nvSpPr>
          <p:cNvPr id="2" name="Subtitle 1"/>
          <p:cNvSpPr>
            <a:spLocks noGrp="1"/>
          </p:cNvSpPr>
          <p:nvPr>
            <p:ph type="subTitle" idx="1"/>
          </p:nvPr>
        </p:nvSpPr>
        <p:spPr>
          <a:xfrm>
            <a:off x="395536" y="836712"/>
            <a:ext cx="8441705" cy="5760640"/>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Lord, make me an instrument of your peace. Where there is hatred, let me sow peace; where there is injury, let me sow forgiveness; where there is doubt, let me sow faith; where there is despair, let me give hope; where there is darkness, let me give light, where there is sadness, let me </a:t>
            </a:r>
          </a:p>
          <a:p>
            <a:pPr algn="l"/>
            <a:r>
              <a:rPr lang="en-CA" sz="4000" dirty="0" smtClean="0">
                <a:solidFill>
                  <a:schemeClr val="accent6"/>
                </a:solidFill>
                <a:latin typeface="Times New Roman" pitchFamily="18" charset="0"/>
                <a:cs typeface="Times New Roman" pitchFamily="18" charset="0"/>
              </a:rPr>
              <a:t>give joy.</a:t>
            </a:r>
            <a:endParaRPr lang="en-CA" sz="4000"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2122920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smtClean="0">
                <a:solidFill>
                  <a:srgbClr val="684B36"/>
                </a:solidFill>
              </a:rPr>
              <a:t>He gives strength to me</a:t>
            </a:r>
            <a:endParaRPr lang="en-CA" sz="3800" b="1" u="sng" dirty="0">
              <a:solidFill>
                <a:srgbClr val="684B36"/>
              </a:solidFill>
            </a:endParaRPr>
          </a:p>
        </p:txBody>
      </p:sp>
      <p:sp>
        <p:nvSpPr>
          <p:cNvPr id="2" name="Subtitle 1"/>
          <p:cNvSpPr>
            <a:spLocks noGrp="1"/>
          </p:cNvSpPr>
          <p:nvPr>
            <p:ph type="subTitle" idx="1"/>
          </p:nvPr>
        </p:nvSpPr>
        <p:spPr>
          <a:xfrm>
            <a:off x="395536" y="837294"/>
            <a:ext cx="8352928" cy="5760640"/>
          </a:xfrm>
        </p:spPr>
        <p:txBody>
          <a:bodyPr>
            <a:normAutofit/>
          </a:bodyPr>
          <a:lstStyle/>
          <a:p>
            <a:r>
              <a:rPr lang="en-CA" sz="4000" b="1" dirty="0" smtClean="0">
                <a:solidFill>
                  <a:srgbClr val="684B36"/>
                </a:solidFill>
                <a:latin typeface="Times New Roman" pitchFamily="18" charset="0"/>
                <a:cs typeface="Times New Roman" pitchFamily="18" charset="0"/>
              </a:rPr>
              <a:t>He gives strength to me </a:t>
            </a:r>
          </a:p>
          <a:p>
            <a:r>
              <a:rPr lang="en-CA" sz="4000" b="1" dirty="0" smtClean="0">
                <a:solidFill>
                  <a:srgbClr val="684B36"/>
                </a:solidFill>
                <a:latin typeface="Times New Roman" pitchFamily="18" charset="0"/>
                <a:cs typeface="Times New Roman" pitchFamily="18" charset="0"/>
              </a:rPr>
              <a:t>As I worship Him </a:t>
            </a:r>
          </a:p>
          <a:p>
            <a:r>
              <a:rPr lang="en-CA" sz="4000" b="1" dirty="0" smtClean="0">
                <a:solidFill>
                  <a:srgbClr val="684B36"/>
                </a:solidFill>
                <a:latin typeface="Times New Roman" pitchFamily="18" charset="0"/>
                <a:cs typeface="Times New Roman" pitchFamily="18" charset="0"/>
              </a:rPr>
              <a:t>And my heart is filled with praise </a:t>
            </a:r>
            <a:endParaRPr lang="en-CA" sz="4000" b="1" dirty="0">
              <a:solidFill>
                <a:srgbClr val="684B36"/>
              </a:solidFill>
              <a:latin typeface="Times New Roman" pitchFamily="18" charset="0"/>
              <a:cs typeface="Times New Roman" pitchFamily="18" charset="0"/>
            </a:endParaRPr>
          </a:p>
          <a:p>
            <a:r>
              <a:rPr lang="en-CA" sz="4000" b="1" dirty="0" smtClean="0">
                <a:solidFill>
                  <a:srgbClr val="684B36"/>
                </a:solidFill>
                <a:latin typeface="Times New Roman" pitchFamily="18" charset="0"/>
                <a:cs typeface="Times New Roman" pitchFamily="18" charset="0"/>
              </a:rPr>
              <a:t>Jesus breaks the bands </a:t>
            </a:r>
          </a:p>
          <a:p>
            <a:r>
              <a:rPr lang="en-CA" sz="4000" b="1" dirty="0" smtClean="0">
                <a:solidFill>
                  <a:srgbClr val="684B36"/>
                </a:solidFill>
                <a:latin typeface="Times New Roman" pitchFamily="18" charset="0"/>
                <a:cs typeface="Times New Roman" pitchFamily="18" charset="0"/>
              </a:rPr>
              <a:t>As I raise my hands</a:t>
            </a:r>
          </a:p>
          <a:p>
            <a:r>
              <a:rPr lang="en-CA" sz="4000" b="1" dirty="0" smtClean="0">
                <a:solidFill>
                  <a:srgbClr val="684B36"/>
                </a:solidFill>
                <a:latin typeface="Times New Roman" pitchFamily="18" charset="0"/>
                <a:cs typeface="Times New Roman" pitchFamily="18" charset="0"/>
              </a:rPr>
              <a:t>In glorious liberty.</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803295"/>
            <a:ext cx="1456928" cy="17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452" y="4803295"/>
            <a:ext cx="1456928" cy="17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168" y="260648"/>
            <a:ext cx="1456928" cy="17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260648"/>
            <a:ext cx="1456928" cy="178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65313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1600" y="548680"/>
            <a:ext cx="6840760" cy="1296144"/>
          </a:xfrm>
        </p:spPr>
        <p:txBody>
          <a:bodyPr>
            <a:noAutofit/>
          </a:bodyPr>
          <a:lstStyle/>
          <a:p>
            <a:pPr lvl="0">
              <a:spcBef>
                <a:spcPts val="0"/>
              </a:spcBef>
            </a:pPr>
            <a:r>
              <a:rPr lang="en-CA" sz="2400" b="1" i="1" dirty="0">
                <a:solidFill>
                  <a:srgbClr val="DEA900"/>
                </a:solidFill>
                <a:latin typeface="Times New Roman" pitchFamily="18" charset="0"/>
                <a:ea typeface="+mn-ea"/>
                <a:cs typeface="Times New Roman" pitchFamily="18" charset="0"/>
              </a:rPr>
              <a:t>Adapted from the </a:t>
            </a:r>
            <a:r>
              <a:rPr lang="en-CA" sz="2400" b="1" i="1" dirty="0" smtClean="0">
                <a:solidFill>
                  <a:srgbClr val="DEA900"/>
                </a:solidFill>
                <a:latin typeface="Times New Roman" pitchFamily="18" charset="0"/>
                <a:ea typeface="+mn-ea"/>
                <a:cs typeface="Times New Roman" pitchFamily="18" charset="0"/>
              </a:rPr>
              <a:t>book “Let </a:t>
            </a:r>
            <a:r>
              <a:rPr lang="en-CA" sz="2400" b="1" i="1" dirty="0">
                <a:solidFill>
                  <a:srgbClr val="DEA900"/>
                </a:solidFill>
                <a:latin typeface="Times New Roman" pitchFamily="18" charset="0"/>
                <a:ea typeface="+mn-ea"/>
                <a:cs typeface="Times New Roman" pitchFamily="18" charset="0"/>
              </a:rPr>
              <a:t>us break bread together, A Passover </a:t>
            </a:r>
            <a:r>
              <a:rPr lang="en-CA" sz="2400" b="1" i="1" dirty="0" err="1">
                <a:solidFill>
                  <a:srgbClr val="DEA900"/>
                </a:solidFill>
                <a:latin typeface="Times New Roman" pitchFamily="18" charset="0"/>
                <a:ea typeface="+mn-ea"/>
                <a:cs typeface="Times New Roman" pitchFamily="18" charset="0"/>
              </a:rPr>
              <a:t>Haggadah</a:t>
            </a:r>
            <a:r>
              <a:rPr lang="en-CA" sz="2400" b="1" i="1" dirty="0">
                <a:solidFill>
                  <a:srgbClr val="DEA900"/>
                </a:solidFill>
                <a:latin typeface="Times New Roman" pitchFamily="18" charset="0"/>
                <a:ea typeface="+mn-ea"/>
                <a:cs typeface="Times New Roman" pitchFamily="18" charset="0"/>
              </a:rPr>
              <a:t> for Christians By Pastor Michael Smith and Rabbi Rami Shapiro.</a:t>
            </a:r>
            <a:br>
              <a:rPr lang="en-CA" sz="2400" b="1" i="1" dirty="0">
                <a:solidFill>
                  <a:srgbClr val="DEA900"/>
                </a:solidFill>
                <a:latin typeface="Times New Roman" pitchFamily="18" charset="0"/>
                <a:ea typeface="+mn-ea"/>
                <a:cs typeface="Times New Roman" pitchFamily="18" charset="0"/>
              </a:rPr>
            </a:br>
            <a:endParaRPr lang="en-CA" sz="2400" b="1" i="1" dirty="0">
              <a:solidFill>
                <a:srgbClr val="DEA900"/>
              </a:solidFill>
              <a:latin typeface="Times New Roman" pitchFamily="18" charset="0"/>
              <a:cs typeface="Times New Roman"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00808"/>
            <a:ext cx="5184576" cy="4392488"/>
          </a:xfrm>
          <a:prstGeom prst="rect">
            <a:avLst/>
          </a:prstGeom>
          <a:noFill/>
          <a:ln>
            <a:noFill/>
          </a:ln>
        </p:spPr>
      </p:pic>
    </p:spTree>
    <p:extLst>
      <p:ext uri="{BB962C8B-B14F-4D97-AF65-F5344CB8AC3E}">
        <p14:creationId xmlns:p14="http://schemas.microsoft.com/office/powerpoint/2010/main" val="124781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alighthouse.com/creativehandst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9833" y="2519624"/>
            <a:ext cx="1465724" cy="16561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55576" y="188640"/>
            <a:ext cx="7772400" cy="576064"/>
          </a:xfrm>
        </p:spPr>
        <p:txBody>
          <a:bodyPr>
            <a:normAutofit fontScale="90000"/>
          </a:bodyPr>
          <a:lstStyle/>
          <a:p>
            <a:r>
              <a:rPr lang="en-CA" b="1" u="sng" dirty="0" smtClean="0">
                <a:solidFill>
                  <a:srgbClr val="684B36"/>
                </a:solidFill>
              </a:rPr>
              <a:t>Candle Lighting</a:t>
            </a:r>
            <a:endParaRPr lang="en-CA" b="1" u="sng" dirty="0">
              <a:solidFill>
                <a:srgbClr val="684B36"/>
              </a:solidFill>
            </a:endParaRPr>
          </a:p>
        </p:txBody>
      </p:sp>
      <p:sp>
        <p:nvSpPr>
          <p:cNvPr id="2" name="Subtitle 1"/>
          <p:cNvSpPr>
            <a:spLocks noGrp="1"/>
          </p:cNvSpPr>
          <p:nvPr>
            <p:ph type="subTitle" idx="1"/>
          </p:nvPr>
        </p:nvSpPr>
        <p:spPr>
          <a:xfrm>
            <a:off x="395536" y="809328"/>
            <a:ext cx="8352928" cy="5788024"/>
          </a:xfrm>
        </p:spPr>
        <p:txBody>
          <a:bodyPr>
            <a:noAutofit/>
          </a:bodyPr>
          <a:lstStyle/>
          <a:p>
            <a:pPr algn="l"/>
            <a:r>
              <a:rPr lang="en-CA" sz="3700" b="1" dirty="0" smtClean="0">
                <a:solidFill>
                  <a:srgbClr val="684B36"/>
                </a:solidFill>
                <a:latin typeface="Times New Roman" pitchFamily="18" charset="0"/>
                <a:cs typeface="Times New Roman" pitchFamily="18" charset="0"/>
              </a:rPr>
              <a:t>Now open your eyes and behold the light as a gift from the One who says “light” and light comes into being.</a:t>
            </a:r>
          </a:p>
          <a:p>
            <a:pPr algn="l"/>
            <a:endParaRPr lang="en-CA" sz="3800" b="1" dirty="0">
              <a:latin typeface="Times New Roman" pitchFamily="18" charset="0"/>
              <a:cs typeface="Times New Roman" pitchFamily="18" charset="0"/>
            </a:endParaRPr>
          </a:p>
          <a:p>
            <a:pPr algn="l"/>
            <a:endParaRPr lang="en-CA" sz="3800" b="1" dirty="0" smtClean="0">
              <a:solidFill>
                <a:schemeClr val="accent6"/>
              </a:solidFill>
              <a:latin typeface="Times New Roman" pitchFamily="18" charset="0"/>
              <a:cs typeface="Times New Roman" pitchFamily="18" charset="0"/>
            </a:endParaRPr>
          </a:p>
          <a:p>
            <a:pPr algn="l"/>
            <a:r>
              <a:rPr lang="en-CA" sz="3700" b="1" dirty="0" smtClean="0">
                <a:solidFill>
                  <a:schemeClr val="accent6"/>
                </a:solidFill>
                <a:latin typeface="Times New Roman" pitchFamily="18" charset="0"/>
                <a:cs typeface="Times New Roman" pitchFamily="18" charset="0"/>
              </a:rPr>
              <a:t>Community: Bless you, Abba, Sovereign of all life, who honors us with the opportunity to kindle the light of freedom. </a:t>
            </a:r>
            <a:endParaRPr lang="en-CA" sz="37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187374"/>
            <a:ext cx="7772400" cy="722511"/>
          </a:xfrm>
        </p:spPr>
        <p:txBody>
          <a:bodyPr>
            <a:normAutofit fontScale="90000"/>
          </a:bodyPr>
          <a:lstStyle/>
          <a:p>
            <a:r>
              <a:rPr lang="en-CA" b="1" u="sng" dirty="0" smtClean="0">
                <a:solidFill>
                  <a:srgbClr val="684B36"/>
                </a:solidFill>
              </a:rPr>
              <a:t>Candle Lighting</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r>
              <a:rPr lang="en-CA" sz="4000" b="1" dirty="0" smtClean="0">
                <a:solidFill>
                  <a:schemeClr val="accent6"/>
                </a:solidFill>
                <a:latin typeface="Times New Roman" pitchFamily="18" charset="0"/>
                <a:cs typeface="Times New Roman" pitchFamily="18" charset="0"/>
              </a:rPr>
              <a:t>Question #1</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#1</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7170" name="Picture 2" descr="http://www.wildolive.co.uk/IMAGES/SE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268" y="1844451"/>
            <a:ext cx="2160240" cy="327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577229"/>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To help us understand the meaning of our </a:t>
            </a:r>
            <a:r>
              <a:rPr lang="en-CA" sz="4000"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as a whole, we will explore the meaning of each part.</a:t>
            </a:r>
          </a:p>
          <a:p>
            <a:r>
              <a:rPr lang="en-CA" sz="4000" b="1" dirty="0" smtClean="0">
                <a:solidFill>
                  <a:schemeClr val="accent6"/>
                </a:solidFill>
                <a:latin typeface="Times New Roman" pitchFamily="18" charset="0"/>
                <a:cs typeface="Times New Roman" pitchFamily="18" charset="0"/>
              </a:rPr>
              <a:t>Question #2</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146" name="Picture 2" descr="http://www.nccg.org/shank_b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717614"/>
            <a:ext cx="2786807" cy="223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r>
              <a:rPr lang="en-CA" sz="4000" b="1" dirty="0" smtClean="0">
                <a:solidFill>
                  <a:schemeClr val="accent6"/>
                </a:solidFill>
                <a:latin typeface="Times New Roman" pitchFamily="18" charset="0"/>
                <a:cs typeface="Times New Roman" pitchFamily="18" charset="0"/>
              </a:rPr>
              <a:t>Question #3</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#3</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122" name="Picture 2" descr="http://gapersblock.com/drivethru/Teaeg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04864"/>
            <a:ext cx="3840427"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23528" y="913768"/>
            <a:ext cx="8424936" cy="5611576"/>
          </a:xfrm>
        </p:spPr>
        <p:txBody>
          <a:bodyPr/>
          <a:lstStyle/>
          <a:p>
            <a:endParaRPr lang="en-CA" dirty="0" smtClean="0"/>
          </a:p>
          <a:p>
            <a:r>
              <a:rPr lang="en-CA" sz="4000" b="1" dirty="0" smtClean="0">
                <a:solidFill>
                  <a:schemeClr val="accent6"/>
                </a:solidFill>
              </a:rPr>
              <a:t>Question #4</a:t>
            </a:r>
          </a:p>
          <a:p>
            <a:endParaRPr lang="en-CA" b="1" dirty="0">
              <a:solidFill>
                <a:schemeClr val="accent6"/>
              </a:solidFill>
            </a:endParaRPr>
          </a:p>
          <a:p>
            <a:endParaRPr lang="en-CA" b="1" dirty="0" smtClean="0">
              <a:solidFill>
                <a:schemeClr val="accent6"/>
              </a:solidFill>
            </a:endParaRPr>
          </a:p>
          <a:p>
            <a:endParaRPr lang="en-CA" b="1" dirty="0">
              <a:solidFill>
                <a:schemeClr val="accent6"/>
              </a:solidFill>
            </a:endParaRPr>
          </a:p>
          <a:p>
            <a:endParaRPr lang="en-CA" b="1" dirty="0" smtClean="0">
              <a:solidFill>
                <a:schemeClr val="accent6"/>
              </a:solidFill>
            </a:endParaRPr>
          </a:p>
          <a:p>
            <a:endParaRPr lang="en-CA" b="1" dirty="0">
              <a:solidFill>
                <a:schemeClr val="accent6"/>
              </a:solidFill>
            </a:endParaRPr>
          </a:p>
          <a:p>
            <a:r>
              <a:rPr lang="en-CA" sz="4000" b="1" dirty="0" smtClean="0">
                <a:solidFill>
                  <a:schemeClr val="accent6"/>
                </a:solidFill>
              </a:rPr>
              <a:t>Answer #4</a:t>
            </a:r>
          </a:p>
          <a:p>
            <a:endParaRPr lang="en-CA"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4098" name="Picture 2" descr="http://farm5.static.flickr.com/4035/4500106601_56c0959d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304119"/>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Autofit/>
          </a:bodyPr>
          <a:lstStyle/>
          <a:p>
            <a:endParaRPr lang="en-CA" sz="4000" b="1" dirty="0" smtClean="0">
              <a:solidFill>
                <a:schemeClr val="accent6"/>
              </a:solidFill>
            </a:endParaRPr>
          </a:p>
          <a:p>
            <a:r>
              <a:rPr lang="en-CA" sz="4000" b="1" dirty="0" smtClean="0">
                <a:solidFill>
                  <a:schemeClr val="accent6"/>
                </a:solidFill>
              </a:rPr>
              <a:t>Question #5</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endParaRPr lang="en-CA" sz="4000" b="1" dirty="0" smtClean="0">
              <a:solidFill>
                <a:schemeClr val="accent6"/>
              </a:solidFill>
            </a:endParaRPr>
          </a:p>
          <a:p>
            <a:r>
              <a:rPr lang="en-CA" sz="4000" b="1" dirty="0" smtClean="0">
                <a:solidFill>
                  <a:schemeClr val="accent6"/>
                </a:solidFill>
              </a:rPr>
              <a:t>Answer #5</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564904"/>
            <a:ext cx="3420740" cy="246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Autofit/>
          </a:bodyPr>
          <a:lstStyle/>
          <a:p>
            <a:endParaRPr lang="en-CA" sz="4000" b="1" dirty="0" smtClean="0">
              <a:solidFill>
                <a:schemeClr val="accent6"/>
              </a:solidFill>
            </a:endParaRPr>
          </a:p>
          <a:p>
            <a:r>
              <a:rPr lang="en-CA" sz="4000" b="1" dirty="0" smtClean="0">
                <a:solidFill>
                  <a:schemeClr val="accent6"/>
                </a:solidFill>
              </a:rPr>
              <a:t>Question #6</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endParaRPr lang="en-CA" sz="4000" b="1" dirty="0" smtClean="0">
              <a:solidFill>
                <a:schemeClr val="accent6"/>
              </a:solidFill>
            </a:endParaRPr>
          </a:p>
          <a:p>
            <a:r>
              <a:rPr lang="en-CA" sz="4000" b="1" dirty="0" smtClean="0">
                <a:solidFill>
                  <a:schemeClr val="accent6"/>
                </a:solidFill>
              </a:rPr>
              <a:t>Answer #6</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0" name="Picture 2" descr="http://livingentheword.files.wordpress.com/2011/04/karp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620" y="2564904"/>
            <a:ext cx="3432981" cy="257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4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3295" y="188640"/>
            <a:ext cx="7394177" cy="648072"/>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323528" y="764705"/>
            <a:ext cx="8451651" cy="5827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i="1" dirty="0" smtClean="0">
                <a:solidFill>
                  <a:srgbClr val="684B36"/>
                </a:solidFill>
                <a:latin typeface="Times New Roman" pitchFamily="18" charset="0"/>
                <a:cs typeface="Times New Roman" pitchFamily="18" charset="0"/>
              </a:rPr>
              <a:t>“How very good and pleasant it is when kindred live together in </a:t>
            </a:r>
            <a:r>
              <a:rPr lang="en-CA" sz="3600" b="1" i="1" dirty="0" err="1" smtClean="0">
                <a:solidFill>
                  <a:srgbClr val="684B36"/>
                </a:solidFill>
                <a:latin typeface="Times New Roman" pitchFamily="18" charset="0"/>
                <a:cs typeface="Times New Roman" pitchFamily="18" charset="0"/>
              </a:rPr>
              <a:t>unity.”Psalm</a:t>
            </a:r>
            <a:r>
              <a:rPr lang="en-CA" sz="3600" b="1" i="1" dirty="0">
                <a:solidFill>
                  <a:srgbClr val="684B36"/>
                </a:solidFill>
                <a:latin typeface="Times New Roman" pitchFamily="18" charset="0"/>
                <a:cs typeface="Times New Roman" pitchFamily="18" charset="0"/>
              </a:rPr>
              <a:t> </a:t>
            </a:r>
            <a:r>
              <a:rPr lang="en-CA" sz="3600" b="1" i="1" dirty="0" smtClean="0">
                <a:solidFill>
                  <a:srgbClr val="684B36"/>
                </a:solidFill>
                <a:latin typeface="Times New Roman" pitchFamily="18" charset="0"/>
                <a:cs typeface="Times New Roman" pitchFamily="18" charset="0"/>
              </a:rPr>
              <a:t>133:1 </a:t>
            </a:r>
          </a:p>
          <a:p>
            <a:pPr algn="l"/>
            <a:r>
              <a:rPr lang="en-CA" sz="4000" dirty="0" smtClean="0">
                <a:solidFill>
                  <a:srgbClr val="684B36"/>
                </a:solidFill>
                <a:latin typeface="Times New Roman" pitchFamily="18" charset="0"/>
                <a:cs typeface="Times New Roman" pitchFamily="18" charset="0"/>
              </a:rPr>
              <a:t>Tonight we sit in special fellowship, honoring each other and God with a Passover meal. We do so for at least three reasons. First, Jesus celebrated Passover, and our Passover links </a:t>
            </a:r>
          </a:p>
          <a:p>
            <a:pPr algn="l"/>
            <a:r>
              <a:rPr lang="en-CA" sz="4000" dirty="0" smtClean="0">
                <a:solidFill>
                  <a:srgbClr val="684B36"/>
                </a:solidFill>
                <a:latin typeface="Times New Roman" pitchFamily="18" charset="0"/>
                <a:cs typeface="Times New Roman" pitchFamily="18" charset="0"/>
              </a:rPr>
              <a:t>us to Him and to the ancient </a:t>
            </a:r>
          </a:p>
          <a:p>
            <a:pPr algn="l"/>
            <a:r>
              <a:rPr lang="en-CA" sz="4000" dirty="0" smtClean="0">
                <a:solidFill>
                  <a:srgbClr val="684B36"/>
                </a:solidFill>
                <a:latin typeface="Times New Roman" pitchFamily="18" charset="0"/>
                <a:cs typeface="Times New Roman" pitchFamily="18" charset="0"/>
              </a:rPr>
              <a:t>Jewish roots of our faith.</a:t>
            </a:r>
            <a:endParaRPr lang="en-CA" sz="4000" dirty="0">
              <a:solidFill>
                <a:srgbClr val="684B36"/>
              </a:solidFill>
              <a:latin typeface="Times New Roman" pitchFamily="18" charset="0"/>
              <a:cs typeface="Times New Roman" pitchFamily="18" charset="0"/>
            </a:endParaRPr>
          </a:p>
        </p:txBody>
      </p:sp>
    </p:spTree>
    <p:extLst>
      <p:ext uri="{BB962C8B-B14F-4D97-AF65-F5344CB8AC3E}">
        <p14:creationId xmlns:p14="http://schemas.microsoft.com/office/powerpoint/2010/main" val="67437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Autofit/>
          </a:bodyPr>
          <a:lstStyle/>
          <a:p>
            <a:endParaRPr lang="en-CA" sz="4000" b="1" dirty="0" smtClean="0">
              <a:solidFill>
                <a:schemeClr val="accent6"/>
              </a:solidFill>
            </a:endParaRPr>
          </a:p>
          <a:p>
            <a:r>
              <a:rPr lang="en-CA" sz="4000" b="1" dirty="0" smtClean="0">
                <a:solidFill>
                  <a:schemeClr val="accent6"/>
                </a:solidFill>
              </a:rPr>
              <a:t>Question #7</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endParaRPr lang="en-CA" sz="4000" b="1" dirty="0" smtClean="0">
              <a:solidFill>
                <a:schemeClr val="accent6"/>
              </a:solidFill>
            </a:endParaRPr>
          </a:p>
          <a:p>
            <a:r>
              <a:rPr lang="en-CA" sz="4000" b="1" dirty="0" smtClean="0">
                <a:solidFill>
                  <a:schemeClr val="accent6"/>
                </a:solidFill>
              </a:rPr>
              <a:t>Answer #7</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3554" name="Picture 2" descr="http://livingentheword.files.wordpress.com/2011/04/matza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775" y="2492896"/>
            <a:ext cx="3507225" cy="262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38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Autofit/>
          </a:bodyPr>
          <a:lstStyle/>
          <a:p>
            <a:endParaRPr lang="en-CA" sz="4000" b="1" dirty="0" smtClean="0">
              <a:solidFill>
                <a:schemeClr val="accent6"/>
              </a:solidFill>
            </a:endParaRPr>
          </a:p>
          <a:p>
            <a:r>
              <a:rPr lang="en-CA" sz="4000" b="1" dirty="0" smtClean="0">
                <a:solidFill>
                  <a:schemeClr val="accent6"/>
                </a:solidFill>
              </a:rPr>
              <a:t>Question #8</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endParaRPr lang="en-CA" sz="4000" b="1" dirty="0" smtClean="0">
              <a:solidFill>
                <a:schemeClr val="accent6"/>
              </a:solidFill>
            </a:endParaRPr>
          </a:p>
          <a:p>
            <a:r>
              <a:rPr lang="en-CA" sz="4000" b="1" dirty="0" smtClean="0">
                <a:solidFill>
                  <a:schemeClr val="accent6"/>
                </a:solidFill>
              </a:rPr>
              <a:t>Answer #8</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2530" name="Picture 2" descr="http://www.thejerusalemconnection.us/columns/wp-content/uploads/2010/03/mmatza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176" y="2780928"/>
            <a:ext cx="3816424" cy="219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38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The Symbols of Passover</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Autofit/>
          </a:bodyPr>
          <a:lstStyle/>
          <a:p>
            <a:r>
              <a:rPr lang="en-CA" sz="4000" b="1" dirty="0" smtClean="0">
                <a:solidFill>
                  <a:schemeClr val="accent6"/>
                </a:solidFill>
              </a:rPr>
              <a:t>Question #9</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endParaRPr lang="en-CA" sz="4000" b="1" dirty="0" smtClean="0">
              <a:solidFill>
                <a:schemeClr val="accent6"/>
              </a:solidFill>
            </a:endParaRPr>
          </a:p>
          <a:p>
            <a:endParaRPr lang="en-CA" sz="4000" b="1" dirty="0" smtClean="0">
              <a:solidFill>
                <a:schemeClr val="accent6"/>
              </a:solidFill>
            </a:endParaRPr>
          </a:p>
          <a:p>
            <a:r>
              <a:rPr lang="en-CA" sz="4000" b="1" dirty="0" smtClean="0">
                <a:solidFill>
                  <a:schemeClr val="accent6"/>
                </a:solidFill>
              </a:rPr>
              <a:t>Answer #9</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1510" name="Picture 6" descr="http://pangeablog.files.wordpress.com/2010/03/4-cups-passover_series_the_four_cu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513" y="2088465"/>
            <a:ext cx="3209995"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38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Burdens are lifted at Calvary</a:t>
            </a:r>
            <a:endParaRPr lang="en-CA" b="1" u="sng" dirty="0">
              <a:solidFill>
                <a:srgbClr val="684B36"/>
              </a:solidFill>
            </a:endParaRPr>
          </a:p>
        </p:txBody>
      </p:sp>
      <p:sp>
        <p:nvSpPr>
          <p:cNvPr id="2" name="Subtitle 1"/>
          <p:cNvSpPr>
            <a:spLocks noGrp="1"/>
          </p:cNvSpPr>
          <p:nvPr>
            <p:ph type="subTitle" idx="1"/>
          </p:nvPr>
        </p:nvSpPr>
        <p:spPr>
          <a:xfrm>
            <a:off x="395535" y="980728"/>
            <a:ext cx="8352929" cy="5616624"/>
          </a:xfrm>
        </p:spPr>
        <p:txBody>
          <a:bodyPr>
            <a:normAutofit/>
          </a:bodyPr>
          <a:lstStyle/>
          <a:p>
            <a:r>
              <a:rPr lang="en-CA" sz="4400" dirty="0" smtClean="0">
                <a:solidFill>
                  <a:srgbClr val="684B36"/>
                </a:solidFill>
                <a:latin typeface="Times New Roman" pitchFamily="18" charset="0"/>
                <a:cs typeface="Times New Roman" pitchFamily="18" charset="0"/>
              </a:rPr>
              <a:t>Burdens are lifted at Calvary, Calvary, Calvary</a:t>
            </a:r>
          </a:p>
          <a:p>
            <a:r>
              <a:rPr lang="en-CA" sz="4400" dirty="0" smtClean="0">
                <a:solidFill>
                  <a:srgbClr val="684B36"/>
                </a:solidFill>
                <a:latin typeface="Times New Roman" pitchFamily="18" charset="0"/>
                <a:cs typeface="Times New Roman" pitchFamily="18" charset="0"/>
              </a:rPr>
              <a:t>Burdens are lifted at Calvary</a:t>
            </a:r>
          </a:p>
          <a:p>
            <a:r>
              <a:rPr lang="en-CA" sz="4400" dirty="0" smtClean="0">
                <a:solidFill>
                  <a:srgbClr val="684B36"/>
                </a:solidFill>
                <a:latin typeface="Times New Roman" pitchFamily="18" charset="0"/>
                <a:cs typeface="Times New Roman" pitchFamily="18" charset="0"/>
              </a:rPr>
              <a:t>Jesus is very near.</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146" name="Picture 2" descr="http://t3.gstatic.com/images?q=tbn:ANd9GcTOXz-hEqgYrLFiXsvdgPjGcR2MEgRLnuD0o1T9hUVQyLjgPrKFUJYvN2uB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04" y="4005064"/>
            <a:ext cx="267057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87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#10</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#10</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lifemartini.com/wp-content/uploads/2012/01/salt-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691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38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#11</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#11</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lifemartini.com/wp-content/uploads/2012/01/salt-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691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66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#12</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#12</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lifemartini.com/wp-content/uploads/2012/01/salt-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691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716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#13</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#13</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lifemartini.com/wp-content/uploads/2012/01/salt-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691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188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#14</a:t>
            </a:r>
          </a:p>
          <a:p>
            <a:endParaRPr lang="en-CA" sz="4000" b="1" dirty="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#14</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 name="Picture 5" descr="http://www.thegalileeexperience.com/store/images/uploads/YHP010/YHP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312" y="2636912"/>
            <a:ext cx="1368152" cy="18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514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980728"/>
            <a:ext cx="8352929" cy="5616624"/>
          </a:xfrm>
        </p:spPr>
        <p:txBody>
          <a:bodyPr>
            <a:normAutofit/>
          </a:bodyPr>
          <a:lstStyle/>
          <a:p>
            <a:endParaRPr lang="en-CA" dirty="0" smtClean="0"/>
          </a:p>
          <a:p>
            <a:r>
              <a:rPr lang="en-CA" sz="4000" b="1" dirty="0" smtClean="0">
                <a:solidFill>
                  <a:schemeClr val="accent6"/>
                </a:solidFill>
              </a:rPr>
              <a:t>Question #15</a:t>
            </a:r>
          </a:p>
          <a:p>
            <a:endParaRPr lang="en-CA" sz="4000" b="1" dirty="0" smtClean="0">
              <a:solidFill>
                <a:schemeClr val="accent6"/>
              </a:solidFill>
            </a:endParaRPr>
          </a:p>
          <a:p>
            <a:endParaRPr lang="en-CA" sz="4000" b="1" dirty="0" smtClean="0">
              <a:solidFill>
                <a:schemeClr val="accent6"/>
              </a:solidFill>
            </a:endParaRPr>
          </a:p>
          <a:p>
            <a:endParaRPr lang="en-CA" sz="4000" b="1" dirty="0">
              <a:solidFill>
                <a:schemeClr val="accent6"/>
              </a:solidFill>
            </a:endParaRPr>
          </a:p>
          <a:p>
            <a:r>
              <a:rPr lang="en-CA" sz="4000" b="1" dirty="0" smtClean="0">
                <a:solidFill>
                  <a:schemeClr val="accent6"/>
                </a:solidFill>
              </a:rPr>
              <a:t>Answer #15</a:t>
            </a:r>
            <a:endParaRPr lang="en-CA" sz="4000" b="1" dirty="0">
              <a:solidFill>
                <a:schemeClr val="accent6"/>
              </a:solidFill>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lifemartini.com/wp-content/uploads/2012/01/salt-wa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636912"/>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3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65818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11560" y="260649"/>
            <a:ext cx="7772400" cy="576063"/>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6" y="980728"/>
            <a:ext cx="8379643" cy="5544615"/>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Second, the celebration of freedom, which is at the heart of Passover, is universal, inspiring people of different faiths and even people aligned with no faith to labor for liberation. </a:t>
            </a:r>
          </a:p>
          <a:p>
            <a:pPr algn="l"/>
            <a:r>
              <a:rPr lang="en-CA" sz="4000" dirty="0" smtClean="0">
                <a:solidFill>
                  <a:srgbClr val="684B36"/>
                </a:solidFill>
                <a:latin typeface="Times New Roman" pitchFamily="18" charset="0"/>
                <a:cs typeface="Times New Roman" pitchFamily="18" charset="0"/>
              </a:rPr>
              <a:t>Third, the personal challenge of Passover freeing ourselves from personal enslavements of thought, word, deed may benefit all of us.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360523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196180"/>
            <a:ext cx="7772400" cy="640531"/>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23529" y="764704"/>
            <a:ext cx="8513712" cy="5827600"/>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There is a great deal to remember about our Passover </a:t>
            </a:r>
            <a:r>
              <a:rPr lang="en-CA" sz="4000"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Our hope is that the perspectives we have offered will enrich your experiences of the meal. We trust that these questions will spark further questions, which will inform our conversations as we eat. Remember, </a:t>
            </a:r>
            <a:r>
              <a:rPr lang="en-CA" sz="4000" dirty="0" smtClean="0">
                <a:solidFill>
                  <a:srgbClr val="684B36"/>
                </a:solidFill>
                <a:latin typeface="Times New Roman" pitchFamily="18" charset="0"/>
                <a:cs typeface="Times New Roman" pitchFamily="18" charset="0"/>
              </a:rPr>
              <a:t>it </a:t>
            </a:r>
            <a:r>
              <a:rPr lang="en-CA" sz="4000" dirty="0" smtClean="0">
                <a:solidFill>
                  <a:srgbClr val="684B36"/>
                </a:solidFill>
                <a:latin typeface="Times New Roman" pitchFamily="18" charset="0"/>
                <a:cs typeface="Times New Roman" pitchFamily="18" charset="0"/>
              </a:rPr>
              <a:t>is in the spirit of </a:t>
            </a:r>
          </a:p>
          <a:p>
            <a:pPr algn="l"/>
            <a:r>
              <a:rPr lang="en-CA" sz="4000" dirty="0" smtClean="0">
                <a:solidFill>
                  <a:srgbClr val="684B36"/>
                </a:solidFill>
                <a:latin typeface="Times New Roman" pitchFamily="18" charset="0"/>
                <a:cs typeface="Times New Roman" pitchFamily="18" charset="0"/>
              </a:rPr>
              <a:t>Passover to ask questions. </a:t>
            </a:r>
          </a:p>
          <a:p>
            <a:pPr algn="l"/>
            <a:r>
              <a:rPr lang="en-CA" sz="4000" dirty="0" smtClean="0">
                <a:solidFill>
                  <a:srgbClr val="684B36"/>
                </a:solidFill>
                <a:latin typeface="Times New Roman" pitchFamily="18" charset="0"/>
                <a:cs typeface="Times New Roman" pitchFamily="18" charset="0"/>
              </a:rPr>
              <a:t>There are no wrong answers.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855738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05707"/>
            <a:ext cx="7772400" cy="631006"/>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5" y="764704"/>
            <a:ext cx="8379643" cy="5827600"/>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The only mistake you can make is to pass up </a:t>
            </a:r>
            <a:r>
              <a:rPr lang="en-CA" sz="4000" dirty="0" smtClean="0">
                <a:solidFill>
                  <a:srgbClr val="684B36"/>
                </a:solidFill>
                <a:latin typeface="Times New Roman" pitchFamily="18" charset="0"/>
                <a:cs typeface="Times New Roman" pitchFamily="18" charset="0"/>
              </a:rPr>
              <a:t>an opportunity </a:t>
            </a:r>
            <a:r>
              <a:rPr lang="en-CA" sz="4000" dirty="0" smtClean="0">
                <a:solidFill>
                  <a:srgbClr val="684B36"/>
                </a:solidFill>
                <a:latin typeface="Times New Roman" pitchFamily="18" charset="0"/>
                <a:cs typeface="Times New Roman" pitchFamily="18" charset="0"/>
              </a:rPr>
              <a:t>to ask, explore, and share. All we ask is that your conversation be informed by the teaching of Jesus at His final </a:t>
            </a:r>
            <a:r>
              <a:rPr lang="en-CA" sz="4000"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a:t>
            </a:r>
            <a:r>
              <a:rPr lang="en-CA" sz="4000" b="1" i="1" dirty="0" smtClean="0">
                <a:solidFill>
                  <a:srgbClr val="684B36"/>
                </a:solidFill>
                <a:latin typeface="Times New Roman" pitchFamily="18" charset="0"/>
                <a:cs typeface="Times New Roman" pitchFamily="18" charset="0"/>
              </a:rPr>
              <a:t>“I give you a new commandment, that you love one another. Just as I </a:t>
            </a:r>
          </a:p>
          <a:p>
            <a:pPr algn="l"/>
            <a:r>
              <a:rPr lang="en-CA" sz="4000" b="1" i="1" dirty="0" smtClean="0">
                <a:solidFill>
                  <a:srgbClr val="684B36"/>
                </a:solidFill>
                <a:latin typeface="Times New Roman" pitchFamily="18" charset="0"/>
                <a:cs typeface="Times New Roman" pitchFamily="18" charset="0"/>
              </a:rPr>
              <a:t>have loved you, you should love </a:t>
            </a:r>
          </a:p>
          <a:p>
            <a:pPr algn="l"/>
            <a:r>
              <a:rPr lang="en-CA" sz="4000" b="1" i="1" dirty="0" smtClean="0">
                <a:solidFill>
                  <a:srgbClr val="684B36"/>
                </a:solidFill>
                <a:latin typeface="Times New Roman" pitchFamily="18" charset="0"/>
                <a:cs typeface="Times New Roman" pitchFamily="18" charset="0"/>
              </a:rPr>
              <a:t>one another.”</a:t>
            </a:r>
            <a:endParaRPr lang="en-CA" sz="4000" b="1" i="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60648"/>
            <a:ext cx="7772400" cy="577229"/>
          </a:xfrm>
        </p:spPr>
        <p:txBody>
          <a:bodyPr>
            <a:normAutofit fontScale="90000"/>
          </a:bodyPr>
          <a:lstStyle/>
          <a:p>
            <a:r>
              <a:rPr lang="en-CA" b="1" u="sng" dirty="0">
                <a:solidFill>
                  <a:srgbClr val="684B36"/>
                </a:solidFill>
              </a:rPr>
              <a:t>The Symbols of Passover</a:t>
            </a:r>
          </a:p>
        </p:txBody>
      </p:sp>
      <p:sp>
        <p:nvSpPr>
          <p:cNvPr id="2" name="Subtitle 1"/>
          <p:cNvSpPr>
            <a:spLocks noGrp="1"/>
          </p:cNvSpPr>
          <p:nvPr>
            <p:ph type="subTitle" idx="1"/>
          </p:nvPr>
        </p:nvSpPr>
        <p:spPr>
          <a:xfrm>
            <a:off x="395536" y="836712"/>
            <a:ext cx="8352928" cy="5688632"/>
          </a:xfrm>
        </p:spPr>
        <p:txBody>
          <a:bodyPr>
            <a:noAutofit/>
          </a:bodyPr>
          <a:lstStyle/>
          <a:p>
            <a:pPr algn="l"/>
            <a:r>
              <a:rPr lang="en-CA" b="1" dirty="0" smtClean="0">
                <a:solidFill>
                  <a:srgbClr val="684B36"/>
                </a:solidFill>
                <a:latin typeface="Times New Roman" pitchFamily="18" charset="0"/>
                <a:cs typeface="Times New Roman" pitchFamily="18" charset="0"/>
              </a:rPr>
              <a:t>Leader: </a:t>
            </a:r>
            <a:r>
              <a:rPr lang="en-CA" i="1" dirty="0" smtClean="0">
                <a:solidFill>
                  <a:srgbClr val="684B36"/>
                </a:solidFill>
                <a:latin typeface="Times New Roman" pitchFamily="18" charset="0"/>
                <a:cs typeface="Times New Roman" pitchFamily="18" charset="0"/>
              </a:rPr>
              <a:t>By </a:t>
            </a:r>
            <a:r>
              <a:rPr lang="en-CA" i="1" dirty="0">
                <a:solidFill>
                  <a:srgbClr val="684B36"/>
                </a:solidFill>
                <a:latin typeface="Times New Roman" pitchFamily="18" charset="0"/>
                <a:cs typeface="Times New Roman" pitchFamily="18" charset="0"/>
              </a:rPr>
              <a:t>this everyone will </a:t>
            </a:r>
            <a:r>
              <a:rPr lang="en-CA" i="1" dirty="0" smtClean="0">
                <a:solidFill>
                  <a:srgbClr val="684B36"/>
                </a:solidFill>
                <a:latin typeface="Times New Roman" pitchFamily="18" charset="0"/>
                <a:cs typeface="Times New Roman" pitchFamily="18" charset="0"/>
              </a:rPr>
              <a:t>know that you are my disciples, if you have love for one another.” John 13:34-35 </a:t>
            </a:r>
          </a:p>
          <a:p>
            <a:pPr algn="l"/>
            <a:r>
              <a:rPr lang="en-CA" sz="3400" b="1" dirty="0" smtClean="0">
                <a:solidFill>
                  <a:srgbClr val="684B36"/>
                </a:solidFill>
                <a:latin typeface="Times New Roman" pitchFamily="18" charset="0"/>
                <a:cs typeface="Times New Roman" pitchFamily="18" charset="0"/>
              </a:rPr>
              <a:t>Let us pray: </a:t>
            </a:r>
            <a:r>
              <a:rPr lang="en-CA" sz="3400" b="1" dirty="0" smtClean="0">
                <a:solidFill>
                  <a:schemeClr val="accent6"/>
                </a:solidFill>
                <a:latin typeface="Times New Roman" pitchFamily="18" charset="0"/>
                <a:cs typeface="Times New Roman" pitchFamily="18" charset="0"/>
              </a:rPr>
              <a:t>“O God, teach us to trust you enough to ask the questions we have. Free us from the need to be perceived as clever or informed. Take the elements of the meal and use them to spark our curiosity, open </a:t>
            </a:r>
          </a:p>
          <a:p>
            <a:pPr algn="l"/>
            <a:r>
              <a:rPr lang="en-CA" sz="3400" b="1" dirty="0" smtClean="0">
                <a:solidFill>
                  <a:schemeClr val="accent6"/>
                </a:solidFill>
                <a:latin typeface="Times New Roman" pitchFamily="18" charset="0"/>
                <a:cs typeface="Times New Roman" pitchFamily="18" charset="0"/>
              </a:rPr>
              <a:t>our minds, intrigue our hearts, and </a:t>
            </a:r>
          </a:p>
          <a:p>
            <a:pPr algn="l"/>
            <a:r>
              <a:rPr lang="en-CA" sz="3400" b="1" dirty="0" smtClean="0">
                <a:solidFill>
                  <a:schemeClr val="accent6"/>
                </a:solidFill>
                <a:latin typeface="Times New Roman" pitchFamily="18" charset="0"/>
                <a:cs typeface="Times New Roman" pitchFamily="18" charset="0"/>
              </a:rPr>
              <a:t>deepen our capacity for love. Amen! </a:t>
            </a:r>
            <a:endParaRPr lang="en-CA" sz="3400" b="1" dirty="0">
              <a:solidFill>
                <a:schemeClr val="accent6"/>
              </a:solidFill>
              <a:latin typeface="Times New Roman" pitchFamily="18" charset="0"/>
              <a:cs typeface="Times New Roman" pitchFamily="18" charset="0"/>
            </a:endParaRPr>
          </a:p>
          <a:p>
            <a:pPr algn="l"/>
            <a:endParaRPr lang="en-CA" dirty="0"/>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smtClean="0">
                <a:solidFill>
                  <a:srgbClr val="684B36"/>
                </a:solidFill>
              </a:rPr>
              <a:t>He poured in the oil and the wine</a:t>
            </a:r>
            <a:endParaRPr lang="en-CA" b="1" u="sng" dirty="0">
              <a:solidFill>
                <a:srgbClr val="684B36"/>
              </a:solidFill>
            </a:endParaRPr>
          </a:p>
        </p:txBody>
      </p:sp>
      <p:sp>
        <p:nvSpPr>
          <p:cNvPr id="2" name="Subtitle 1"/>
          <p:cNvSpPr>
            <a:spLocks noGrp="1"/>
          </p:cNvSpPr>
          <p:nvPr>
            <p:ph type="subTitle" idx="1"/>
          </p:nvPr>
        </p:nvSpPr>
        <p:spPr>
          <a:xfrm>
            <a:off x="395537" y="836712"/>
            <a:ext cx="8352928" cy="5724566"/>
          </a:xfrm>
        </p:spPr>
        <p:txBody>
          <a:bodyPr>
            <a:normAutofit/>
          </a:bodyPr>
          <a:lstStyle/>
          <a:p>
            <a:r>
              <a:rPr lang="en-CA" sz="4000" dirty="0" smtClean="0">
                <a:solidFill>
                  <a:srgbClr val="684B36"/>
                </a:solidFill>
                <a:latin typeface="Times New Roman" pitchFamily="18" charset="0"/>
                <a:cs typeface="Times New Roman" pitchFamily="18" charset="0"/>
              </a:rPr>
              <a:t>He poured in the oil and the wine</a:t>
            </a:r>
          </a:p>
          <a:p>
            <a:r>
              <a:rPr lang="en-CA" sz="4000" dirty="0" smtClean="0">
                <a:solidFill>
                  <a:srgbClr val="684B36"/>
                </a:solidFill>
                <a:latin typeface="Times New Roman" pitchFamily="18" charset="0"/>
                <a:cs typeface="Times New Roman" pitchFamily="18" charset="0"/>
              </a:rPr>
              <a:t>The kind that </a:t>
            </a:r>
            <a:r>
              <a:rPr lang="en-CA" sz="4000" dirty="0" err="1" smtClean="0">
                <a:solidFill>
                  <a:srgbClr val="684B36"/>
                </a:solidFill>
                <a:latin typeface="Times New Roman" pitchFamily="18" charset="0"/>
                <a:cs typeface="Times New Roman" pitchFamily="18" charset="0"/>
              </a:rPr>
              <a:t>restoreth</a:t>
            </a:r>
            <a:r>
              <a:rPr lang="en-CA" sz="4000" dirty="0" smtClean="0">
                <a:solidFill>
                  <a:srgbClr val="684B36"/>
                </a:solidFill>
                <a:latin typeface="Times New Roman" pitchFamily="18" charset="0"/>
                <a:cs typeface="Times New Roman" pitchFamily="18" charset="0"/>
              </a:rPr>
              <a:t> my soul</a:t>
            </a:r>
          </a:p>
          <a:p>
            <a:r>
              <a:rPr lang="en-CA" sz="4000" dirty="0" smtClean="0">
                <a:solidFill>
                  <a:srgbClr val="684B36"/>
                </a:solidFill>
                <a:latin typeface="Times New Roman" pitchFamily="18" charset="0"/>
                <a:cs typeface="Times New Roman" pitchFamily="18" charset="0"/>
              </a:rPr>
              <a:t>He found me bleeding and dying </a:t>
            </a:r>
          </a:p>
          <a:p>
            <a:r>
              <a:rPr lang="en-CA" sz="4000" dirty="0" smtClean="0">
                <a:solidFill>
                  <a:srgbClr val="684B36"/>
                </a:solidFill>
                <a:latin typeface="Times New Roman" pitchFamily="18" charset="0"/>
                <a:cs typeface="Times New Roman" pitchFamily="18" charset="0"/>
              </a:rPr>
              <a:t>On the Jericho road </a:t>
            </a:r>
          </a:p>
          <a:p>
            <a:r>
              <a:rPr lang="en-CA" sz="4000" dirty="0" smtClean="0">
                <a:solidFill>
                  <a:srgbClr val="684B36"/>
                </a:solidFill>
                <a:latin typeface="Times New Roman" pitchFamily="18" charset="0"/>
                <a:cs typeface="Times New Roman" pitchFamily="18" charset="0"/>
              </a:rPr>
              <a:t>And He poured in the oil and the wine.</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437112"/>
            <a:ext cx="191029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966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err="1" smtClean="0">
                <a:solidFill>
                  <a:srgbClr val="7030A0"/>
                </a:solidFill>
              </a:rPr>
              <a:t>Kadesh</a:t>
            </a:r>
            <a:r>
              <a:rPr lang="en-CA" b="1" u="sng" dirty="0" smtClean="0">
                <a:solidFill>
                  <a:srgbClr val="7030A0"/>
                </a:solidFill>
              </a:rPr>
              <a:t>: The first cup of wine</a:t>
            </a:r>
            <a:endParaRPr lang="en-CA" b="1" u="sng" dirty="0">
              <a:solidFill>
                <a:srgbClr val="7030A0"/>
              </a:solidFill>
            </a:endParaRPr>
          </a:p>
        </p:txBody>
      </p:sp>
      <p:sp>
        <p:nvSpPr>
          <p:cNvPr id="2" name="Subtitle 1"/>
          <p:cNvSpPr>
            <a:spLocks noGrp="1"/>
          </p:cNvSpPr>
          <p:nvPr>
            <p:ph type="subTitle" idx="1"/>
          </p:nvPr>
        </p:nvSpPr>
        <p:spPr>
          <a:xfrm>
            <a:off x="395536" y="980728"/>
            <a:ext cx="8352928" cy="5616624"/>
          </a:xfrm>
        </p:spPr>
        <p:txBody>
          <a:bodyPr>
            <a:normAutofit/>
          </a:bodyPr>
          <a:lstStyle/>
          <a:p>
            <a:r>
              <a:rPr lang="en-CA" sz="4000" i="1" dirty="0" smtClean="0">
                <a:solidFill>
                  <a:srgbClr val="7030A0"/>
                </a:solidFill>
                <a:latin typeface="Times New Roman" pitchFamily="18" charset="0"/>
                <a:cs typeface="Times New Roman" pitchFamily="18" charset="0"/>
              </a:rPr>
              <a:t>It is customary for the guests to fill each other’s glass and not their own</a:t>
            </a:r>
            <a:r>
              <a:rPr lang="en-CA" sz="4000" dirty="0" smtClean="0">
                <a:solidFill>
                  <a:srgbClr val="7030A0"/>
                </a:solidFill>
                <a:latin typeface="Times New Roman" pitchFamily="18" charset="0"/>
                <a:cs typeface="Times New Roman" pitchFamily="18" charset="0"/>
              </a:rPr>
              <a:t>.</a:t>
            </a:r>
          </a:p>
          <a:p>
            <a:r>
              <a:rPr lang="en-CA" sz="4000" b="1" dirty="0" smtClean="0">
                <a:solidFill>
                  <a:schemeClr val="accent6"/>
                </a:solidFill>
                <a:latin typeface="Times New Roman" pitchFamily="18" charset="0"/>
                <a:cs typeface="Times New Roman" pitchFamily="18" charset="0"/>
              </a:rPr>
              <a:t>Question #16</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#16</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0"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12976"/>
            <a:ext cx="1800200" cy="2035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err="1">
                <a:solidFill>
                  <a:srgbClr val="7030A0"/>
                </a:solidFill>
              </a:rPr>
              <a:t>Kadesh</a:t>
            </a:r>
            <a:r>
              <a:rPr lang="en-CA" b="1" u="sng" dirty="0">
                <a:solidFill>
                  <a:srgbClr val="7030A0"/>
                </a:solidFill>
              </a:rPr>
              <a:t>: The first cup of wine</a:t>
            </a:r>
          </a:p>
        </p:txBody>
      </p:sp>
      <p:sp>
        <p:nvSpPr>
          <p:cNvPr id="2" name="Subtitle 1"/>
          <p:cNvSpPr>
            <a:spLocks noGrp="1"/>
          </p:cNvSpPr>
          <p:nvPr>
            <p:ph type="subTitle" idx="1"/>
          </p:nvPr>
        </p:nvSpPr>
        <p:spPr>
          <a:xfrm>
            <a:off x="395536" y="980728"/>
            <a:ext cx="8352928" cy="5544616"/>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The first cup binds us together in fellowship. We fill each others’ cups as we hope to fill each other’s hearts. In sharing this drink and meal we remind ourselves of our common bond as children of God.</a:t>
            </a:r>
          </a:p>
          <a:p>
            <a:pPr algn="l"/>
            <a:r>
              <a:rPr lang="en-CA" sz="4000" b="1" dirty="0">
                <a:solidFill>
                  <a:schemeClr val="accent6"/>
                </a:solidFill>
                <a:latin typeface="Times New Roman" pitchFamily="18" charset="0"/>
                <a:cs typeface="Times New Roman" pitchFamily="18" charset="0"/>
              </a:rPr>
              <a:t>Community: </a:t>
            </a:r>
            <a:r>
              <a:rPr lang="en-CA" sz="4000" dirty="0">
                <a:solidFill>
                  <a:schemeClr val="accent6"/>
                </a:solidFill>
                <a:latin typeface="Times New Roman" pitchFamily="18" charset="0"/>
                <a:cs typeface="Times New Roman" pitchFamily="18" charset="0"/>
              </a:rPr>
              <a:t>Bless you, Abba, Sovereign of all life, who births </a:t>
            </a:r>
            <a:endParaRPr lang="en-CA" sz="4000" dirty="0" smtClean="0">
              <a:solidFill>
                <a:schemeClr val="accent6"/>
              </a:solidFill>
              <a:latin typeface="Times New Roman" pitchFamily="18" charset="0"/>
              <a:cs typeface="Times New Roman" pitchFamily="18" charset="0"/>
            </a:endParaRPr>
          </a:p>
          <a:p>
            <a:pPr algn="l"/>
            <a:r>
              <a:rPr lang="en-CA" sz="4000" dirty="0" smtClean="0">
                <a:solidFill>
                  <a:schemeClr val="accent6"/>
                </a:solidFill>
                <a:latin typeface="Times New Roman" pitchFamily="18" charset="0"/>
                <a:cs typeface="Times New Roman" pitchFamily="18" charset="0"/>
              </a:rPr>
              <a:t>the </a:t>
            </a:r>
            <a:r>
              <a:rPr lang="en-CA" sz="4000" dirty="0">
                <a:solidFill>
                  <a:schemeClr val="accent6"/>
                </a:solidFill>
                <a:latin typeface="Times New Roman" pitchFamily="18" charset="0"/>
                <a:cs typeface="Times New Roman" pitchFamily="18" charset="0"/>
              </a:rPr>
              <a:t>fruit of the vine.</a:t>
            </a: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940" y="4726380"/>
            <a:ext cx="1609171" cy="181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smtClean="0">
                <a:solidFill>
                  <a:srgbClr val="684B36"/>
                </a:solidFill>
              </a:rPr>
              <a:t>Bind us together Lord,</a:t>
            </a:r>
            <a:endParaRPr lang="en-CA" b="1" u="sng" dirty="0">
              <a:solidFill>
                <a:srgbClr val="684B36"/>
              </a:solidFill>
            </a:endParaRPr>
          </a:p>
        </p:txBody>
      </p:sp>
      <p:sp>
        <p:nvSpPr>
          <p:cNvPr id="2" name="Subtitle 1"/>
          <p:cNvSpPr>
            <a:spLocks noGrp="1"/>
          </p:cNvSpPr>
          <p:nvPr>
            <p:ph type="subTitle" idx="1"/>
          </p:nvPr>
        </p:nvSpPr>
        <p:spPr>
          <a:xfrm>
            <a:off x="395536" y="980728"/>
            <a:ext cx="8352928" cy="5616624"/>
          </a:xfrm>
        </p:spPr>
        <p:txBody>
          <a:bodyPr>
            <a:normAutofit/>
          </a:bodyPr>
          <a:lstStyle/>
          <a:p>
            <a:r>
              <a:rPr lang="en-CA" sz="4000" dirty="0" smtClean="0">
                <a:solidFill>
                  <a:srgbClr val="684B36"/>
                </a:solidFill>
                <a:latin typeface="Times New Roman" pitchFamily="18" charset="0"/>
                <a:cs typeface="Times New Roman" pitchFamily="18" charset="0"/>
              </a:rPr>
              <a:t>Bind us together Lord, bind us together</a:t>
            </a:r>
          </a:p>
          <a:p>
            <a:r>
              <a:rPr lang="en-CA" sz="4000" dirty="0" smtClean="0">
                <a:solidFill>
                  <a:srgbClr val="684B36"/>
                </a:solidFill>
                <a:latin typeface="Times New Roman" pitchFamily="18" charset="0"/>
                <a:cs typeface="Times New Roman" pitchFamily="18" charset="0"/>
              </a:rPr>
              <a:t>With chords that cannot be broken.</a:t>
            </a:r>
          </a:p>
          <a:p>
            <a:r>
              <a:rPr lang="en-CA" sz="4000" dirty="0" smtClean="0">
                <a:solidFill>
                  <a:srgbClr val="684B36"/>
                </a:solidFill>
                <a:latin typeface="Times New Roman" pitchFamily="18" charset="0"/>
                <a:cs typeface="Times New Roman" pitchFamily="18" charset="0"/>
              </a:rPr>
              <a:t>Bind us together Lord, bind us together </a:t>
            </a:r>
          </a:p>
          <a:p>
            <a:r>
              <a:rPr lang="en-CA" sz="4000" dirty="0" smtClean="0">
                <a:solidFill>
                  <a:srgbClr val="684B36"/>
                </a:solidFill>
                <a:latin typeface="Times New Roman" pitchFamily="18" charset="0"/>
                <a:cs typeface="Times New Roman" pitchFamily="18" charset="0"/>
              </a:rPr>
              <a:t>Lord, bind us together with love.</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7170" name="Picture 2" descr="http://4.bp.blogspot.com/_PORct012Ur0/Su_kTI5ePGI/AAAAAAAACMA/hA6bdDjJRE8/s200/1365408437_70a769f9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897875"/>
            <a:ext cx="1944216" cy="266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err="1" smtClean="0">
                <a:solidFill>
                  <a:srgbClr val="684B36"/>
                </a:solidFill>
              </a:rPr>
              <a:t>Urchatz</a:t>
            </a:r>
            <a:r>
              <a:rPr lang="en-CA" b="1" u="sng" dirty="0" smtClean="0">
                <a:solidFill>
                  <a:srgbClr val="684B36"/>
                </a:solidFill>
              </a:rPr>
              <a:t>: Washing the hands</a:t>
            </a:r>
            <a:endParaRPr lang="en-CA" b="1" u="sng" dirty="0">
              <a:solidFill>
                <a:srgbClr val="684B36"/>
              </a:solidFill>
            </a:endParaRPr>
          </a:p>
        </p:txBody>
      </p:sp>
      <p:sp>
        <p:nvSpPr>
          <p:cNvPr id="2" name="Subtitle 1"/>
          <p:cNvSpPr>
            <a:spLocks noGrp="1"/>
          </p:cNvSpPr>
          <p:nvPr>
            <p:ph type="subTitle" idx="1"/>
          </p:nvPr>
        </p:nvSpPr>
        <p:spPr>
          <a:xfrm>
            <a:off x="323528" y="980728"/>
            <a:ext cx="8424936" cy="5544616"/>
          </a:xfrm>
        </p:spPr>
        <p:txBody>
          <a:bodyPr>
            <a:normAutofit/>
          </a:bodyPr>
          <a:lstStyle/>
          <a:p>
            <a:pPr algn="l"/>
            <a:r>
              <a:rPr lang="en-CA" sz="4000" dirty="0">
                <a:solidFill>
                  <a:srgbClr val="684B36"/>
                </a:solidFill>
                <a:latin typeface="Times New Roman" pitchFamily="18" charset="0"/>
                <a:cs typeface="Times New Roman" pitchFamily="18" charset="0"/>
              </a:rPr>
              <a:t>In preparation for the meal, there is a ceremonial hand washing </a:t>
            </a:r>
            <a:r>
              <a:rPr lang="en-CA" sz="4000" dirty="0" smtClean="0">
                <a:solidFill>
                  <a:srgbClr val="684B36"/>
                </a:solidFill>
                <a:latin typeface="Times New Roman" pitchFamily="18" charset="0"/>
                <a:cs typeface="Times New Roman" pitchFamily="18" charset="0"/>
              </a:rPr>
              <a:t>which is </a:t>
            </a:r>
            <a:r>
              <a:rPr lang="en-CA" sz="4000" dirty="0">
                <a:solidFill>
                  <a:srgbClr val="684B36"/>
                </a:solidFill>
                <a:latin typeface="Times New Roman" pitchFamily="18" charset="0"/>
                <a:cs typeface="Times New Roman" pitchFamily="18" charset="0"/>
              </a:rPr>
              <a:t>symbolic of the </a:t>
            </a:r>
            <a:r>
              <a:rPr lang="en-CA" sz="4000" b="1" i="1" dirty="0">
                <a:solidFill>
                  <a:srgbClr val="684B36"/>
                </a:solidFill>
                <a:latin typeface="Times New Roman" pitchFamily="18" charset="0"/>
                <a:cs typeface="Times New Roman" pitchFamily="18" charset="0"/>
              </a:rPr>
              <a:t>"clean hands" </a:t>
            </a:r>
            <a:r>
              <a:rPr lang="en-CA" sz="4000" dirty="0">
                <a:solidFill>
                  <a:srgbClr val="684B36"/>
                </a:solidFill>
                <a:latin typeface="Times New Roman" pitchFamily="18" charset="0"/>
                <a:cs typeface="Times New Roman" pitchFamily="18" charset="0"/>
              </a:rPr>
              <a:t>with which one comes before </a:t>
            </a:r>
            <a:r>
              <a:rPr lang="en-CA" sz="4000" dirty="0" smtClean="0">
                <a:solidFill>
                  <a:srgbClr val="684B36"/>
                </a:solidFill>
                <a:latin typeface="Times New Roman" pitchFamily="18" charset="0"/>
                <a:cs typeface="Times New Roman" pitchFamily="18" charset="0"/>
              </a:rPr>
              <a:t>God. </a:t>
            </a:r>
          </a:p>
          <a:p>
            <a:pPr algn="l"/>
            <a:r>
              <a:rPr lang="en-CA" sz="4000" dirty="0" smtClean="0">
                <a:solidFill>
                  <a:srgbClr val="684B36"/>
                </a:solidFill>
                <a:latin typeface="Times New Roman" pitchFamily="18" charset="0"/>
                <a:cs typeface="Times New Roman" pitchFamily="18" charset="0"/>
              </a:rPr>
              <a:t>Psalm 24:3-4 </a:t>
            </a:r>
            <a:r>
              <a:rPr lang="en-CA" dirty="0" smtClean="0">
                <a:solidFill>
                  <a:srgbClr val="684B36"/>
                </a:solidFill>
                <a:latin typeface="Times New Roman" pitchFamily="18" charset="0"/>
                <a:cs typeface="Times New Roman" pitchFamily="18" charset="0"/>
              </a:rPr>
              <a:t> </a:t>
            </a:r>
          </a:p>
          <a:p>
            <a:endParaRPr lang="en-CA" sz="4000" b="1" dirty="0" smtClean="0">
              <a:solidFill>
                <a:schemeClr val="accent1">
                  <a:lumMod val="75000"/>
                </a:schemeClr>
              </a:solidFill>
              <a:latin typeface="Times New Roman" pitchFamily="18" charset="0"/>
              <a:cs typeface="Times New Roman" pitchFamily="18" charset="0"/>
            </a:endParaRPr>
          </a:p>
          <a:p>
            <a:endParaRPr lang="en-CA" sz="4000" b="1" dirty="0">
              <a:solidFill>
                <a:schemeClr val="accent1">
                  <a:lumMod val="75000"/>
                </a:schemeClr>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3074" name="Picture 2" descr="http://1.bp.blogspot.com/-esH_fx6r27E/Tekto2pGTUI/AAAAAAAACPc/s3R5nDpXOK4/s1600/basin%2Btowel%2B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6612" y="4061064"/>
            <a:ext cx="285506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218579"/>
            <a:ext cx="7772400" cy="722511"/>
          </a:xfrm>
        </p:spPr>
        <p:txBody>
          <a:bodyPr>
            <a:normAutofit fontScale="90000"/>
          </a:bodyPr>
          <a:lstStyle/>
          <a:p>
            <a:r>
              <a:rPr lang="en-CA" b="1" u="sng" dirty="0" smtClean="0">
                <a:solidFill>
                  <a:srgbClr val="684B36"/>
                </a:solidFill>
              </a:rPr>
              <a:t>He had compassion on me</a:t>
            </a:r>
            <a:endParaRPr lang="en-CA" b="1" u="sng" dirty="0">
              <a:solidFill>
                <a:srgbClr val="684B36"/>
              </a:solidFill>
            </a:endParaRPr>
          </a:p>
        </p:txBody>
      </p:sp>
      <p:sp>
        <p:nvSpPr>
          <p:cNvPr id="2" name="Subtitle 1"/>
          <p:cNvSpPr>
            <a:spLocks noGrp="1"/>
          </p:cNvSpPr>
          <p:nvPr>
            <p:ph type="subTitle" idx="1"/>
          </p:nvPr>
        </p:nvSpPr>
        <p:spPr>
          <a:xfrm>
            <a:off x="395536" y="836713"/>
            <a:ext cx="8352928" cy="5780486"/>
          </a:xfrm>
        </p:spPr>
        <p:txBody>
          <a:bodyPr>
            <a:normAutofit lnSpcReduction="10000"/>
          </a:bodyPr>
          <a:lstStyle/>
          <a:p>
            <a:r>
              <a:rPr lang="en-CA" sz="4000" b="1" dirty="0" smtClean="0">
                <a:solidFill>
                  <a:srgbClr val="684B36"/>
                </a:solidFill>
                <a:latin typeface="Times New Roman" pitchFamily="18" charset="0"/>
                <a:cs typeface="Times New Roman" pitchFamily="18" charset="0"/>
              </a:rPr>
              <a:t>He had compassion on me</a:t>
            </a:r>
          </a:p>
          <a:p>
            <a:r>
              <a:rPr lang="en-CA" sz="4000" b="1" dirty="0" smtClean="0">
                <a:solidFill>
                  <a:srgbClr val="684B36"/>
                </a:solidFill>
                <a:latin typeface="Times New Roman" pitchFamily="18" charset="0"/>
                <a:cs typeface="Times New Roman" pitchFamily="18" charset="0"/>
              </a:rPr>
              <a:t>He touched my eyes that I might see</a:t>
            </a:r>
          </a:p>
          <a:p>
            <a:r>
              <a:rPr lang="en-CA" sz="4000" b="1" dirty="0" smtClean="0">
                <a:solidFill>
                  <a:srgbClr val="684B36"/>
                </a:solidFill>
                <a:latin typeface="Times New Roman" pitchFamily="18" charset="0"/>
                <a:cs typeface="Times New Roman" pitchFamily="18" charset="0"/>
              </a:rPr>
              <a:t>Washed my feet that I </a:t>
            </a:r>
          </a:p>
          <a:p>
            <a:r>
              <a:rPr lang="en-CA" sz="4000" b="1" dirty="0" smtClean="0">
                <a:solidFill>
                  <a:srgbClr val="684B36"/>
                </a:solidFill>
                <a:latin typeface="Times New Roman" pitchFamily="18" charset="0"/>
                <a:cs typeface="Times New Roman" pitchFamily="18" charset="0"/>
              </a:rPr>
              <a:t>might walk in His way</a:t>
            </a:r>
          </a:p>
          <a:p>
            <a:r>
              <a:rPr lang="en-CA" sz="4000" b="1" dirty="0" smtClean="0">
                <a:solidFill>
                  <a:srgbClr val="684B36"/>
                </a:solidFill>
                <a:latin typeface="Times New Roman" pitchFamily="18" charset="0"/>
                <a:cs typeface="Times New Roman" pitchFamily="18" charset="0"/>
              </a:rPr>
              <a:t>Cleansed my heart </a:t>
            </a:r>
          </a:p>
          <a:p>
            <a:r>
              <a:rPr lang="en-CA" sz="4000" b="1" dirty="0" smtClean="0">
                <a:solidFill>
                  <a:srgbClr val="684B36"/>
                </a:solidFill>
                <a:latin typeface="Times New Roman" pitchFamily="18" charset="0"/>
                <a:cs typeface="Times New Roman" pitchFamily="18" charset="0"/>
              </a:rPr>
              <a:t>From all sin</a:t>
            </a:r>
          </a:p>
          <a:p>
            <a:r>
              <a:rPr lang="en-CA" sz="4000" b="1" dirty="0" smtClean="0">
                <a:solidFill>
                  <a:srgbClr val="684B36"/>
                </a:solidFill>
                <a:latin typeface="Times New Roman" pitchFamily="18" charset="0"/>
                <a:cs typeface="Times New Roman" pitchFamily="18" charset="0"/>
              </a:rPr>
              <a:t>Gave me perfect peace within</a:t>
            </a:r>
          </a:p>
          <a:p>
            <a:r>
              <a:rPr lang="en-CA" sz="4000" b="1" dirty="0" smtClean="0">
                <a:solidFill>
                  <a:srgbClr val="684B36"/>
                </a:solidFill>
                <a:latin typeface="Times New Roman" pitchFamily="18" charset="0"/>
                <a:cs typeface="Times New Roman" pitchFamily="18" charset="0"/>
              </a:rPr>
              <a:t>What a wonderful Savior is He.</a:t>
            </a:r>
          </a:p>
          <a:p>
            <a:endParaRPr lang="en-CA" sz="3800" b="1" dirty="0">
              <a:solidFill>
                <a:srgbClr val="684B36"/>
              </a:solidFill>
              <a:latin typeface="Times New Roman" pitchFamily="18" charset="0"/>
              <a:cs typeface="Times New Roman" pitchFamily="18" charset="0"/>
            </a:endParaRPr>
          </a:p>
          <a:p>
            <a:endParaRPr lang="en-CA" sz="4000" b="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4000" dirty="0" smtClean="0"/>
          </a:p>
        </p:txBody>
      </p:sp>
      <p:pic>
        <p:nvPicPr>
          <p:cNvPr id="13314" name="Picture 2" descr="http://1.bp.blogspot.com/-iMp26augg8E/TwfPImW2xzI/AAAAAAAAAQA/bzo2BHAJV0Q/s1600/jesus-washing-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1531534" cy="20283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1.bp.blogspot.com/-iMp26augg8E/TwfPImW2xzI/AAAAAAAAAQA/bzo2BHAJV0Q/s1600/jesus-washing-f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5" y="2420888"/>
            <a:ext cx="1515009" cy="200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974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err="1" smtClean="0">
                <a:solidFill>
                  <a:srgbClr val="684B36"/>
                </a:solidFill>
              </a:rPr>
              <a:t>Urchatz</a:t>
            </a:r>
            <a:r>
              <a:rPr lang="en-CA" b="1" u="sng" dirty="0" smtClean="0">
                <a:solidFill>
                  <a:srgbClr val="684B36"/>
                </a:solidFill>
              </a:rPr>
              <a:t>: Washing the hands</a:t>
            </a:r>
            <a:endParaRPr lang="en-CA" b="1" u="sng" dirty="0">
              <a:solidFill>
                <a:srgbClr val="684B36"/>
              </a:solidFill>
            </a:endParaRPr>
          </a:p>
        </p:txBody>
      </p:sp>
      <p:sp>
        <p:nvSpPr>
          <p:cNvPr id="2" name="Subtitle 1"/>
          <p:cNvSpPr>
            <a:spLocks noGrp="1"/>
          </p:cNvSpPr>
          <p:nvPr>
            <p:ph type="subTitle" idx="1"/>
          </p:nvPr>
        </p:nvSpPr>
        <p:spPr>
          <a:xfrm>
            <a:off x="323528" y="980728"/>
            <a:ext cx="8424936" cy="5544616"/>
          </a:xfrm>
        </p:spPr>
        <p:txBody>
          <a:bodyPr>
            <a:normAutofit/>
          </a:bodyPr>
          <a:lstStyle/>
          <a:p>
            <a:endParaRPr lang="en-CA" sz="4000" b="1" dirty="0">
              <a:solidFill>
                <a:schemeClr val="accent1">
                  <a:lumMod val="75000"/>
                </a:schemeClr>
              </a:solidFill>
              <a:latin typeface="Times New Roman" pitchFamily="18" charset="0"/>
              <a:cs typeface="Times New Roman" pitchFamily="18" charset="0"/>
            </a:endParaRPr>
          </a:p>
          <a:p>
            <a:endParaRPr lang="en-CA" sz="4000" b="1" dirty="0">
              <a:solidFill>
                <a:schemeClr val="accent1">
                  <a:lumMod val="75000"/>
                </a:schemeClr>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3074" name="Picture 2" descr="http://1.bp.blogspot.com/-esH_fx6r27E/Tekto2pGTUI/AAAAAAAACPc/s3R5nDpXOK4/s1600/basin%2Btowel%2B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067" y="2564904"/>
            <a:ext cx="319094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82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465818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60649"/>
            <a:ext cx="7772400" cy="576063"/>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5" y="836713"/>
            <a:ext cx="8307635" cy="5760640"/>
          </a:xfrm>
        </p:spPr>
        <p:txBody>
          <a:bodyPr>
            <a:noAutofit/>
          </a:bodyPr>
          <a:lstStyle/>
          <a:p>
            <a:pPr algn="l"/>
            <a:r>
              <a:rPr lang="en-CA" sz="3800" dirty="0" smtClean="0">
                <a:solidFill>
                  <a:srgbClr val="684B36"/>
                </a:solidFill>
                <a:latin typeface="Times New Roman" pitchFamily="18" charset="0"/>
                <a:cs typeface="Times New Roman" pitchFamily="18" charset="0"/>
              </a:rPr>
              <a:t>If we are to benefit from our Passover </a:t>
            </a:r>
            <a:r>
              <a:rPr lang="en-CA" sz="3800" dirty="0" err="1" smtClean="0">
                <a:solidFill>
                  <a:srgbClr val="684B36"/>
                </a:solidFill>
                <a:latin typeface="Times New Roman" pitchFamily="18" charset="0"/>
                <a:cs typeface="Times New Roman" pitchFamily="18" charset="0"/>
              </a:rPr>
              <a:t>seder</a:t>
            </a:r>
            <a:r>
              <a:rPr lang="en-CA" sz="3800" dirty="0" smtClean="0">
                <a:solidFill>
                  <a:srgbClr val="684B36"/>
                </a:solidFill>
                <a:latin typeface="Times New Roman" pitchFamily="18" charset="0"/>
                <a:cs typeface="Times New Roman" pitchFamily="18" charset="0"/>
              </a:rPr>
              <a:t>, however, we must be authentic in what we are doing. We must not simply imitate the Passover of our Jewish neighbors. Instead we must </a:t>
            </a:r>
            <a:r>
              <a:rPr lang="en-CA" sz="3800" dirty="0">
                <a:solidFill>
                  <a:srgbClr val="684B36"/>
                </a:solidFill>
                <a:latin typeface="Times New Roman" pitchFamily="18" charset="0"/>
                <a:cs typeface="Times New Roman" pitchFamily="18" charset="0"/>
              </a:rPr>
              <a:t>e</a:t>
            </a:r>
            <a:r>
              <a:rPr lang="en-CA" sz="3800" dirty="0" smtClean="0">
                <a:solidFill>
                  <a:srgbClr val="684B36"/>
                </a:solidFill>
                <a:latin typeface="Times New Roman" pitchFamily="18" charset="0"/>
                <a:cs typeface="Times New Roman" pitchFamily="18" charset="0"/>
              </a:rPr>
              <a:t>ngage in our own spiritual freedom. Our </a:t>
            </a:r>
            <a:r>
              <a:rPr lang="en-CA" sz="3800" dirty="0" err="1" smtClean="0">
                <a:solidFill>
                  <a:srgbClr val="684B36"/>
                </a:solidFill>
                <a:latin typeface="Times New Roman" pitchFamily="18" charset="0"/>
                <a:cs typeface="Times New Roman" pitchFamily="18" charset="0"/>
              </a:rPr>
              <a:t>seder</a:t>
            </a:r>
            <a:r>
              <a:rPr lang="en-CA" sz="3800" dirty="0" smtClean="0">
                <a:solidFill>
                  <a:srgbClr val="684B36"/>
                </a:solidFill>
                <a:latin typeface="Times New Roman" pitchFamily="18" charset="0"/>
                <a:cs typeface="Times New Roman" pitchFamily="18" charset="0"/>
              </a:rPr>
              <a:t>, therefore, is not an imitation but an adaptation. We draw from Judaism </a:t>
            </a:r>
          </a:p>
          <a:p>
            <a:pPr algn="l"/>
            <a:r>
              <a:rPr lang="en-CA" sz="3800" dirty="0" smtClean="0">
                <a:solidFill>
                  <a:srgbClr val="684B36"/>
                </a:solidFill>
                <a:latin typeface="Times New Roman" pitchFamily="18" charset="0"/>
                <a:cs typeface="Times New Roman" pitchFamily="18" charset="0"/>
              </a:rPr>
              <a:t>but we do not pretend to be Jews. </a:t>
            </a:r>
            <a:endParaRPr lang="en-CA" sz="38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30188" y="332656"/>
            <a:ext cx="7772400" cy="722511"/>
          </a:xfrm>
        </p:spPr>
        <p:txBody>
          <a:bodyPr>
            <a:normAutofit fontScale="90000"/>
          </a:bodyPr>
          <a:lstStyle/>
          <a:p>
            <a:r>
              <a:rPr lang="en-CA" b="1" u="sng" dirty="0" err="1" smtClean="0">
                <a:solidFill>
                  <a:srgbClr val="684B36"/>
                </a:solidFill>
              </a:rPr>
              <a:t>Urchatz</a:t>
            </a:r>
            <a:r>
              <a:rPr lang="en-CA" b="1" u="sng" dirty="0" smtClean="0">
                <a:solidFill>
                  <a:srgbClr val="684B36"/>
                </a:solidFill>
              </a:rPr>
              <a:t>: Washing the hands</a:t>
            </a:r>
            <a:endParaRPr lang="en-CA" b="1" u="sng" dirty="0">
              <a:solidFill>
                <a:srgbClr val="684B36"/>
              </a:solidFill>
            </a:endParaRPr>
          </a:p>
        </p:txBody>
      </p:sp>
      <p:sp>
        <p:nvSpPr>
          <p:cNvPr id="2" name="Subtitle 1"/>
          <p:cNvSpPr>
            <a:spLocks noGrp="1"/>
          </p:cNvSpPr>
          <p:nvPr>
            <p:ph type="subTitle" idx="1"/>
          </p:nvPr>
        </p:nvSpPr>
        <p:spPr>
          <a:xfrm>
            <a:off x="323528" y="980728"/>
            <a:ext cx="8424936" cy="5544616"/>
          </a:xfrm>
        </p:spPr>
        <p:txBody>
          <a:bodyPr>
            <a:normAutofit/>
          </a:bodyPr>
          <a:lstStyle/>
          <a:p>
            <a:endParaRPr lang="en-CA" sz="4000" b="1" dirty="0">
              <a:solidFill>
                <a:schemeClr val="accent1">
                  <a:lumMod val="75000"/>
                </a:schemeClr>
              </a:solidFill>
              <a:latin typeface="Times New Roman" pitchFamily="18" charset="0"/>
              <a:cs typeface="Times New Roman" pitchFamily="18" charset="0"/>
            </a:endParaRPr>
          </a:p>
          <a:p>
            <a:r>
              <a:rPr lang="en-CA" sz="4000" b="1" dirty="0" smtClean="0">
                <a:solidFill>
                  <a:schemeClr val="accent1">
                    <a:lumMod val="75000"/>
                  </a:schemeClr>
                </a:solidFill>
                <a:latin typeface="Times New Roman" pitchFamily="18" charset="0"/>
                <a:cs typeface="Times New Roman" pitchFamily="18" charset="0"/>
              </a:rPr>
              <a:t>Question #17 </a:t>
            </a:r>
          </a:p>
          <a:p>
            <a:endParaRPr lang="en-CA" sz="4000" b="1" dirty="0" smtClean="0">
              <a:solidFill>
                <a:schemeClr val="accent1">
                  <a:lumMod val="75000"/>
                </a:schemeClr>
              </a:solidFill>
              <a:latin typeface="Times New Roman" pitchFamily="18" charset="0"/>
              <a:cs typeface="Times New Roman" pitchFamily="18" charset="0"/>
            </a:endParaRPr>
          </a:p>
          <a:p>
            <a:endParaRPr lang="en-CA" sz="4000" b="1" dirty="0">
              <a:solidFill>
                <a:schemeClr val="accent1">
                  <a:lumMod val="75000"/>
                </a:schemeClr>
              </a:solidFill>
              <a:latin typeface="Times New Roman" pitchFamily="18" charset="0"/>
              <a:cs typeface="Times New Roman" pitchFamily="18" charset="0"/>
            </a:endParaRPr>
          </a:p>
          <a:p>
            <a:endParaRPr lang="en-CA" sz="4000" b="1" dirty="0" smtClean="0">
              <a:solidFill>
                <a:schemeClr val="accent1">
                  <a:lumMod val="75000"/>
                </a:schemeClr>
              </a:solidFill>
              <a:latin typeface="Times New Roman" pitchFamily="18" charset="0"/>
              <a:cs typeface="Times New Roman" pitchFamily="18" charset="0"/>
            </a:endParaRPr>
          </a:p>
          <a:p>
            <a:endParaRPr lang="en-CA" sz="4000" b="1" dirty="0" smtClean="0">
              <a:solidFill>
                <a:schemeClr val="accent1">
                  <a:lumMod val="75000"/>
                </a:schemeClr>
              </a:solidFill>
              <a:latin typeface="Times New Roman" pitchFamily="18" charset="0"/>
              <a:cs typeface="Times New Roman" pitchFamily="18" charset="0"/>
            </a:endParaRPr>
          </a:p>
          <a:p>
            <a:r>
              <a:rPr lang="en-CA" sz="4000" b="1" dirty="0" smtClean="0">
                <a:solidFill>
                  <a:schemeClr val="accent1">
                    <a:lumMod val="75000"/>
                  </a:schemeClr>
                </a:solidFill>
                <a:latin typeface="Times New Roman" pitchFamily="18" charset="0"/>
                <a:cs typeface="Times New Roman" pitchFamily="18" charset="0"/>
              </a:rPr>
              <a:t>Answer #17</a:t>
            </a:r>
            <a:endParaRPr lang="en-CA" sz="4000" b="1" dirty="0">
              <a:solidFill>
                <a:schemeClr val="accent1">
                  <a:lumMod val="75000"/>
                </a:schemeClr>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3074" name="Picture 2" descr="http://1.bp.blogspot.com/-esH_fx6r27E/Tekto2pGTUI/AAAAAAAACPc/s3R5nDpXOK4/s1600/basin%2Btowel%2B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067" y="2564904"/>
            <a:ext cx="3190949"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03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ivingentheword.files.wordpress.com/2011/04/karp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7595" y="3356992"/>
            <a:ext cx="2377585" cy="17859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7" y="188640"/>
            <a:ext cx="8379642" cy="721245"/>
          </a:xfrm>
        </p:spPr>
        <p:txBody>
          <a:bodyPr>
            <a:normAutofit fontScale="90000"/>
          </a:bodyPr>
          <a:lstStyle/>
          <a:p>
            <a:r>
              <a:rPr lang="en-CA" b="1" u="sng" dirty="0" err="1" smtClean="0">
                <a:solidFill>
                  <a:srgbClr val="684B36"/>
                </a:solidFill>
              </a:rPr>
              <a:t>Karpas</a:t>
            </a:r>
            <a:r>
              <a:rPr lang="en-CA" b="1" u="sng" dirty="0" smtClean="0">
                <a:solidFill>
                  <a:srgbClr val="684B36"/>
                </a:solidFill>
              </a:rPr>
              <a:t>: Blessing the green Vegetable</a:t>
            </a:r>
            <a:endParaRPr lang="en-CA" b="1" u="sng" dirty="0">
              <a:solidFill>
                <a:srgbClr val="684B36"/>
              </a:solidFill>
            </a:endParaRPr>
          </a:p>
        </p:txBody>
      </p:sp>
      <p:sp>
        <p:nvSpPr>
          <p:cNvPr id="2" name="Subtitle 1"/>
          <p:cNvSpPr>
            <a:spLocks noGrp="1"/>
          </p:cNvSpPr>
          <p:nvPr>
            <p:ph type="subTitle" idx="1"/>
          </p:nvPr>
        </p:nvSpPr>
        <p:spPr>
          <a:xfrm>
            <a:off x="360563" y="901411"/>
            <a:ext cx="8352928" cy="5682419"/>
          </a:xfrm>
        </p:spPr>
        <p:txBody>
          <a:bodyPr>
            <a:normAutofit/>
          </a:bodyPr>
          <a:lstStyle/>
          <a:p>
            <a:endParaRPr lang="en-CA" sz="4000" b="1" dirty="0" smtClean="0">
              <a:solidFill>
                <a:schemeClr val="accent1">
                  <a:lumMod val="75000"/>
                </a:schemeClr>
              </a:solidFill>
              <a:latin typeface="Times New Roman" pitchFamily="18" charset="0"/>
              <a:cs typeface="Times New Roman" pitchFamily="18" charset="0"/>
            </a:endParaRPr>
          </a:p>
          <a:p>
            <a:r>
              <a:rPr lang="en-CA" sz="4000" b="1" i="1" dirty="0" smtClean="0">
                <a:solidFill>
                  <a:schemeClr val="tx2">
                    <a:lumMod val="25000"/>
                  </a:schemeClr>
                </a:solidFill>
                <a:latin typeface="Times New Roman" pitchFamily="18" charset="0"/>
                <a:cs typeface="Times New Roman" pitchFamily="18" charset="0"/>
              </a:rPr>
              <a:t>Dip </a:t>
            </a:r>
            <a:r>
              <a:rPr lang="en-CA" sz="4000" b="1" i="1" dirty="0">
                <a:solidFill>
                  <a:schemeClr val="tx2">
                    <a:lumMod val="25000"/>
                  </a:schemeClr>
                </a:solidFill>
                <a:latin typeface="Times New Roman" pitchFamily="18" charset="0"/>
                <a:cs typeface="Times New Roman" pitchFamily="18" charset="0"/>
              </a:rPr>
              <a:t>the parsley in the saltwater, </a:t>
            </a:r>
            <a:endParaRPr lang="en-CA" sz="4000" b="1" i="1" dirty="0" smtClean="0">
              <a:solidFill>
                <a:schemeClr val="tx2">
                  <a:lumMod val="25000"/>
                </a:schemeClr>
              </a:solidFill>
              <a:latin typeface="Times New Roman" pitchFamily="18" charset="0"/>
              <a:cs typeface="Times New Roman" pitchFamily="18" charset="0"/>
            </a:endParaRPr>
          </a:p>
          <a:p>
            <a:r>
              <a:rPr lang="en-CA" sz="4000" b="1" i="1" dirty="0" smtClean="0">
                <a:solidFill>
                  <a:schemeClr val="tx2">
                    <a:lumMod val="25000"/>
                  </a:schemeClr>
                </a:solidFill>
                <a:latin typeface="Times New Roman" pitchFamily="18" charset="0"/>
                <a:cs typeface="Times New Roman" pitchFamily="18" charset="0"/>
              </a:rPr>
              <a:t>but </a:t>
            </a:r>
            <a:r>
              <a:rPr lang="en-CA" sz="4000" b="1" i="1" dirty="0">
                <a:solidFill>
                  <a:schemeClr val="tx2">
                    <a:lumMod val="25000"/>
                  </a:schemeClr>
                </a:solidFill>
                <a:latin typeface="Times New Roman" pitchFamily="18" charset="0"/>
                <a:cs typeface="Times New Roman" pitchFamily="18" charset="0"/>
              </a:rPr>
              <a:t>do not eat it</a:t>
            </a:r>
            <a:r>
              <a:rPr lang="en-CA" sz="4000" b="1" i="1" dirty="0" smtClean="0">
                <a:solidFill>
                  <a:schemeClr val="tx2">
                    <a:lumMod val="25000"/>
                  </a:schemeClr>
                </a:solidFill>
                <a:latin typeface="Times New Roman" pitchFamily="18" charset="0"/>
                <a:cs typeface="Times New Roman" pitchFamily="18" charset="0"/>
              </a:rPr>
              <a:t>.</a:t>
            </a:r>
            <a:endParaRPr lang="en-CA" sz="4000" b="1" i="1" dirty="0">
              <a:solidFill>
                <a:schemeClr val="tx2">
                  <a:lumMod val="25000"/>
                </a:schemeClr>
              </a:solidFill>
              <a:latin typeface="Times New Roman" pitchFamily="18" charset="0"/>
              <a:cs typeface="Times New Roman" pitchFamily="18" charset="0"/>
            </a:endParaRPr>
          </a:p>
          <a:p>
            <a:pPr algn="l"/>
            <a:endParaRPr lang="en-CA" sz="4000" b="1" i="1"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livingentheword.files.wordpress.com/2011/04/karp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776742"/>
            <a:ext cx="2377585" cy="17859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7" y="188640"/>
            <a:ext cx="8379642" cy="721245"/>
          </a:xfrm>
        </p:spPr>
        <p:txBody>
          <a:bodyPr>
            <a:normAutofit fontScale="90000"/>
          </a:bodyPr>
          <a:lstStyle/>
          <a:p>
            <a:r>
              <a:rPr lang="en-CA" b="1" u="sng" dirty="0" err="1" smtClean="0">
                <a:solidFill>
                  <a:srgbClr val="684B36"/>
                </a:solidFill>
              </a:rPr>
              <a:t>Karpas</a:t>
            </a:r>
            <a:r>
              <a:rPr lang="en-CA" b="1" u="sng" dirty="0" smtClean="0">
                <a:solidFill>
                  <a:srgbClr val="684B36"/>
                </a:solidFill>
              </a:rPr>
              <a:t>: Blessing the green Vegetable</a:t>
            </a:r>
            <a:endParaRPr lang="en-CA" b="1" u="sng" dirty="0">
              <a:solidFill>
                <a:srgbClr val="684B36"/>
              </a:solidFill>
            </a:endParaRPr>
          </a:p>
        </p:txBody>
      </p:sp>
      <p:sp>
        <p:nvSpPr>
          <p:cNvPr id="2" name="Subtitle 1"/>
          <p:cNvSpPr>
            <a:spLocks noGrp="1"/>
          </p:cNvSpPr>
          <p:nvPr>
            <p:ph type="subTitle" idx="1"/>
          </p:nvPr>
        </p:nvSpPr>
        <p:spPr>
          <a:xfrm>
            <a:off x="360563" y="901411"/>
            <a:ext cx="8352928" cy="5682419"/>
          </a:xfrm>
        </p:spPr>
        <p:txBody>
          <a:bodyPr>
            <a:normAutofit/>
          </a:bodyPr>
          <a:lstStyle/>
          <a:p>
            <a:endParaRPr lang="en-CA" sz="4000" b="1" dirty="0" smtClean="0">
              <a:solidFill>
                <a:schemeClr val="accent1">
                  <a:lumMod val="75000"/>
                </a:schemeClr>
              </a:solidFill>
              <a:latin typeface="Times New Roman" pitchFamily="18" charset="0"/>
              <a:cs typeface="Times New Roman" pitchFamily="18" charset="0"/>
            </a:endParaRPr>
          </a:p>
          <a:p>
            <a:r>
              <a:rPr lang="en-CA" sz="4000" b="1" dirty="0" smtClean="0">
                <a:solidFill>
                  <a:schemeClr val="accent1">
                    <a:lumMod val="75000"/>
                  </a:schemeClr>
                </a:solidFill>
                <a:latin typeface="Times New Roman" pitchFamily="18" charset="0"/>
                <a:cs typeface="Times New Roman" pitchFamily="18" charset="0"/>
              </a:rPr>
              <a:t>Question &amp; Answer #18</a:t>
            </a:r>
          </a:p>
          <a:p>
            <a:pPr algn="l"/>
            <a:endParaRPr lang="en-CA" sz="4000" b="1" i="1" dirty="0" smtClean="0">
              <a:solidFill>
                <a:schemeClr val="accent6"/>
              </a:solidFill>
              <a:latin typeface="Times New Roman" pitchFamily="18" charset="0"/>
              <a:cs typeface="Times New Roman" pitchFamily="18" charset="0"/>
            </a:endParaRPr>
          </a:p>
          <a:p>
            <a:pPr algn="l"/>
            <a:r>
              <a:rPr lang="en-CA" sz="4000" b="1" i="1" dirty="0" smtClean="0">
                <a:solidFill>
                  <a:schemeClr val="accent6"/>
                </a:solidFill>
                <a:latin typeface="Times New Roman" pitchFamily="18" charset="0"/>
                <a:cs typeface="Times New Roman" pitchFamily="18" charset="0"/>
              </a:rPr>
              <a:t>Community: </a:t>
            </a:r>
            <a:r>
              <a:rPr lang="en-CA" sz="4000" b="1" dirty="0" smtClean="0">
                <a:solidFill>
                  <a:schemeClr val="accent6"/>
                </a:solidFill>
                <a:latin typeface="Times New Roman" pitchFamily="18" charset="0"/>
                <a:cs typeface="Times New Roman" pitchFamily="18" charset="0"/>
              </a:rPr>
              <a:t>Bless you, Abba, Sovereign of all life, who births the fruit of the earth.</a:t>
            </a:r>
          </a:p>
          <a:p>
            <a:pPr algn="l"/>
            <a:r>
              <a:rPr lang="en-CA" sz="4000" b="1" i="1" dirty="0" smtClean="0">
                <a:solidFill>
                  <a:schemeClr val="tx2">
                    <a:lumMod val="25000"/>
                  </a:schemeClr>
                </a:solidFill>
                <a:latin typeface="Times New Roman" pitchFamily="18" charset="0"/>
                <a:cs typeface="Times New Roman" pitchFamily="18" charset="0"/>
              </a:rPr>
              <a:t>(</a:t>
            </a:r>
            <a:r>
              <a:rPr lang="en-CA" sz="4000" b="1" i="1" dirty="0">
                <a:solidFill>
                  <a:schemeClr val="tx2">
                    <a:lumMod val="25000"/>
                  </a:schemeClr>
                </a:solidFill>
                <a:latin typeface="Times New Roman" pitchFamily="18" charset="0"/>
                <a:cs typeface="Times New Roman" pitchFamily="18" charset="0"/>
              </a:rPr>
              <a:t>The </a:t>
            </a:r>
            <a:r>
              <a:rPr lang="en-CA" sz="4000" b="1" i="1" dirty="0" err="1">
                <a:solidFill>
                  <a:schemeClr val="tx2">
                    <a:lumMod val="25000"/>
                  </a:schemeClr>
                </a:solidFill>
                <a:latin typeface="Times New Roman" pitchFamily="18" charset="0"/>
                <a:cs typeface="Times New Roman" pitchFamily="18" charset="0"/>
              </a:rPr>
              <a:t>karpas</a:t>
            </a:r>
            <a:r>
              <a:rPr lang="en-CA" sz="4000" b="1" i="1" dirty="0">
                <a:solidFill>
                  <a:schemeClr val="tx2">
                    <a:lumMod val="25000"/>
                  </a:schemeClr>
                </a:solidFill>
                <a:latin typeface="Times New Roman" pitchFamily="18" charset="0"/>
                <a:cs typeface="Times New Roman" pitchFamily="18" charset="0"/>
              </a:rPr>
              <a:t> is now eaten.)</a:t>
            </a:r>
          </a:p>
          <a:p>
            <a:endParaRPr lang="en-CA" sz="4000" b="1" i="1" dirty="0" smtClean="0">
              <a:latin typeface="Times New Roman" pitchFamily="18" charset="0"/>
              <a:cs typeface="Times New Roman" pitchFamily="18" charset="0"/>
            </a:endParaRPr>
          </a:p>
          <a:p>
            <a:pPr algn="l"/>
            <a:endParaRPr lang="en-CA" sz="4000" b="1" i="1"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5364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1637" y="260648"/>
            <a:ext cx="8373541" cy="649237"/>
          </a:xfrm>
        </p:spPr>
        <p:txBody>
          <a:bodyPr>
            <a:normAutofit fontScale="90000"/>
          </a:bodyPr>
          <a:lstStyle/>
          <a:p>
            <a:r>
              <a:rPr lang="en-CA" b="1" u="sng" dirty="0" err="1" smtClean="0">
                <a:solidFill>
                  <a:srgbClr val="684B36"/>
                </a:solidFill>
              </a:rPr>
              <a:t>Yachatz</a:t>
            </a:r>
            <a:r>
              <a:rPr lang="en-CA" b="1" u="sng" dirty="0" smtClean="0">
                <a:solidFill>
                  <a:srgbClr val="684B36"/>
                </a:solidFill>
              </a:rPr>
              <a:t>: Breaking the middle </a:t>
            </a:r>
            <a:r>
              <a:rPr lang="en-CA" b="1" u="sng" dirty="0" err="1" smtClean="0">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endParaRPr lang="en-CA" sz="4000" dirty="0">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5602"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10886"/>
            <a:ext cx="344544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6937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1637" y="260648"/>
            <a:ext cx="8373541" cy="649237"/>
          </a:xfrm>
        </p:spPr>
        <p:txBody>
          <a:bodyPr>
            <a:normAutofit fontScale="90000"/>
          </a:bodyPr>
          <a:lstStyle/>
          <a:p>
            <a:r>
              <a:rPr lang="en-CA" b="1" u="sng" dirty="0" err="1" smtClean="0">
                <a:solidFill>
                  <a:srgbClr val="684B36"/>
                </a:solidFill>
              </a:rPr>
              <a:t>Yachatz</a:t>
            </a:r>
            <a:r>
              <a:rPr lang="en-CA" b="1" u="sng" dirty="0" smtClean="0">
                <a:solidFill>
                  <a:srgbClr val="684B36"/>
                </a:solidFill>
              </a:rPr>
              <a:t>: Breaking the middle </a:t>
            </a:r>
            <a:r>
              <a:rPr lang="en-CA" b="1" u="sng" dirty="0" err="1" smtClean="0">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endParaRPr lang="en-CA" sz="4000" dirty="0">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#19</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#19</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5602"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10886"/>
            <a:ext cx="344544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2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1637" y="260648"/>
            <a:ext cx="8373541" cy="649237"/>
          </a:xfrm>
        </p:spPr>
        <p:txBody>
          <a:bodyPr>
            <a:normAutofit fontScale="90000"/>
          </a:bodyPr>
          <a:lstStyle/>
          <a:p>
            <a:r>
              <a:rPr lang="en-CA" b="1" u="sng" dirty="0" err="1" smtClean="0">
                <a:solidFill>
                  <a:srgbClr val="684B36"/>
                </a:solidFill>
              </a:rPr>
              <a:t>Yachatz</a:t>
            </a:r>
            <a:r>
              <a:rPr lang="en-CA" b="1" u="sng" dirty="0" smtClean="0">
                <a:solidFill>
                  <a:srgbClr val="684B36"/>
                </a:solidFill>
              </a:rPr>
              <a:t>: Breaking the middle </a:t>
            </a:r>
            <a:r>
              <a:rPr lang="en-CA" b="1" u="sng" dirty="0" err="1" smtClean="0">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endParaRPr lang="en-CA" sz="4000" dirty="0">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a:t>
            </a:r>
            <a:r>
              <a:rPr lang="en-CA" sz="4000" b="1" dirty="0">
                <a:solidFill>
                  <a:schemeClr val="accent6"/>
                </a:solidFill>
                <a:latin typeface="Times New Roman" pitchFamily="18" charset="0"/>
                <a:cs typeface="Times New Roman" pitchFamily="18" charset="0"/>
              </a:rPr>
              <a:t>2</a:t>
            </a:r>
            <a:r>
              <a:rPr lang="en-CA" sz="4000" b="1" dirty="0" smtClean="0">
                <a:solidFill>
                  <a:schemeClr val="accent6"/>
                </a:solidFill>
                <a:latin typeface="Times New Roman" pitchFamily="18" charset="0"/>
                <a:cs typeface="Times New Roman" pitchFamily="18" charset="0"/>
              </a:rPr>
              <a:t>0</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#20</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5602"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10886"/>
            <a:ext cx="344544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455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1637" y="260648"/>
            <a:ext cx="8373541" cy="649237"/>
          </a:xfrm>
        </p:spPr>
        <p:txBody>
          <a:bodyPr>
            <a:normAutofit fontScale="90000"/>
          </a:bodyPr>
          <a:lstStyle/>
          <a:p>
            <a:r>
              <a:rPr lang="en-CA" b="1" u="sng" dirty="0" err="1" smtClean="0">
                <a:solidFill>
                  <a:srgbClr val="684B36"/>
                </a:solidFill>
              </a:rPr>
              <a:t>Yachatz</a:t>
            </a:r>
            <a:r>
              <a:rPr lang="en-CA" b="1" u="sng" dirty="0" smtClean="0">
                <a:solidFill>
                  <a:srgbClr val="684B36"/>
                </a:solidFill>
              </a:rPr>
              <a:t>: Breaking the middle </a:t>
            </a:r>
            <a:r>
              <a:rPr lang="en-CA" b="1" u="sng" dirty="0" err="1" smtClean="0">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endParaRPr lang="en-CA" sz="4000" dirty="0">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#21</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#21</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5602"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610886"/>
            <a:ext cx="344544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10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1637" y="260648"/>
            <a:ext cx="8373541" cy="649237"/>
          </a:xfrm>
        </p:spPr>
        <p:txBody>
          <a:bodyPr>
            <a:normAutofit fontScale="90000"/>
          </a:bodyPr>
          <a:lstStyle/>
          <a:p>
            <a:r>
              <a:rPr lang="en-CA" b="1" u="sng" dirty="0" smtClean="0">
                <a:solidFill>
                  <a:srgbClr val="684B36"/>
                </a:solidFill>
              </a:rPr>
              <a:t>Spirit of the living God</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r>
              <a:rPr lang="en-CA" sz="3800" dirty="0" smtClean="0">
                <a:solidFill>
                  <a:srgbClr val="684B36"/>
                </a:solidFill>
                <a:latin typeface="Times New Roman" pitchFamily="18" charset="0"/>
                <a:cs typeface="Times New Roman" pitchFamily="18" charset="0"/>
              </a:rPr>
              <a:t>Spirit of the living God fall afresh on me</a:t>
            </a:r>
          </a:p>
          <a:p>
            <a:r>
              <a:rPr lang="en-CA" sz="3800" dirty="0" smtClean="0">
                <a:solidFill>
                  <a:srgbClr val="684B36"/>
                </a:solidFill>
                <a:latin typeface="Times New Roman" pitchFamily="18" charset="0"/>
                <a:cs typeface="Times New Roman" pitchFamily="18" charset="0"/>
              </a:rPr>
              <a:t>Spirit of the living God fall afresh on me.</a:t>
            </a:r>
          </a:p>
          <a:p>
            <a:r>
              <a:rPr lang="en-CA" sz="3800" dirty="0" smtClean="0">
                <a:solidFill>
                  <a:srgbClr val="684B36"/>
                </a:solidFill>
                <a:latin typeface="Times New Roman" pitchFamily="18" charset="0"/>
                <a:cs typeface="Times New Roman" pitchFamily="18" charset="0"/>
              </a:rPr>
              <a:t>Break me, melt me, mold me, fill me</a:t>
            </a:r>
          </a:p>
          <a:p>
            <a:r>
              <a:rPr lang="en-CA" sz="3800" dirty="0" smtClean="0">
                <a:solidFill>
                  <a:srgbClr val="684B36"/>
                </a:solidFill>
                <a:latin typeface="Times New Roman" pitchFamily="18" charset="0"/>
                <a:cs typeface="Times New Roman" pitchFamily="18" charset="0"/>
              </a:rPr>
              <a:t>Spirit of the living God fall afresh on me.</a:t>
            </a:r>
          </a:p>
          <a:p>
            <a:endParaRPr lang="en-CA" sz="3800" dirty="0" smtClean="0">
              <a:solidFill>
                <a:srgbClr val="684B36"/>
              </a:solidFill>
              <a:latin typeface="Times New Roman" pitchFamily="18" charset="0"/>
              <a:cs typeface="Times New Roman" pitchFamily="18" charset="0"/>
            </a:endParaRPr>
          </a:p>
          <a:p>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8196" name="Picture 4" descr="http://1.bp.blogspot.com/_022QmkEF-QM/Ry_ThVQyZtI/AAAAAAAAALE/SX57imrvguw/s200/ptrswh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800525"/>
            <a:ext cx="390900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46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332656"/>
            <a:ext cx="8379643"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6624"/>
          </a:xfrm>
        </p:spPr>
        <p:txBody>
          <a:bodyPr>
            <a:normAutofit fontScale="92500"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is called </a:t>
            </a:r>
            <a:r>
              <a:rPr lang="en-CA" sz="4000" i="1" dirty="0" err="1" smtClean="0">
                <a:solidFill>
                  <a:srgbClr val="684B36"/>
                </a:solidFill>
                <a:latin typeface="Times New Roman" pitchFamily="18" charset="0"/>
                <a:cs typeface="Times New Roman" pitchFamily="18" charset="0"/>
              </a:rPr>
              <a:t>lachma</a:t>
            </a:r>
            <a:r>
              <a:rPr lang="en-CA" sz="4000" i="1" dirty="0" smtClean="0">
                <a:solidFill>
                  <a:srgbClr val="684B36"/>
                </a:solidFill>
                <a:latin typeface="Times New Roman" pitchFamily="18" charset="0"/>
                <a:cs typeface="Times New Roman" pitchFamily="18" charset="0"/>
              </a:rPr>
              <a:t> </a:t>
            </a:r>
            <a:r>
              <a:rPr lang="en-CA" sz="4000" i="1" dirty="0" err="1" smtClean="0">
                <a:solidFill>
                  <a:srgbClr val="684B36"/>
                </a:solidFill>
                <a:latin typeface="Times New Roman" pitchFamily="18" charset="0"/>
                <a:cs typeface="Times New Roman" pitchFamily="18" charset="0"/>
              </a:rPr>
              <a:t>anya</a:t>
            </a:r>
            <a:r>
              <a:rPr lang="en-CA" sz="4000" i="1" dirty="0" smtClean="0">
                <a:solidFill>
                  <a:srgbClr val="684B36"/>
                </a:solidFill>
                <a:latin typeface="Times New Roman" pitchFamily="18" charset="0"/>
                <a:cs typeface="Times New Roman" pitchFamily="18" charset="0"/>
              </a:rPr>
              <a:t>, </a:t>
            </a:r>
            <a:r>
              <a:rPr lang="en-CA" sz="4000" dirty="0" smtClean="0">
                <a:solidFill>
                  <a:srgbClr val="684B36"/>
                </a:solidFill>
                <a:latin typeface="Times New Roman" pitchFamily="18" charset="0"/>
                <a:cs typeface="Times New Roman" pitchFamily="18" charset="0"/>
              </a:rPr>
              <a:t>the “bread of affliction.” It is the flat bread of those whose lives have been flattened by suffering and oppression. As you eat this bit of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focus on your God-given kinship with all such men, women, and children. In this way you will awaken thoughts of compassion. Your words </a:t>
            </a:r>
          </a:p>
          <a:p>
            <a:pPr algn="l"/>
            <a:r>
              <a:rPr lang="en-CA" sz="4000" dirty="0" smtClean="0">
                <a:solidFill>
                  <a:srgbClr val="684B36"/>
                </a:solidFill>
                <a:latin typeface="Times New Roman" pitchFamily="18" charset="0"/>
                <a:cs typeface="Times New Roman" pitchFamily="18" charset="0"/>
              </a:rPr>
              <a:t>will naturally turn toward kindness, </a:t>
            </a:r>
          </a:p>
          <a:p>
            <a:pPr algn="l"/>
            <a:r>
              <a:rPr lang="en-CA" sz="4000" dirty="0" smtClean="0">
                <a:solidFill>
                  <a:srgbClr val="684B36"/>
                </a:solidFill>
                <a:latin typeface="Times New Roman" pitchFamily="18" charset="0"/>
                <a:cs typeface="Times New Roman" pitchFamily="18" charset="0"/>
              </a:rPr>
              <a:t>and your deeds toward justice.</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8674" name="Picture 2" descr="http://www.kpikephoto.com/blogpics/seder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361508"/>
            <a:ext cx="1672952" cy="12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332656"/>
            <a:ext cx="8379643"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8"/>
            <a:ext cx="8352928" cy="5616624"/>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This is the bread of suffering, reminding us of the dryness of a soul starved of hope. This is  the bread of the broken, reminding us that no one is whole unless all are whole, for in the end we are one body, and when one part of the body aches the entire </a:t>
            </a:r>
          </a:p>
          <a:p>
            <a:pPr algn="l"/>
            <a:r>
              <a:rPr lang="en-CA" sz="4000" dirty="0" smtClean="0">
                <a:solidFill>
                  <a:srgbClr val="684B36"/>
                </a:solidFill>
                <a:latin typeface="Times New Roman" pitchFamily="18" charset="0"/>
                <a:cs typeface="Times New Roman" pitchFamily="18" charset="0"/>
              </a:rPr>
              <a:t>body suffers.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9698"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4946054"/>
            <a:ext cx="2249015" cy="164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563" y="4869159"/>
            <a:ext cx="1125674" cy="168030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83568" y="260649"/>
            <a:ext cx="7772400" cy="576063"/>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7" y="836712"/>
            <a:ext cx="8382700" cy="571275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In this way, we may learn from our deepest historical roots yet remain true to ourselves and our faith.</a:t>
            </a:r>
          </a:p>
          <a:p>
            <a:pPr algn="l"/>
            <a:r>
              <a:rPr lang="en-CA" sz="4000" dirty="0" smtClean="0">
                <a:solidFill>
                  <a:srgbClr val="684B36"/>
                </a:solidFill>
                <a:latin typeface="Times New Roman" pitchFamily="18" charset="0"/>
                <a:cs typeface="Times New Roman" pitchFamily="18" charset="0"/>
              </a:rPr>
              <a:t>Our meal is </a:t>
            </a:r>
            <a:r>
              <a:rPr lang="en-CA" sz="4000" dirty="0">
                <a:solidFill>
                  <a:srgbClr val="684B36"/>
                </a:solidFill>
                <a:latin typeface="Times New Roman" pitchFamily="18" charset="0"/>
                <a:cs typeface="Times New Roman" pitchFamily="18" charset="0"/>
              </a:rPr>
              <a:t>c</a:t>
            </a:r>
            <a:r>
              <a:rPr lang="en-CA" sz="4000" dirty="0" smtClean="0">
                <a:solidFill>
                  <a:srgbClr val="684B36"/>
                </a:solidFill>
                <a:latin typeface="Times New Roman" pitchFamily="18" charset="0"/>
                <a:cs typeface="Times New Roman" pitchFamily="18" charset="0"/>
              </a:rPr>
              <a:t>alled a </a:t>
            </a:r>
            <a:r>
              <a:rPr lang="en-CA" sz="4000" i="1"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from the Hebrew term for “</a:t>
            </a:r>
            <a:r>
              <a:rPr lang="en-CA" sz="4000" i="1" dirty="0" smtClean="0">
                <a:solidFill>
                  <a:srgbClr val="684B36"/>
                </a:solidFill>
                <a:latin typeface="Times New Roman" pitchFamily="18" charset="0"/>
                <a:cs typeface="Times New Roman" pitchFamily="18" charset="0"/>
              </a:rPr>
              <a:t>order.</a:t>
            </a:r>
            <a:r>
              <a:rPr lang="en-CA" sz="4000" dirty="0" smtClean="0">
                <a:solidFill>
                  <a:srgbClr val="684B36"/>
                </a:solidFill>
                <a:latin typeface="Times New Roman" pitchFamily="18" charset="0"/>
                <a:cs typeface="Times New Roman" pitchFamily="18" charset="0"/>
              </a:rPr>
              <a:t>” The Book of Genesis tells us that God orders all creation. Though we affirm this is so, we must confess we often cannot </a:t>
            </a:r>
          </a:p>
          <a:p>
            <a:pPr algn="l"/>
            <a:r>
              <a:rPr lang="en-CA" sz="4000" dirty="0" smtClean="0">
                <a:solidFill>
                  <a:srgbClr val="684B36"/>
                </a:solidFill>
                <a:latin typeface="Times New Roman" pitchFamily="18" charset="0"/>
                <a:cs typeface="Times New Roman" pitchFamily="18" charset="0"/>
              </a:rPr>
              <a:t>sense God’s ordering presence. </a:t>
            </a:r>
          </a:p>
          <a:p>
            <a:endParaRPr lang="en-CA" dirty="0"/>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332656"/>
            <a:ext cx="8379643"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80727"/>
            <a:ext cx="8441705" cy="5602189"/>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a:t>
            </a:r>
          </a:p>
          <a:p>
            <a:pPr algn="l"/>
            <a:r>
              <a:rPr lang="en-CA" sz="4000" dirty="0" smtClean="0">
                <a:solidFill>
                  <a:schemeClr val="accent6"/>
                </a:solidFill>
                <a:latin typeface="Times New Roman" pitchFamily="18" charset="0"/>
                <a:cs typeface="Times New Roman" pitchFamily="18" charset="0"/>
              </a:rPr>
              <a:t>Let all who are hungry share this meal with us. Let all who are enslaved share this meal with us. Let all who are in need share this meal with us. Let all who are in </a:t>
            </a:r>
            <a:r>
              <a:rPr lang="en-CA" sz="4000" i="1" dirty="0" err="1" smtClean="0">
                <a:solidFill>
                  <a:schemeClr val="accent6"/>
                </a:solidFill>
                <a:latin typeface="Times New Roman" pitchFamily="18" charset="0"/>
                <a:cs typeface="Times New Roman" pitchFamily="18" charset="0"/>
              </a:rPr>
              <a:t>Mitzraim</a:t>
            </a:r>
            <a:r>
              <a:rPr lang="en-CA" sz="4000" i="1" dirty="0" smtClean="0">
                <a:solidFill>
                  <a:schemeClr val="accent6"/>
                </a:solidFill>
                <a:latin typeface="Times New Roman" pitchFamily="18" charset="0"/>
                <a:cs typeface="Times New Roman" pitchFamily="18" charset="0"/>
              </a:rPr>
              <a:t> </a:t>
            </a:r>
            <a:r>
              <a:rPr lang="en-CA" sz="4000" dirty="0" smtClean="0">
                <a:solidFill>
                  <a:schemeClr val="accent6"/>
                </a:solidFill>
                <a:latin typeface="Times New Roman" pitchFamily="18" charset="0"/>
                <a:cs typeface="Times New Roman" pitchFamily="18" charset="0"/>
              </a:rPr>
              <a:t>share </a:t>
            </a:r>
          </a:p>
          <a:p>
            <a:pPr algn="l"/>
            <a:r>
              <a:rPr lang="en-CA" sz="4000" dirty="0" smtClean="0">
                <a:solidFill>
                  <a:schemeClr val="accent6"/>
                </a:solidFill>
                <a:latin typeface="Times New Roman" pitchFamily="18" charset="0"/>
                <a:cs typeface="Times New Roman" pitchFamily="18" charset="0"/>
              </a:rPr>
              <a:t>this meal with us.</a:t>
            </a:r>
            <a:endParaRPr lang="en-CA" sz="4000"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30722" name="Picture 2" descr="http://www.kpikephoto.com/blogpics/seder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448" y="4725144"/>
            <a:ext cx="2539739" cy="185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#22</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#22</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07" y="2636912"/>
            <a:ext cx="3352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#23</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#23</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07" y="2636912"/>
            <a:ext cx="3352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2918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#24</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#24</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07" y="2636912"/>
            <a:ext cx="3352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463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err="1">
                <a:solidFill>
                  <a:srgbClr val="684B36"/>
                </a:solidFill>
              </a:rPr>
              <a:t>Yachatz</a:t>
            </a:r>
            <a:r>
              <a:rPr lang="en-CA" b="1" u="sng" dirty="0">
                <a:solidFill>
                  <a:srgbClr val="684B36"/>
                </a:solidFill>
              </a:rPr>
              <a:t>: Breaking the middle </a:t>
            </a:r>
            <a:r>
              <a:rPr lang="en-CA" b="1" u="sng" dirty="0" err="1">
                <a:solidFill>
                  <a:srgbClr val="684B36"/>
                </a:solidFill>
              </a:rPr>
              <a:t>Matzah</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#25</a:t>
            </a: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Answer #25</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407" y="2636912"/>
            <a:ext cx="33528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359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smtClean="0">
                <a:solidFill>
                  <a:srgbClr val="684B36"/>
                </a:solidFill>
              </a:rPr>
              <a:t>Seek Ye </a:t>
            </a:r>
            <a:r>
              <a:rPr lang="en-CA" b="1" u="sng" dirty="0">
                <a:solidFill>
                  <a:srgbClr val="684B36"/>
                </a:solidFill>
              </a:rPr>
              <a:t>F</a:t>
            </a:r>
            <a:r>
              <a:rPr lang="en-CA" b="1" u="sng" dirty="0" smtClean="0">
                <a:solidFill>
                  <a:srgbClr val="684B36"/>
                </a:solidFill>
              </a:rPr>
              <a:t>irst</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r>
              <a:rPr lang="en-CA" sz="4000" b="1" dirty="0" smtClean="0">
                <a:solidFill>
                  <a:srgbClr val="684B36"/>
                </a:solidFill>
                <a:latin typeface="Times New Roman" pitchFamily="18" charset="0"/>
                <a:cs typeface="Times New Roman" pitchFamily="18" charset="0"/>
              </a:rPr>
              <a:t>Seek Ye first the Kingdom of God</a:t>
            </a:r>
          </a:p>
          <a:p>
            <a:r>
              <a:rPr lang="en-CA" sz="4000" b="1" dirty="0" smtClean="0">
                <a:solidFill>
                  <a:srgbClr val="684B36"/>
                </a:solidFill>
                <a:latin typeface="Times New Roman" pitchFamily="18" charset="0"/>
                <a:cs typeface="Times New Roman" pitchFamily="18" charset="0"/>
              </a:rPr>
              <a:t>And His righteousness</a:t>
            </a:r>
          </a:p>
          <a:p>
            <a:r>
              <a:rPr lang="en-CA" sz="4000" b="1" dirty="0" smtClean="0">
                <a:solidFill>
                  <a:srgbClr val="684B36"/>
                </a:solidFill>
                <a:latin typeface="Times New Roman" pitchFamily="18" charset="0"/>
                <a:cs typeface="Times New Roman" pitchFamily="18" charset="0"/>
              </a:rPr>
              <a:t>And all these things </a:t>
            </a:r>
          </a:p>
          <a:p>
            <a:r>
              <a:rPr lang="en-CA" sz="4000" b="1" dirty="0" smtClean="0">
                <a:solidFill>
                  <a:srgbClr val="684B36"/>
                </a:solidFill>
                <a:latin typeface="Times New Roman" pitchFamily="18" charset="0"/>
                <a:cs typeface="Times New Roman" pitchFamily="18" charset="0"/>
              </a:rPr>
              <a:t>shall be added unto you </a:t>
            </a:r>
          </a:p>
          <a:p>
            <a:r>
              <a:rPr lang="en-CA" sz="4000" b="1" dirty="0" smtClean="0">
                <a:solidFill>
                  <a:srgbClr val="684B36"/>
                </a:solidFill>
                <a:latin typeface="Times New Roman" pitchFamily="18" charset="0"/>
                <a:cs typeface="Times New Roman" pitchFamily="18" charset="0"/>
              </a:rPr>
              <a:t>Alleluia, alleluia!</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9218" name="Picture 2" descr="http://www.apostolicfaith.org.uk/uploads/sermon/image/big/sermon_110703093808_Seek%20Ye%20Fir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706" y="4615330"/>
            <a:ext cx="2613363" cy="19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6086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smtClean="0">
                <a:solidFill>
                  <a:srgbClr val="684B36"/>
                </a:solidFill>
              </a:rPr>
              <a:t>Seek Ye </a:t>
            </a:r>
            <a:r>
              <a:rPr lang="en-CA" b="1" u="sng" dirty="0">
                <a:solidFill>
                  <a:srgbClr val="684B36"/>
                </a:solidFill>
              </a:rPr>
              <a:t>F</a:t>
            </a:r>
            <a:r>
              <a:rPr lang="en-CA" b="1" u="sng" dirty="0" smtClean="0">
                <a:solidFill>
                  <a:srgbClr val="684B36"/>
                </a:solidFill>
              </a:rPr>
              <a:t>irst</a:t>
            </a:r>
            <a:endParaRPr lang="en-CA" b="1" u="sng" dirty="0">
              <a:solidFill>
                <a:srgbClr val="684B36"/>
              </a:solidFill>
            </a:endParaRPr>
          </a:p>
        </p:txBody>
      </p:sp>
      <p:sp>
        <p:nvSpPr>
          <p:cNvPr id="2" name="Subtitle 1"/>
          <p:cNvSpPr>
            <a:spLocks noGrp="1"/>
          </p:cNvSpPr>
          <p:nvPr>
            <p:ph type="subTitle" idx="1"/>
          </p:nvPr>
        </p:nvSpPr>
        <p:spPr>
          <a:xfrm>
            <a:off x="323527" y="909885"/>
            <a:ext cx="8513713" cy="5759475"/>
          </a:xfrm>
        </p:spPr>
        <p:txBody>
          <a:bodyPr>
            <a:normAutofit/>
          </a:bodyPr>
          <a:lstStyle/>
          <a:p>
            <a:r>
              <a:rPr lang="en-CA" sz="4000" b="1" dirty="0" smtClean="0">
                <a:solidFill>
                  <a:srgbClr val="684B36"/>
                </a:solidFill>
                <a:latin typeface="Times New Roman" pitchFamily="18" charset="0"/>
                <a:cs typeface="Times New Roman" pitchFamily="18" charset="0"/>
              </a:rPr>
              <a:t>Man shall not live by bread alone</a:t>
            </a:r>
          </a:p>
          <a:p>
            <a:r>
              <a:rPr lang="en-CA" sz="4000" b="1" dirty="0" smtClean="0">
                <a:solidFill>
                  <a:srgbClr val="684B36"/>
                </a:solidFill>
                <a:latin typeface="Times New Roman" pitchFamily="18" charset="0"/>
                <a:cs typeface="Times New Roman" pitchFamily="18" charset="0"/>
              </a:rPr>
              <a:t>But by every word </a:t>
            </a:r>
          </a:p>
          <a:p>
            <a:r>
              <a:rPr lang="en-CA" sz="4000" b="1" dirty="0" smtClean="0">
                <a:solidFill>
                  <a:srgbClr val="684B36"/>
                </a:solidFill>
                <a:latin typeface="Times New Roman" pitchFamily="18" charset="0"/>
                <a:cs typeface="Times New Roman" pitchFamily="18" charset="0"/>
              </a:rPr>
              <a:t>That proceeds from </a:t>
            </a:r>
          </a:p>
          <a:p>
            <a:r>
              <a:rPr lang="en-CA" sz="4000" b="1" dirty="0" smtClean="0">
                <a:solidFill>
                  <a:srgbClr val="684B36"/>
                </a:solidFill>
                <a:latin typeface="Times New Roman" pitchFamily="18" charset="0"/>
                <a:cs typeface="Times New Roman" pitchFamily="18" charset="0"/>
              </a:rPr>
              <a:t>The mouth of God</a:t>
            </a:r>
          </a:p>
          <a:p>
            <a:r>
              <a:rPr lang="en-CA" sz="4000" b="1" dirty="0" smtClean="0">
                <a:solidFill>
                  <a:srgbClr val="684B36"/>
                </a:solidFill>
                <a:latin typeface="Times New Roman" pitchFamily="18" charset="0"/>
                <a:cs typeface="Times New Roman" pitchFamily="18" charset="0"/>
              </a:rPr>
              <a:t>Alleluia, alleluia!</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9218" name="Picture 2" descr="http://www.apostolicfaith.org.uk/uploads/sermon/image/big/sermon_110703093808_Seek%20Ye%20Fir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706" y="4615330"/>
            <a:ext cx="2613363" cy="19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24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7" y="332656"/>
            <a:ext cx="8379642" cy="577229"/>
          </a:xfrm>
        </p:spPr>
        <p:txBody>
          <a:bodyPr>
            <a:normAutofit fontScale="90000"/>
          </a:bodyPr>
          <a:lstStyle/>
          <a:p>
            <a:r>
              <a:rPr lang="en-CA" b="1" u="sng" dirty="0" smtClean="0">
                <a:solidFill>
                  <a:srgbClr val="684B36"/>
                </a:solidFill>
              </a:rPr>
              <a:t>Seek Ye </a:t>
            </a:r>
            <a:r>
              <a:rPr lang="en-CA" b="1" u="sng" dirty="0">
                <a:solidFill>
                  <a:srgbClr val="684B36"/>
                </a:solidFill>
              </a:rPr>
              <a:t>F</a:t>
            </a:r>
            <a:r>
              <a:rPr lang="en-CA" b="1" u="sng" dirty="0" smtClean="0">
                <a:solidFill>
                  <a:srgbClr val="684B36"/>
                </a:solidFill>
              </a:rPr>
              <a:t>irst</a:t>
            </a:r>
            <a:endParaRPr lang="en-CA" b="1" u="sng" dirty="0">
              <a:solidFill>
                <a:srgbClr val="684B36"/>
              </a:solidFill>
            </a:endParaRPr>
          </a:p>
        </p:txBody>
      </p:sp>
      <p:sp>
        <p:nvSpPr>
          <p:cNvPr id="2" name="Subtitle 1"/>
          <p:cNvSpPr>
            <a:spLocks noGrp="1"/>
          </p:cNvSpPr>
          <p:nvPr>
            <p:ph type="subTitle" idx="1"/>
          </p:nvPr>
        </p:nvSpPr>
        <p:spPr>
          <a:xfrm>
            <a:off x="395536" y="909885"/>
            <a:ext cx="8352928" cy="5759475"/>
          </a:xfrm>
        </p:spPr>
        <p:txBody>
          <a:bodyPr>
            <a:normAutofit/>
          </a:bodyPr>
          <a:lstStyle/>
          <a:p>
            <a:r>
              <a:rPr lang="en-CA" sz="4000" b="1" dirty="0" smtClean="0">
                <a:solidFill>
                  <a:srgbClr val="684B36"/>
                </a:solidFill>
                <a:latin typeface="Times New Roman" pitchFamily="18" charset="0"/>
                <a:cs typeface="Times New Roman" pitchFamily="18" charset="0"/>
              </a:rPr>
              <a:t>Ask and it shall be given unto you</a:t>
            </a:r>
          </a:p>
          <a:p>
            <a:r>
              <a:rPr lang="en-CA" sz="4000" b="1" dirty="0" smtClean="0">
                <a:solidFill>
                  <a:srgbClr val="684B36"/>
                </a:solidFill>
                <a:latin typeface="Times New Roman" pitchFamily="18" charset="0"/>
                <a:cs typeface="Times New Roman" pitchFamily="18" charset="0"/>
              </a:rPr>
              <a:t>Seek and ye shall find</a:t>
            </a:r>
          </a:p>
          <a:p>
            <a:r>
              <a:rPr lang="en-CA" sz="4000" b="1" dirty="0" smtClean="0">
                <a:solidFill>
                  <a:srgbClr val="684B36"/>
                </a:solidFill>
                <a:latin typeface="Times New Roman" pitchFamily="18" charset="0"/>
                <a:cs typeface="Times New Roman" pitchFamily="18" charset="0"/>
              </a:rPr>
              <a:t>Knock and the door </a:t>
            </a:r>
          </a:p>
          <a:p>
            <a:r>
              <a:rPr lang="en-CA" sz="4000" b="1" dirty="0" smtClean="0">
                <a:solidFill>
                  <a:srgbClr val="684B36"/>
                </a:solidFill>
                <a:latin typeface="Times New Roman" pitchFamily="18" charset="0"/>
                <a:cs typeface="Times New Roman" pitchFamily="18" charset="0"/>
              </a:rPr>
              <a:t>Shall be opened unto you </a:t>
            </a:r>
          </a:p>
          <a:p>
            <a:r>
              <a:rPr lang="en-CA" sz="4000" b="1" dirty="0" smtClean="0">
                <a:solidFill>
                  <a:srgbClr val="684B36"/>
                </a:solidFill>
                <a:latin typeface="Times New Roman" pitchFamily="18" charset="0"/>
                <a:cs typeface="Times New Roman" pitchFamily="18" charset="0"/>
              </a:rPr>
              <a:t>Alleluia, alleluia!</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9218" name="Picture 2" descr="http://www.apostolicfaith.org.uk/uploads/sermon/image/big/sermon_110703093808_Seek%20Ye%20Fir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706" y="4615330"/>
            <a:ext cx="2613363" cy="196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242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Maggid</a:t>
            </a:r>
            <a:r>
              <a:rPr lang="en-CA" b="1" u="sng" dirty="0" smtClean="0">
                <a:solidFill>
                  <a:srgbClr val="684B36"/>
                </a:solidFill>
              </a:rPr>
              <a:t>: Telling The Story</a:t>
            </a:r>
            <a:endParaRPr lang="en-CA" b="1" u="sng" dirty="0">
              <a:solidFill>
                <a:srgbClr val="684B36"/>
              </a:solidFill>
            </a:endParaRPr>
          </a:p>
        </p:txBody>
      </p:sp>
      <p:sp>
        <p:nvSpPr>
          <p:cNvPr id="2" name="Subtitle 1"/>
          <p:cNvSpPr>
            <a:spLocks noGrp="1"/>
          </p:cNvSpPr>
          <p:nvPr>
            <p:ph type="subTitle" idx="1"/>
          </p:nvPr>
        </p:nvSpPr>
        <p:spPr>
          <a:xfrm>
            <a:off x="395536" y="1052736"/>
            <a:ext cx="8352928" cy="5539568"/>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Our </a:t>
            </a:r>
            <a:r>
              <a:rPr lang="en-CA" sz="4000"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is a time for asking and answering questions. Four specific questions have been asked for centuries.</a:t>
            </a:r>
          </a:p>
          <a:p>
            <a:pPr algn="l"/>
            <a:endParaRPr lang="en-CA" sz="4000" dirty="0" smtClean="0">
              <a:latin typeface="Times New Roman" pitchFamily="18" charset="0"/>
              <a:cs typeface="Times New Roman" pitchFamily="18" charset="0"/>
            </a:endParaRPr>
          </a:p>
          <a:p>
            <a:pPr algn="l"/>
            <a:r>
              <a:rPr lang="en-CA" sz="4000" b="1" dirty="0" smtClean="0">
                <a:solidFill>
                  <a:srgbClr val="DEA900"/>
                </a:solidFill>
                <a:latin typeface="Times New Roman" pitchFamily="18" charset="0"/>
                <a:cs typeface="Times New Roman" pitchFamily="18" charset="0"/>
              </a:rPr>
              <a:t>Reader: </a:t>
            </a:r>
            <a:r>
              <a:rPr lang="en-CA" sz="4000" dirty="0" smtClean="0">
                <a:solidFill>
                  <a:srgbClr val="DEA900"/>
                </a:solidFill>
                <a:latin typeface="Times New Roman" pitchFamily="18" charset="0"/>
                <a:cs typeface="Times New Roman" pitchFamily="18" charset="0"/>
              </a:rPr>
              <a:t>How is this night </a:t>
            </a:r>
          </a:p>
          <a:p>
            <a:pPr algn="l"/>
            <a:r>
              <a:rPr lang="en-CA" sz="4000" dirty="0" smtClean="0">
                <a:solidFill>
                  <a:srgbClr val="DEA900"/>
                </a:solidFill>
                <a:latin typeface="Times New Roman" pitchFamily="18" charset="0"/>
                <a:cs typeface="Times New Roman" pitchFamily="18" charset="0"/>
              </a:rPr>
              <a:t>different from other nights?</a:t>
            </a: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6" y="218579"/>
            <a:ext cx="8379642" cy="618133"/>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a:solidFill>
                  <a:schemeClr val="accent6"/>
                </a:solidFill>
                <a:latin typeface="Times New Roman" pitchFamily="18" charset="0"/>
                <a:cs typeface="Times New Roman" pitchFamily="18" charset="0"/>
              </a:rPr>
              <a:t>Community:</a:t>
            </a:r>
            <a:r>
              <a:rPr lang="en-CA" sz="4000" dirty="0">
                <a:solidFill>
                  <a:schemeClr val="accent6"/>
                </a:solidFill>
                <a:latin typeface="Times New Roman" pitchFamily="18" charset="0"/>
                <a:cs typeface="Times New Roman" pitchFamily="18" charset="0"/>
              </a:rPr>
              <a:t> On all other nights we eat leavened or unleavened bread, but </a:t>
            </a:r>
          </a:p>
          <a:p>
            <a:pPr algn="l"/>
            <a:r>
              <a:rPr lang="en-CA" sz="4000" dirty="0">
                <a:solidFill>
                  <a:schemeClr val="accent6"/>
                </a:solidFill>
                <a:latin typeface="Times New Roman" pitchFamily="18" charset="0"/>
                <a:cs typeface="Times New Roman" pitchFamily="18" charset="0"/>
              </a:rPr>
              <a:t>tonight we eat only unleavened </a:t>
            </a:r>
          </a:p>
          <a:p>
            <a:pPr algn="l"/>
            <a:r>
              <a:rPr lang="en-CA" sz="4000" dirty="0">
                <a:solidFill>
                  <a:schemeClr val="accent6"/>
                </a:solidFill>
                <a:latin typeface="Times New Roman" pitchFamily="18" charset="0"/>
                <a:cs typeface="Times New Roman" pitchFamily="18" charset="0"/>
              </a:rPr>
              <a:t>bread</a:t>
            </a:r>
            <a:r>
              <a:rPr lang="en-CA" sz="4000" dirty="0" smtClean="0">
                <a:solidFill>
                  <a:schemeClr val="accent6"/>
                </a:solidFill>
                <a:latin typeface="Times New Roman" pitchFamily="18" charset="0"/>
                <a:cs typeface="Times New Roman" pitchFamily="18" charset="0"/>
              </a:rPr>
              <a:t>.</a:t>
            </a:r>
          </a:p>
          <a:p>
            <a:pPr algn="l"/>
            <a:endParaRPr lang="en-CA" sz="4000" dirty="0">
              <a:solidFill>
                <a:schemeClr val="accent2">
                  <a:lumMod val="50000"/>
                </a:schemeClr>
              </a:solidFill>
              <a:latin typeface="Times New Roman" pitchFamily="18" charset="0"/>
              <a:cs typeface="Times New Roman" pitchFamily="18" charset="0"/>
            </a:endParaRPr>
          </a:p>
          <a:p>
            <a:pPr algn="l"/>
            <a:r>
              <a:rPr lang="en-CA" sz="4000" b="1" dirty="0" smtClean="0">
                <a:solidFill>
                  <a:srgbClr val="DEA900"/>
                </a:solidFill>
                <a:latin typeface="Times New Roman" pitchFamily="18" charset="0"/>
                <a:cs typeface="Times New Roman" pitchFamily="18" charset="0"/>
              </a:rPr>
              <a:t>Reader</a:t>
            </a:r>
            <a:r>
              <a:rPr lang="en-CA" sz="4000" dirty="0" smtClean="0">
                <a:solidFill>
                  <a:srgbClr val="DEA900"/>
                </a:solidFill>
                <a:latin typeface="Times New Roman" pitchFamily="18" charset="0"/>
                <a:cs typeface="Times New Roman" pitchFamily="18" charset="0"/>
              </a:rPr>
              <a:t>: Why on this night do </a:t>
            </a:r>
          </a:p>
          <a:p>
            <a:pPr algn="l"/>
            <a:r>
              <a:rPr lang="en-CA" sz="4000" dirty="0" smtClean="0">
                <a:solidFill>
                  <a:srgbClr val="DEA900"/>
                </a:solidFill>
                <a:latin typeface="Times New Roman" pitchFamily="18" charset="0"/>
                <a:cs typeface="Times New Roman" pitchFamily="18" charset="0"/>
              </a:rPr>
              <a:t>we eat bitter herbs?</a:t>
            </a:r>
            <a:endParaRPr lang="en-CA" sz="4000" dirty="0">
              <a:solidFill>
                <a:srgbClr val="DEA900"/>
              </a:solidFill>
              <a:latin typeface="Times New Roman" pitchFamily="18" charset="0"/>
              <a:cs typeface="Times New Roman" pitchFamily="18" charset="0"/>
            </a:endParaRPr>
          </a:p>
          <a:p>
            <a:pPr algn="l"/>
            <a:endParaRPr lang="en-CA" sz="4000" dirty="0">
              <a:solidFill>
                <a:srgbClr val="DEA90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682542"/>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60648"/>
            <a:ext cx="7772400" cy="722511"/>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7" y="909884"/>
            <a:ext cx="8379642" cy="5639817"/>
          </a:xfrm>
        </p:spPr>
        <p:txBody>
          <a:bodyPr>
            <a:normAutofit/>
          </a:bodyPr>
          <a:lstStyle/>
          <a:p>
            <a:pPr algn="l"/>
            <a:r>
              <a:rPr lang="en-CA" sz="4000" dirty="0" smtClean="0">
                <a:solidFill>
                  <a:srgbClr val="684B36"/>
                </a:solidFill>
                <a:latin typeface="Times New Roman" pitchFamily="18" charset="0"/>
                <a:cs typeface="Times New Roman" pitchFamily="18" charset="0"/>
              </a:rPr>
              <a:t>Our own habit of trying to control things for ourselves gets in the way. Paradoxically, the more we seek to control things, the more they spin out of control.  The story we tell on Passover is one of human control and divine freedom.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76064"/>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To remind us of the bitterness of slavery.</a:t>
            </a:r>
          </a:p>
          <a:p>
            <a:pPr algn="l"/>
            <a:endParaRPr lang="en-CA" sz="4000" dirty="0">
              <a:solidFill>
                <a:schemeClr val="accent6"/>
              </a:solidFill>
              <a:latin typeface="Times New Roman" pitchFamily="18" charset="0"/>
              <a:cs typeface="Times New Roman" pitchFamily="18" charset="0"/>
            </a:endParaRPr>
          </a:p>
          <a:p>
            <a:pPr algn="l"/>
            <a:r>
              <a:rPr lang="en-CA" sz="4000" b="1" dirty="0" smtClean="0">
                <a:solidFill>
                  <a:srgbClr val="DEA900"/>
                </a:solidFill>
                <a:latin typeface="Times New Roman" pitchFamily="18" charset="0"/>
                <a:cs typeface="Times New Roman" pitchFamily="18" charset="0"/>
              </a:rPr>
              <a:t>Reader: </a:t>
            </a:r>
            <a:r>
              <a:rPr lang="en-CA" sz="4000" dirty="0" smtClean="0">
                <a:solidFill>
                  <a:srgbClr val="DEA900"/>
                </a:solidFill>
                <a:latin typeface="Times New Roman" pitchFamily="18" charset="0"/>
                <a:cs typeface="Times New Roman" pitchFamily="18" charset="0"/>
              </a:rPr>
              <a:t>Why on this night do we dip parsley into saltwater and </a:t>
            </a:r>
            <a:r>
              <a:rPr lang="en-CA" sz="4000" dirty="0" err="1" smtClean="0">
                <a:solidFill>
                  <a:srgbClr val="DEA900"/>
                </a:solidFill>
                <a:latin typeface="Times New Roman" pitchFamily="18" charset="0"/>
                <a:cs typeface="Times New Roman" pitchFamily="18" charset="0"/>
              </a:rPr>
              <a:t>matzah</a:t>
            </a:r>
            <a:r>
              <a:rPr lang="en-CA" sz="4000" dirty="0" smtClean="0">
                <a:solidFill>
                  <a:srgbClr val="DEA900"/>
                </a:solidFill>
                <a:latin typeface="Times New Roman" pitchFamily="18" charset="0"/>
                <a:cs typeface="Times New Roman" pitchFamily="18" charset="0"/>
              </a:rPr>
              <a:t> into the </a:t>
            </a:r>
            <a:r>
              <a:rPr lang="en-CA" sz="4000" dirty="0" err="1" smtClean="0">
                <a:solidFill>
                  <a:srgbClr val="DEA900"/>
                </a:solidFill>
                <a:latin typeface="Times New Roman" pitchFamily="18" charset="0"/>
                <a:cs typeface="Times New Roman" pitchFamily="18" charset="0"/>
              </a:rPr>
              <a:t>charoset</a:t>
            </a:r>
            <a:r>
              <a:rPr lang="en-CA" sz="4000" dirty="0" smtClean="0">
                <a:solidFill>
                  <a:srgbClr val="DEA900"/>
                </a:solidFill>
                <a:latin typeface="Times New Roman" pitchFamily="18" charset="0"/>
                <a:cs typeface="Times New Roman" pitchFamily="18" charset="0"/>
              </a:rPr>
              <a:t>. </a:t>
            </a:r>
            <a:r>
              <a:rPr lang="en-CA" sz="3600" dirty="0" smtClean="0">
                <a:solidFill>
                  <a:srgbClr val="DEA900"/>
                </a:solidFill>
                <a:latin typeface="Times New Roman" pitchFamily="18" charset="0"/>
                <a:cs typeface="Times New Roman" pitchFamily="18" charset="0"/>
              </a:rPr>
              <a:t>(apple &amp; nut Mixture)</a:t>
            </a:r>
            <a:endParaRPr lang="en-CA" sz="3600" b="1" dirty="0">
              <a:solidFill>
                <a:srgbClr val="DEA90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a:t>
            </a:r>
            <a:r>
              <a:rPr lang="en-CA" b="1" u="sng" dirty="0" smtClean="0">
                <a:solidFill>
                  <a:srgbClr val="684B36"/>
                </a:solidFill>
              </a:rPr>
              <a:t>Story</a:t>
            </a:r>
            <a:endParaRPr lang="en-CA" b="1" u="sng" dirty="0">
              <a:solidFill>
                <a:srgbClr val="684B36"/>
              </a:solidFill>
            </a:endParaRP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The first reminds us of the bitter taste of slavery. The second reminds us of the sweet taste of freedom.</a:t>
            </a:r>
          </a:p>
          <a:p>
            <a:pPr algn="l"/>
            <a:endParaRPr lang="en-CA" sz="4000" dirty="0">
              <a:latin typeface="Times New Roman" pitchFamily="18" charset="0"/>
              <a:cs typeface="Times New Roman" pitchFamily="18" charset="0"/>
            </a:endParaRPr>
          </a:p>
          <a:p>
            <a:pPr algn="l"/>
            <a:r>
              <a:rPr lang="en-CA" sz="4000" b="1" dirty="0" smtClean="0">
                <a:solidFill>
                  <a:srgbClr val="DEA900"/>
                </a:solidFill>
                <a:latin typeface="Times New Roman" pitchFamily="18" charset="0"/>
                <a:cs typeface="Times New Roman" pitchFamily="18" charset="0"/>
              </a:rPr>
              <a:t>Reader: </a:t>
            </a:r>
            <a:r>
              <a:rPr lang="en-CA" sz="4000" dirty="0" smtClean="0">
                <a:solidFill>
                  <a:srgbClr val="DEA900"/>
                </a:solidFill>
                <a:latin typeface="Times New Roman" pitchFamily="18" charset="0"/>
                <a:cs typeface="Times New Roman" pitchFamily="18" charset="0"/>
              </a:rPr>
              <a:t>Why on this night do we </a:t>
            </a:r>
          </a:p>
          <a:p>
            <a:pPr algn="l"/>
            <a:r>
              <a:rPr lang="en-CA" sz="4000" dirty="0" smtClean="0">
                <a:solidFill>
                  <a:srgbClr val="DEA900"/>
                </a:solidFill>
                <a:latin typeface="Times New Roman" pitchFamily="18" charset="0"/>
                <a:cs typeface="Times New Roman" pitchFamily="18" charset="0"/>
              </a:rPr>
              <a:t>eat reclining on a pillow.</a:t>
            </a:r>
            <a:endParaRPr lang="en-CA" sz="4000" dirty="0">
              <a:solidFill>
                <a:srgbClr val="DEA90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1169511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In ancient times only the free were allowed to recline at meals. We are relaxed in the company of our friends, eating without fear, and knowing that in this meal all are welcome as they are.</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432436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O God, we live in a world in which slavery is real and takes many forms. While we may not have experienced political or physical slavery, we confess we have known and know what it means to be imprisoned by poor decisions, unhealthy attachments and dependencies, </a:t>
            </a:r>
          </a:p>
          <a:p>
            <a:pPr algn="l"/>
            <a:r>
              <a:rPr lang="en-CA" sz="4000" dirty="0" smtClean="0">
                <a:solidFill>
                  <a:srgbClr val="684B36"/>
                </a:solidFill>
                <a:latin typeface="Times New Roman" pitchFamily="18" charset="0"/>
                <a:cs typeface="Times New Roman" pitchFamily="18" charset="0"/>
              </a:rPr>
              <a:t>and sin itself.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We </a:t>
            </a:r>
            <a:r>
              <a:rPr lang="en-CA" sz="4000" dirty="0">
                <a:solidFill>
                  <a:srgbClr val="684B36"/>
                </a:solidFill>
                <a:latin typeface="Times New Roman" pitchFamily="18" charset="0"/>
                <a:cs typeface="Times New Roman" pitchFamily="18" charset="0"/>
              </a:rPr>
              <a:t>remember as well that </a:t>
            </a:r>
            <a:r>
              <a:rPr lang="en-CA" sz="4000" dirty="0" smtClean="0">
                <a:solidFill>
                  <a:srgbClr val="684B36"/>
                </a:solidFill>
                <a:latin typeface="Times New Roman" pitchFamily="18" charset="0"/>
                <a:cs typeface="Times New Roman" pitchFamily="18" charset="0"/>
              </a:rPr>
              <a:t>in Christ you have granted us freedom if only we will accept and use the gift. Tonight help us to know afresh the good taste of freedom and to resolve to live free in you.</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a:t>
            </a:r>
            <a:r>
              <a:rPr lang="en-CA" sz="4000" dirty="0" smtClean="0">
                <a:solidFill>
                  <a:srgbClr val="684B36"/>
                </a:solidFill>
                <a:latin typeface="Times New Roman" pitchFamily="18" charset="0"/>
                <a:cs typeface="Times New Roman" pitchFamily="18" charset="0"/>
              </a:rPr>
              <a:t>here </a:t>
            </a:r>
            <a:r>
              <a:rPr lang="en-CA" sz="4000" dirty="0" smtClean="0">
                <a:solidFill>
                  <a:srgbClr val="684B36"/>
                </a:solidFill>
                <a:latin typeface="Times New Roman" pitchFamily="18" charset="0"/>
                <a:cs typeface="Times New Roman" pitchFamily="18" charset="0"/>
              </a:rPr>
              <a:t>are four kinds of questioners: the wise, the foolish, the simple, and the one who knows not what to ask. Each speaks with a different voice: the voices of wisdom, doubt, inquiry, and faith.</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The </a:t>
            </a:r>
            <a:r>
              <a:rPr lang="en-CA" sz="4000" dirty="0">
                <a:solidFill>
                  <a:srgbClr val="684B36"/>
                </a:solidFill>
                <a:latin typeface="Times New Roman" pitchFamily="18" charset="0"/>
                <a:cs typeface="Times New Roman" pitchFamily="18" charset="0"/>
              </a:rPr>
              <a:t>wise one asks, </a:t>
            </a:r>
            <a:r>
              <a:rPr lang="en-CA" sz="4000" b="1" dirty="0">
                <a:solidFill>
                  <a:srgbClr val="684B36"/>
                </a:solidFill>
                <a:latin typeface="Times New Roman" pitchFamily="18" charset="0"/>
                <a:cs typeface="Times New Roman" pitchFamily="18" charset="0"/>
              </a:rPr>
              <a:t>“what is the meaning of Passover? </a:t>
            </a:r>
            <a:r>
              <a:rPr lang="en-CA" sz="4000" dirty="0">
                <a:solidFill>
                  <a:srgbClr val="684B36"/>
                </a:solidFill>
                <a:latin typeface="Times New Roman" pitchFamily="18" charset="0"/>
                <a:cs typeface="Times New Roman" pitchFamily="18" charset="0"/>
              </a:rPr>
              <a:t>This is the voice  of wisdom that knows our connection with God and seeks to deepen it. </a:t>
            </a:r>
            <a:endParaRPr lang="en-CA" sz="4000" dirty="0" smtClean="0">
              <a:solidFill>
                <a:srgbClr val="684B36"/>
              </a:solidFill>
              <a:latin typeface="Times New Roman" pitchFamily="18" charset="0"/>
              <a:cs typeface="Times New Roman" pitchFamily="18" charset="0"/>
            </a:endParaRPr>
          </a:p>
          <a:p>
            <a:pPr algn="l"/>
            <a:r>
              <a:rPr lang="en-CA" sz="4000" dirty="0" smtClean="0">
                <a:solidFill>
                  <a:srgbClr val="684B36"/>
                </a:solidFill>
                <a:latin typeface="Times New Roman" pitchFamily="18" charset="0"/>
                <a:cs typeface="Times New Roman" pitchFamily="18" charset="0"/>
              </a:rPr>
              <a:t>The foolish one asks, </a:t>
            </a:r>
            <a:r>
              <a:rPr lang="en-CA" sz="4000" b="1" dirty="0" smtClean="0">
                <a:solidFill>
                  <a:srgbClr val="684B36"/>
                </a:solidFill>
                <a:latin typeface="Times New Roman" pitchFamily="18" charset="0"/>
                <a:cs typeface="Times New Roman" pitchFamily="18" charset="0"/>
              </a:rPr>
              <a:t>“why do you bother with all of this?” </a:t>
            </a:r>
            <a:r>
              <a:rPr lang="en-CA" sz="4000" dirty="0" smtClean="0">
                <a:solidFill>
                  <a:srgbClr val="684B36"/>
                </a:solidFill>
                <a:latin typeface="Times New Roman" pitchFamily="18" charset="0"/>
                <a:cs typeface="Times New Roman" pitchFamily="18" charset="0"/>
              </a:rPr>
              <a:t>This is </a:t>
            </a:r>
          </a:p>
          <a:p>
            <a:pPr algn="l"/>
            <a:r>
              <a:rPr lang="en-CA" sz="4000" dirty="0" smtClean="0">
                <a:solidFill>
                  <a:srgbClr val="684B36"/>
                </a:solidFill>
                <a:latin typeface="Times New Roman" pitchFamily="18" charset="0"/>
                <a:cs typeface="Times New Roman" pitchFamily="18" charset="0"/>
              </a:rPr>
              <a:t>the voice of doubt that separates </a:t>
            </a:r>
          </a:p>
          <a:p>
            <a:pPr algn="l"/>
            <a:r>
              <a:rPr lang="en-CA" sz="4000" dirty="0" smtClean="0">
                <a:solidFill>
                  <a:srgbClr val="684B36"/>
                </a:solidFill>
                <a:latin typeface="Times New Roman" pitchFamily="18" charset="0"/>
                <a:cs typeface="Times New Roman" pitchFamily="18" charset="0"/>
              </a:rPr>
              <a:t>us from each other and from God.</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1576"/>
          </a:xfrm>
        </p:spPr>
        <p:txBody>
          <a:bodyPr>
            <a:normAutofit lnSpcReduction="10000"/>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The simple on asks, </a:t>
            </a:r>
            <a:r>
              <a:rPr lang="en-CA" sz="4000" b="1" dirty="0" smtClean="0">
                <a:solidFill>
                  <a:srgbClr val="684B36"/>
                </a:solidFill>
                <a:latin typeface="Times New Roman" pitchFamily="18" charset="0"/>
                <a:cs typeface="Times New Roman" pitchFamily="18" charset="0"/>
              </a:rPr>
              <a:t>“what do these foods mean, and why do we share them?” </a:t>
            </a:r>
            <a:r>
              <a:rPr lang="en-CA" sz="4000" dirty="0" smtClean="0">
                <a:solidFill>
                  <a:srgbClr val="684B36"/>
                </a:solidFill>
                <a:latin typeface="Times New Roman" pitchFamily="18" charset="0"/>
                <a:cs typeface="Times New Roman" pitchFamily="18" charset="0"/>
              </a:rPr>
              <a:t>This is the voice of inquiry that wishes to bring us closer to truth.</a:t>
            </a:r>
          </a:p>
          <a:p>
            <a:pPr algn="l"/>
            <a:r>
              <a:rPr lang="en-CA" sz="4000" dirty="0" smtClean="0">
                <a:solidFill>
                  <a:srgbClr val="684B36"/>
                </a:solidFill>
                <a:latin typeface="Times New Roman" pitchFamily="18" charset="0"/>
                <a:cs typeface="Times New Roman" pitchFamily="18" charset="0"/>
              </a:rPr>
              <a:t>The child too young to ask is the voice of faith, using silence to invite the telling of our story and the good </a:t>
            </a:r>
          </a:p>
          <a:p>
            <a:pPr algn="l"/>
            <a:r>
              <a:rPr lang="en-CA" sz="4000" dirty="0" smtClean="0">
                <a:solidFill>
                  <a:srgbClr val="684B36"/>
                </a:solidFill>
                <a:latin typeface="Times New Roman" pitchFamily="18" charset="0"/>
                <a:cs typeface="Times New Roman" pitchFamily="18" charset="0"/>
              </a:rPr>
              <a:t>news it contains.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836713"/>
            <a:ext cx="8421671" cy="5765650"/>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Thousands of years ago a great famine struck the </a:t>
            </a:r>
            <a:r>
              <a:rPr lang="en-CA" sz="4000" dirty="0">
                <a:solidFill>
                  <a:srgbClr val="684B36"/>
                </a:solidFill>
                <a:latin typeface="Times New Roman" pitchFamily="18" charset="0"/>
                <a:cs typeface="Times New Roman" pitchFamily="18" charset="0"/>
              </a:rPr>
              <a:t>M</a:t>
            </a:r>
            <a:r>
              <a:rPr lang="en-CA" sz="4000" dirty="0" smtClean="0">
                <a:solidFill>
                  <a:srgbClr val="684B36"/>
                </a:solidFill>
                <a:latin typeface="Times New Roman" pitchFamily="18" charset="0"/>
                <a:cs typeface="Times New Roman" pitchFamily="18" charset="0"/>
              </a:rPr>
              <a:t>iddle East. Only Egypt had food, for at the counsel of the Hebrew man Joseph, Egypt’s Pharaoh had stockpiled food in advance of the famine. He sold the food back to his people and impoverished them. </a:t>
            </a:r>
            <a:r>
              <a:rPr lang="en-CA" sz="4000" dirty="0">
                <a:solidFill>
                  <a:srgbClr val="684B36"/>
                </a:solidFill>
                <a:latin typeface="Times New Roman" pitchFamily="18" charset="0"/>
                <a:cs typeface="Times New Roman" pitchFamily="18" charset="0"/>
              </a:rPr>
              <a:t>The Egyptians rebelled against this </a:t>
            </a:r>
            <a:endParaRPr lang="en-CA" sz="4000" dirty="0" smtClean="0">
              <a:solidFill>
                <a:srgbClr val="684B36"/>
              </a:solidFill>
              <a:latin typeface="Times New Roman" pitchFamily="18" charset="0"/>
              <a:cs typeface="Times New Roman" pitchFamily="18" charset="0"/>
            </a:endParaRPr>
          </a:p>
          <a:p>
            <a:pPr algn="l"/>
            <a:r>
              <a:rPr lang="en-CA" sz="4000" dirty="0" smtClean="0">
                <a:solidFill>
                  <a:srgbClr val="684B36"/>
                </a:solidFill>
                <a:latin typeface="Times New Roman" pitchFamily="18" charset="0"/>
                <a:cs typeface="Times New Roman" pitchFamily="18" charset="0"/>
              </a:rPr>
              <a:t>Pharaoh </a:t>
            </a:r>
            <a:r>
              <a:rPr lang="en-CA" sz="4000" dirty="0">
                <a:solidFill>
                  <a:srgbClr val="684B36"/>
                </a:solidFill>
                <a:latin typeface="Times New Roman" pitchFamily="18" charset="0"/>
                <a:cs typeface="Times New Roman" pitchFamily="18" charset="0"/>
              </a:rPr>
              <a:t>and </a:t>
            </a:r>
            <a:r>
              <a:rPr lang="en-CA" sz="4000" dirty="0" smtClean="0">
                <a:solidFill>
                  <a:srgbClr val="684B36"/>
                </a:solidFill>
                <a:latin typeface="Times New Roman" pitchFamily="18" charset="0"/>
                <a:cs typeface="Times New Roman" pitchFamily="18" charset="0"/>
              </a:rPr>
              <a:t>established </a:t>
            </a:r>
            <a:r>
              <a:rPr lang="en-CA" sz="4000" dirty="0">
                <a:solidFill>
                  <a:srgbClr val="684B36"/>
                </a:solidFill>
                <a:latin typeface="Times New Roman" pitchFamily="18" charset="0"/>
                <a:cs typeface="Times New Roman" pitchFamily="18" charset="0"/>
              </a:rPr>
              <a:t>a new </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8" name="Picture 4" descr="http://www.essex1.com/people/paul/the-great-fam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9485" y="5157192"/>
            <a:ext cx="1879128" cy="147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_dr8MGVv2_rI/SlntPl8gZJI/AAAAAAAABSo/nQbV7Z-I2Pc/s400/pharaoh+killing+baby+males,+Gio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693" y="4941168"/>
            <a:ext cx="1679847" cy="16850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76064"/>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662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Pharaoh who enslaved the Hebrew people. The new Pharaoh feared the Hebrews might lead a revolt against him, and he ordered the midwives to kill all boy babies born to </a:t>
            </a:r>
            <a:r>
              <a:rPr lang="en-CA" sz="4000" dirty="0">
                <a:solidFill>
                  <a:srgbClr val="684B36"/>
                </a:solidFill>
                <a:latin typeface="Times New Roman" pitchFamily="18" charset="0"/>
                <a:cs typeface="Times New Roman" pitchFamily="18" charset="0"/>
              </a:rPr>
              <a:t>H</a:t>
            </a:r>
            <a:r>
              <a:rPr lang="en-CA" sz="4000" dirty="0" smtClean="0">
                <a:solidFill>
                  <a:srgbClr val="684B36"/>
                </a:solidFill>
                <a:latin typeface="Times New Roman" pitchFamily="18" charset="0"/>
                <a:cs typeface="Times New Roman" pitchFamily="18" charset="0"/>
              </a:rPr>
              <a:t>ebrew mothers. The midwives refused!</a:t>
            </a:r>
          </a:p>
          <a:p>
            <a:pPr algn="l"/>
            <a:r>
              <a:rPr lang="en-CA" sz="4000" dirty="0" smtClean="0">
                <a:solidFill>
                  <a:srgbClr val="684B36"/>
                </a:solidFill>
                <a:latin typeface="Times New Roman" pitchFamily="18" charset="0"/>
                <a:cs typeface="Times New Roman" pitchFamily="18" charset="0"/>
              </a:rPr>
              <a:t>Pharaoh then ordered his soldiers </a:t>
            </a:r>
          </a:p>
          <a:p>
            <a:pPr algn="l"/>
            <a:r>
              <a:rPr lang="en-CA" sz="4000" dirty="0" smtClean="0">
                <a:solidFill>
                  <a:srgbClr val="684B36"/>
                </a:solidFill>
                <a:latin typeface="Times New Roman" pitchFamily="18" charset="0"/>
                <a:cs typeface="Times New Roman" pitchFamily="18" charset="0"/>
              </a:rPr>
              <a:t>to raid the Hebrew camps and </a:t>
            </a:r>
          </a:p>
          <a:p>
            <a:pPr algn="l"/>
            <a:r>
              <a:rPr lang="en-CA" sz="4000" dirty="0" smtClean="0">
                <a:solidFill>
                  <a:srgbClr val="684B36"/>
                </a:solidFill>
                <a:latin typeface="Times New Roman" pitchFamily="18" charset="0"/>
                <a:cs typeface="Times New Roman" pitchFamily="18" charset="0"/>
              </a:rPr>
              <a:t>murder the baby boys.  </a:t>
            </a:r>
            <a:endParaRPr lang="en-CA" sz="4000" dirty="0">
              <a:solidFill>
                <a:srgbClr val="684B3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687106"/>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68163"/>
            <a:ext cx="7772400" cy="650503"/>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5" y="909884"/>
            <a:ext cx="8379643" cy="5644381"/>
          </a:xfrm>
        </p:spPr>
        <p:txBody>
          <a:bodyPr>
            <a:normAutofit/>
          </a:bodyPr>
          <a:lstStyle/>
          <a:p>
            <a:pPr algn="l"/>
            <a:r>
              <a:rPr lang="en-CA" sz="4000" dirty="0" smtClean="0">
                <a:solidFill>
                  <a:srgbClr val="684B36"/>
                </a:solidFill>
                <a:latin typeface="Times New Roman" pitchFamily="18" charset="0"/>
                <a:cs typeface="Times New Roman" pitchFamily="18" charset="0"/>
              </a:rPr>
              <a:t>Egypt symbolizes our enslavement to power, the </a:t>
            </a:r>
            <a:r>
              <a:rPr lang="en-CA" sz="4000" dirty="0" smtClean="0">
                <a:solidFill>
                  <a:srgbClr val="684B36"/>
                </a:solidFill>
                <a:latin typeface="Times New Roman" pitchFamily="18" charset="0"/>
                <a:cs typeface="Times New Roman" pitchFamily="18" charset="0"/>
              </a:rPr>
              <a:t>kind </a:t>
            </a:r>
            <a:r>
              <a:rPr lang="en-CA" sz="4000" dirty="0" smtClean="0">
                <a:solidFill>
                  <a:srgbClr val="684B36"/>
                </a:solidFill>
                <a:latin typeface="Times New Roman" pitchFamily="18" charset="0"/>
                <a:cs typeface="Times New Roman" pitchFamily="18" charset="0"/>
              </a:rPr>
              <a:t>of bondage that results from our seeking to control our own lives. Pharaoh symbolizes our addiction to power and to the need to control. The Jewish people symbolize all of us </a:t>
            </a:r>
          </a:p>
          <a:p>
            <a:pPr algn="l"/>
            <a:r>
              <a:rPr lang="en-CA" sz="4000" dirty="0">
                <a:solidFill>
                  <a:srgbClr val="684B36"/>
                </a:solidFill>
                <a:latin typeface="Times New Roman" pitchFamily="18" charset="0"/>
                <a:cs typeface="Times New Roman" pitchFamily="18" charset="0"/>
              </a:rPr>
              <a:t>w</a:t>
            </a:r>
            <a:r>
              <a:rPr lang="en-CA" sz="4000" dirty="0" smtClean="0">
                <a:solidFill>
                  <a:srgbClr val="684B36"/>
                </a:solidFill>
                <a:latin typeface="Times New Roman" pitchFamily="18" charset="0"/>
                <a:cs typeface="Times New Roman" pitchFamily="18" charset="0"/>
              </a:rPr>
              <a:t>ho </a:t>
            </a:r>
            <a:r>
              <a:rPr lang="en-CA" sz="4000" dirty="0" smtClean="0">
                <a:solidFill>
                  <a:srgbClr val="684B36"/>
                </a:solidFill>
                <a:latin typeface="Times New Roman" pitchFamily="18" charset="0"/>
                <a:cs typeface="Times New Roman" pitchFamily="18" charset="0"/>
              </a:rPr>
              <a:t>are enslaved in some fashion</a:t>
            </a:r>
          </a:p>
          <a:p>
            <a:pPr algn="l"/>
            <a:r>
              <a:rPr lang="en-CA" sz="4000" dirty="0">
                <a:solidFill>
                  <a:srgbClr val="684B36"/>
                </a:solidFill>
                <a:latin typeface="Times New Roman" pitchFamily="18" charset="0"/>
                <a:cs typeface="Times New Roman" pitchFamily="18" charset="0"/>
              </a:rPr>
              <a:t>t</a:t>
            </a:r>
            <a:r>
              <a:rPr lang="en-CA" sz="4000" dirty="0" smtClean="0">
                <a:solidFill>
                  <a:srgbClr val="684B36"/>
                </a:solidFill>
                <a:latin typeface="Times New Roman" pitchFamily="18" charset="0"/>
                <a:cs typeface="Times New Roman" pitchFamily="18" charset="0"/>
              </a:rPr>
              <a:t>o </a:t>
            </a:r>
            <a:r>
              <a:rPr lang="en-CA" sz="4000" dirty="0" smtClean="0">
                <a:solidFill>
                  <a:srgbClr val="684B36"/>
                </a:solidFill>
                <a:latin typeface="Times New Roman" pitchFamily="18" charset="0"/>
                <a:cs typeface="Times New Roman" pitchFamily="18" charset="0"/>
              </a:rPr>
              <a:t>the ego’s need to control.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tore.lds.org/images/estore/products/eng/958_62063000_p_34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861514"/>
            <a:ext cx="1359598" cy="17196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29736" cy="560449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One Hebrew mother, </a:t>
            </a:r>
            <a:r>
              <a:rPr lang="en-CA" sz="4000" dirty="0" err="1" smtClean="0">
                <a:solidFill>
                  <a:srgbClr val="684B36"/>
                </a:solidFill>
                <a:latin typeface="Times New Roman" pitchFamily="18" charset="0"/>
                <a:cs typeface="Times New Roman" pitchFamily="18" charset="0"/>
              </a:rPr>
              <a:t>J</a:t>
            </a:r>
            <a:r>
              <a:rPr lang="en-CA" sz="4000" dirty="0" err="1" smtClean="0">
                <a:solidFill>
                  <a:srgbClr val="684B36"/>
                </a:solidFill>
                <a:latin typeface="Times New Roman" pitchFamily="18" charset="0"/>
                <a:cs typeface="Times New Roman" pitchFamily="18" charset="0"/>
              </a:rPr>
              <a:t>ochebed</a:t>
            </a:r>
            <a:r>
              <a:rPr lang="en-CA" sz="4000" dirty="0" smtClean="0">
                <a:solidFill>
                  <a:srgbClr val="684B36"/>
                </a:solidFill>
                <a:latin typeface="Times New Roman" pitchFamily="18" charset="0"/>
                <a:cs typeface="Times New Roman" pitchFamily="18" charset="0"/>
              </a:rPr>
              <a:t>, hid her son in a basket she had turned into a little boat and floated him down the Nile River where he might be found and rescued. She sent the boy’s sister, Miriam, to follow the basket to see what became of her brother. Pharaoh’s daughter found the boy. She </a:t>
            </a:r>
          </a:p>
          <a:p>
            <a:pPr algn="l"/>
            <a:r>
              <a:rPr lang="en-CA" sz="4000" dirty="0" smtClean="0">
                <a:solidFill>
                  <a:srgbClr val="684B36"/>
                </a:solidFill>
                <a:latin typeface="Times New Roman" pitchFamily="18" charset="0"/>
                <a:cs typeface="Times New Roman" pitchFamily="18" charset="0"/>
              </a:rPr>
              <a:t>recognized the baby as Hebrew,</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980727"/>
            <a:ext cx="8421671" cy="5620621"/>
          </a:xfrm>
        </p:spPr>
        <p:txBody>
          <a:bodyPr>
            <a:normAutofit lnSpcReduction="10000"/>
          </a:bodyPr>
          <a:lstStyle/>
          <a:p>
            <a:pPr algn="l"/>
            <a:r>
              <a:rPr lang="en-CA" sz="4000" dirty="0">
                <a:solidFill>
                  <a:srgbClr val="684B36"/>
                </a:solidFill>
                <a:latin typeface="Times New Roman" pitchFamily="18" charset="0"/>
                <a:cs typeface="Times New Roman" pitchFamily="18" charset="0"/>
              </a:rPr>
              <a:t>y</a:t>
            </a:r>
            <a:r>
              <a:rPr lang="en-CA" sz="4000" dirty="0" smtClean="0">
                <a:solidFill>
                  <a:srgbClr val="684B36"/>
                </a:solidFill>
                <a:latin typeface="Times New Roman" pitchFamily="18" charset="0"/>
                <a:cs typeface="Times New Roman" pitchFamily="18" charset="0"/>
              </a:rPr>
              <a:t>et </a:t>
            </a:r>
            <a:r>
              <a:rPr lang="en-CA" sz="4000" dirty="0" smtClean="0">
                <a:solidFill>
                  <a:srgbClr val="684B36"/>
                </a:solidFill>
                <a:latin typeface="Times New Roman" pitchFamily="18" charset="0"/>
                <a:cs typeface="Times New Roman" pitchFamily="18" charset="0"/>
              </a:rPr>
              <a:t>her love for life was greater than her fear of Pharaoh, and she raised him as her own son in the Pharaoh’s court. Miriam spoke to the princess and offered her mother as a nurse for the boy, whom the princess called Moses. So Moses was raised by two </a:t>
            </a:r>
          </a:p>
          <a:p>
            <a:pPr algn="l"/>
            <a:r>
              <a:rPr lang="en-CA" sz="4000" dirty="0" smtClean="0">
                <a:solidFill>
                  <a:srgbClr val="684B36"/>
                </a:solidFill>
                <a:latin typeface="Times New Roman" pitchFamily="18" charset="0"/>
                <a:cs typeface="Times New Roman" pitchFamily="18" charset="0"/>
              </a:rPr>
              <a:t>mothers in the house of </a:t>
            </a:r>
          </a:p>
          <a:p>
            <a:pPr algn="l"/>
            <a:r>
              <a:rPr lang="en-CA" sz="4000" dirty="0" smtClean="0">
                <a:solidFill>
                  <a:srgbClr val="684B36"/>
                </a:solidFill>
                <a:latin typeface="Times New Roman" pitchFamily="18" charset="0"/>
                <a:cs typeface="Times New Roman" pitchFamily="18" charset="0"/>
              </a:rPr>
              <a:t>Pharaoh:</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2050" name="Picture 2" descr="http://www.kidstime4jesus.org/bible_lessons/my_bible_first/lessons/lesson_5_images/moses_bo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339729"/>
            <a:ext cx="1831851" cy="220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onmission.com/uploadedimages/onmission/moses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4722210"/>
            <a:ext cx="1024508" cy="1803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76064"/>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836713"/>
            <a:ext cx="8441705" cy="577988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The </a:t>
            </a:r>
            <a:r>
              <a:rPr lang="en-CA" sz="4000" dirty="0">
                <a:solidFill>
                  <a:srgbClr val="684B36"/>
                </a:solidFill>
                <a:latin typeface="Times New Roman" pitchFamily="18" charset="0"/>
                <a:cs typeface="Times New Roman" pitchFamily="18" charset="0"/>
              </a:rPr>
              <a:t>one who gave him life and the one who saved it</a:t>
            </a:r>
            <a:r>
              <a:rPr lang="en-CA" sz="4000" dirty="0" smtClean="0">
                <a:solidFill>
                  <a:srgbClr val="684B36"/>
                </a:solidFill>
                <a:latin typeface="Times New Roman" pitchFamily="18" charset="0"/>
                <a:cs typeface="Times New Roman" pitchFamily="18" charset="0"/>
              </a:rPr>
              <a:t>. Being raised as a prince in Egypt, Moses could have turned his back on the fate of the slaves, but his two mothers saw to it that he would not. Both had risked their lives to protect his life and both would teach him the value of life and the freedom to live it in service to God, compassion, </a:t>
            </a:r>
          </a:p>
          <a:p>
            <a:pPr algn="l"/>
            <a:r>
              <a:rPr lang="en-CA" sz="4000" dirty="0" smtClean="0">
                <a:solidFill>
                  <a:srgbClr val="684B36"/>
                </a:solidFill>
                <a:latin typeface="Times New Roman" pitchFamily="18" charset="0"/>
                <a:cs typeface="Times New Roman" pitchFamily="18" charset="0"/>
              </a:rPr>
              <a:t>justice and truth.</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3-HxF040dTU/TjDOtnrMyII/AAAAAAAABsI/PmcW7wRsFk8/s1600/moses+kills+the+egypt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6934" y="5033695"/>
            <a:ext cx="2032992" cy="15247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980728"/>
            <a:ext cx="8441705" cy="5688632"/>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One day Moses saw a slave being beaten by a guard. Moses tried to stop the guard and accidentally killed him. Moses hoped the deed would remain a secret. When word got out that he had sided with the </a:t>
            </a:r>
            <a:r>
              <a:rPr lang="en-CA" sz="4000" dirty="0">
                <a:solidFill>
                  <a:srgbClr val="684B36"/>
                </a:solidFill>
                <a:latin typeface="Times New Roman" pitchFamily="18" charset="0"/>
                <a:cs typeface="Times New Roman" pitchFamily="18" charset="0"/>
              </a:rPr>
              <a:t>H</a:t>
            </a:r>
            <a:r>
              <a:rPr lang="en-CA" sz="4000" dirty="0" smtClean="0">
                <a:solidFill>
                  <a:srgbClr val="684B36"/>
                </a:solidFill>
                <a:latin typeface="Times New Roman" pitchFamily="18" charset="0"/>
                <a:cs typeface="Times New Roman" pitchFamily="18" charset="0"/>
              </a:rPr>
              <a:t>ebrew slave against the Egyptian guards, he fled Egypt to save his life. He ran to </a:t>
            </a:r>
            <a:r>
              <a:rPr lang="en-CA" sz="4000" dirty="0" err="1" smtClean="0">
                <a:solidFill>
                  <a:srgbClr val="684B36"/>
                </a:solidFill>
                <a:latin typeface="Times New Roman" pitchFamily="18" charset="0"/>
                <a:cs typeface="Times New Roman" pitchFamily="18" charset="0"/>
              </a:rPr>
              <a:t>Midian</a:t>
            </a:r>
            <a:r>
              <a:rPr lang="en-CA" sz="4000" dirty="0" smtClean="0">
                <a:solidFill>
                  <a:srgbClr val="684B36"/>
                </a:solidFill>
                <a:latin typeface="Times New Roman" pitchFamily="18" charset="0"/>
                <a:cs typeface="Times New Roman" pitchFamily="18" charset="0"/>
              </a:rPr>
              <a:t> </a:t>
            </a:r>
          </a:p>
          <a:p>
            <a:pPr algn="l"/>
            <a:r>
              <a:rPr lang="en-CA" sz="4000" dirty="0" smtClean="0">
                <a:solidFill>
                  <a:srgbClr val="684B36"/>
                </a:solidFill>
                <a:latin typeface="Times New Roman" pitchFamily="18" charset="0"/>
                <a:cs typeface="Times New Roman" pitchFamily="18" charset="0"/>
              </a:rPr>
              <a:t>where he married </a:t>
            </a:r>
            <a:r>
              <a:rPr lang="en-CA" sz="4000" dirty="0" err="1" smtClean="0">
                <a:solidFill>
                  <a:srgbClr val="684B36"/>
                </a:solidFill>
                <a:latin typeface="Times New Roman" pitchFamily="18" charset="0"/>
                <a:cs typeface="Times New Roman" pitchFamily="18" charset="0"/>
              </a:rPr>
              <a:t>Zipporah</a:t>
            </a:r>
            <a:r>
              <a:rPr lang="en-CA" sz="4000" dirty="0">
                <a:solidFill>
                  <a:srgbClr val="684B36"/>
                </a:solidFill>
                <a:latin typeface="Times New Roman" pitchFamily="18" charset="0"/>
                <a:cs typeface="Times New Roman" pitchFamily="18" charset="0"/>
              </a:rPr>
              <a:t>,</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34311115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1.bp.blogspot.com/_IM9Blz0yVvc/TF4UGG2w4MI/AAAAAAAAArE/iyDqm9CbGAg/s1600/Moses+and+the+Burning+Bu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9" y="5010005"/>
            <a:ext cx="2304255" cy="15717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6624"/>
          </a:xfrm>
        </p:spPr>
        <p:txBody>
          <a:bodyPr>
            <a:normAutofit lnSpcReduction="10000"/>
          </a:bodyPr>
          <a:lstStyle/>
          <a:p>
            <a:pPr algn="l"/>
            <a:r>
              <a:rPr lang="en-CA" sz="4000" dirty="0">
                <a:solidFill>
                  <a:srgbClr val="684B36"/>
                </a:solidFill>
                <a:latin typeface="Times New Roman" pitchFamily="18" charset="0"/>
                <a:cs typeface="Times New Roman" pitchFamily="18" charset="0"/>
              </a:rPr>
              <a:t>t</a:t>
            </a:r>
            <a:r>
              <a:rPr lang="en-CA" sz="4000" dirty="0" smtClean="0">
                <a:solidFill>
                  <a:srgbClr val="684B36"/>
                </a:solidFill>
                <a:latin typeface="Times New Roman" pitchFamily="18" charset="0"/>
                <a:cs typeface="Times New Roman" pitchFamily="18" charset="0"/>
              </a:rPr>
              <a:t>he </a:t>
            </a:r>
            <a:r>
              <a:rPr lang="en-CA" sz="4000" dirty="0" smtClean="0">
                <a:solidFill>
                  <a:srgbClr val="684B36"/>
                </a:solidFill>
                <a:latin typeface="Times New Roman" pitchFamily="18" charset="0"/>
                <a:cs typeface="Times New Roman" pitchFamily="18" charset="0"/>
              </a:rPr>
              <a:t>daughter of </a:t>
            </a:r>
            <a:r>
              <a:rPr lang="en-CA" sz="4000" dirty="0" err="1" smtClean="0">
                <a:solidFill>
                  <a:srgbClr val="684B36"/>
                </a:solidFill>
                <a:latin typeface="Times New Roman" pitchFamily="18" charset="0"/>
                <a:cs typeface="Times New Roman" pitchFamily="18" charset="0"/>
              </a:rPr>
              <a:t>Jethro</a:t>
            </a:r>
            <a:r>
              <a:rPr lang="en-CA" sz="4000" dirty="0" smtClean="0">
                <a:solidFill>
                  <a:srgbClr val="684B36"/>
                </a:solidFill>
                <a:latin typeface="Times New Roman" pitchFamily="18" charset="0"/>
                <a:cs typeface="Times New Roman" pitchFamily="18" charset="0"/>
              </a:rPr>
              <a:t>, the priest. Moses was happy in </a:t>
            </a:r>
            <a:r>
              <a:rPr lang="en-CA" sz="4000" dirty="0" err="1" smtClean="0">
                <a:solidFill>
                  <a:srgbClr val="684B36"/>
                </a:solidFill>
                <a:latin typeface="Times New Roman" pitchFamily="18" charset="0"/>
                <a:cs typeface="Times New Roman" pitchFamily="18" charset="0"/>
              </a:rPr>
              <a:t>Midian</a:t>
            </a:r>
            <a:r>
              <a:rPr lang="en-CA" sz="4000" dirty="0" smtClean="0">
                <a:solidFill>
                  <a:srgbClr val="684B36"/>
                </a:solidFill>
                <a:latin typeface="Times New Roman" pitchFamily="18" charset="0"/>
                <a:cs typeface="Times New Roman" pitchFamily="18" charset="0"/>
              </a:rPr>
              <a:t> tending </a:t>
            </a:r>
            <a:r>
              <a:rPr lang="en-CA" sz="4000" dirty="0" err="1" smtClean="0">
                <a:solidFill>
                  <a:srgbClr val="684B36"/>
                </a:solidFill>
                <a:latin typeface="Times New Roman" pitchFamily="18" charset="0"/>
                <a:cs typeface="Times New Roman" pitchFamily="18" charset="0"/>
              </a:rPr>
              <a:t>Jethro’s</a:t>
            </a:r>
            <a:r>
              <a:rPr lang="en-CA" sz="4000" dirty="0" smtClean="0">
                <a:solidFill>
                  <a:srgbClr val="684B36"/>
                </a:solidFill>
                <a:latin typeface="Times New Roman" pitchFamily="18" charset="0"/>
                <a:cs typeface="Times New Roman" pitchFamily="18" charset="0"/>
              </a:rPr>
              <a:t> sheep and raising a family. But God had other plans for the Hebrew prince of Egypt. As Moses was shepherding his flock he saw a bush on fire. He went to investigate and found that the bush burned but was </a:t>
            </a:r>
          </a:p>
          <a:p>
            <a:pPr algn="l"/>
            <a:r>
              <a:rPr lang="en-CA" sz="4000" dirty="0" smtClean="0">
                <a:solidFill>
                  <a:srgbClr val="684B36"/>
                </a:solidFill>
                <a:latin typeface="Times New Roman" pitchFamily="18" charset="0"/>
                <a:cs typeface="Times New Roman" pitchFamily="18" charset="0"/>
              </a:rPr>
              <a:t>not burned up.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eatacd.com/images/EAC/Eikon/eikon_1126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1548" y="4941168"/>
            <a:ext cx="2112235"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980728"/>
            <a:ext cx="8328249" cy="5544616"/>
          </a:xfrm>
        </p:spPr>
        <p:txBody>
          <a:bodyPr>
            <a:normAutofit/>
          </a:bodyPr>
          <a:lstStyle/>
          <a:p>
            <a:pPr algn="l"/>
            <a:r>
              <a:rPr lang="en-CA" sz="4000" dirty="0" smtClean="0">
                <a:solidFill>
                  <a:srgbClr val="684B36"/>
                </a:solidFill>
                <a:latin typeface="Times New Roman" pitchFamily="18" charset="0"/>
                <a:cs typeface="Times New Roman" pitchFamily="18" charset="0"/>
              </a:rPr>
              <a:t>God had gotten Moses’ attention and spoke to him. He commanded Moses to return to Egypt and free the slaves. Moses hesitated! He wanted nothing more to do with Egypt and Pharaoh. But in the end he agreed to go, joining his brother, Aaron and sister </a:t>
            </a:r>
          </a:p>
          <a:p>
            <a:pPr algn="l"/>
            <a:r>
              <a:rPr lang="en-CA" sz="4000" dirty="0" smtClean="0">
                <a:solidFill>
                  <a:srgbClr val="684B36"/>
                </a:solidFill>
                <a:latin typeface="Times New Roman" pitchFamily="18" charset="0"/>
                <a:cs typeface="Times New Roman" pitchFamily="18" charset="0"/>
              </a:rPr>
              <a:t>Miriam, to liberate the slaves.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hayespress.org/imagesL/eikon_1126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229782"/>
            <a:ext cx="1793774" cy="134533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04056"/>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7" y="837294"/>
            <a:ext cx="8397316" cy="5760640"/>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Moses tried to reason with Pharaoh but was ignored. Pharaoh saw himself as a god and doubted the power of Moses’ God. Nine times God brought terrible plagues upon Egypt to convince Pharaoh to free the slaves. But Pharaoh refused. In the end God </a:t>
            </a:r>
            <a:r>
              <a:rPr lang="en-CA" sz="4000" dirty="0" smtClean="0">
                <a:solidFill>
                  <a:srgbClr val="684B36"/>
                </a:solidFill>
                <a:latin typeface="Times New Roman" pitchFamily="18" charset="0"/>
                <a:cs typeface="Times New Roman" pitchFamily="18" charset="0"/>
              </a:rPr>
              <a:t>brought</a:t>
            </a:r>
            <a:r>
              <a:rPr lang="en-CA" sz="4000" dirty="0" smtClean="0">
                <a:solidFill>
                  <a:srgbClr val="684B36"/>
                </a:solidFill>
                <a:latin typeface="Times New Roman" pitchFamily="18" charset="0"/>
                <a:cs typeface="Times New Roman" pitchFamily="18" charset="0"/>
              </a:rPr>
              <a:t> </a:t>
            </a:r>
            <a:r>
              <a:rPr lang="en-CA" sz="4000" dirty="0" smtClean="0">
                <a:solidFill>
                  <a:srgbClr val="684B36"/>
                </a:solidFill>
                <a:latin typeface="Times New Roman" pitchFamily="18" charset="0"/>
                <a:cs typeface="Times New Roman" pitchFamily="18" charset="0"/>
              </a:rPr>
              <a:t>upon Pharaoh and Egypt the same kind of horror Pharaoh had </a:t>
            </a:r>
            <a:r>
              <a:rPr lang="en-CA" sz="4000" dirty="0" smtClean="0">
                <a:solidFill>
                  <a:srgbClr val="684B36"/>
                </a:solidFill>
                <a:latin typeface="Times New Roman" pitchFamily="18" charset="0"/>
                <a:cs typeface="Times New Roman" pitchFamily="18" charset="0"/>
              </a:rPr>
              <a:t>brought</a:t>
            </a:r>
            <a:r>
              <a:rPr lang="en-CA" sz="4000" dirty="0" smtClean="0">
                <a:solidFill>
                  <a:srgbClr val="684B36"/>
                </a:solidFill>
                <a:latin typeface="Times New Roman" pitchFamily="18" charset="0"/>
                <a:cs typeface="Times New Roman" pitchFamily="18" charset="0"/>
              </a:rPr>
              <a:t> </a:t>
            </a:r>
            <a:endParaRPr lang="en-CA" sz="4000" dirty="0" smtClean="0">
              <a:solidFill>
                <a:srgbClr val="684B36"/>
              </a:solidFill>
              <a:latin typeface="Times New Roman" pitchFamily="18" charset="0"/>
              <a:cs typeface="Times New Roman" pitchFamily="18" charset="0"/>
            </a:endParaRPr>
          </a:p>
          <a:p>
            <a:pPr algn="l"/>
            <a:r>
              <a:rPr lang="en-CA" sz="4000" dirty="0" smtClean="0">
                <a:solidFill>
                  <a:srgbClr val="684B36"/>
                </a:solidFill>
                <a:latin typeface="Times New Roman" pitchFamily="18" charset="0"/>
                <a:cs typeface="Times New Roman" pitchFamily="18" charset="0"/>
              </a:rPr>
              <a:t>upon the Hebrews:</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5" y="980727"/>
            <a:ext cx="8441703" cy="5615929"/>
          </a:xfrm>
        </p:spPr>
        <p:txBody>
          <a:bodyPr>
            <a:normAutofit lnSpcReduction="10000"/>
          </a:bodyPr>
          <a:lstStyle/>
          <a:p>
            <a:pPr algn="l"/>
            <a:r>
              <a:rPr lang="en-CA" sz="4000" dirty="0">
                <a:solidFill>
                  <a:srgbClr val="684B36"/>
                </a:solidFill>
                <a:latin typeface="Times New Roman" pitchFamily="18" charset="0"/>
                <a:cs typeface="Times New Roman" pitchFamily="18" charset="0"/>
              </a:rPr>
              <a:t>the death of the firstborn</a:t>
            </a:r>
            <a:r>
              <a:rPr lang="en-CA" sz="4000" dirty="0" smtClean="0">
                <a:solidFill>
                  <a:srgbClr val="684B36"/>
                </a:solidFill>
                <a:latin typeface="Times New Roman" pitchFamily="18" charset="0"/>
                <a:cs typeface="Times New Roman" pitchFamily="18" charset="0"/>
              </a:rPr>
              <a:t>. God told Moses to warn the </a:t>
            </a:r>
            <a:r>
              <a:rPr lang="en-CA" sz="4000" dirty="0">
                <a:solidFill>
                  <a:srgbClr val="684B36"/>
                </a:solidFill>
                <a:latin typeface="Times New Roman" pitchFamily="18" charset="0"/>
                <a:cs typeface="Times New Roman" pitchFamily="18" charset="0"/>
              </a:rPr>
              <a:t>H</a:t>
            </a:r>
            <a:r>
              <a:rPr lang="en-CA" sz="4000" dirty="0" smtClean="0">
                <a:solidFill>
                  <a:srgbClr val="684B36"/>
                </a:solidFill>
                <a:latin typeface="Times New Roman" pitchFamily="18" charset="0"/>
                <a:cs typeface="Times New Roman" pitchFamily="18" charset="0"/>
              </a:rPr>
              <a:t>ebrew people to prepare for liberation. They were to bake flat breads called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that could be made quickly and packed in bulk. They were to sacrifice a lamb and smear some of its blood on the doorposts of their homes to </a:t>
            </a:r>
          </a:p>
          <a:p>
            <a:pPr algn="l"/>
            <a:r>
              <a:rPr lang="en-CA" sz="4000" dirty="0" smtClean="0">
                <a:solidFill>
                  <a:srgbClr val="684B36"/>
                </a:solidFill>
                <a:latin typeface="Times New Roman" pitchFamily="18" charset="0"/>
                <a:cs typeface="Times New Roman" pitchFamily="18" charset="0"/>
              </a:rPr>
              <a:t>mark them as slave quarters.</a:t>
            </a:r>
            <a:endParaRPr lang="en-CA" sz="4000" dirty="0">
              <a:solidFill>
                <a:srgbClr val="684B3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44" name="Picture 4" descr="http://endtimepilgrim.org/passove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462" y="4509120"/>
            <a:ext cx="1858170" cy="204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662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The angel of death would </a:t>
            </a:r>
            <a:r>
              <a:rPr lang="en-CA" sz="4000" dirty="0" smtClean="0">
                <a:solidFill>
                  <a:srgbClr val="684B36"/>
                </a:solidFill>
                <a:latin typeface="Times New Roman" pitchFamily="18" charset="0"/>
                <a:cs typeface="Times New Roman" pitchFamily="18" charset="0"/>
              </a:rPr>
              <a:t>pass over </a:t>
            </a:r>
            <a:r>
              <a:rPr lang="en-CA" sz="4000" dirty="0" smtClean="0">
                <a:solidFill>
                  <a:srgbClr val="684B36"/>
                </a:solidFill>
                <a:latin typeface="Times New Roman" pitchFamily="18" charset="0"/>
                <a:cs typeface="Times New Roman" pitchFamily="18" charset="0"/>
              </a:rPr>
              <a:t>these marked houses and spare the firstborn within them. The horror of this plague broke Pharaoh’s spirit, and he let the slaves go. But his anger against them rekindled  and he ordered his army to slaughter the Hebrews </a:t>
            </a:r>
          </a:p>
          <a:p>
            <a:pPr algn="l"/>
            <a:r>
              <a:rPr lang="en-CA" sz="4000" dirty="0" smtClean="0">
                <a:solidFill>
                  <a:srgbClr val="684B36"/>
                </a:solidFill>
                <a:latin typeface="Times New Roman" pitchFamily="18" charset="0"/>
                <a:cs typeface="Times New Roman" pitchFamily="18" charset="0"/>
              </a:rPr>
              <a:t>when they reached the shore of </a:t>
            </a:r>
          </a:p>
          <a:p>
            <a:pPr algn="l"/>
            <a:r>
              <a:rPr lang="en-CA" sz="4000" dirty="0" smtClean="0">
                <a:solidFill>
                  <a:srgbClr val="684B36"/>
                </a:solidFill>
                <a:latin typeface="Times New Roman" pitchFamily="18" charset="0"/>
                <a:cs typeface="Times New Roman" pitchFamily="18" charset="0"/>
              </a:rPr>
              <a:t>the Red Sea.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6" name="Picture 2" descr="http://rashmanly.files.wordpress.com/2011/04/passo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73880"/>
            <a:ext cx="1888975" cy="202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tore.lds.org/images/estore/products/eng/837_62100000_p_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982" y="5114465"/>
            <a:ext cx="2211858" cy="14303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9"/>
            <a:ext cx="8379643" cy="504056"/>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836712"/>
            <a:ext cx="8352928" cy="5760640"/>
          </a:xfrm>
        </p:spPr>
        <p:txBody>
          <a:bodyPr>
            <a:normAutofit/>
          </a:bodyPr>
          <a:lstStyle/>
          <a:p>
            <a:pPr algn="l"/>
            <a:r>
              <a:rPr lang="en-CA" sz="4000" dirty="0" smtClean="0">
                <a:solidFill>
                  <a:srgbClr val="684B36"/>
                </a:solidFill>
                <a:latin typeface="Times New Roman" pitchFamily="18" charset="0"/>
                <a:cs typeface="Times New Roman" pitchFamily="18" charset="0"/>
              </a:rPr>
              <a:t>God parted the waters and the Hebrew people escaped. Pharaoh’s army raced after them, but as the last of the Hebrews reached safety, the waters closed about the Egyptians and they drowned. The ex-slaves rejoiced at the death of their oppressors, but God called to them saying, </a:t>
            </a:r>
          </a:p>
          <a:p>
            <a:pPr algn="l"/>
            <a:r>
              <a:rPr lang="en-CA" sz="4000" dirty="0" smtClean="0">
                <a:solidFill>
                  <a:srgbClr val="684B36"/>
                </a:solidFill>
                <a:latin typeface="Times New Roman" pitchFamily="18" charset="0"/>
                <a:cs typeface="Times New Roman" pitchFamily="18" charset="0"/>
              </a:rPr>
              <a:t>“How dare you rejoice?”</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670338"/>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683568" y="259382"/>
            <a:ext cx="7772400" cy="650503"/>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7" y="884732"/>
            <a:ext cx="8379642" cy="5640611"/>
          </a:xfrm>
        </p:spPr>
        <p:txBody>
          <a:bodyPr>
            <a:normAutofit/>
          </a:bodyPr>
          <a:lstStyle/>
          <a:p>
            <a:pPr algn="l"/>
            <a:r>
              <a:rPr lang="en-CA" sz="4000" dirty="0" smtClean="0">
                <a:solidFill>
                  <a:srgbClr val="684B36"/>
                </a:solidFill>
                <a:latin typeface="Times New Roman" pitchFamily="18" charset="0"/>
                <a:cs typeface="Times New Roman" pitchFamily="18" charset="0"/>
              </a:rPr>
              <a:t>The entire Passover meal is a celebration of our rediscovery of God’s order and the freedom that comes when we refocus our attention on the only thing we can control: our decision to surrender control of our lives to God.</a:t>
            </a:r>
          </a:p>
          <a:p>
            <a:pPr algn="l"/>
            <a:r>
              <a:rPr lang="en-CA" sz="4000" dirty="0" smtClean="0">
                <a:solidFill>
                  <a:srgbClr val="684B36"/>
                </a:solidFill>
                <a:latin typeface="Times New Roman" pitchFamily="18" charset="0"/>
                <a:cs typeface="Times New Roman" pitchFamily="18" charset="0"/>
              </a:rPr>
              <a:t>To that end we pray: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discoverynews.us/DISCOVERY%20MUSEUM/BibleLandsDisplay/Red_Sea_Chariot_Wheels/Chariot%20Images/Chariots_In_The_Red_Sea_B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024837"/>
            <a:ext cx="2127574" cy="15529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sp>
        <p:nvSpPr>
          <p:cNvPr id="2" name="Subtitle 1"/>
          <p:cNvSpPr>
            <a:spLocks noGrp="1"/>
          </p:cNvSpPr>
          <p:nvPr>
            <p:ph type="subTitle" idx="1"/>
          </p:nvPr>
        </p:nvSpPr>
        <p:spPr>
          <a:xfrm>
            <a:off x="395536" y="980728"/>
            <a:ext cx="8352928" cy="5616624"/>
          </a:xfrm>
        </p:spPr>
        <p:txBody>
          <a:bodyPr>
            <a:normAutofit lnSpcReduction="10000"/>
          </a:bodyPr>
          <a:lstStyle/>
          <a:p>
            <a:pPr algn="l"/>
            <a:r>
              <a:rPr lang="en-CA" sz="4000" dirty="0" smtClean="0">
                <a:solidFill>
                  <a:srgbClr val="684B36"/>
                </a:solidFill>
                <a:latin typeface="Times New Roman" pitchFamily="18" charset="0"/>
                <a:cs typeface="Times New Roman" pitchFamily="18" charset="0"/>
              </a:rPr>
              <a:t>The Egyptians are also my children. There is no joy in this. The cost of freedom is high. Respect it always. In the spirit of compassion for the fallen Egyptians it is customary at every </a:t>
            </a:r>
            <a:r>
              <a:rPr lang="en-CA" sz="4000" dirty="0" err="1" smtClean="0">
                <a:solidFill>
                  <a:srgbClr val="684B36"/>
                </a:solidFill>
                <a:latin typeface="Times New Roman" pitchFamily="18" charset="0"/>
                <a:cs typeface="Times New Roman" pitchFamily="18" charset="0"/>
              </a:rPr>
              <a:t>seder</a:t>
            </a:r>
            <a:r>
              <a:rPr lang="en-CA" sz="4000" dirty="0" smtClean="0">
                <a:solidFill>
                  <a:srgbClr val="684B36"/>
                </a:solidFill>
                <a:latin typeface="Times New Roman" pitchFamily="18" charset="0"/>
                <a:cs typeface="Times New Roman" pitchFamily="18" charset="0"/>
              </a:rPr>
              <a:t> to spill out drops of wine for each plague they suffered. In this way </a:t>
            </a:r>
          </a:p>
          <a:p>
            <a:pPr algn="l"/>
            <a:r>
              <a:rPr lang="en-CA" sz="4000" dirty="0" smtClean="0">
                <a:solidFill>
                  <a:srgbClr val="684B36"/>
                </a:solidFill>
                <a:latin typeface="Times New Roman" pitchFamily="18" charset="0"/>
                <a:cs typeface="Times New Roman" pitchFamily="18" charset="0"/>
              </a:rPr>
              <a:t>we diminish our inappropriate </a:t>
            </a:r>
          </a:p>
          <a:p>
            <a:pPr algn="l"/>
            <a:r>
              <a:rPr lang="en-CA" sz="4000" dirty="0" smtClean="0">
                <a:solidFill>
                  <a:srgbClr val="684B36"/>
                </a:solidFill>
                <a:latin typeface="Times New Roman" pitchFamily="18" charset="0"/>
                <a:cs typeface="Times New Roman" pitchFamily="18" charset="0"/>
              </a:rPr>
              <a:t>joy at their suffering.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8"/>
            <a:ext cx="8379643" cy="649237"/>
          </a:xfrm>
        </p:spPr>
        <p:txBody>
          <a:bodyPr>
            <a:normAutofit fontScale="90000"/>
          </a:bodyPr>
          <a:lstStyle/>
          <a:p>
            <a:r>
              <a:rPr lang="en-CA" b="1" u="sng" dirty="0" err="1">
                <a:solidFill>
                  <a:srgbClr val="684B36"/>
                </a:solidFill>
              </a:rPr>
              <a:t>Maggid</a:t>
            </a:r>
            <a:r>
              <a:rPr lang="en-CA" b="1" u="sng" dirty="0">
                <a:solidFill>
                  <a:srgbClr val="684B36"/>
                </a:solidFill>
              </a:rPr>
              <a:t>: Telling The Story</a:t>
            </a:r>
          </a:p>
        </p:txBody>
      </p:sp>
      <p:pic>
        <p:nvPicPr>
          <p:cNvPr id="15362" name="Picture 2" descr="http://heartofwisdom.com/images/holidays/10plagu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816785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09885"/>
            <a:ext cx="8441705" cy="5687467"/>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err="1" smtClean="0">
                <a:solidFill>
                  <a:srgbClr val="684B36"/>
                </a:solidFill>
                <a:latin typeface="Times New Roman" pitchFamily="18" charset="0"/>
                <a:cs typeface="Times New Roman" pitchFamily="18" charset="0"/>
              </a:rPr>
              <a:t>Dayyenu</a:t>
            </a:r>
            <a:r>
              <a:rPr lang="en-CA" sz="4000" dirty="0" smtClean="0">
                <a:solidFill>
                  <a:srgbClr val="684B36"/>
                </a:solidFill>
                <a:latin typeface="Times New Roman" pitchFamily="18" charset="0"/>
                <a:cs typeface="Times New Roman" pitchFamily="18" charset="0"/>
              </a:rPr>
              <a:t> means </a:t>
            </a:r>
            <a:r>
              <a:rPr lang="en-CA" sz="4000" b="1" dirty="0" smtClean="0">
                <a:solidFill>
                  <a:srgbClr val="684B36"/>
                </a:solidFill>
                <a:latin typeface="Times New Roman" pitchFamily="18" charset="0"/>
                <a:cs typeface="Times New Roman" pitchFamily="18" charset="0"/>
              </a:rPr>
              <a:t>“it is enough” </a:t>
            </a:r>
            <a:r>
              <a:rPr lang="en-CA" sz="4000" dirty="0" smtClean="0">
                <a:solidFill>
                  <a:srgbClr val="684B36"/>
                </a:solidFill>
                <a:latin typeface="Times New Roman" pitchFamily="18" charset="0"/>
                <a:cs typeface="Times New Roman" pitchFamily="18" charset="0"/>
              </a:rPr>
              <a:t>We read this to remember all the gifts God gives and to cultivate an attitude of gratitude.</a:t>
            </a:r>
          </a:p>
          <a:p>
            <a:pPr algn="l"/>
            <a:r>
              <a:rPr lang="en-CA" sz="4000" dirty="0" smtClean="0">
                <a:solidFill>
                  <a:srgbClr val="684B36"/>
                </a:solidFill>
                <a:latin typeface="Times New Roman" pitchFamily="18" charset="0"/>
                <a:cs typeface="Times New Roman" pitchFamily="18" charset="0"/>
              </a:rPr>
              <a:t>If the Jews escaped from Egypt but the sea had not opened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endParaRPr lang="en-CA" sz="4000" b="1"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13813440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a:solidFill>
                  <a:srgbClr val="684B36"/>
                </a:solidFill>
                <a:latin typeface="Times New Roman" pitchFamily="18" charset="0"/>
                <a:cs typeface="Times New Roman" pitchFamily="18" charset="0"/>
              </a:rPr>
              <a:t>If the sea had opened but they didn’t find manna in the dessert </a:t>
            </a:r>
            <a:r>
              <a:rPr lang="en-CA" sz="4000" dirty="0" smtClean="0">
                <a:solidFill>
                  <a:srgbClr val="684B36"/>
                </a:solidFill>
                <a:latin typeface="Times New Roman" pitchFamily="18" charset="0"/>
                <a:cs typeface="Times New Roman" pitchFamily="18" charset="0"/>
              </a:rPr>
              <a:t>-</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they found the manna but did not receive the Sabbath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they received the Sabbath but did not receive the Torah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endParaRPr lang="en-CA" sz="4000" b="1" dirty="0" smtClean="0">
              <a:latin typeface="Times New Roman" pitchFamily="18" charset="0"/>
              <a:cs typeface="Times New Roman" pitchFamily="18" charset="0"/>
            </a:endParaRPr>
          </a:p>
          <a:p>
            <a:pPr algn="l"/>
            <a:endParaRPr lang="en-CA" sz="4000" b="1" dirty="0">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7" y="836712"/>
            <a:ext cx="8352928" cy="5760640"/>
          </a:xfrm>
        </p:spPr>
        <p:txBody>
          <a:bodyPr>
            <a:normAutofit/>
          </a:bodyPr>
          <a:lstStyle/>
          <a:p>
            <a:pPr algn="l"/>
            <a:r>
              <a:rPr lang="en-CA" sz="4000" dirty="0" smtClean="0">
                <a:solidFill>
                  <a:srgbClr val="684B36"/>
                </a:solidFill>
                <a:latin typeface="Times New Roman" pitchFamily="18" charset="0"/>
                <a:cs typeface="Times New Roman" pitchFamily="18" charset="0"/>
              </a:rPr>
              <a:t>If they received Torah but not the </a:t>
            </a:r>
          </a:p>
          <a:p>
            <a:pPr algn="l"/>
            <a:r>
              <a:rPr lang="en-CA" sz="4000" dirty="0" smtClean="0">
                <a:solidFill>
                  <a:srgbClr val="684B36"/>
                </a:solidFill>
                <a:latin typeface="Times New Roman" pitchFamily="18" charset="0"/>
                <a:cs typeface="Times New Roman" pitchFamily="18" charset="0"/>
              </a:rPr>
              <a:t>wisdom to understand her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they received wisdom but did not receive the land of Israel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 </a:t>
            </a:r>
          </a:p>
          <a:p>
            <a:pPr algn="l"/>
            <a:r>
              <a:rPr lang="en-CA" sz="4000" dirty="0" smtClean="0">
                <a:solidFill>
                  <a:srgbClr val="684B36"/>
                </a:solidFill>
                <a:latin typeface="Times New Roman" pitchFamily="18" charset="0"/>
                <a:cs typeface="Times New Roman" pitchFamily="18" charset="0"/>
              </a:rPr>
              <a:t>If they received Israel but didn’t build the Temple in Jerusalem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they built the Temple but didn’t heed the call of the prophets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endParaRPr lang="en-CA" sz="4000" dirty="0" smtClean="0">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a:p>
            <a:pPr algn="l"/>
            <a:endParaRPr lang="en-CA" sz="4000" dirty="0" smtClean="0">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a:t>
            </a:r>
            <a:r>
              <a:rPr lang="en-CA" b="1" u="sng" dirty="0" smtClean="0">
                <a:solidFill>
                  <a:srgbClr val="684B36"/>
                </a:solidFill>
              </a:rPr>
              <a:t>Is not </a:t>
            </a:r>
            <a:r>
              <a:rPr lang="en-CA" b="1" u="sng" dirty="0" smtClean="0">
                <a:solidFill>
                  <a:srgbClr val="684B36"/>
                </a:solidFill>
              </a:rPr>
              <a:t>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Leader: While it is a good thing to say </a:t>
            </a:r>
            <a:r>
              <a:rPr lang="en-CA" sz="4000" dirty="0" err="1" smtClean="0">
                <a:solidFill>
                  <a:srgbClr val="684B36"/>
                </a:solidFill>
                <a:latin typeface="Times New Roman" pitchFamily="18" charset="0"/>
                <a:cs typeface="Times New Roman" pitchFamily="18" charset="0"/>
              </a:rPr>
              <a:t>dayyenu</a:t>
            </a:r>
            <a:r>
              <a:rPr lang="en-CA" sz="4000" dirty="0" smtClean="0">
                <a:solidFill>
                  <a:srgbClr val="684B36"/>
                </a:solidFill>
                <a:latin typeface="Times New Roman" pitchFamily="18" charset="0"/>
                <a:cs typeface="Times New Roman" pitchFamily="18" charset="0"/>
              </a:rPr>
              <a:t> and be satisfied with the gifts from God, it is another thing to be satisfied with ourselves. If we wish to be truly free, there is much in our world to which we must say </a:t>
            </a:r>
          </a:p>
          <a:p>
            <a:pPr algn="l"/>
            <a:r>
              <a:rPr lang="en-CA" sz="4000" b="1" dirty="0" smtClean="0">
                <a:solidFill>
                  <a:srgbClr val="684B36"/>
                </a:solidFill>
                <a:latin typeface="Times New Roman" pitchFamily="18" charset="0"/>
                <a:cs typeface="Times New Roman" pitchFamily="18" charset="0"/>
              </a:rPr>
              <a:t>Lo </a:t>
            </a:r>
            <a:r>
              <a:rPr lang="en-CA" sz="4000" b="1" dirty="0" err="1" smtClean="0">
                <a:solidFill>
                  <a:srgbClr val="684B36"/>
                </a:solidFill>
                <a:latin typeface="Times New Roman" pitchFamily="18" charset="0"/>
                <a:cs typeface="Times New Roman" pitchFamily="18" charset="0"/>
              </a:rPr>
              <a:t>Dayyenu</a:t>
            </a:r>
            <a:r>
              <a:rPr lang="en-CA" sz="4000" b="1" dirty="0" smtClean="0">
                <a:solidFill>
                  <a:srgbClr val="684B36"/>
                </a:solidFill>
                <a:latin typeface="Times New Roman" pitchFamily="18" charset="0"/>
                <a:cs typeface="Times New Roman" pitchFamily="18" charset="0"/>
              </a:rPr>
              <a:t> </a:t>
            </a:r>
            <a:r>
              <a:rPr lang="en-CA" sz="4000" b="1" i="1" dirty="0" smtClean="0">
                <a:solidFill>
                  <a:srgbClr val="684B36"/>
                </a:solidFill>
                <a:latin typeface="Times New Roman" pitchFamily="18" charset="0"/>
                <a:cs typeface="Times New Roman" pitchFamily="18" charset="0"/>
              </a:rPr>
              <a:t>“It is not enough”</a:t>
            </a:r>
            <a:r>
              <a:rPr lang="en-CA" sz="4000" b="1" i="1" dirty="0" smtClean="0">
                <a:latin typeface="Times New Roman" pitchFamily="18" charset="0"/>
                <a:cs typeface="Times New Roman" pitchFamily="18" charset="0"/>
              </a:rPr>
              <a:t> </a:t>
            </a:r>
            <a:endParaRPr lang="en-CA" sz="4000" b="1" i="1"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a:t>
            </a:r>
            <a:r>
              <a:rPr lang="en-CA" b="1" u="sng" dirty="0" smtClean="0">
                <a:solidFill>
                  <a:srgbClr val="684B36"/>
                </a:solidFill>
              </a:rPr>
              <a:t>Not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If we love ourselves, but not our neighbors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love our neighbors, but not our enemies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end all war, but not starvation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end starvation, but not illiteracy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a:t>
            </a:r>
            <a:r>
              <a:rPr lang="en-CA" b="1" u="sng" dirty="0" smtClean="0">
                <a:solidFill>
                  <a:srgbClr val="684B36"/>
                </a:solidFill>
              </a:rPr>
              <a:t>Is Not </a:t>
            </a:r>
            <a:r>
              <a:rPr lang="en-CA" b="1" u="sng" dirty="0" smtClean="0">
                <a:solidFill>
                  <a:srgbClr val="684B36"/>
                </a:solidFill>
              </a:rPr>
              <a:t>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If we end illiteracy, but do not protect freedom of speech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protect speech, but do not educate discerning minds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were to educate the mind, but not the heart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a:p>
            <a:pPr algn="l"/>
            <a:r>
              <a:rPr lang="en-CA" sz="4000" dirty="0" smtClean="0">
                <a:solidFill>
                  <a:srgbClr val="684B36"/>
                </a:solidFill>
                <a:latin typeface="Times New Roman" pitchFamily="18" charset="0"/>
                <a:cs typeface="Times New Roman" pitchFamily="18" charset="0"/>
              </a:rPr>
              <a:t>If we were to educate the heart, but not the soul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endParaRPr lang="en-CA" sz="4000" b="1"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a:t>
            </a:r>
            <a:r>
              <a:rPr lang="en-CA" b="1" u="sng" smtClean="0">
                <a:solidFill>
                  <a:srgbClr val="684B36"/>
                </a:solidFill>
              </a:rPr>
              <a:t>Is </a:t>
            </a:r>
            <a:r>
              <a:rPr lang="en-CA" b="1" u="sng" smtClean="0">
                <a:solidFill>
                  <a:srgbClr val="684B36"/>
                </a:solidFill>
              </a:rPr>
              <a:t>Not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If we were to educate the soul but not the spirit – </a:t>
            </a:r>
            <a:r>
              <a:rPr lang="en-CA" sz="4000" b="1" dirty="0" smtClean="0">
                <a:solidFill>
                  <a:schemeClr val="accent6"/>
                </a:solidFill>
                <a:latin typeface="Times New Roman" pitchFamily="18" charset="0"/>
                <a:cs typeface="Times New Roman" pitchFamily="18" charset="0"/>
              </a:rPr>
              <a:t>Lo </a:t>
            </a:r>
            <a:r>
              <a:rPr lang="en-CA" sz="4000" b="1" dirty="0" err="1" smtClean="0">
                <a:solidFill>
                  <a:schemeClr val="accent6"/>
                </a:solidFill>
                <a:latin typeface="Times New Roman" pitchFamily="18" charset="0"/>
                <a:cs typeface="Times New Roman" pitchFamily="18" charset="0"/>
              </a:rPr>
              <a:t>Dayyenu</a:t>
            </a:r>
            <a:r>
              <a:rPr lang="en-CA" sz="4000" b="1" dirty="0" smtClean="0">
                <a:solidFill>
                  <a:schemeClr val="accent6"/>
                </a:solidFill>
                <a:latin typeface="Times New Roman" pitchFamily="18" charset="0"/>
                <a:cs typeface="Times New Roman" pitchFamily="18" charset="0"/>
              </a:rPr>
              <a:t>!</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smtClean="0">
                <a:solidFill>
                  <a:srgbClr val="684B36"/>
                </a:solidFill>
              </a:rPr>
              <a:t>He poured in the oil and the wine</a:t>
            </a:r>
            <a:endParaRPr lang="en-CA" b="1" u="sng" dirty="0">
              <a:solidFill>
                <a:srgbClr val="684B36"/>
              </a:solidFill>
            </a:endParaRPr>
          </a:p>
        </p:txBody>
      </p:sp>
      <p:sp>
        <p:nvSpPr>
          <p:cNvPr id="2" name="Subtitle 1"/>
          <p:cNvSpPr>
            <a:spLocks noGrp="1"/>
          </p:cNvSpPr>
          <p:nvPr>
            <p:ph type="subTitle" idx="1"/>
          </p:nvPr>
        </p:nvSpPr>
        <p:spPr>
          <a:xfrm>
            <a:off x="395537" y="836712"/>
            <a:ext cx="8352928" cy="5724566"/>
          </a:xfrm>
        </p:spPr>
        <p:txBody>
          <a:bodyPr>
            <a:normAutofit/>
          </a:bodyPr>
          <a:lstStyle/>
          <a:p>
            <a:r>
              <a:rPr lang="en-CA" sz="4000" dirty="0" smtClean="0">
                <a:solidFill>
                  <a:srgbClr val="684B36"/>
                </a:solidFill>
                <a:latin typeface="Times New Roman" pitchFamily="18" charset="0"/>
                <a:cs typeface="Times New Roman" pitchFamily="18" charset="0"/>
              </a:rPr>
              <a:t>He poured in the oil and the wine</a:t>
            </a:r>
          </a:p>
          <a:p>
            <a:r>
              <a:rPr lang="en-CA" sz="4000" dirty="0" smtClean="0">
                <a:solidFill>
                  <a:srgbClr val="684B36"/>
                </a:solidFill>
                <a:latin typeface="Times New Roman" pitchFamily="18" charset="0"/>
                <a:cs typeface="Times New Roman" pitchFamily="18" charset="0"/>
              </a:rPr>
              <a:t>The kind that </a:t>
            </a:r>
            <a:r>
              <a:rPr lang="en-CA" sz="4000" dirty="0" err="1" smtClean="0">
                <a:solidFill>
                  <a:srgbClr val="684B36"/>
                </a:solidFill>
                <a:latin typeface="Times New Roman" pitchFamily="18" charset="0"/>
                <a:cs typeface="Times New Roman" pitchFamily="18" charset="0"/>
              </a:rPr>
              <a:t>restoreth</a:t>
            </a:r>
            <a:r>
              <a:rPr lang="en-CA" sz="4000" dirty="0" smtClean="0">
                <a:solidFill>
                  <a:srgbClr val="684B36"/>
                </a:solidFill>
                <a:latin typeface="Times New Roman" pitchFamily="18" charset="0"/>
                <a:cs typeface="Times New Roman" pitchFamily="18" charset="0"/>
              </a:rPr>
              <a:t> my soul</a:t>
            </a:r>
          </a:p>
          <a:p>
            <a:r>
              <a:rPr lang="en-CA" sz="4000" dirty="0" smtClean="0">
                <a:solidFill>
                  <a:srgbClr val="684B36"/>
                </a:solidFill>
                <a:latin typeface="Times New Roman" pitchFamily="18" charset="0"/>
                <a:cs typeface="Times New Roman" pitchFamily="18" charset="0"/>
              </a:rPr>
              <a:t>He found me bleeding and dying </a:t>
            </a:r>
          </a:p>
          <a:p>
            <a:r>
              <a:rPr lang="en-CA" sz="4000" dirty="0" smtClean="0">
                <a:solidFill>
                  <a:srgbClr val="684B36"/>
                </a:solidFill>
                <a:latin typeface="Times New Roman" pitchFamily="18" charset="0"/>
                <a:cs typeface="Times New Roman" pitchFamily="18" charset="0"/>
              </a:rPr>
              <a:t>On the Jericho road </a:t>
            </a:r>
          </a:p>
          <a:p>
            <a:r>
              <a:rPr lang="en-CA" sz="4000" dirty="0" smtClean="0">
                <a:solidFill>
                  <a:srgbClr val="684B36"/>
                </a:solidFill>
                <a:latin typeface="Times New Roman" pitchFamily="18" charset="0"/>
                <a:cs typeface="Times New Roman" pitchFamily="18" charset="0"/>
              </a:rPr>
              <a:t>And He poured in the oil and the wine.</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4437112"/>
            <a:ext cx="191029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44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4Btvr7cuV4k/Tkb6ihWIT4I/AAAAAAAAAfE/uBUmIDkdd5E/s1600/bread+7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725144"/>
            <a:ext cx="1250851" cy="18671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730188" y="218580"/>
            <a:ext cx="7772400" cy="618132"/>
          </a:xfrm>
        </p:spPr>
        <p:txBody>
          <a:bodyPr>
            <a:normAutofit fontScale="90000"/>
          </a:bodyPr>
          <a:lstStyle/>
          <a:p>
            <a:r>
              <a:rPr lang="en-CA" b="1" u="sng" dirty="0" smtClean="0">
                <a:solidFill>
                  <a:srgbClr val="684B36"/>
                </a:solidFill>
              </a:rPr>
              <a:t>Leader’s Welcome</a:t>
            </a:r>
            <a:endParaRPr lang="en-CA" b="1" u="sng" dirty="0">
              <a:solidFill>
                <a:srgbClr val="684B36"/>
              </a:solidFill>
            </a:endParaRPr>
          </a:p>
        </p:txBody>
      </p:sp>
      <p:sp>
        <p:nvSpPr>
          <p:cNvPr id="2" name="Subtitle 1"/>
          <p:cNvSpPr>
            <a:spLocks noGrp="1"/>
          </p:cNvSpPr>
          <p:nvPr>
            <p:ph type="subTitle" idx="1"/>
          </p:nvPr>
        </p:nvSpPr>
        <p:spPr>
          <a:xfrm>
            <a:off x="395536" y="836712"/>
            <a:ext cx="8352928" cy="5688632"/>
          </a:xfrm>
        </p:spPr>
        <p:txBody>
          <a:bodyPr>
            <a:noAutofit/>
          </a:bodyPr>
          <a:lstStyle/>
          <a:p>
            <a:pPr algn="l"/>
            <a:r>
              <a:rPr lang="en-CA" sz="3600" dirty="0" smtClean="0">
                <a:solidFill>
                  <a:schemeClr val="accent6"/>
                </a:solidFill>
                <a:latin typeface="Times New Roman" pitchFamily="18" charset="0"/>
                <a:cs typeface="Times New Roman" pitchFamily="18" charset="0"/>
              </a:rPr>
              <a:t>O Lord of all creation and of each human life, hear now our prayer. As we gather around this table, relive the story of the Exodus, and partake of the food provided, we ask that you use the occasion toward your ends. May our felt need  for you be deepened, our bonds with one another be tightened, our willingness to surrender </a:t>
            </a:r>
          </a:p>
          <a:p>
            <a:pPr algn="l"/>
            <a:r>
              <a:rPr lang="en-CA" sz="3600" dirty="0" smtClean="0">
                <a:solidFill>
                  <a:schemeClr val="accent6"/>
                </a:solidFill>
                <a:latin typeface="Times New Roman" pitchFamily="18" charset="0"/>
                <a:cs typeface="Times New Roman" pitchFamily="18" charset="0"/>
              </a:rPr>
              <a:t>to your rule be strengthened, and our ministry to others be extended. Amen.</a:t>
            </a:r>
            <a:endParaRPr lang="en-CA" sz="3600" dirty="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40042026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2304256"/>
          </a:xfrm>
        </p:spPr>
        <p:txBody>
          <a:bodyPr>
            <a:normAutofit/>
          </a:bodyPr>
          <a:lstStyle/>
          <a:p>
            <a:endParaRPr lang="en-CA" sz="4000" b="1" dirty="0" smtClean="0">
              <a:solidFill>
                <a:srgbClr val="3D175D"/>
              </a:solidFill>
              <a:latin typeface="Times New Roman" pitchFamily="18" charset="0"/>
              <a:cs typeface="Times New Roman" pitchFamily="18" charset="0"/>
            </a:endParaRPr>
          </a:p>
          <a:p>
            <a:r>
              <a:rPr lang="en-CA" sz="4000" b="1" dirty="0" smtClean="0">
                <a:solidFill>
                  <a:srgbClr val="3D175D"/>
                </a:solidFill>
                <a:latin typeface="Times New Roman" pitchFamily="18" charset="0"/>
                <a:cs typeface="Times New Roman" pitchFamily="18" charset="0"/>
              </a:rPr>
              <a:t>The Second Cup of Wine</a:t>
            </a:r>
          </a:p>
          <a:p>
            <a:r>
              <a:rPr lang="en-CA" sz="4000" i="1" dirty="0" smtClean="0">
                <a:solidFill>
                  <a:srgbClr val="3D175D"/>
                </a:solidFill>
                <a:latin typeface="Times New Roman" pitchFamily="18" charset="0"/>
                <a:cs typeface="Times New Roman" pitchFamily="18" charset="0"/>
              </a:rPr>
              <a:t>(guests fill each other’s cups)</a:t>
            </a: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020" y="3284984"/>
            <a:ext cx="2610735"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4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Wine is a symbol of our joy, but it can also be the means of our enslavement. In like fashion, we can become drunk on our own power and intoxicated by the power of others, no </a:t>
            </a:r>
            <a:r>
              <a:rPr lang="en-CA" sz="4000" dirty="0">
                <a:solidFill>
                  <a:srgbClr val="684B36"/>
                </a:solidFill>
                <a:latin typeface="Times New Roman" pitchFamily="18" charset="0"/>
                <a:cs typeface="Times New Roman" pitchFamily="18" charset="0"/>
              </a:rPr>
              <a:t>longer seeing that only God is Lord. </a:t>
            </a:r>
            <a:endParaRPr lang="en-CA" sz="4000" b="1"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723462"/>
            <a:ext cx="1593400" cy="180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4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It is for this reason that we preface each cup of wine with a blessing, reminding ourselves to see through the delusion of self power to the truth of God`s power. Jesus said, </a:t>
            </a:r>
            <a:r>
              <a:rPr lang="en-CA" sz="4000" b="1" i="1" dirty="0" smtClean="0">
                <a:solidFill>
                  <a:srgbClr val="684B36"/>
                </a:solidFill>
                <a:latin typeface="Times New Roman" pitchFamily="18" charset="0"/>
                <a:cs typeface="Times New Roman" pitchFamily="18" charset="0"/>
              </a:rPr>
              <a:t>``Everyone who commits sin is a slave to sin,``</a:t>
            </a:r>
            <a:r>
              <a:rPr lang="en-CA" sz="4000" dirty="0" smtClean="0">
                <a:solidFill>
                  <a:srgbClr val="684B36"/>
                </a:solidFill>
                <a:latin typeface="Times New Roman" pitchFamily="18" charset="0"/>
                <a:cs typeface="Times New Roman" pitchFamily="18" charset="0"/>
              </a:rPr>
              <a:t> John 8:34. </a:t>
            </a:r>
          </a:p>
          <a:p>
            <a:pPr algn="l"/>
            <a:r>
              <a:rPr lang="en-CA" sz="4000" b="1" dirty="0" smtClean="0">
                <a:solidFill>
                  <a:srgbClr val="7030A0"/>
                </a:solidFill>
                <a:latin typeface="Times New Roman" pitchFamily="18" charset="0"/>
                <a:cs typeface="Times New Roman" pitchFamily="18" charset="0"/>
              </a:rPr>
              <a:t>Our second cup of wine is in </a:t>
            </a:r>
          </a:p>
          <a:p>
            <a:pPr algn="l"/>
            <a:r>
              <a:rPr lang="en-CA" sz="4000" b="1" dirty="0" smtClean="0">
                <a:solidFill>
                  <a:srgbClr val="7030A0"/>
                </a:solidFill>
                <a:latin typeface="Times New Roman" pitchFamily="18" charset="0"/>
                <a:cs typeface="Times New Roman" pitchFamily="18" charset="0"/>
              </a:rPr>
              <a:t>honor of freedom. </a:t>
            </a:r>
            <a:endParaRPr lang="en-CA" sz="4000" b="1" dirty="0">
              <a:solidFill>
                <a:srgbClr val="7030A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385" y="4653136"/>
            <a:ext cx="1675526" cy="18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69041" y="931266"/>
            <a:ext cx="8441705" cy="5616624"/>
          </a:xfrm>
        </p:spPr>
        <p:txBody>
          <a:bodyPr>
            <a:normAutofit/>
          </a:bodyPr>
          <a:lstStyle/>
          <a:p>
            <a:r>
              <a:rPr lang="en-CA" sz="4000" b="1" dirty="0" smtClean="0">
                <a:solidFill>
                  <a:srgbClr val="7030A0"/>
                </a:solidFill>
                <a:latin typeface="Times New Roman" pitchFamily="18" charset="0"/>
                <a:cs typeface="Times New Roman" pitchFamily="18" charset="0"/>
              </a:rPr>
              <a:t>Our second cup of wine </a:t>
            </a:r>
          </a:p>
          <a:p>
            <a:r>
              <a:rPr lang="en-CA" sz="4000" b="1" dirty="0" smtClean="0">
                <a:solidFill>
                  <a:srgbClr val="7030A0"/>
                </a:solidFill>
                <a:latin typeface="Times New Roman" pitchFamily="18" charset="0"/>
                <a:cs typeface="Times New Roman" pitchFamily="18" charset="0"/>
              </a:rPr>
              <a:t>is in honor of freedom. </a:t>
            </a:r>
            <a:endParaRPr lang="en-CA" sz="4000" b="1" dirty="0">
              <a:solidFill>
                <a:srgbClr val="7030A0"/>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24944"/>
            <a:ext cx="2737591" cy="309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4764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rmAutofit fontScale="90000"/>
          </a:bodyPr>
          <a:lstStyle/>
          <a:p>
            <a:r>
              <a:rPr lang="en-CA" b="1" u="sng" dirty="0" err="1" smtClean="0">
                <a:solidFill>
                  <a:srgbClr val="684B36"/>
                </a:solidFill>
              </a:rPr>
              <a:t>Dayyenu</a:t>
            </a:r>
            <a:r>
              <a:rPr lang="en-CA" b="1" u="sng" dirty="0" smtClean="0">
                <a:solidFill>
                  <a:srgbClr val="684B36"/>
                </a:solidFill>
              </a:rPr>
              <a:t>: It Is Enough</a:t>
            </a:r>
            <a:endParaRPr lang="en-CA"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a:solidFill>
                  <a:srgbClr val="684B36"/>
                </a:solidFill>
                <a:latin typeface="Times New Roman" pitchFamily="18" charset="0"/>
                <a:cs typeface="Times New Roman" pitchFamily="18" charset="0"/>
              </a:rPr>
              <a:t>May all who drink it this night move away from sin and slavery toward freedom. </a:t>
            </a:r>
          </a:p>
          <a:p>
            <a:pPr algn="l"/>
            <a:endParaRPr lang="en-CA" sz="4000" b="1" dirty="0" smtClean="0">
              <a:solidFill>
                <a:schemeClr val="accent6"/>
              </a:solidFill>
              <a:latin typeface="Times New Roman" pitchFamily="18" charset="0"/>
              <a:cs typeface="Times New Roman" pitchFamily="18" charset="0"/>
            </a:endParaRPr>
          </a:p>
          <a:p>
            <a:pPr algn="l"/>
            <a:r>
              <a:rPr lang="en-CA" sz="4000" b="1" dirty="0" smtClean="0">
                <a:solidFill>
                  <a:schemeClr val="accent6"/>
                </a:solidFill>
                <a:latin typeface="Times New Roman" pitchFamily="18" charset="0"/>
                <a:cs typeface="Times New Roman" pitchFamily="18" charset="0"/>
              </a:rPr>
              <a:t>Community: </a:t>
            </a:r>
            <a:r>
              <a:rPr lang="en-CA" sz="4000" dirty="0" smtClean="0">
                <a:solidFill>
                  <a:schemeClr val="accent6"/>
                </a:solidFill>
                <a:latin typeface="Times New Roman" pitchFamily="18" charset="0"/>
                <a:cs typeface="Times New Roman" pitchFamily="18" charset="0"/>
              </a:rPr>
              <a:t>Bless you, Abba, Sovereign of all life, who </a:t>
            </a:r>
          </a:p>
          <a:p>
            <a:pPr algn="l"/>
            <a:r>
              <a:rPr lang="en-CA" sz="4000" dirty="0" smtClean="0">
                <a:solidFill>
                  <a:schemeClr val="accent6"/>
                </a:solidFill>
                <a:latin typeface="Times New Roman" pitchFamily="18" charset="0"/>
                <a:cs typeface="Times New Roman" pitchFamily="18" charset="0"/>
              </a:rPr>
              <a:t>births the fruit of the vine. </a:t>
            </a:r>
            <a:endParaRPr lang="en-CA" sz="4000" dirty="0">
              <a:solidFill>
                <a:schemeClr val="accent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5" name="Picture 2" descr="http://tucsoncitizen.com/pour-me-some-grapes/files/2011/09/grapes_and_glass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904" y="4437112"/>
            <a:ext cx="1851791" cy="209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smtClean="0">
                <a:solidFill>
                  <a:srgbClr val="684B36"/>
                </a:solidFill>
              </a:rPr>
              <a:t>Motzi</a:t>
            </a:r>
            <a:r>
              <a:rPr lang="en-CA" sz="3800" b="1" u="sng" dirty="0" smtClean="0">
                <a:solidFill>
                  <a:srgbClr val="684B36"/>
                </a:solidFill>
              </a:rPr>
              <a:t> </a:t>
            </a:r>
            <a:r>
              <a:rPr lang="en-CA" sz="3800" b="1" u="sng" dirty="0" err="1" smtClean="0">
                <a:solidFill>
                  <a:srgbClr val="684B36"/>
                </a:solidFill>
              </a:rPr>
              <a:t>Matzah</a:t>
            </a:r>
            <a:r>
              <a:rPr lang="en-CA" sz="3800" b="1" u="sng" dirty="0" smtClean="0">
                <a:solidFill>
                  <a:srgbClr val="684B36"/>
                </a:solidFill>
              </a:rPr>
              <a:t>: Blessing over the </a:t>
            </a:r>
            <a:r>
              <a:rPr lang="en-CA" sz="3800" b="1" u="sng" dirty="0" err="1" smtClean="0">
                <a:solidFill>
                  <a:srgbClr val="684B36"/>
                </a:solidFill>
              </a:rPr>
              <a:t>Matzah</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smtClean="0">
                <a:solidFill>
                  <a:srgbClr val="684B36"/>
                </a:solidFill>
                <a:latin typeface="Times New Roman" pitchFamily="18" charset="0"/>
                <a:cs typeface="Times New Roman" pitchFamily="18" charset="0"/>
              </a:rPr>
              <a:t>Leader: We are now about to give thanks to God for the </a:t>
            </a:r>
            <a:r>
              <a:rPr lang="en-CA" sz="4000" dirty="0" err="1" smtClean="0">
                <a:solidFill>
                  <a:srgbClr val="684B36"/>
                </a:solidFill>
                <a:latin typeface="Times New Roman" pitchFamily="18" charset="0"/>
                <a:cs typeface="Times New Roman" pitchFamily="18" charset="0"/>
              </a:rPr>
              <a:t>matzah</a:t>
            </a:r>
            <a:r>
              <a:rPr lang="en-CA" sz="4000" dirty="0" smtClean="0">
                <a:solidFill>
                  <a:srgbClr val="684B36"/>
                </a:solidFill>
                <a:latin typeface="Times New Roman" pitchFamily="18" charset="0"/>
                <a:cs typeface="Times New Roman" pitchFamily="18" charset="0"/>
              </a:rPr>
              <a:t> and begin the eating of our </a:t>
            </a:r>
            <a:r>
              <a:rPr lang="en-CA" sz="4000" dirty="0">
                <a:solidFill>
                  <a:srgbClr val="684B36"/>
                </a:solidFill>
                <a:latin typeface="Times New Roman" pitchFamily="18" charset="0"/>
                <a:cs typeface="Times New Roman" pitchFamily="18" charset="0"/>
              </a:rPr>
              <a:t>P</a:t>
            </a:r>
            <a:r>
              <a:rPr lang="en-CA" sz="4000" dirty="0" smtClean="0">
                <a:solidFill>
                  <a:srgbClr val="684B36"/>
                </a:solidFill>
                <a:latin typeface="Times New Roman" pitchFamily="18" charset="0"/>
                <a:cs typeface="Times New Roman" pitchFamily="18" charset="0"/>
              </a:rPr>
              <a:t>assover meal.</a:t>
            </a:r>
          </a:p>
          <a:p>
            <a:pPr algn="l"/>
            <a:endParaRPr lang="en-CA" sz="4000" b="1" dirty="0" smtClean="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3284984"/>
            <a:ext cx="295923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788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smtClean="0">
                <a:solidFill>
                  <a:srgbClr val="684B36"/>
                </a:solidFill>
              </a:rPr>
              <a:t>Motzi</a:t>
            </a:r>
            <a:r>
              <a:rPr lang="en-CA" sz="3800" b="1" u="sng" dirty="0" smtClean="0">
                <a:solidFill>
                  <a:srgbClr val="684B36"/>
                </a:solidFill>
              </a:rPr>
              <a:t> </a:t>
            </a:r>
            <a:r>
              <a:rPr lang="en-CA" sz="3800" b="1" u="sng" dirty="0" err="1" smtClean="0">
                <a:solidFill>
                  <a:srgbClr val="684B36"/>
                </a:solidFill>
              </a:rPr>
              <a:t>Matzah</a:t>
            </a:r>
            <a:r>
              <a:rPr lang="en-CA" sz="3800" b="1" u="sng" dirty="0" smtClean="0">
                <a:solidFill>
                  <a:srgbClr val="684B36"/>
                </a:solidFill>
              </a:rPr>
              <a:t>: Blessing over the </a:t>
            </a:r>
            <a:r>
              <a:rPr lang="en-CA" sz="3800" b="1" u="sng" dirty="0" err="1" smtClean="0">
                <a:solidFill>
                  <a:srgbClr val="684B36"/>
                </a:solidFill>
              </a:rPr>
              <a:t>Matzah</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endParaRPr lang="en-CA" sz="4000" dirty="0" smtClean="0">
              <a:solidFill>
                <a:srgbClr val="684B3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Question #26 </a:t>
            </a:r>
          </a:p>
          <a:p>
            <a:endParaRPr lang="en-CA" sz="4000" b="1" dirty="0" smtClean="0">
              <a:solidFill>
                <a:schemeClr val="accent6"/>
              </a:solidFill>
              <a:latin typeface="Times New Roman" pitchFamily="18" charset="0"/>
              <a:cs typeface="Times New Roman" pitchFamily="18" charset="0"/>
            </a:endParaRPr>
          </a:p>
          <a:p>
            <a:endParaRPr lang="en-CA" sz="4000" b="1" dirty="0">
              <a:solidFill>
                <a:schemeClr val="accent6"/>
              </a:solidFill>
              <a:latin typeface="Times New Roman" pitchFamily="18" charset="0"/>
              <a:cs typeface="Times New Roman" pitchFamily="18" charset="0"/>
            </a:endParaRPr>
          </a:p>
          <a:p>
            <a:endParaRPr lang="en-CA" sz="4000" b="1" dirty="0" smtClean="0">
              <a:solidFill>
                <a:schemeClr val="accent6"/>
              </a:solidFill>
              <a:latin typeface="Times New Roman" pitchFamily="18" charset="0"/>
              <a:cs typeface="Times New Roman" pitchFamily="18" charset="0"/>
            </a:endParaRPr>
          </a:p>
          <a:p>
            <a:r>
              <a:rPr lang="en-CA" sz="4000" b="1" dirty="0" smtClean="0">
                <a:solidFill>
                  <a:schemeClr val="accent6"/>
                </a:solidFill>
                <a:latin typeface="Times New Roman" pitchFamily="18" charset="0"/>
                <a:cs typeface="Times New Roman" pitchFamily="18" charset="0"/>
              </a:rPr>
              <a:t> Answer #26</a:t>
            </a:r>
          </a:p>
          <a:p>
            <a:pPr algn="l"/>
            <a:endParaRPr lang="en-CA" sz="4000" b="1" dirty="0" smtClean="0">
              <a:solidFill>
                <a:schemeClr val="accent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073" y="2780928"/>
            <a:ext cx="19050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640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smtClean="0">
                <a:solidFill>
                  <a:srgbClr val="684B36"/>
                </a:solidFill>
              </a:rPr>
              <a:t>Motzi</a:t>
            </a:r>
            <a:r>
              <a:rPr lang="en-CA" sz="3800" b="1" u="sng" dirty="0" smtClean="0">
                <a:solidFill>
                  <a:srgbClr val="684B36"/>
                </a:solidFill>
              </a:rPr>
              <a:t> </a:t>
            </a:r>
            <a:r>
              <a:rPr lang="en-CA" sz="3800" b="1" u="sng" dirty="0" err="1" smtClean="0">
                <a:solidFill>
                  <a:srgbClr val="684B36"/>
                </a:solidFill>
              </a:rPr>
              <a:t>Matzah</a:t>
            </a:r>
            <a:r>
              <a:rPr lang="en-CA" sz="3800" b="1" u="sng" dirty="0" smtClean="0">
                <a:solidFill>
                  <a:srgbClr val="684B36"/>
                </a:solidFill>
              </a:rPr>
              <a:t>: Blessing over the </a:t>
            </a:r>
            <a:r>
              <a:rPr lang="en-CA" sz="3800" b="1" u="sng" dirty="0" err="1" smtClean="0">
                <a:solidFill>
                  <a:srgbClr val="684B36"/>
                </a:solidFill>
              </a:rPr>
              <a:t>Matzah</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a:solidFill>
                  <a:schemeClr val="accent6"/>
                </a:solidFill>
                <a:latin typeface="Times New Roman" pitchFamily="18" charset="0"/>
                <a:cs typeface="Times New Roman" pitchFamily="18" charset="0"/>
              </a:rPr>
              <a:t>Community: </a:t>
            </a:r>
            <a:r>
              <a:rPr lang="en-CA" sz="4000" dirty="0">
                <a:solidFill>
                  <a:schemeClr val="accent6"/>
                </a:solidFill>
                <a:latin typeface="Times New Roman" pitchFamily="18" charset="0"/>
                <a:cs typeface="Times New Roman" pitchFamily="18" charset="0"/>
              </a:rPr>
              <a:t>Bless you, Abba, Sovereign of all life, through whom the earth gives rise to bread</a:t>
            </a:r>
            <a:r>
              <a:rPr lang="en-CA" sz="4000" dirty="0" smtClean="0">
                <a:solidFill>
                  <a:schemeClr val="accent6"/>
                </a:solidFill>
                <a:latin typeface="Times New Roman" pitchFamily="18" charset="0"/>
                <a:cs typeface="Times New Roman" pitchFamily="18" charset="0"/>
              </a:rPr>
              <a:t>. Bless you, Abba, Sovereign of all life, who provides us with this opportunity to free ourselves from sourness and selfishness with the eating of this </a:t>
            </a:r>
            <a:r>
              <a:rPr lang="en-CA" sz="4000" dirty="0" err="1" smtClean="0">
                <a:solidFill>
                  <a:schemeClr val="accent6"/>
                </a:solidFill>
                <a:latin typeface="Times New Roman" pitchFamily="18" charset="0"/>
                <a:cs typeface="Times New Roman" pitchFamily="18" charset="0"/>
              </a:rPr>
              <a:t>matzah</a:t>
            </a:r>
            <a:r>
              <a:rPr lang="en-CA" sz="4000" dirty="0" smtClean="0">
                <a:solidFill>
                  <a:schemeClr val="accent6"/>
                </a:solidFill>
                <a:latin typeface="Times New Roman" pitchFamily="18" charset="0"/>
                <a:cs typeface="Times New Roman" pitchFamily="18" charset="0"/>
              </a:rPr>
              <a:t>.</a:t>
            </a:r>
            <a:endParaRPr lang="en-CA" sz="4000" dirty="0">
              <a:solidFill>
                <a:schemeClr val="accent6"/>
              </a:solidFill>
              <a:latin typeface="Times New Roman" pitchFamily="18" charset="0"/>
              <a:cs typeface="Times New Roman" pitchFamily="18" charset="0"/>
            </a:endParaRPr>
          </a:p>
          <a:p>
            <a:pPr algn="l"/>
            <a:endParaRPr lang="en-CA" sz="4000" dirty="0">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77430906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smtClean="0">
                <a:solidFill>
                  <a:srgbClr val="684B36"/>
                </a:solidFill>
              </a:rPr>
              <a:t>Maror</a:t>
            </a:r>
            <a:r>
              <a:rPr lang="en-CA" sz="3800" b="1" u="sng" dirty="0" smtClean="0">
                <a:solidFill>
                  <a:srgbClr val="684B36"/>
                </a:solidFill>
              </a:rPr>
              <a:t>: Bitter Herbs</a:t>
            </a:r>
            <a:endParaRPr lang="en-CA" sz="3800" b="1" u="sng" dirty="0">
              <a:solidFill>
                <a:srgbClr val="684B36"/>
              </a:solidFill>
            </a:endParaRP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b="1" dirty="0" smtClean="0">
                <a:solidFill>
                  <a:srgbClr val="684B36"/>
                </a:solidFill>
                <a:latin typeface="Times New Roman" pitchFamily="18" charset="0"/>
                <a:cs typeface="Times New Roman" pitchFamily="18" charset="0"/>
              </a:rPr>
              <a:t>Leader: </a:t>
            </a:r>
            <a:r>
              <a:rPr lang="en-CA" sz="4000" dirty="0" smtClean="0">
                <a:solidFill>
                  <a:srgbClr val="684B36"/>
                </a:solidFill>
                <a:latin typeface="Times New Roman" pitchFamily="18" charset="0"/>
                <a:cs typeface="Times New Roman" pitchFamily="18" charset="0"/>
              </a:rPr>
              <a:t>It is customary to mix the bitter herbs with the </a:t>
            </a:r>
            <a:r>
              <a:rPr lang="en-CA" sz="4000" i="1" dirty="0" err="1" smtClean="0">
                <a:solidFill>
                  <a:srgbClr val="684B36"/>
                </a:solidFill>
                <a:latin typeface="Times New Roman" pitchFamily="18" charset="0"/>
                <a:cs typeface="Times New Roman" pitchFamily="18" charset="0"/>
              </a:rPr>
              <a:t>charoset</a:t>
            </a:r>
            <a:r>
              <a:rPr lang="en-CA" sz="4000" dirty="0" smtClean="0">
                <a:solidFill>
                  <a:srgbClr val="684B36"/>
                </a:solidFill>
                <a:latin typeface="Times New Roman" pitchFamily="18" charset="0"/>
                <a:cs typeface="Times New Roman" pitchFamily="18" charset="0"/>
              </a:rPr>
              <a:t>, the sweet apple and nut mixture. In this way we acknowledge that slavery and freedom go together. We can only know the one in relation to the other. We also remind ourselves that no matter how sweet life may be, </a:t>
            </a:r>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2729463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260649"/>
            <a:ext cx="8379643" cy="576064"/>
          </a:xfrm>
        </p:spPr>
        <p:txBody>
          <a:bodyPr>
            <a:noAutofit/>
          </a:bodyPr>
          <a:lstStyle/>
          <a:p>
            <a:r>
              <a:rPr lang="en-CA" sz="3800" b="1" u="sng" dirty="0" err="1">
                <a:solidFill>
                  <a:srgbClr val="684B36"/>
                </a:solidFill>
              </a:rPr>
              <a:t>Maror</a:t>
            </a:r>
            <a:r>
              <a:rPr lang="en-CA" sz="3800" b="1" u="sng" dirty="0">
                <a:solidFill>
                  <a:srgbClr val="684B36"/>
                </a:solidFill>
              </a:rPr>
              <a:t>: Bitter Herbs</a:t>
            </a:r>
          </a:p>
        </p:txBody>
      </p:sp>
      <p:sp>
        <p:nvSpPr>
          <p:cNvPr id="2" name="Subtitle 1"/>
          <p:cNvSpPr>
            <a:spLocks noGrp="1"/>
          </p:cNvSpPr>
          <p:nvPr>
            <p:ph type="subTitle" idx="1"/>
          </p:nvPr>
        </p:nvSpPr>
        <p:spPr>
          <a:xfrm>
            <a:off x="395536" y="980728"/>
            <a:ext cx="8441705" cy="5616624"/>
          </a:xfrm>
        </p:spPr>
        <p:txBody>
          <a:bodyPr>
            <a:normAutofit/>
          </a:bodyPr>
          <a:lstStyle/>
          <a:p>
            <a:pPr algn="l"/>
            <a:r>
              <a:rPr lang="en-CA" sz="4000" dirty="0">
                <a:solidFill>
                  <a:srgbClr val="684B36"/>
                </a:solidFill>
                <a:latin typeface="Times New Roman" pitchFamily="18" charset="0"/>
                <a:cs typeface="Times New Roman" pitchFamily="18" charset="0"/>
              </a:rPr>
              <a:t>t</a:t>
            </a:r>
            <a:r>
              <a:rPr lang="en-CA" sz="4000" dirty="0" smtClean="0">
                <a:solidFill>
                  <a:srgbClr val="684B36"/>
                </a:solidFill>
                <a:latin typeface="Times New Roman" pitchFamily="18" charset="0"/>
                <a:cs typeface="Times New Roman" pitchFamily="18" charset="0"/>
              </a:rPr>
              <a:t>here </a:t>
            </a:r>
            <a:r>
              <a:rPr lang="en-CA" sz="4000" dirty="0">
                <a:solidFill>
                  <a:srgbClr val="684B36"/>
                </a:solidFill>
                <a:latin typeface="Times New Roman" pitchFamily="18" charset="0"/>
                <a:cs typeface="Times New Roman" pitchFamily="18" charset="0"/>
              </a:rPr>
              <a:t>is still the sting of suffering , and that no matter </a:t>
            </a:r>
            <a:r>
              <a:rPr lang="en-CA" sz="4000" dirty="0" smtClean="0">
                <a:solidFill>
                  <a:srgbClr val="684B36"/>
                </a:solidFill>
                <a:latin typeface="Times New Roman" pitchFamily="18" charset="0"/>
                <a:cs typeface="Times New Roman" pitchFamily="18" charset="0"/>
              </a:rPr>
              <a:t>how despairing we may feel or enslaved to habits of the body, heart, and mind, there is always the promise of liberation.</a:t>
            </a:r>
          </a:p>
          <a:p>
            <a:pPr algn="l"/>
            <a:endParaRPr lang="en-CA" sz="4000" dirty="0">
              <a:solidFill>
                <a:srgbClr val="684B36"/>
              </a:solidFill>
              <a:latin typeface="Times New Roman" pitchFamily="18" charset="0"/>
              <a:cs typeface="Times New Roman" pitchFamily="18" charset="0"/>
            </a:endParaRPr>
          </a:p>
        </p:txBody>
      </p:sp>
      <p:sp>
        <p:nvSpPr>
          <p:cNvPr id="7" name="Title 3"/>
          <p:cNvSpPr txBox="1">
            <a:spLocks/>
          </p:cNvSpPr>
          <p:nvPr/>
        </p:nvSpPr>
        <p:spPr>
          <a:xfrm>
            <a:off x="395536" y="909885"/>
            <a:ext cx="8441705" cy="56154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dirty="0" smtClean="0"/>
          </a:p>
        </p:txBody>
      </p:sp>
    </p:spTree>
    <p:extLst>
      <p:ext uri="{BB962C8B-B14F-4D97-AF65-F5344CB8AC3E}">
        <p14:creationId xmlns:p14="http://schemas.microsoft.com/office/powerpoint/2010/main" val="2968867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21919</TotalTime>
  <Words>8971</Words>
  <Application>Microsoft Office PowerPoint</Application>
  <PresentationFormat>On-screen Show (4:3)</PresentationFormat>
  <Paragraphs>882</Paragraphs>
  <Slides>128</Slides>
  <Notes>128</Notes>
  <HiddenSlides>0</HiddenSlides>
  <MMClips>0</MMClips>
  <ScaleCrop>false</ScaleCrop>
  <HeadingPairs>
    <vt:vector size="4" baseType="variant">
      <vt:variant>
        <vt:lpstr>Theme</vt:lpstr>
      </vt:variant>
      <vt:variant>
        <vt:i4>1</vt:i4>
      </vt:variant>
      <vt:variant>
        <vt:lpstr>Slide Titles</vt:lpstr>
      </vt:variant>
      <vt:variant>
        <vt:i4>128</vt:i4>
      </vt:variant>
    </vt:vector>
  </HeadingPairs>
  <TitlesOfParts>
    <vt:vector size="129" baseType="lpstr">
      <vt:lpstr>Office Theme</vt:lpstr>
      <vt:lpstr> Christian</vt:lpstr>
      <vt:lpstr>Leader’s Welcome</vt:lpstr>
      <vt:lpstr>Leader’s Welcome</vt:lpstr>
      <vt:lpstr>Leader’s Welcome</vt:lpstr>
      <vt:lpstr>Leader’s Welcome</vt:lpstr>
      <vt:lpstr>Leader’s Welcome</vt:lpstr>
      <vt:lpstr>Leader’s Welcome</vt:lpstr>
      <vt:lpstr>Leader’s Welcome</vt:lpstr>
      <vt:lpstr>Leader’s Welcome</vt:lpstr>
      <vt:lpstr>And I thank God for the lighthouse</vt:lpstr>
      <vt:lpstr>Candle Lighting</vt:lpstr>
      <vt:lpstr>Candle Lighting</vt:lpstr>
      <vt:lpstr>Candle Lighting</vt:lpstr>
      <vt:lpstr>Candle Lighting</vt:lpstr>
      <vt:lpstr>The Symbols of Passover</vt:lpstr>
      <vt:lpstr>The Symbols of Passover</vt:lpstr>
      <vt:lpstr>The Symbols of Passover</vt:lpstr>
      <vt:lpstr>The Symbols of Passover</vt:lpstr>
      <vt:lpstr>The Symbols of Passover</vt:lpstr>
      <vt:lpstr>The Symbols of Passover</vt:lpstr>
      <vt:lpstr>The Symbols of Passover</vt:lpstr>
      <vt:lpstr>The Symbols of Passover</vt:lpstr>
      <vt:lpstr>Burdens are lifted at Calvary</vt:lpstr>
      <vt:lpstr>The Symbols of Passover</vt:lpstr>
      <vt:lpstr>The Symbols of Passover</vt:lpstr>
      <vt:lpstr>The Symbols of Passover</vt:lpstr>
      <vt:lpstr>The Symbols of Passover</vt:lpstr>
      <vt:lpstr>The Symbols of Passover</vt:lpstr>
      <vt:lpstr>The Symbols of Passover</vt:lpstr>
      <vt:lpstr>The Symbols of Passover</vt:lpstr>
      <vt:lpstr>The Symbols of Passover</vt:lpstr>
      <vt:lpstr>The Symbols of Passover</vt:lpstr>
      <vt:lpstr>He poured in the oil and the wine</vt:lpstr>
      <vt:lpstr>Kadesh: The first cup of wine</vt:lpstr>
      <vt:lpstr>Kadesh: The first cup of wine</vt:lpstr>
      <vt:lpstr>Bind us together Lord,</vt:lpstr>
      <vt:lpstr>Urchatz: Washing the hands</vt:lpstr>
      <vt:lpstr>He had compassion on me</vt:lpstr>
      <vt:lpstr>Urchatz: Washing the hands</vt:lpstr>
      <vt:lpstr>Urchatz: Washing the hands</vt:lpstr>
      <vt:lpstr>Karpas: Blessing the green Vegetable</vt:lpstr>
      <vt:lpstr>Karpas: Blessing the green Vegetable</vt:lpstr>
      <vt:lpstr>Yachatz: Breaking the middle Matzah</vt:lpstr>
      <vt:lpstr>Yachatz: Breaking the middle Matzah</vt:lpstr>
      <vt:lpstr>Yachatz: Breaking the middle Matzah</vt:lpstr>
      <vt:lpstr>Yachatz: Breaking the middle Matzah</vt:lpstr>
      <vt:lpstr>Spirit of the living God</vt:lpstr>
      <vt:lpstr>Yachatz: Breaking the middle Matzah</vt:lpstr>
      <vt:lpstr>Yachatz: Breaking the middle Matzah</vt:lpstr>
      <vt:lpstr>Yachatz: Breaking the middle Matzah</vt:lpstr>
      <vt:lpstr>Yachatz: Breaking the middle Matzah</vt:lpstr>
      <vt:lpstr>Yachatz: Breaking the middle Matzah</vt:lpstr>
      <vt:lpstr>Yachatz: Breaking the middle Matzah</vt:lpstr>
      <vt:lpstr>Yachatz: Breaking the middle Matzah</vt:lpstr>
      <vt:lpstr>Seek Ye First</vt:lpstr>
      <vt:lpstr>Seek Ye First</vt:lpstr>
      <vt:lpstr>Seek Ye First</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Maggid: Telling The Story</vt:lpstr>
      <vt:lpstr>Dayyenu: It Is Enough</vt:lpstr>
      <vt:lpstr>Dayyenu: It Is Enough</vt:lpstr>
      <vt:lpstr>Dayyenu: It Is Enough</vt:lpstr>
      <vt:lpstr>Dayyenu: It Is not Enough</vt:lpstr>
      <vt:lpstr>Dayyenu: It Is Not Enough</vt:lpstr>
      <vt:lpstr>Dayyenu: It Is Not Enough</vt:lpstr>
      <vt:lpstr>Dayyenu: It Is Not Enough</vt:lpstr>
      <vt:lpstr>He poured in the oil and the wine</vt:lpstr>
      <vt:lpstr>Dayyenu: It Is Enough</vt:lpstr>
      <vt:lpstr>Dayyenu: It Is Enough</vt:lpstr>
      <vt:lpstr>Dayyenu: It Is Enough</vt:lpstr>
      <vt:lpstr>Dayyenu: It Is Enough</vt:lpstr>
      <vt:lpstr>Dayyenu: It Is Enough</vt:lpstr>
      <vt:lpstr>Motzi Matzah: Blessing over the Matzah</vt:lpstr>
      <vt:lpstr>Motzi Matzah: Blessing over the Matzah</vt:lpstr>
      <vt:lpstr>Motzi Matzah: Blessing over the Matzah</vt:lpstr>
      <vt:lpstr>Maror: Bitter Herbs</vt:lpstr>
      <vt:lpstr>Maror: Bitter Herbs</vt:lpstr>
      <vt:lpstr>Maror: Bitter Herbs</vt:lpstr>
      <vt:lpstr>Shulchan Aruch: Dinner Is Served</vt:lpstr>
      <vt:lpstr>Tzafon: Finding The Hidden  </vt:lpstr>
      <vt:lpstr>Tzafon: Finding The Hidden </vt:lpstr>
      <vt:lpstr>He poured in the oil and the wine</vt:lpstr>
      <vt:lpstr>Tzafon: Finding The Hidden </vt:lpstr>
      <vt:lpstr>Tzafon: Finding The Hidden </vt:lpstr>
      <vt:lpstr>Tzafon: Finding The Hidden </vt:lpstr>
      <vt:lpstr>Courage to love Him</vt:lpstr>
      <vt:lpstr>Tzafon: Finding The Hidden </vt:lpstr>
      <vt:lpstr>Elijah’s Cup</vt:lpstr>
      <vt:lpstr>Elijah’s Cup</vt:lpstr>
      <vt:lpstr>Elijah’s Cup</vt:lpstr>
      <vt:lpstr>Elijah’s Cup</vt:lpstr>
      <vt:lpstr>Boraych: Grace After The Meal</vt:lpstr>
      <vt:lpstr>Boraych: Grace After The Meal</vt:lpstr>
      <vt:lpstr>He poured in the oil and the wine</vt:lpstr>
      <vt:lpstr>Boraych: Grace After The Meal</vt:lpstr>
      <vt:lpstr>Boraych: Grace After The Meal</vt:lpstr>
      <vt:lpstr>Boraych: Grace After The Meal</vt:lpstr>
      <vt:lpstr>Boraych: Grace After The Meal</vt:lpstr>
      <vt:lpstr>Boraych: Grace After The Meal</vt:lpstr>
      <vt:lpstr>Boraych: Grace After The Meal</vt:lpstr>
      <vt:lpstr>Nirtzah: Conclusion</vt:lpstr>
      <vt:lpstr>Nirtzah: Conclusion</vt:lpstr>
      <vt:lpstr>Nirtzah: Conclusion</vt:lpstr>
      <vt:lpstr>Nirtzah: Conclusion</vt:lpstr>
      <vt:lpstr>He gives strength to me</vt:lpstr>
      <vt:lpstr>Adapted from the book “Let us break bread together, A Passover Haggadah for Christians By Pastor Michael Smith and Rabbi Rami Shapiro.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Blake's Home</dc:creator>
  <cp:lastModifiedBy>Jennifer Reid</cp:lastModifiedBy>
  <cp:revision>204</cp:revision>
  <dcterms:created xsi:type="dcterms:W3CDTF">2012-02-11T18:15:34Z</dcterms:created>
  <dcterms:modified xsi:type="dcterms:W3CDTF">2013-03-18T19:36:33Z</dcterms:modified>
</cp:coreProperties>
</file>